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306" r:id="rId3"/>
    <p:sldId id="298" r:id="rId4"/>
    <p:sldId id="299" r:id="rId5"/>
    <p:sldId id="333" r:id="rId6"/>
    <p:sldId id="325" r:id="rId7"/>
    <p:sldId id="312" r:id="rId8"/>
    <p:sldId id="334" r:id="rId9"/>
    <p:sldId id="326" r:id="rId10"/>
    <p:sldId id="313" r:id="rId11"/>
    <p:sldId id="335" r:id="rId12"/>
    <p:sldId id="314" r:id="rId13"/>
    <p:sldId id="315" r:id="rId14"/>
    <p:sldId id="316" r:id="rId15"/>
    <p:sldId id="327" r:id="rId16"/>
    <p:sldId id="336" r:id="rId17"/>
    <p:sldId id="329" r:id="rId18"/>
    <p:sldId id="330" r:id="rId19"/>
    <p:sldId id="331" r:id="rId20"/>
    <p:sldId id="332" r:id="rId21"/>
    <p:sldId id="337" r:id="rId22"/>
    <p:sldId id="317" r:id="rId23"/>
    <p:sldId id="318" r:id="rId24"/>
    <p:sldId id="319" r:id="rId25"/>
    <p:sldId id="320" r:id="rId26"/>
    <p:sldId id="32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56" d="100"/>
          <a:sy n="56" d="100"/>
        </p:scale>
        <p:origin x="7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Line-based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Character I/O usually occurs in bigger units than single </a:t>
            </a:r>
            <a:r>
              <a:rPr lang="en-US" sz="2800" dirty="0" smtClean="0"/>
              <a:t>characters</a:t>
            </a:r>
          </a:p>
          <a:p>
            <a:r>
              <a:rPr lang="en-US" sz="2800" dirty="0" smtClean="0"/>
              <a:t>One </a:t>
            </a:r>
            <a:r>
              <a:rPr lang="en-US" sz="2800" dirty="0"/>
              <a:t>common unit is the </a:t>
            </a:r>
            <a:r>
              <a:rPr lang="en-US" sz="2800" dirty="0" smtClean="0"/>
              <a:t>line (i.e. </a:t>
            </a:r>
            <a:r>
              <a:rPr lang="en-US" sz="2800" dirty="0"/>
              <a:t>a string of characters with a line terminator at the </a:t>
            </a:r>
            <a:r>
              <a:rPr lang="en-US" sz="2800" dirty="0" smtClean="0"/>
              <a:t>end)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line terminator can be </a:t>
            </a:r>
            <a:endParaRPr lang="en-US" sz="2800" dirty="0" smtClean="0"/>
          </a:p>
          <a:p>
            <a:pPr lvl="1"/>
            <a:r>
              <a:rPr lang="en-US" sz="2400" dirty="0" smtClean="0"/>
              <a:t>carriage-return/line-feed </a:t>
            </a:r>
            <a:r>
              <a:rPr lang="en-US" sz="2400" dirty="0"/>
              <a:t>sequence ("\r\n</a:t>
            </a:r>
            <a:r>
              <a:rPr lang="en-US" sz="2400" dirty="0" smtClean="0"/>
              <a:t>")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single carriage-return ("\r</a:t>
            </a:r>
            <a:r>
              <a:rPr lang="en-US" sz="2400" dirty="0" smtClean="0"/>
              <a:t>")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single line-feed ("\n</a:t>
            </a:r>
            <a:r>
              <a:rPr lang="en-US" sz="2400" dirty="0" smtClean="0"/>
              <a:t>")</a:t>
            </a:r>
          </a:p>
          <a:p>
            <a:r>
              <a:rPr lang="en-US" dirty="0" smtClean="0"/>
              <a:t>Supporting </a:t>
            </a:r>
            <a:r>
              <a:rPr lang="en-US" dirty="0"/>
              <a:t>all possible line terminators allows programs to read text files created on any of the widely used operating </a:t>
            </a:r>
            <a:r>
              <a:rPr lang="en-US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0955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Line-based I/O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78295"/>
            <a:ext cx="9067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3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Examples so </a:t>
            </a:r>
            <a:r>
              <a:rPr lang="en-US" sz="2800" dirty="0"/>
              <a:t>far use </a:t>
            </a:r>
            <a:r>
              <a:rPr lang="en-US" sz="2800" i="1" dirty="0" err="1"/>
              <a:t>unbuffered</a:t>
            </a:r>
            <a:r>
              <a:rPr lang="en-US" sz="2800" dirty="0"/>
              <a:t> </a:t>
            </a:r>
            <a:r>
              <a:rPr lang="en-US" sz="2800" dirty="0" smtClean="0"/>
              <a:t>I/O, each </a:t>
            </a:r>
            <a:r>
              <a:rPr lang="en-US" sz="2800" dirty="0"/>
              <a:t>read or write request is handled directly by the underlying </a:t>
            </a:r>
            <a:r>
              <a:rPr lang="en-US" sz="2800" dirty="0" smtClean="0"/>
              <a:t>OS</a:t>
            </a:r>
          </a:p>
          <a:p>
            <a:pPr lvl="1"/>
            <a:r>
              <a:rPr lang="en-US" sz="2400" dirty="0" smtClean="0"/>
              <a:t>Can result in a </a:t>
            </a:r>
            <a:r>
              <a:rPr lang="en-US" sz="2400" dirty="0"/>
              <a:t>program </a:t>
            </a:r>
            <a:r>
              <a:rPr lang="en-US" sz="2400" dirty="0" smtClean="0"/>
              <a:t>being much </a:t>
            </a:r>
            <a:r>
              <a:rPr lang="en-US" sz="2400" dirty="0"/>
              <a:t>less </a:t>
            </a:r>
            <a:r>
              <a:rPr lang="en-US" sz="2400" dirty="0" smtClean="0"/>
              <a:t>efficient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such request often triggers disk access, network activity, or some other operation that is relatively </a:t>
            </a:r>
            <a:r>
              <a:rPr lang="en-US" sz="2400" dirty="0" err="1" smtClean="0"/>
              <a:t>expensiv</a:t>
            </a:r>
            <a:endParaRPr lang="en-US" sz="2400" dirty="0"/>
          </a:p>
          <a:p>
            <a:r>
              <a:rPr lang="en-US" sz="2800" dirty="0" smtClean="0"/>
              <a:t>Java </a:t>
            </a:r>
            <a:r>
              <a:rPr lang="en-US" sz="2800" dirty="0"/>
              <a:t>platform implements </a:t>
            </a:r>
            <a:r>
              <a:rPr lang="en-US" sz="2800" i="1" dirty="0"/>
              <a:t>buffered</a:t>
            </a:r>
            <a:r>
              <a:rPr lang="en-US" sz="2800" dirty="0"/>
              <a:t> I/O </a:t>
            </a:r>
            <a:r>
              <a:rPr lang="en-US" sz="2800" dirty="0" smtClean="0"/>
              <a:t>streams</a:t>
            </a:r>
          </a:p>
          <a:p>
            <a:r>
              <a:rPr lang="en-US" sz="2800" dirty="0" smtClean="0"/>
              <a:t>Buffered </a:t>
            </a:r>
            <a:r>
              <a:rPr lang="en-US" sz="2800" dirty="0"/>
              <a:t>input streams read data from a memory area known as a </a:t>
            </a:r>
            <a:r>
              <a:rPr lang="en-US" sz="2800" i="1" dirty="0" smtClean="0"/>
              <a:t>buffer</a:t>
            </a:r>
            <a:endParaRPr lang="en-US" sz="2800" dirty="0" smtClean="0"/>
          </a:p>
          <a:p>
            <a:r>
              <a:rPr lang="en-US" sz="2800" dirty="0" smtClean="0"/>
              <a:t>Buffered </a:t>
            </a:r>
            <a:r>
              <a:rPr lang="en-US" sz="2800" dirty="0"/>
              <a:t>output streams write data to a </a:t>
            </a:r>
            <a:r>
              <a:rPr lang="en-US" sz="2800" dirty="0" smtClean="0"/>
              <a:t>buffer</a:t>
            </a:r>
            <a:endParaRPr lang="en-US" sz="2800" dirty="0"/>
          </a:p>
          <a:p>
            <a:pPr lvl="1"/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/>
              <a:t>= new </a:t>
            </a:r>
            <a:r>
              <a:rPr lang="en-US" sz="2400" dirty="0" err="1"/>
              <a:t>BufferedReader</a:t>
            </a:r>
            <a:r>
              <a:rPr lang="en-US" sz="2400" dirty="0"/>
              <a:t>(new </a:t>
            </a:r>
            <a:r>
              <a:rPr lang="en-US" sz="2400" dirty="0" err="1"/>
              <a:t>FileReader</a:t>
            </a:r>
            <a:r>
              <a:rPr lang="en-US" sz="2400" dirty="0"/>
              <a:t>("xanadu.txt")); </a:t>
            </a:r>
            <a:endParaRPr lang="en-US" sz="2400" dirty="0" smtClean="0"/>
          </a:p>
          <a:p>
            <a:pPr lvl="1"/>
            <a:r>
              <a:rPr lang="en-US" sz="2400" dirty="0" err="1" smtClean="0"/>
              <a:t>outputStream</a:t>
            </a:r>
            <a:r>
              <a:rPr lang="en-US" sz="2400" dirty="0" smtClean="0"/>
              <a:t> </a:t>
            </a:r>
            <a:r>
              <a:rPr lang="en-US" sz="2400" dirty="0"/>
              <a:t>= new </a:t>
            </a:r>
            <a:r>
              <a:rPr lang="en-US" sz="2400" dirty="0" err="1"/>
              <a:t>BufferedWriter</a:t>
            </a:r>
            <a:r>
              <a:rPr lang="en-US" sz="2400" dirty="0"/>
              <a:t>(new </a:t>
            </a:r>
            <a:r>
              <a:rPr lang="en-US" sz="2400" dirty="0" err="1"/>
              <a:t>FileWriter</a:t>
            </a:r>
            <a:r>
              <a:rPr lang="en-US" sz="2400" dirty="0"/>
              <a:t>("characteroutput.txt")); </a:t>
            </a:r>
          </a:p>
          <a:p>
            <a:r>
              <a:rPr lang="en-US" sz="2800" dirty="0" smtClean="0"/>
              <a:t>Four </a:t>
            </a:r>
            <a:r>
              <a:rPr lang="en-US" sz="2800" dirty="0"/>
              <a:t>buffered stream classes used to wrap </a:t>
            </a:r>
            <a:r>
              <a:rPr lang="en-US" sz="2800" dirty="0" err="1"/>
              <a:t>unbuffered</a:t>
            </a:r>
            <a:r>
              <a:rPr lang="en-US" sz="2800" dirty="0"/>
              <a:t> streams: </a:t>
            </a:r>
            <a:endParaRPr lang="en-US" sz="2800" dirty="0" smtClean="0"/>
          </a:p>
          <a:p>
            <a:pPr lvl="1"/>
            <a:r>
              <a:rPr lang="en-US" sz="2400" dirty="0" err="1" smtClean="0"/>
              <a:t>BufferedInputStream</a:t>
            </a:r>
            <a:r>
              <a:rPr lang="en-US" sz="2400" dirty="0"/>
              <a:t> and </a:t>
            </a:r>
            <a:r>
              <a:rPr lang="en-US" sz="2400" dirty="0" err="1"/>
              <a:t>BufferedOutputStream</a:t>
            </a:r>
            <a:r>
              <a:rPr lang="en-US" sz="2400" dirty="0"/>
              <a:t> create buffered byte </a:t>
            </a:r>
            <a:r>
              <a:rPr lang="en-US" sz="2400" dirty="0" smtClean="0"/>
              <a:t>streams</a:t>
            </a:r>
          </a:p>
          <a:p>
            <a:pPr lvl="1"/>
            <a:r>
              <a:rPr lang="en-US" sz="2400" dirty="0" err="1" smtClean="0"/>
              <a:t>BufferedReader</a:t>
            </a:r>
            <a:r>
              <a:rPr lang="en-US" sz="2400" dirty="0" smtClean="0"/>
              <a:t> and</a:t>
            </a:r>
            <a:r>
              <a:rPr lang="en-US" sz="2400" dirty="0"/>
              <a:t> </a:t>
            </a:r>
            <a:r>
              <a:rPr lang="en-US" sz="2400" dirty="0" err="1"/>
              <a:t>BufferedWriter</a:t>
            </a:r>
            <a:r>
              <a:rPr lang="en-US" sz="2400" dirty="0"/>
              <a:t> create buffered character </a:t>
            </a:r>
            <a:r>
              <a:rPr lang="en-US" sz="2400" dirty="0" smtClean="0"/>
              <a:t>streams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38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Flushing </a:t>
            </a:r>
            <a:r>
              <a:rPr lang="en-US" sz="2800" b="1" dirty="0"/>
              <a:t>Buffered Streams</a:t>
            </a:r>
          </a:p>
          <a:p>
            <a:r>
              <a:rPr lang="en-US" sz="2800" dirty="0" smtClean="0"/>
              <a:t>Write </a:t>
            </a:r>
            <a:r>
              <a:rPr lang="en-US" sz="2800" dirty="0"/>
              <a:t>out a buffer at critical points, without waiting for it to </a:t>
            </a:r>
            <a:r>
              <a:rPr lang="en-US" sz="2800" dirty="0" smtClean="0"/>
              <a:t>fill, known </a:t>
            </a:r>
            <a:r>
              <a:rPr lang="en-US" sz="2800" dirty="0"/>
              <a:t>as </a:t>
            </a:r>
            <a:r>
              <a:rPr lang="en-US" sz="2800" i="1" dirty="0"/>
              <a:t>flushing</a:t>
            </a:r>
            <a:r>
              <a:rPr lang="en-US" sz="2800" dirty="0"/>
              <a:t> the </a:t>
            </a:r>
            <a:r>
              <a:rPr lang="en-US" sz="2800" dirty="0" smtClean="0"/>
              <a:t>buffer</a:t>
            </a:r>
            <a:endParaRPr lang="en-US" sz="2800" dirty="0"/>
          </a:p>
          <a:p>
            <a:r>
              <a:rPr lang="en-US" sz="2800" dirty="0"/>
              <a:t>Some buffered output classes support </a:t>
            </a:r>
            <a:r>
              <a:rPr lang="en-US" sz="2800" i="1" dirty="0" err="1"/>
              <a:t>autoflush</a:t>
            </a:r>
            <a:r>
              <a:rPr lang="en-US" sz="2800" dirty="0"/>
              <a:t>, specified by an optional constructor </a:t>
            </a:r>
            <a:r>
              <a:rPr lang="en-US" sz="2800" dirty="0" smtClean="0"/>
              <a:t>argument</a:t>
            </a:r>
          </a:p>
          <a:p>
            <a:r>
              <a:rPr lang="en-US" sz="2800" dirty="0" smtClean="0"/>
              <a:t>When </a:t>
            </a:r>
            <a:r>
              <a:rPr lang="en-US" sz="2800" dirty="0" err="1"/>
              <a:t>autoflush</a:t>
            </a:r>
            <a:r>
              <a:rPr lang="en-US" sz="2800" dirty="0"/>
              <a:t> is enabled, certain key events cause the buffer to be </a:t>
            </a:r>
            <a:r>
              <a:rPr lang="en-US" sz="2800" dirty="0" smtClean="0"/>
              <a:t>flushed</a:t>
            </a:r>
            <a:endParaRPr lang="en-US" sz="2800" dirty="0"/>
          </a:p>
          <a:p>
            <a:r>
              <a:rPr lang="en-US" sz="2800" dirty="0"/>
              <a:t>To flush a stream manually, invoke its flush </a:t>
            </a:r>
            <a:r>
              <a:rPr lang="en-US" sz="2800" dirty="0" smtClean="0"/>
              <a:t>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31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/>
          </a:bodyPr>
          <a:lstStyle/>
          <a:p>
            <a:r>
              <a:rPr lang="en-US" sz="2800" dirty="0"/>
              <a:t>Objects of type Scanner are useful for breaking down formatted input into tokens and translating individual tokens according to their data </a:t>
            </a:r>
            <a:r>
              <a:rPr lang="en-US" sz="2800" dirty="0" smtClean="0"/>
              <a:t>type</a:t>
            </a:r>
            <a:endParaRPr lang="en-US" sz="2800" b="1" dirty="0"/>
          </a:p>
          <a:p>
            <a:r>
              <a:rPr lang="en-US" sz="2800" dirty="0"/>
              <a:t>By default, a scanner uses white space to separate </a:t>
            </a:r>
            <a:r>
              <a:rPr lang="en-US" sz="2800" dirty="0" smtClean="0"/>
              <a:t>tokens</a:t>
            </a:r>
            <a:endParaRPr lang="en-US" sz="2800" dirty="0"/>
          </a:p>
          <a:p>
            <a:r>
              <a:rPr lang="en-US" sz="2800" dirty="0"/>
              <a:t>Even though a scanner is not a stream, </a:t>
            </a:r>
            <a:r>
              <a:rPr lang="en-US" sz="2800" dirty="0" smtClean="0"/>
              <a:t>close </a:t>
            </a:r>
            <a:r>
              <a:rPr lang="en-US" sz="2800" dirty="0"/>
              <a:t>it to indicate </a:t>
            </a:r>
            <a:r>
              <a:rPr lang="en-US" sz="2800" dirty="0" smtClean="0"/>
              <a:t>being </a:t>
            </a:r>
            <a:r>
              <a:rPr lang="en-US" sz="2800" dirty="0"/>
              <a:t>done with its underlying </a:t>
            </a:r>
            <a:r>
              <a:rPr lang="en-US" sz="2800" dirty="0" smtClean="0"/>
              <a:t>stream</a:t>
            </a:r>
          </a:p>
          <a:p>
            <a:r>
              <a:rPr lang="en-US" sz="2800" dirty="0"/>
              <a:t>To use a different token separator, </a:t>
            </a:r>
            <a:r>
              <a:rPr lang="en-US" sz="2800" dirty="0" smtClean="0"/>
              <a:t>invoke</a:t>
            </a:r>
            <a:r>
              <a:rPr lang="en-US" sz="2800" dirty="0"/>
              <a:t> </a:t>
            </a:r>
            <a:r>
              <a:rPr lang="en-US" sz="2800" dirty="0" err="1"/>
              <a:t>useDelimiter</a:t>
            </a:r>
            <a:r>
              <a:rPr lang="en-US" sz="2800" dirty="0"/>
              <a:t>(), specifying a regular </a:t>
            </a:r>
            <a:r>
              <a:rPr lang="en-US" sz="2800" dirty="0" smtClean="0"/>
              <a:t>expression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89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All </a:t>
            </a:r>
            <a:r>
              <a:rPr lang="en-US" sz="2800" dirty="0"/>
              <a:t>input tokens </a:t>
            </a:r>
            <a:r>
              <a:rPr lang="en-US" sz="2800" dirty="0" smtClean="0"/>
              <a:t>treated as </a:t>
            </a:r>
            <a:r>
              <a:rPr lang="en-US" sz="2800" dirty="0"/>
              <a:t>simple String </a:t>
            </a:r>
            <a:r>
              <a:rPr lang="en-US" sz="2800" dirty="0" smtClean="0"/>
              <a:t>values</a:t>
            </a:r>
          </a:p>
          <a:p>
            <a:r>
              <a:rPr lang="en-US" sz="2800" dirty="0" smtClean="0"/>
              <a:t>Scanner</a:t>
            </a:r>
            <a:r>
              <a:rPr lang="en-US" sz="2800" dirty="0"/>
              <a:t> also supports tokens for </a:t>
            </a:r>
            <a:endParaRPr lang="en-US" sz="2800" dirty="0" smtClean="0"/>
          </a:p>
          <a:p>
            <a:pPr lvl="1"/>
            <a:r>
              <a:rPr lang="en-US" sz="2400" dirty="0" smtClean="0"/>
              <a:t>primitive </a:t>
            </a:r>
            <a:r>
              <a:rPr lang="en-US" sz="2400" dirty="0"/>
              <a:t>types (except for char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BigInteger</a:t>
            </a:r>
            <a:endParaRPr lang="en-US" sz="2400" dirty="0" smtClean="0"/>
          </a:p>
          <a:p>
            <a:pPr lvl="1"/>
            <a:r>
              <a:rPr lang="en-US" sz="2400" dirty="0" err="1" smtClean="0"/>
              <a:t>BigDecimal</a:t>
            </a:r>
            <a:endParaRPr lang="en-US" sz="2400" dirty="0" smtClean="0"/>
          </a:p>
          <a:p>
            <a:r>
              <a:rPr lang="en-US" dirty="0" smtClean="0"/>
              <a:t>Numeric </a:t>
            </a:r>
            <a:r>
              <a:rPr lang="en-US" dirty="0"/>
              <a:t>values can use thousands </a:t>
            </a:r>
            <a:r>
              <a:rPr lang="en-US" dirty="0" smtClean="0"/>
              <a:t>separators therefore in US</a:t>
            </a:r>
            <a:r>
              <a:rPr lang="en-US" dirty="0"/>
              <a:t> locale, Scanner correctly reads the string "32,767" as representing an integer value.</a:t>
            </a:r>
          </a:p>
          <a:p>
            <a:r>
              <a:rPr lang="en-US" sz="2800" dirty="0" smtClean="0"/>
              <a:t>Locale is an issue because </a:t>
            </a:r>
            <a:r>
              <a:rPr lang="en-US" sz="2800" dirty="0"/>
              <a:t>thousands separators and decimal symbols are locale </a:t>
            </a:r>
            <a:r>
              <a:rPr lang="en-US" sz="2800" dirty="0" smtClean="0"/>
              <a:t>specific</a:t>
            </a:r>
          </a:p>
          <a:p>
            <a:r>
              <a:rPr lang="en-US" sz="2800" dirty="0" smtClean="0"/>
              <a:t>Not all </a:t>
            </a:r>
            <a:r>
              <a:rPr lang="en-US" sz="2800" dirty="0"/>
              <a:t>s</a:t>
            </a:r>
            <a:r>
              <a:rPr lang="en-US" sz="2800" dirty="0" smtClean="0"/>
              <a:t>canning would work </a:t>
            </a:r>
            <a:r>
              <a:rPr lang="en-US" sz="2800" dirty="0"/>
              <a:t>correctly in all locales </a:t>
            </a:r>
            <a:r>
              <a:rPr lang="en-US" sz="2800" dirty="0" smtClean="0"/>
              <a:t>without specifying  scanner </a:t>
            </a:r>
            <a:r>
              <a:rPr lang="en-US" sz="2800" dirty="0"/>
              <a:t>should use the US </a:t>
            </a:r>
            <a:r>
              <a:rPr lang="en-US" sz="2800" dirty="0" smtClean="0"/>
              <a:t>locale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0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Scanning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5" y="1171575"/>
            <a:ext cx="871811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3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Stream objects that implement formatting are instances of </a:t>
            </a:r>
            <a:endParaRPr lang="en-US" sz="2800" dirty="0" smtClean="0"/>
          </a:p>
          <a:p>
            <a:pPr lvl="1"/>
            <a:r>
              <a:rPr lang="en-US" sz="2400" dirty="0" err="1" smtClean="0"/>
              <a:t>PrintWriter</a:t>
            </a:r>
            <a:r>
              <a:rPr lang="en-US" sz="2400" dirty="0" smtClean="0"/>
              <a:t> ,a </a:t>
            </a:r>
            <a:r>
              <a:rPr lang="en-US" sz="2400" dirty="0"/>
              <a:t>character stream class, </a:t>
            </a:r>
            <a:endParaRPr lang="en-US" sz="2400" dirty="0" smtClean="0"/>
          </a:p>
          <a:p>
            <a:pPr lvl="1"/>
            <a:r>
              <a:rPr lang="en-US" sz="2400" dirty="0" err="1" smtClean="0"/>
              <a:t>PrintStream</a:t>
            </a:r>
            <a:r>
              <a:rPr lang="en-US" sz="2400" dirty="0"/>
              <a:t>, a byte stream </a:t>
            </a:r>
            <a:r>
              <a:rPr lang="en-US" sz="2400" dirty="0" smtClean="0"/>
              <a:t>class, most common classes used</a:t>
            </a:r>
          </a:p>
          <a:p>
            <a:pPr lvl="2"/>
            <a:r>
              <a:rPr lang="en-US" sz="2000" dirty="0" err="1" smtClean="0"/>
              <a:t>System.out</a:t>
            </a:r>
            <a:endParaRPr lang="en-US" sz="2000" dirty="0" smtClean="0"/>
          </a:p>
          <a:p>
            <a:pPr lvl="2"/>
            <a:r>
              <a:rPr lang="en-US" sz="2000" dirty="0" err="1" smtClean="0"/>
              <a:t>System.err</a:t>
            </a:r>
            <a:endParaRPr lang="en-US" sz="2000" dirty="0"/>
          </a:p>
          <a:p>
            <a:r>
              <a:rPr lang="en-US" sz="2800" dirty="0" smtClean="0"/>
              <a:t>print</a:t>
            </a:r>
            <a:r>
              <a:rPr lang="en-US" sz="2800" dirty="0"/>
              <a:t> and </a:t>
            </a:r>
            <a:r>
              <a:rPr lang="en-US" sz="2800" dirty="0" err="1"/>
              <a:t>println</a:t>
            </a:r>
            <a:r>
              <a:rPr lang="en-US" sz="2800" dirty="0"/>
              <a:t> </a:t>
            </a:r>
            <a:endParaRPr lang="en-US" sz="2800" dirty="0" smtClean="0"/>
          </a:p>
          <a:p>
            <a:pPr lvl="1"/>
            <a:r>
              <a:rPr lang="en-US" sz="2400" dirty="0" smtClean="0"/>
              <a:t>format </a:t>
            </a:r>
            <a:r>
              <a:rPr lang="en-US" sz="2400" dirty="0"/>
              <a:t>individual values in a standard </a:t>
            </a:r>
            <a:r>
              <a:rPr lang="en-US" sz="2400" dirty="0" smtClean="0"/>
              <a:t>way</a:t>
            </a:r>
          </a:p>
          <a:p>
            <a:pPr lvl="1"/>
            <a:r>
              <a:rPr lang="en-US" sz="2400" dirty="0"/>
              <a:t>outputs a single value after converting the value using the appropriate </a:t>
            </a:r>
            <a:r>
              <a:rPr lang="en-US" sz="2400" dirty="0" err="1"/>
              <a:t>toString</a:t>
            </a:r>
            <a:r>
              <a:rPr lang="en-US" sz="2400" dirty="0"/>
              <a:t> method</a:t>
            </a:r>
          </a:p>
          <a:p>
            <a:r>
              <a:rPr lang="en-US" sz="2800" dirty="0"/>
              <a:t>format formats almost any number of values based on a format string, with </a:t>
            </a:r>
            <a:r>
              <a:rPr lang="en-US" sz="2800" dirty="0" smtClean="0"/>
              <a:t>options </a:t>
            </a:r>
            <a:r>
              <a:rPr lang="en-US" sz="2800" dirty="0"/>
              <a:t>for precise </a:t>
            </a:r>
            <a:r>
              <a:rPr lang="en-US" sz="2800" dirty="0" smtClean="0"/>
              <a:t>formatting</a:t>
            </a:r>
          </a:p>
        </p:txBody>
      </p:sp>
    </p:spTree>
    <p:extLst>
      <p:ext uri="{BB962C8B-B14F-4D97-AF65-F5344CB8AC3E}">
        <p14:creationId xmlns:p14="http://schemas.microsoft.com/office/powerpoint/2010/main" val="1218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/>
          </a:bodyPr>
          <a:lstStyle/>
          <a:p>
            <a:r>
              <a:rPr lang="en-US" sz="2800" dirty="0"/>
              <a:t>The format method formats multiple arguments based on a </a:t>
            </a:r>
            <a:r>
              <a:rPr lang="en-US" sz="2800" i="1" dirty="0"/>
              <a:t>format </a:t>
            </a:r>
            <a:r>
              <a:rPr lang="en-US" sz="2800" i="1" dirty="0" smtClean="0"/>
              <a:t>string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format string consists of static text embedded with </a:t>
            </a:r>
            <a:r>
              <a:rPr lang="en-US" sz="2800" i="1" dirty="0"/>
              <a:t>format </a:t>
            </a:r>
            <a:r>
              <a:rPr lang="en-US" sz="2800" i="1" dirty="0" smtClean="0"/>
              <a:t>specifiers</a:t>
            </a:r>
          </a:p>
          <a:p>
            <a:pPr lvl="1"/>
            <a:r>
              <a:rPr lang="en-US" sz="2400" dirty="0"/>
              <a:t>d formats an integer value as a decimal value.</a:t>
            </a:r>
          </a:p>
          <a:p>
            <a:pPr lvl="1"/>
            <a:r>
              <a:rPr lang="en-US" sz="2400" dirty="0"/>
              <a:t>f formats a floating point value as a decimal value.</a:t>
            </a:r>
          </a:p>
          <a:p>
            <a:pPr lvl="1"/>
            <a:r>
              <a:rPr lang="en-US" sz="2400" dirty="0"/>
              <a:t>n outputs a platform-specific line terminator.</a:t>
            </a:r>
          </a:p>
          <a:p>
            <a:pPr lvl="1"/>
            <a:r>
              <a:rPr lang="en-US" sz="2400" dirty="0" smtClean="0"/>
              <a:t>x</a:t>
            </a:r>
            <a:r>
              <a:rPr lang="en-US" sz="2400" dirty="0"/>
              <a:t> formats an integer as a hexadecimal value.</a:t>
            </a:r>
          </a:p>
          <a:p>
            <a:pPr lvl="1"/>
            <a:r>
              <a:rPr lang="en-US" sz="2400" dirty="0"/>
              <a:t>s formats any value as a string.</a:t>
            </a:r>
          </a:p>
          <a:p>
            <a:pPr lvl="1"/>
            <a:r>
              <a:rPr lang="en-US" sz="2400" dirty="0" err="1"/>
              <a:t>tB</a:t>
            </a:r>
            <a:r>
              <a:rPr lang="en-US" sz="2400" dirty="0"/>
              <a:t> formats an integer as a locale-specific month name.</a:t>
            </a:r>
          </a:p>
          <a:p>
            <a:r>
              <a:rPr lang="en-US" dirty="0"/>
              <a:t>There are many </a:t>
            </a:r>
            <a:r>
              <a:rPr lang="en-US" dirty="0" smtClean="0"/>
              <a:t>conversions, GTS!</a:t>
            </a:r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8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format specifier can contain several additional elements that further customize the formatted </a:t>
            </a:r>
            <a:r>
              <a:rPr lang="en-US" sz="2800" dirty="0" smtClean="0"/>
              <a:t>output; this uses </a:t>
            </a:r>
            <a:r>
              <a:rPr lang="en-US" sz="2800" dirty="0"/>
              <a:t>every possible kind of </a:t>
            </a:r>
            <a:r>
              <a:rPr lang="en-US" sz="2800" dirty="0" smtClean="0"/>
              <a:t>element</a:t>
            </a:r>
          </a:p>
        </p:txBody>
      </p:sp>
      <p:pic>
        <p:nvPicPr>
          <p:cNvPr id="1028" name="Picture 4" descr="Elements of a format spec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96" y="3131507"/>
            <a:ext cx="7154674" cy="345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Precision</a:t>
            </a:r>
            <a:r>
              <a:rPr lang="en-US" sz="2800" dirty="0"/>
              <a:t>. For floating point values, this is the mathematical precision of the formatted value. For s and other general conversions, this is the maximum width of the formatted value; the value is right-truncated if necessary.</a:t>
            </a:r>
          </a:p>
          <a:p>
            <a:r>
              <a:rPr lang="en-US" sz="2800" b="1" dirty="0"/>
              <a:t>Width</a:t>
            </a:r>
            <a:r>
              <a:rPr lang="en-US" sz="2800" dirty="0"/>
              <a:t>. The minimum width of the formatted value; the value is padded if necessary. By default the value is left-padded with blanks.</a:t>
            </a:r>
          </a:p>
          <a:p>
            <a:r>
              <a:rPr lang="en-US" sz="2800" b="1" dirty="0"/>
              <a:t>Flags</a:t>
            </a:r>
            <a:r>
              <a:rPr lang="en-US" sz="2800" dirty="0"/>
              <a:t> specify additional formatting options. In the Format example, the + flag specifies that the number should always be formatted with a sign, and the 0 flag specifies that 0 is the padding character. Other flags include - (pad on the right) and , (format number with locale-specific thousands separators). Note that some flags cannot be used with certain other flags or with certain conversions.</a:t>
            </a:r>
          </a:p>
          <a:p>
            <a:r>
              <a:rPr lang="en-US" sz="2800" dirty="0"/>
              <a:t>The </a:t>
            </a:r>
            <a:r>
              <a:rPr lang="en-US" sz="2800" b="1" dirty="0"/>
              <a:t>Argument Index</a:t>
            </a:r>
            <a:r>
              <a:rPr lang="en-US" sz="2800" dirty="0"/>
              <a:t> allows you to explicitly match a designated argument. You can also specify &lt; to match the same argument as the previous specifier.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536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2" y="2138558"/>
            <a:ext cx="8201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File Input / Output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053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9721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file system stores and organizes files on some form of </a:t>
            </a:r>
            <a:r>
              <a:rPr lang="en-US" dirty="0" smtClean="0"/>
              <a:t>media in a retrievable manner </a:t>
            </a:r>
          </a:p>
          <a:p>
            <a:r>
              <a:rPr lang="en-US" dirty="0" smtClean="0"/>
              <a:t>Most </a:t>
            </a:r>
            <a:r>
              <a:rPr lang="en-US" dirty="0"/>
              <a:t>file systems </a:t>
            </a:r>
            <a:r>
              <a:rPr lang="en-US" dirty="0" smtClean="0"/>
              <a:t>store </a:t>
            </a:r>
            <a:r>
              <a:rPr lang="en-US" dirty="0"/>
              <a:t>the files in a tree (or </a:t>
            </a:r>
            <a:r>
              <a:rPr lang="en-US" i="1" dirty="0"/>
              <a:t>hierarchical</a:t>
            </a:r>
            <a:r>
              <a:rPr lang="en-US" dirty="0"/>
              <a:t>) </a:t>
            </a:r>
            <a:r>
              <a:rPr lang="en-US" dirty="0" smtClean="0"/>
              <a:t>structure with a root node at the top with there </a:t>
            </a:r>
            <a:r>
              <a:rPr lang="en-US" dirty="0"/>
              <a:t>are files and directories (</a:t>
            </a:r>
            <a:r>
              <a:rPr lang="en-US" i="1" dirty="0" smtClean="0"/>
              <a:t>folders</a:t>
            </a:r>
            <a:r>
              <a:rPr lang="en-US" dirty="0" smtClean="0"/>
              <a:t>)</a:t>
            </a:r>
          </a:p>
        </p:txBody>
      </p:sp>
      <p:pic>
        <p:nvPicPr>
          <p:cNvPr id="1026" name="Picture 2" descr="Sample directory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86" y="1556988"/>
            <a:ext cx="3168414" cy="47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path is </a:t>
            </a:r>
            <a:r>
              <a:rPr lang="en-US" i="1" dirty="0" smtClean="0"/>
              <a:t>relative</a:t>
            </a:r>
            <a:r>
              <a:rPr lang="en-US" dirty="0"/>
              <a:t> or </a:t>
            </a:r>
            <a:r>
              <a:rPr lang="en-US" i="1" dirty="0" smtClean="0"/>
              <a:t>absolute</a:t>
            </a:r>
          </a:p>
          <a:p>
            <a:pPr lvl="1"/>
            <a:r>
              <a:rPr lang="en-US" dirty="0" smtClean="0"/>
              <a:t>Absolute </a:t>
            </a:r>
            <a:r>
              <a:rPr lang="en-US" dirty="0"/>
              <a:t>path always contains the root element and the complete directory list required to locate the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/home/sally/</a:t>
            </a:r>
            <a:r>
              <a:rPr lang="en-US" dirty="0" err="1" smtClean="0"/>
              <a:t>statusReport</a:t>
            </a:r>
            <a:endParaRPr lang="en-US" dirty="0"/>
          </a:p>
          <a:p>
            <a:pPr lvl="1"/>
            <a:r>
              <a:rPr lang="en-US" dirty="0" smtClean="0"/>
              <a:t>Relative </a:t>
            </a:r>
            <a:r>
              <a:rPr lang="en-US" dirty="0"/>
              <a:t>path needs to be combined with another path in order to access a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joe/foo</a:t>
            </a:r>
            <a:r>
              <a:rPr lang="en-US" dirty="0"/>
              <a:t> is a relative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Why files?</a:t>
            </a:r>
          </a:p>
          <a:p>
            <a:pPr lvl="1"/>
            <a:r>
              <a:rPr lang="en-US" dirty="0" smtClean="0"/>
              <a:t>Variables and arrays data storage is temporary</a:t>
            </a:r>
          </a:p>
          <a:p>
            <a:pPr lvl="1"/>
            <a:r>
              <a:rPr lang="en-US" dirty="0" smtClean="0"/>
              <a:t>For persistent data maintain in files or databases</a:t>
            </a:r>
          </a:p>
          <a:p>
            <a:pPr lvl="1"/>
            <a:r>
              <a:rPr lang="en-US" dirty="0" smtClean="0"/>
              <a:t>Files are a sequential stream of bytes</a:t>
            </a:r>
          </a:p>
          <a:p>
            <a:pPr lvl="1"/>
            <a:r>
              <a:rPr lang="en-US" dirty="0" smtClean="0"/>
              <a:t>Every operating system has some methodology for identifying end of a file</a:t>
            </a:r>
          </a:p>
          <a:p>
            <a:pPr lvl="2"/>
            <a:r>
              <a:rPr lang="en-US" dirty="0" smtClean="0"/>
              <a:t>end-of-file marker</a:t>
            </a:r>
          </a:p>
          <a:p>
            <a:pPr lvl="2"/>
            <a:r>
              <a:rPr lang="en-US" dirty="0" smtClean="0"/>
              <a:t>Total byte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 Using java.io Package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1" y="1753644"/>
            <a:ext cx="8403886" cy="4384109"/>
          </a:xfrm>
        </p:spPr>
      </p:pic>
    </p:spTree>
    <p:extLst>
      <p:ext uri="{BB962C8B-B14F-4D97-AF65-F5344CB8AC3E}">
        <p14:creationId xmlns:p14="http://schemas.microsoft.com/office/powerpoint/2010/main" val="22823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dialog to allow the user to select a file or directory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44" y="2817005"/>
            <a:ext cx="4838096" cy="3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Basic Input / Output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97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Programs use </a:t>
            </a:r>
            <a:r>
              <a:rPr lang="en-US" sz="3400" i="1" dirty="0"/>
              <a:t>byte streams</a:t>
            </a:r>
            <a:r>
              <a:rPr lang="en-US" sz="3400" dirty="0"/>
              <a:t> to perform input and output of 8-bit </a:t>
            </a:r>
            <a:r>
              <a:rPr lang="en-US" sz="3400" dirty="0" smtClean="0"/>
              <a:t>bytes</a:t>
            </a:r>
          </a:p>
          <a:p>
            <a:r>
              <a:rPr lang="en-US" sz="3400" dirty="0"/>
              <a:t>All byte stream classes are descended from </a:t>
            </a:r>
            <a:r>
              <a:rPr lang="en-US" sz="3400" dirty="0" smtClean="0"/>
              <a:t>classes </a:t>
            </a:r>
            <a:r>
              <a:rPr lang="en-US" sz="3400" dirty="0" err="1" smtClean="0"/>
              <a:t>InputStream</a:t>
            </a:r>
            <a:r>
              <a:rPr lang="en-US" sz="3400" dirty="0"/>
              <a:t> and </a:t>
            </a:r>
            <a:r>
              <a:rPr lang="en-US" sz="3400" dirty="0" err="1" smtClean="0"/>
              <a:t>OutputStream</a:t>
            </a:r>
            <a:endParaRPr lang="en-US" sz="3400" dirty="0" smtClean="0"/>
          </a:p>
          <a:p>
            <a:r>
              <a:rPr lang="en-US" sz="3400" dirty="0"/>
              <a:t>Always </a:t>
            </a:r>
            <a:r>
              <a:rPr lang="en-US" sz="3400" dirty="0" smtClean="0"/>
              <a:t>close streams when </a:t>
            </a:r>
            <a:r>
              <a:rPr lang="en-US" sz="3400" dirty="0"/>
              <a:t>it's no longer needed is very </a:t>
            </a:r>
            <a:r>
              <a:rPr lang="en-US" sz="3400" dirty="0" smtClean="0"/>
              <a:t>important</a:t>
            </a:r>
          </a:p>
          <a:p>
            <a:pPr lvl="1"/>
            <a:r>
              <a:rPr lang="en-US" sz="3400" dirty="0" smtClean="0"/>
              <a:t>Close streams in a</a:t>
            </a:r>
            <a:r>
              <a:rPr lang="en-US" sz="3400" dirty="0"/>
              <a:t> finally block to guarantee that both streams will be closed even if an error </a:t>
            </a:r>
            <a:r>
              <a:rPr lang="en-US" sz="3400" dirty="0" smtClean="0"/>
              <a:t>occurs</a:t>
            </a:r>
          </a:p>
          <a:p>
            <a:pPr lvl="1"/>
            <a:r>
              <a:rPr lang="en-US" sz="3400" dirty="0" smtClean="0"/>
              <a:t>helps </a:t>
            </a:r>
            <a:r>
              <a:rPr lang="en-US" sz="3400" dirty="0"/>
              <a:t>avoid serious resource </a:t>
            </a:r>
            <a:r>
              <a:rPr lang="en-US" sz="3400" dirty="0" smtClean="0"/>
              <a:t>leaks</a:t>
            </a:r>
            <a:endParaRPr lang="en-US" sz="3400" dirty="0"/>
          </a:p>
          <a:p>
            <a:r>
              <a:rPr lang="en-US" sz="3400" dirty="0" smtClean="0"/>
              <a:t>A possible </a:t>
            </a:r>
            <a:r>
              <a:rPr lang="en-US" sz="3400" dirty="0"/>
              <a:t>error is that </a:t>
            </a:r>
            <a:r>
              <a:rPr lang="en-US" sz="3400" dirty="0" smtClean="0"/>
              <a:t>a file cannot be opened</a:t>
            </a:r>
          </a:p>
          <a:p>
            <a:pPr lvl="1"/>
            <a:r>
              <a:rPr lang="en-US" sz="3400" dirty="0" smtClean="0"/>
              <a:t>When </a:t>
            </a:r>
            <a:r>
              <a:rPr lang="en-US" sz="3400" dirty="0"/>
              <a:t>that happens, the stream variable corresponding to the file never changes from its initial null </a:t>
            </a:r>
            <a:r>
              <a:rPr lang="en-US" sz="3400" dirty="0" smtClean="0"/>
              <a:t>value</a:t>
            </a:r>
          </a:p>
          <a:p>
            <a:pPr lvl="1"/>
            <a:r>
              <a:rPr lang="en-US" sz="3400" dirty="0" smtClean="0"/>
              <a:t>Make </a:t>
            </a:r>
            <a:r>
              <a:rPr lang="en-US" sz="3400" dirty="0"/>
              <a:t>sure that each stream variable contains an object reference before invoking </a:t>
            </a:r>
            <a:r>
              <a:rPr lang="en-US" sz="3400" dirty="0" smtClean="0"/>
              <a:t>close</a:t>
            </a:r>
            <a:endParaRPr lang="en-US" sz="3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2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6" y="1247775"/>
            <a:ext cx="7882133" cy="535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1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Byte-based Stream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2" y="1489941"/>
            <a:ext cx="7402881" cy="4754526"/>
          </a:xfrm>
        </p:spPr>
      </p:pic>
    </p:spTree>
    <p:extLst>
      <p:ext uri="{BB962C8B-B14F-4D97-AF65-F5344CB8AC3E}">
        <p14:creationId xmlns:p14="http://schemas.microsoft.com/office/powerpoint/2010/main" val="1823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5551" cy="51638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Java </a:t>
            </a:r>
            <a:r>
              <a:rPr lang="en-US" sz="2800" dirty="0"/>
              <a:t>platform stores character values using Unicode </a:t>
            </a:r>
            <a:r>
              <a:rPr lang="en-US" sz="2800" dirty="0" smtClean="0"/>
              <a:t>conventions</a:t>
            </a:r>
          </a:p>
          <a:p>
            <a:r>
              <a:rPr lang="en-US" sz="2800" dirty="0" smtClean="0"/>
              <a:t>Character </a:t>
            </a:r>
            <a:r>
              <a:rPr lang="en-US" sz="2800" dirty="0"/>
              <a:t>stream I/O automatically translates this internal format to and from the local character </a:t>
            </a:r>
            <a:r>
              <a:rPr lang="en-US" sz="2800" dirty="0" smtClean="0"/>
              <a:t>set, usually </a:t>
            </a:r>
            <a:r>
              <a:rPr lang="en-US" sz="2800" dirty="0"/>
              <a:t>an 8-bit superset of </a:t>
            </a:r>
            <a:r>
              <a:rPr lang="en-US" sz="2800" dirty="0" smtClean="0"/>
              <a:t>ASCII</a:t>
            </a:r>
            <a:endParaRPr lang="en-US" sz="2800" dirty="0"/>
          </a:p>
          <a:p>
            <a:r>
              <a:rPr lang="en-US" sz="2800" dirty="0" smtClean="0"/>
              <a:t>A </a:t>
            </a:r>
            <a:r>
              <a:rPr lang="en-US" sz="2800" dirty="0"/>
              <a:t>program that uses character streams in place of byte streams automatically adapts to the local character </a:t>
            </a:r>
            <a:r>
              <a:rPr lang="en-US" sz="2800" dirty="0" smtClean="0"/>
              <a:t>set</a:t>
            </a:r>
          </a:p>
          <a:p>
            <a:r>
              <a:rPr lang="en-US" sz="2800" dirty="0"/>
              <a:t>All character stream classes are descended from </a:t>
            </a:r>
            <a:r>
              <a:rPr lang="en-US" sz="2800" dirty="0" smtClean="0"/>
              <a:t>classes Reader</a:t>
            </a:r>
            <a:r>
              <a:rPr lang="en-US" sz="2800" dirty="0"/>
              <a:t> and Writer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43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90" y="1583564"/>
            <a:ext cx="77724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Character-based Stream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5" y="1515648"/>
            <a:ext cx="7950817" cy="4719273"/>
          </a:xfrm>
        </p:spPr>
      </p:pic>
    </p:spTree>
    <p:extLst>
      <p:ext uri="{BB962C8B-B14F-4D97-AF65-F5344CB8AC3E}">
        <p14:creationId xmlns:p14="http://schemas.microsoft.com/office/powerpoint/2010/main" val="42193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319</Words>
  <Application>Microsoft Office PowerPoint</Application>
  <PresentationFormat>On-screen Show (4:3)</PresentationFormat>
  <Paragraphs>116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 University of Central Florida COP 3330  Object Oriented Programming </vt:lpstr>
      <vt:lpstr>Agenda</vt:lpstr>
      <vt:lpstr>PowerPoint Presentation</vt:lpstr>
      <vt:lpstr>Byte Streams</vt:lpstr>
      <vt:lpstr>Byte Streams</vt:lpstr>
      <vt:lpstr>Byte-based Stream</vt:lpstr>
      <vt:lpstr>Character Streams</vt:lpstr>
      <vt:lpstr>Character Streams</vt:lpstr>
      <vt:lpstr>Character-based Stream</vt:lpstr>
      <vt:lpstr>Line-based I/O</vt:lpstr>
      <vt:lpstr>Line-based I/O</vt:lpstr>
      <vt:lpstr>Buffered Streams</vt:lpstr>
      <vt:lpstr>Buffered Streams</vt:lpstr>
      <vt:lpstr>Scanning</vt:lpstr>
      <vt:lpstr>Scanning</vt:lpstr>
      <vt:lpstr>Scanning</vt:lpstr>
      <vt:lpstr>Formatting</vt:lpstr>
      <vt:lpstr>Formatting</vt:lpstr>
      <vt:lpstr>Formatting</vt:lpstr>
      <vt:lpstr>Formatting</vt:lpstr>
      <vt:lpstr>Formatting</vt:lpstr>
      <vt:lpstr>PowerPoint Presentation</vt:lpstr>
      <vt:lpstr>Files and Streams</vt:lpstr>
      <vt:lpstr>Files and Streams</vt:lpstr>
      <vt:lpstr>Standard I/O Using java.io Package</vt:lpstr>
      <vt:lpstr>JFileChooser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Juan Alzate</cp:lastModifiedBy>
  <cp:revision>1191</cp:revision>
  <dcterms:created xsi:type="dcterms:W3CDTF">2013-10-29T00:42:48Z</dcterms:created>
  <dcterms:modified xsi:type="dcterms:W3CDTF">2017-05-22T20:23:01Z</dcterms:modified>
</cp:coreProperties>
</file>