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98" r:id="rId4"/>
    <p:sldId id="299" r:id="rId5"/>
    <p:sldId id="300" r:id="rId6"/>
    <p:sldId id="30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 snapToGrid="0">
      <p:cViewPr>
        <p:scale>
          <a:sx n="76" d="100"/>
          <a:sy n="76" d="100"/>
        </p:scale>
        <p:origin x="-1110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63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B69B8-72A1-4336-A2B7-17DF337D791E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69975A-193E-4895-8EE1-EB2B0CF53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760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9975A-193E-4895-8EE1-EB2B0CF533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53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9DC9-540C-4B4F-A3F0-6B18EA7EF1A9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99B-5327-4001-94FB-89704CCDF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4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9DC9-540C-4B4F-A3F0-6B18EA7EF1A9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99B-5327-4001-94FB-89704CCDF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65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9DC9-540C-4B4F-A3F0-6B18EA7EF1A9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99B-5327-4001-94FB-89704CCDF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42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00">
                <a:alpha val="23000"/>
              </a:srgbClr>
            </a:gs>
            <a:gs pos="18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69DC9-540C-4B4F-A3F0-6B18EA7EF1A9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1099B-5327-4001-94FB-89704CCDFA6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527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2952750" y="0"/>
            <a:ext cx="6191250" cy="30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 userDrawn="1"/>
        </p:nvSpPr>
        <p:spPr>
          <a:xfrm flipH="1" flipV="1">
            <a:off x="2952750" y="304799"/>
            <a:ext cx="247650" cy="161925"/>
          </a:xfrm>
          <a:prstGeom prst="triangle">
            <a:avLst>
              <a:gd name="adj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endCxn id="9" idx="0"/>
          </p:cNvCxnSpPr>
          <p:nvPr userDrawn="1"/>
        </p:nvCxnSpPr>
        <p:spPr>
          <a:xfrm>
            <a:off x="0" y="466724"/>
            <a:ext cx="2952750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V="1">
            <a:off x="2952750" y="304799"/>
            <a:ext cx="247650" cy="161926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2"/>
          </p:cNvCxnSpPr>
          <p:nvPr userDrawn="1"/>
        </p:nvCxnSpPr>
        <p:spPr>
          <a:xfrm>
            <a:off x="3200400" y="304799"/>
            <a:ext cx="5943600" cy="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654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42951"/>
            <a:ext cx="7772400" cy="1470025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>University </a:t>
            </a:r>
            <a:r>
              <a:rPr lang="en-US" sz="4000" b="1" dirty="0"/>
              <a:t>of Central Florida</a:t>
            </a:r>
            <a:br>
              <a:rPr lang="en-US" sz="4000" b="1" dirty="0"/>
            </a:br>
            <a:r>
              <a:rPr lang="en-US" sz="4000" b="1" dirty="0"/>
              <a:t>COP </a:t>
            </a:r>
            <a:r>
              <a:rPr lang="en-US" sz="4000" b="1" dirty="0" smtClean="0"/>
              <a:t>3330 </a:t>
            </a:r>
            <a:br>
              <a:rPr lang="en-US" sz="4000" b="1" dirty="0" smtClean="0"/>
            </a:br>
            <a:r>
              <a:rPr lang="en-US" sz="4000" b="1" dirty="0" smtClean="0"/>
              <a:t>Object Oriented Programming</a:t>
            </a:r>
            <a:r>
              <a:rPr lang="en-US" sz="4000" b="1" smtClean="0"/>
              <a:t/>
            </a:r>
            <a:br>
              <a:rPr lang="en-US" sz="4000" b="1" smtClean="0"/>
            </a:br>
            <a:endParaRPr lang="en-US" sz="4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067425"/>
            <a:ext cx="7305675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870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Administrative</a:t>
            </a:r>
          </a:p>
          <a:p>
            <a:r>
              <a:rPr lang="en-US" dirty="0" smtClean="0"/>
              <a:t>Array</a:t>
            </a:r>
          </a:p>
          <a:p>
            <a:r>
              <a:rPr lang="en-US" dirty="0" err="1" smtClean="0"/>
              <a:t>ArrayList</a:t>
            </a:r>
            <a:endParaRPr lang="en-US" dirty="0" smtClean="0"/>
          </a:p>
          <a:p>
            <a:r>
              <a:rPr lang="en-US" dirty="0" smtClean="0"/>
              <a:t>Chapter 7 text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76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err="1" smtClean="0"/>
              <a:t>ArrayList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69710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Page 688 </a:t>
            </a:r>
            <a:r>
              <a:rPr lang="en-US" smtClean="0"/>
              <a:t>in text!</a:t>
            </a:r>
          </a:p>
          <a:p>
            <a:r>
              <a:rPr lang="en-US" dirty="0" smtClean="0"/>
              <a:t>Collection </a:t>
            </a:r>
            <a:r>
              <a:rPr lang="en-US" dirty="0" smtClean="0"/>
              <a:t>of data elements of the same data type</a:t>
            </a:r>
          </a:p>
          <a:p>
            <a:pPr lvl="1"/>
            <a:r>
              <a:rPr lang="en-US" dirty="0"/>
              <a:t>byte[] </a:t>
            </a:r>
            <a:r>
              <a:rPr lang="en-US" dirty="0" err="1"/>
              <a:t>anArrayOfBytes</a:t>
            </a:r>
            <a:r>
              <a:rPr lang="en-US" dirty="0"/>
              <a:t>; </a:t>
            </a:r>
          </a:p>
          <a:p>
            <a:pPr lvl="1"/>
            <a:r>
              <a:rPr lang="en-US" dirty="0"/>
              <a:t>short[] </a:t>
            </a:r>
            <a:r>
              <a:rPr lang="en-US" dirty="0" err="1"/>
              <a:t>anArrayOfShorts</a:t>
            </a:r>
            <a:r>
              <a:rPr lang="en-US" dirty="0"/>
              <a:t>; </a:t>
            </a:r>
          </a:p>
          <a:p>
            <a:pPr lvl="1"/>
            <a:r>
              <a:rPr lang="en-US" dirty="0"/>
              <a:t>long[] </a:t>
            </a:r>
            <a:r>
              <a:rPr lang="en-US" dirty="0" err="1"/>
              <a:t>anArrayOfLongs</a:t>
            </a:r>
            <a:r>
              <a:rPr lang="en-US" dirty="0"/>
              <a:t>; </a:t>
            </a:r>
          </a:p>
          <a:p>
            <a:pPr lvl="1"/>
            <a:r>
              <a:rPr lang="en-US" dirty="0"/>
              <a:t>float[] </a:t>
            </a:r>
            <a:r>
              <a:rPr lang="en-US" dirty="0" err="1"/>
              <a:t>anArrayOfFloats</a:t>
            </a:r>
            <a:r>
              <a:rPr lang="en-US" dirty="0"/>
              <a:t>; </a:t>
            </a:r>
          </a:p>
          <a:p>
            <a:pPr lvl="1"/>
            <a:r>
              <a:rPr lang="en-US" dirty="0"/>
              <a:t>double[] </a:t>
            </a:r>
            <a:r>
              <a:rPr lang="en-US" dirty="0" err="1"/>
              <a:t>anArrayOfDoubles</a:t>
            </a:r>
            <a:r>
              <a:rPr lang="en-US" dirty="0"/>
              <a:t>; 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[] </a:t>
            </a:r>
            <a:r>
              <a:rPr lang="en-US" dirty="0" err="1"/>
              <a:t>anArrayOfBooleans</a:t>
            </a:r>
            <a:r>
              <a:rPr lang="en-US" dirty="0"/>
              <a:t>; </a:t>
            </a:r>
          </a:p>
          <a:p>
            <a:pPr lvl="1"/>
            <a:r>
              <a:rPr lang="en-US" dirty="0"/>
              <a:t>char[] </a:t>
            </a:r>
            <a:r>
              <a:rPr lang="en-US" dirty="0" err="1"/>
              <a:t>anArrayOfChars</a:t>
            </a:r>
            <a:r>
              <a:rPr lang="en-US" dirty="0"/>
              <a:t>; </a:t>
            </a:r>
          </a:p>
          <a:p>
            <a:pPr lvl="1"/>
            <a:r>
              <a:rPr lang="en-US" dirty="0"/>
              <a:t>String[] </a:t>
            </a:r>
            <a:r>
              <a:rPr lang="en-US" dirty="0" err="1" smtClean="0"/>
              <a:t>anArrayOfStrings</a:t>
            </a:r>
            <a:endParaRPr lang="en-US" dirty="0" smtClean="0"/>
          </a:p>
          <a:p>
            <a:r>
              <a:rPr lang="en-US" dirty="0" smtClean="0"/>
              <a:t>Issue</a:t>
            </a:r>
          </a:p>
          <a:p>
            <a:pPr lvl="1"/>
            <a:r>
              <a:rPr lang="en-US" dirty="0" smtClean="0"/>
              <a:t>Sizes are not dynamic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07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ArrayList</a:t>
            </a:r>
            <a:r>
              <a:rPr lang="en-US" dirty="0"/>
              <a:t> class extends </a:t>
            </a:r>
            <a:r>
              <a:rPr lang="en-US" dirty="0" err="1"/>
              <a:t>AbstractList</a:t>
            </a:r>
            <a:r>
              <a:rPr lang="en-US" dirty="0"/>
              <a:t> and implements the List </a:t>
            </a:r>
            <a:r>
              <a:rPr lang="en-US" dirty="0" smtClean="0"/>
              <a:t>interface</a:t>
            </a:r>
          </a:p>
          <a:p>
            <a:r>
              <a:rPr lang="en-US" dirty="0" err="1" smtClean="0"/>
              <a:t>ArrayList</a:t>
            </a:r>
            <a:r>
              <a:rPr lang="en-US" dirty="0" smtClean="0"/>
              <a:t> </a:t>
            </a:r>
            <a:r>
              <a:rPr lang="en-US" dirty="0"/>
              <a:t>supports dynamic arrays that can grow as </a:t>
            </a:r>
            <a:r>
              <a:rPr lang="en-US" dirty="0" smtClean="0"/>
              <a:t>needed</a:t>
            </a:r>
            <a:endParaRPr lang="en-US" dirty="0"/>
          </a:p>
          <a:p>
            <a:r>
              <a:rPr lang="en-US" dirty="0"/>
              <a:t>Array lists </a:t>
            </a:r>
            <a:r>
              <a:rPr lang="en-US" dirty="0" smtClean="0"/>
              <a:t>can be created </a:t>
            </a:r>
            <a:r>
              <a:rPr lang="en-US" dirty="0"/>
              <a:t>with an initial </a:t>
            </a:r>
            <a:r>
              <a:rPr lang="en-US" dirty="0" smtClean="0"/>
              <a:t>size</a:t>
            </a:r>
          </a:p>
          <a:p>
            <a:r>
              <a:rPr lang="en-US" dirty="0" smtClean="0"/>
              <a:t>When </a:t>
            </a:r>
            <a:r>
              <a:rPr lang="en-US" dirty="0"/>
              <a:t>this size is exceeded, the collection is automatically </a:t>
            </a:r>
            <a:r>
              <a:rPr lang="en-US" dirty="0" smtClean="0"/>
              <a:t>enlarged</a:t>
            </a:r>
          </a:p>
          <a:p>
            <a:r>
              <a:rPr lang="en-US" dirty="0" smtClean="0"/>
              <a:t>When </a:t>
            </a:r>
            <a:r>
              <a:rPr lang="en-US" dirty="0"/>
              <a:t>objects are removed, the array may be </a:t>
            </a:r>
            <a:r>
              <a:rPr lang="en-US" dirty="0" smtClean="0"/>
              <a:t>shrunk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53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Example</a:t>
            </a:r>
          </a:p>
          <a:p>
            <a:pPr lvl="1"/>
            <a:r>
              <a:rPr lang="en-US" dirty="0" err="1"/>
              <a:t>ArrayList</a:t>
            </a:r>
            <a:r>
              <a:rPr lang="en-US" dirty="0"/>
              <a:t> al = new </a:t>
            </a:r>
            <a:r>
              <a:rPr lang="en-US" dirty="0" err="1"/>
              <a:t>ArrayList</a:t>
            </a:r>
            <a:r>
              <a:rPr lang="en-US" dirty="0" smtClean="0"/>
              <a:t>();</a:t>
            </a:r>
          </a:p>
          <a:p>
            <a:pPr lvl="1"/>
            <a:r>
              <a:rPr lang="en-US" dirty="0" smtClean="0"/>
              <a:t>Add to the </a:t>
            </a:r>
            <a:r>
              <a:rPr lang="en-US" dirty="0" err="1" smtClean="0"/>
              <a:t>ArrayList</a:t>
            </a:r>
            <a:endParaRPr lang="en-US" dirty="0" smtClean="0"/>
          </a:p>
          <a:p>
            <a:pPr lvl="2"/>
            <a:r>
              <a:rPr lang="en-US" dirty="0" err="1" smtClean="0"/>
              <a:t>al.add</a:t>
            </a:r>
            <a:r>
              <a:rPr lang="en-US" dirty="0" smtClean="0"/>
              <a:t>(&lt;</a:t>
            </a:r>
            <a:r>
              <a:rPr lang="en-US" i="1" dirty="0" smtClean="0"/>
              <a:t>object</a:t>
            </a:r>
            <a:r>
              <a:rPr lang="en-US" dirty="0" smtClean="0"/>
              <a:t>&gt;);</a:t>
            </a:r>
          </a:p>
          <a:p>
            <a:pPr lvl="1"/>
            <a:r>
              <a:rPr lang="en-US" dirty="0" smtClean="0"/>
              <a:t>Remove from the </a:t>
            </a:r>
            <a:r>
              <a:rPr lang="en-US" dirty="0" err="1" smtClean="0"/>
              <a:t>ArrayList</a:t>
            </a:r>
            <a:endParaRPr lang="en-US" dirty="0" smtClean="0"/>
          </a:p>
          <a:p>
            <a:pPr lvl="2"/>
            <a:r>
              <a:rPr lang="en-US" dirty="0" err="1" smtClean="0"/>
              <a:t>al.remove</a:t>
            </a:r>
            <a:r>
              <a:rPr lang="en-US" dirty="0" smtClean="0"/>
              <a:t>(&lt;</a:t>
            </a:r>
            <a:r>
              <a:rPr lang="en-US" i="1" dirty="0" smtClean="0"/>
              <a:t>object</a:t>
            </a:r>
            <a:r>
              <a:rPr lang="en-US" dirty="0" smtClean="0"/>
              <a:t>&gt;);</a:t>
            </a:r>
          </a:p>
          <a:p>
            <a:r>
              <a:rPr lang="en-US" dirty="0"/>
              <a:t> private </a:t>
            </a:r>
            <a:r>
              <a:rPr lang="en-US" dirty="0" err="1"/>
              <a:t>ArrayList</a:t>
            </a:r>
            <a:r>
              <a:rPr lang="en-US" dirty="0"/>
              <a:t>&lt;Airport&gt; airports = new </a:t>
            </a:r>
            <a:r>
              <a:rPr lang="en-US" dirty="0" err="1"/>
              <a:t>ArrayList</a:t>
            </a:r>
            <a:r>
              <a:rPr lang="en-US"/>
              <a:t>&lt;Airport&gt;();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10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2874</TotalTime>
  <Words>142</Words>
  <Application>Microsoft Office PowerPoint</Application>
  <PresentationFormat>On-screen Show (4:3)</PresentationFormat>
  <Paragraphs>37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 University of Central Florida COP 3330  Object Oriented Programming </vt:lpstr>
      <vt:lpstr>Agenda</vt:lpstr>
      <vt:lpstr>PowerPoint Presentation</vt:lpstr>
      <vt:lpstr>Arrays</vt:lpstr>
      <vt:lpstr>ArrayLists</vt:lpstr>
      <vt:lpstr>ArrayLists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Presentation Foundation (WPF)</dc:title>
  <dc:creator>kwhiting</dc:creator>
  <cp:lastModifiedBy>kwhiting</cp:lastModifiedBy>
  <cp:revision>1136</cp:revision>
  <dcterms:created xsi:type="dcterms:W3CDTF">2013-10-29T00:42:48Z</dcterms:created>
  <dcterms:modified xsi:type="dcterms:W3CDTF">2016-05-23T20:16:19Z</dcterms:modified>
</cp:coreProperties>
</file>