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0" r:id="rId4"/>
    <p:sldId id="310" r:id="rId5"/>
    <p:sldId id="312" r:id="rId6"/>
    <p:sldId id="311" r:id="rId7"/>
    <p:sldId id="313" r:id="rId8"/>
    <p:sldId id="314" r:id="rId9"/>
    <p:sldId id="315" r:id="rId10"/>
    <p:sldId id="285" r:id="rId11"/>
    <p:sldId id="316" r:id="rId12"/>
    <p:sldId id="31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_keyword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r>
              <a:rPr lang="en-US" sz="4000" b="1" smtClean="0"/>
              <a:t/>
            </a:r>
            <a:br>
              <a:rPr lang="en-US" sz="4000" b="1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and Reserved Words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91581"/>
          <a:ext cx="8229600" cy="27432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abstract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continue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for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new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switch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assert</a:t>
                      </a:r>
                      <a:r>
                        <a:rPr lang="en-US" baseline="30000"/>
                        <a:t>***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default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goto</a:t>
                      </a:r>
                      <a:r>
                        <a:rPr lang="en-US" baseline="30000"/>
                        <a:t>*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package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synchronized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boolean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private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this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break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double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implements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protected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byte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else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import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public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case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enum</a:t>
                      </a:r>
                      <a:r>
                        <a:rPr lang="en-US" baseline="30000"/>
                        <a:t>****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instanceof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return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transient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catch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extends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short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char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final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interface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static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void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class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finally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long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strictfp</a:t>
                      </a:r>
                      <a:r>
                        <a:rPr lang="en-US" baseline="30000"/>
                        <a:t>**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volatile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const</a:t>
                      </a:r>
                      <a:r>
                        <a:rPr lang="en-US" baseline="30000"/>
                        <a:t>*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float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native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while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4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 smtClean="0"/>
              <a:t>Naming</a:t>
            </a:r>
            <a:endParaRPr lang="en-US" sz="11200" b="1" dirty="0" smtClean="0"/>
          </a:p>
          <a:p>
            <a:pPr lvl="1"/>
            <a:r>
              <a:rPr lang="en-US" sz="10800" dirty="0" smtClean="0"/>
              <a:t>Single word variables</a:t>
            </a:r>
          </a:p>
          <a:p>
            <a:pPr lvl="2"/>
            <a:r>
              <a:rPr lang="en-US" sz="10400" dirty="0" smtClean="0"/>
              <a:t>spell </a:t>
            </a:r>
            <a:r>
              <a:rPr lang="en-US" sz="10400" dirty="0"/>
              <a:t>that word in all lowercase </a:t>
            </a:r>
            <a:r>
              <a:rPr lang="en-US" sz="10400" dirty="0" smtClean="0"/>
              <a:t>letters </a:t>
            </a:r>
          </a:p>
          <a:p>
            <a:pPr lvl="1"/>
            <a:r>
              <a:rPr lang="en-US" sz="10800" dirty="0" smtClean="0"/>
              <a:t>Multi-word variables</a:t>
            </a:r>
          </a:p>
          <a:p>
            <a:pPr lvl="2"/>
            <a:r>
              <a:rPr lang="en-US" sz="10400" dirty="0" smtClean="0"/>
              <a:t>capitalize </a:t>
            </a:r>
            <a:r>
              <a:rPr lang="en-US" sz="10400" dirty="0"/>
              <a:t>the first letter of each subsequent </a:t>
            </a:r>
            <a:r>
              <a:rPr lang="en-US" sz="10400" dirty="0" smtClean="0"/>
              <a:t>word (i.e. camel casing) </a:t>
            </a:r>
          </a:p>
          <a:p>
            <a:pPr lvl="1"/>
            <a:r>
              <a:rPr lang="en-US" sz="10800" dirty="0" smtClean="0"/>
              <a:t>Variables that store </a:t>
            </a:r>
            <a:r>
              <a:rPr lang="en-US" sz="10800" dirty="0"/>
              <a:t>a constant </a:t>
            </a:r>
            <a:r>
              <a:rPr lang="en-US" sz="10800" dirty="0" smtClean="0"/>
              <a:t>value</a:t>
            </a:r>
          </a:p>
          <a:p>
            <a:pPr lvl="2"/>
            <a:r>
              <a:rPr lang="en-US" sz="10400" dirty="0" smtClean="0"/>
              <a:t>Capitalize every letter</a:t>
            </a:r>
          </a:p>
          <a:p>
            <a:pPr lvl="2"/>
            <a:r>
              <a:rPr lang="en-US" sz="10400" dirty="0" smtClean="0"/>
              <a:t>separate </a:t>
            </a:r>
            <a:r>
              <a:rPr lang="en-US" sz="10400" dirty="0"/>
              <a:t>subsequent words with the underscore character. </a:t>
            </a:r>
            <a:endParaRPr lang="en-US" sz="10400" dirty="0" smtClean="0"/>
          </a:p>
          <a:p>
            <a:pPr marL="914400" lvl="2" indent="0">
              <a:buNone/>
            </a:pPr>
            <a:r>
              <a:rPr lang="en-US" sz="10400" smtClean="0"/>
              <a:t>static </a:t>
            </a:r>
            <a:r>
              <a:rPr lang="en-US" sz="10400" dirty="0"/>
              <a:t>final </a:t>
            </a:r>
            <a:r>
              <a:rPr lang="en-US" sz="10400" dirty="0" err="1"/>
              <a:t>int</a:t>
            </a:r>
            <a:r>
              <a:rPr lang="en-US" sz="10400" dirty="0"/>
              <a:t> NUM_GEARS = 6, </a:t>
            </a:r>
          </a:p>
          <a:p>
            <a:pPr lvl="1"/>
            <a:r>
              <a:rPr lang="en-US" dirty="0"/>
              <a:t>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5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Adminstrative</a:t>
            </a:r>
            <a:endParaRPr lang="en-US" dirty="0" smtClean="0"/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Chapter 3 text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Variables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038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1200" b="1" dirty="0" smtClean="0"/>
              <a:t>Instance </a:t>
            </a:r>
            <a:r>
              <a:rPr lang="en-US" sz="11200" b="1" dirty="0"/>
              <a:t>Variables (Non-Static Fields)</a:t>
            </a:r>
            <a:r>
              <a:rPr lang="en-US" sz="11200" dirty="0"/>
              <a:t> </a:t>
            </a:r>
            <a:endParaRPr lang="en-US" sz="11200" dirty="0" smtClean="0"/>
          </a:p>
          <a:p>
            <a:pPr lvl="1"/>
            <a:r>
              <a:rPr lang="en-US" sz="10800" dirty="0" smtClean="0"/>
              <a:t>Objects </a:t>
            </a:r>
            <a:r>
              <a:rPr lang="en-US" sz="10800" dirty="0"/>
              <a:t>store their individual states in </a:t>
            </a:r>
            <a:r>
              <a:rPr lang="en-US" sz="10800" dirty="0" smtClean="0"/>
              <a:t>non-static fields (i.e. fields </a:t>
            </a:r>
            <a:r>
              <a:rPr lang="en-US" sz="10800" dirty="0"/>
              <a:t>declared </a:t>
            </a:r>
            <a:r>
              <a:rPr lang="en-US" sz="10800" dirty="0" smtClean="0"/>
              <a:t>without keyword </a:t>
            </a:r>
            <a:r>
              <a:rPr lang="en-US" sz="10800" smtClean="0"/>
              <a:t>static</a:t>
            </a:r>
            <a:r>
              <a:rPr lang="en-US" sz="10800" smtClean="0"/>
              <a:t>)</a:t>
            </a:r>
            <a:endParaRPr lang="en-US" sz="10800" dirty="0" smtClean="0"/>
          </a:p>
          <a:p>
            <a:pPr lvl="1"/>
            <a:r>
              <a:rPr lang="en-US" sz="10800" dirty="0" smtClean="0"/>
              <a:t>Non-static </a:t>
            </a:r>
            <a:r>
              <a:rPr lang="en-US" sz="10800" dirty="0"/>
              <a:t>fields are also known as </a:t>
            </a:r>
            <a:r>
              <a:rPr lang="en-US" sz="10800" i="1" dirty="0"/>
              <a:t>instance variables</a:t>
            </a:r>
            <a:r>
              <a:rPr lang="en-US" sz="10800" dirty="0"/>
              <a:t> because their values are unique to each </a:t>
            </a:r>
            <a:r>
              <a:rPr lang="en-US" sz="10800" i="1" dirty="0"/>
              <a:t>instance</a:t>
            </a:r>
            <a:r>
              <a:rPr lang="en-US" sz="10800" dirty="0"/>
              <a:t> of a class (to each object, in other words</a:t>
            </a:r>
            <a:r>
              <a:rPr lang="en-US" sz="10800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b="1" dirty="0" smtClean="0"/>
              <a:t>Class </a:t>
            </a:r>
            <a:r>
              <a:rPr lang="en-US" sz="11200" b="1" dirty="0"/>
              <a:t>Variables (Static Fields)</a:t>
            </a:r>
            <a:r>
              <a:rPr lang="en-US" sz="11200" dirty="0"/>
              <a:t> </a:t>
            </a:r>
            <a:endParaRPr lang="en-US" sz="11200" dirty="0" smtClean="0"/>
          </a:p>
          <a:p>
            <a:pPr lvl="1"/>
            <a:r>
              <a:rPr lang="en-US" sz="10800" dirty="0" smtClean="0"/>
              <a:t>A</a:t>
            </a:r>
            <a:r>
              <a:rPr lang="en-US" sz="10800" dirty="0"/>
              <a:t> </a:t>
            </a:r>
            <a:r>
              <a:rPr lang="en-US" sz="10800" i="1" dirty="0"/>
              <a:t>class variable</a:t>
            </a:r>
            <a:r>
              <a:rPr lang="en-US" sz="10800" dirty="0"/>
              <a:t> is any field declared with the static </a:t>
            </a:r>
            <a:r>
              <a:rPr lang="en-US" sz="10800" dirty="0" smtClean="0"/>
              <a:t>modifier</a:t>
            </a:r>
          </a:p>
          <a:p>
            <a:pPr lvl="1"/>
            <a:r>
              <a:rPr lang="en-US" sz="10800" dirty="0" smtClean="0"/>
              <a:t>Keyword static tells </a:t>
            </a:r>
            <a:r>
              <a:rPr lang="en-US" sz="10800" dirty="0"/>
              <a:t>the compiler that there is exactly one copy of this variable in existence, regardless of how many times the class has been instantiated. </a:t>
            </a:r>
            <a:endParaRPr lang="en-US" sz="10800" dirty="0" smtClean="0"/>
          </a:p>
          <a:p>
            <a:pPr lvl="1"/>
            <a:r>
              <a:rPr lang="en-US" sz="10800" dirty="0" smtClean="0"/>
              <a:t>Example:  the field </a:t>
            </a:r>
            <a:r>
              <a:rPr lang="en-US" sz="10800" dirty="0"/>
              <a:t>defining the number of gears for a particular kind of bicycle could be marked as static since conceptually the same number of gears will apply to all instances. </a:t>
            </a:r>
            <a:endParaRPr lang="en-US" sz="10800" dirty="0" smtClean="0"/>
          </a:p>
          <a:p>
            <a:pPr lvl="1"/>
            <a:r>
              <a:rPr lang="en-US" sz="10800" dirty="0" smtClean="0"/>
              <a:t>static </a:t>
            </a:r>
            <a:r>
              <a:rPr lang="en-US" sz="10800" dirty="0" err="1"/>
              <a:t>int</a:t>
            </a:r>
            <a:r>
              <a:rPr lang="en-US" sz="10800" dirty="0"/>
              <a:t> </a:t>
            </a:r>
            <a:r>
              <a:rPr lang="en-US" sz="10800" dirty="0" err="1"/>
              <a:t>numGears</a:t>
            </a:r>
            <a:r>
              <a:rPr lang="en-US" sz="10800" dirty="0"/>
              <a:t> = 6; </a:t>
            </a:r>
            <a:endParaRPr lang="en-US" sz="10800" dirty="0" smtClean="0"/>
          </a:p>
          <a:p>
            <a:pPr lvl="1"/>
            <a:r>
              <a:rPr lang="en-US" sz="10800" dirty="0" smtClean="0"/>
              <a:t>the </a:t>
            </a:r>
            <a:r>
              <a:rPr lang="en-US" sz="10800" dirty="0"/>
              <a:t>keyword final could be added to indicate that the number of gears will never change</a:t>
            </a:r>
            <a:r>
              <a:rPr lang="en-US" sz="1080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Local </a:t>
            </a:r>
            <a:r>
              <a:rPr lang="en-US" b="1" dirty="0"/>
              <a:t>Variables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how an object stores its state in fields, a method will often store its temporary state in </a:t>
            </a:r>
            <a:r>
              <a:rPr lang="en-US" i="1" dirty="0"/>
              <a:t>local variables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syntax for declaring a local variable is similar to declaring a field </a:t>
            </a:r>
          </a:p>
          <a:p>
            <a:pPr marL="91440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count = 0</a:t>
            </a:r>
            <a:r>
              <a:rPr lang="en-US" dirty="0" smtClean="0"/>
              <a:t>; 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special keyword designating a variable as </a:t>
            </a:r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A local variable is based on the variable being declared  between </a:t>
            </a:r>
            <a:r>
              <a:rPr lang="en-US" dirty="0"/>
              <a:t>the opening and closing braces of a method. </a:t>
            </a:r>
            <a:endParaRPr lang="en-US" dirty="0" smtClean="0"/>
          </a:p>
          <a:p>
            <a:pPr lvl="1"/>
            <a:r>
              <a:rPr lang="en-US" dirty="0" smtClean="0"/>
              <a:t>Local </a:t>
            </a:r>
            <a:r>
              <a:rPr lang="en-US" dirty="0"/>
              <a:t>variables are only visible to the methods in which they are declared; </a:t>
            </a:r>
            <a:endParaRPr lang="en-US" dirty="0" smtClean="0"/>
          </a:p>
          <a:p>
            <a:pPr lvl="1"/>
            <a:r>
              <a:rPr lang="en-US" dirty="0" smtClean="0"/>
              <a:t>Local variables are </a:t>
            </a:r>
            <a:r>
              <a:rPr lang="en-US" dirty="0"/>
              <a:t>not accessible from the rest of the </a:t>
            </a:r>
            <a:r>
              <a:rPr lang="en-US" dirty="0" smtClean="0"/>
              <a:t>class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Parameters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signature for the </a:t>
            </a:r>
            <a:r>
              <a:rPr lang="en-US" dirty="0" smtClean="0"/>
              <a:t>main method </a:t>
            </a:r>
            <a:r>
              <a:rPr lang="en-US" dirty="0"/>
              <a:t>is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err="1"/>
              <a:t>args</a:t>
            </a:r>
            <a:r>
              <a:rPr lang="en-US" dirty="0"/>
              <a:t> variable is the parameter to this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Parameters </a:t>
            </a:r>
            <a:r>
              <a:rPr lang="en-US" dirty="0"/>
              <a:t>are always classified as "variables" not "fields".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applies to other parameter-accepting constructs as well </a:t>
            </a:r>
          </a:p>
          <a:p>
            <a:pPr lvl="2"/>
            <a:r>
              <a:rPr lang="en-US" dirty="0" smtClean="0"/>
              <a:t>Constructors </a:t>
            </a:r>
          </a:p>
          <a:p>
            <a:pPr lvl="2"/>
            <a:r>
              <a:rPr lang="en-US" dirty="0" smtClean="0"/>
              <a:t>Exception handlers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7258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12800" b="1" dirty="0" smtClean="0"/>
              <a:t>Naming</a:t>
            </a:r>
            <a:endParaRPr lang="en-US" b="1" dirty="0" smtClean="0"/>
          </a:p>
          <a:p>
            <a:pPr lvl="1"/>
            <a:r>
              <a:rPr lang="en-US" sz="10800" dirty="0"/>
              <a:t>Variable names are case-sensitive. </a:t>
            </a:r>
            <a:endParaRPr lang="en-US" sz="10800" dirty="0" smtClean="0"/>
          </a:p>
          <a:p>
            <a:pPr lvl="1"/>
            <a:r>
              <a:rPr lang="en-US" sz="10800" dirty="0" smtClean="0"/>
              <a:t>Can </a:t>
            </a:r>
            <a:r>
              <a:rPr lang="en-US" sz="10800" dirty="0"/>
              <a:t>be any legal </a:t>
            </a:r>
            <a:r>
              <a:rPr lang="en-US" sz="10800" dirty="0" smtClean="0"/>
              <a:t>identifier</a:t>
            </a:r>
          </a:p>
          <a:p>
            <a:pPr lvl="2"/>
            <a:r>
              <a:rPr lang="en-US" sz="10400" dirty="0" smtClean="0"/>
              <a:t>unlimited-length </a:t>
            </a:r>
            <a:r>
              <a:rPr lang="en-US" sz="10400" dirty="0"/>
              <a:t>sequence of Unicode letters and </a:t>
            </a:r>
            <a:r>
              <a:rPr lang="en-US" sz="10400" dirty="0" smtClean="0"/>
              <a:t>digits </a:t>
            </a:r>
          </a:p>
          <a:p>
            <a:pPr lvl="2"/>
            <a:r>
              <a:rPr lang="en-US" sz="10400" dirty="0" smtClean="0"/>
              <a:t>beginning </a:t>
            </a:r>
            <a:r>
              <a:rPr lang="en-US" sz="10400" dirty="0"/>
              <a:t>with a letter, the dollar sign "$", or the underscore character </a:t>
            </a:r>
            <a:r>
              <a:rPr lang="en-US" sz="10400" dirty="0" smtClean="0"/>
              <a:t>"_" </a:t>
            </a:r>
          </a:p>
          <a:p>
            <a:pPr lvl="1"/>
            <a:r>
              <a:rPr lang="en-US" sz="10800" dirty="0" smtClean="0"/>
              <a:t>The convention is </a:t>
            </a:r>
            <a:r>
              <a:rPr lang="en-US" sz="10800" dirty="0"/>
              <a:t>to always begin your variable names with a letter, not "$" or "_". </a:t>
            </a:r>
            <a:endParaRPr lang="en-US" sz="10800" dirty="0" smtClean="0"/>
          </a:p>
          <a:p>
            <a:pPr lvl="1"/>
            <a:r>
              <a:rPr lang="en-US" sz="10800" dirty="0" smtClean="0"/>
              <a:t>The </a:t>
            </a:r>
            <a:r>
              <a:rPr lang="en-US" sz="10800" dirty="0"/>
              <a:t>dollar sign character, by convention, is never used at </a:t>
            </a:r>
            <a:r>
              <a:rPr lang="en-US" sz="10800" dirty="0" smtClean="0"/>
              <a:t>all</a:t>
            </a:r>
          </a:p>
          <a:p>
            <a:pPr lvl="1"/>
            <a:r>
              <a:rPr lang="en-US" sz="10800" dirty="0" smtClean="0"/>
              <a:t>The </a:t>
            </a:r>
            <a:r>
              <a:rPr lang="en-US" sz="10800" dirty="0"/>
              <a:t>underscore </a:t>
            </a:r>
            <a:r>
              <a:rPr lang="en-US" sz="10800" dirty="0" smtClean="0"/>
              <a:t>character is </a:t>
            </a:r>
            <a:r>
              <a:rPr lang="en-US" sz="10800" dirty="0"/>
              <a:t>technically </a:t>
            </a:r>
            <a:r>
              <a:rPr lang="en-US" sz="10800" dirty="0" smtClean="0"/>
              <a:t>legal, though is discouraged</a:t>
            </a:r>
          </a:p>
          <a:p>
            <a:pPr lvl="1"/>
            <a:r>
              <a:rPr lang="en-US" sz="10800" dirty="0" smtClean="0"/>
              <a:t>White </a:t>
            </a:r>
            <a:r>
              <a:rPr lang="en-US" sz="10800" dirty="0"/>
              <a:t>space is not </a:t>
            </a:r>
            <a:r>
              <a:rPr lang="en-US" sz="10800" dirty="0" smtClean="0"/>
              <a:t>permitted</a:t>
            </a:r>
            <a:endParaRPr lang="en-US" sz="10800" dirty="0"/>
          </a:p>
          <a:p>
            <a:pPr lvl="1"/>
            <a:endParaRPr lang="en-US" sz="10800" dirty="0" smtClean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 smtClean="0"/>
              <a:t>Naming</a:t>
            </a:r>
            <a:endParaRPr lang="en-US" b="1" dirty="0" smtClean="0"/>
          </a:p>
          <a:p>
            <a:pPr lvl="1"/>
            <a:r>
              <a:rPr lang="en-US" sz="10800" dirty="0" smtClean="0"/>
              <a:t>Subsequent </a:t>
            </a:r>
            <a:r>
              <a:rPr lang="en-US" sz="10800" dirty="0"/>
              <a:t>characters may </a:t>
            </a:r>
            <a:r>
              <a:rPr lang="en-US" sz="10800" dirty="0" smtClean="0"/>
              <a:t>be</a:t>
            </a:r>
          </a:p>
          <a:p>
            <a:pPr lvl="2"/>
            <a:r>
              <a:rPr lang="en-US" sz="10400" dirty="0" smtClean="0"/>
              <a:t> letters</a:t>
            </a:r>
          </a:p>
          <a:p>
            <a:pPr lvl="2"/>
            <a:r>
              <a:rPr lang="en-US" sz="10400" dirty="0" smtClean="0"/>
              <a:t>Digits</a:t>
            </a:r>
          </a:p>
          <a:p>
            <a:pPr lvl="2"/>
            <a:r>
              <a:rPr lang="en-US" sz="10400" dirty="0" smtClean="0"/>
              <a:t>dollar signs</a:t>
            </a:r>
          </a:p>
          <a:p>
            <a:pPr lvl="2"/>
            <a:r>
              <a:rPr lang="en-US" sz="10400" dirty="0" smtClean="0"/>
              <a:t>underscore characters</a:t>
            </a:r>
          </a:p>
          <a:p>
            <a:pPr lvl="1"/>
            <a:r>
              <a:rPr lang="en-US" sz="10800" dirty="0" smtClean="0"/>
              <a:t>Use </a:t>
            </a:r>
            <a:r>
              <a:rPr lang="en-US" sz="10800" dirty="0"/>
              <a:t>full words instead of cryptic </a:t>
            </a:r>
            <a:r>
              <a:rPr lang="en-US" sz="10800" dirty="0" smtClean="0"/>
              <a:t>abbreviations</a:t>
            </a:r>
          </a:p>
          <a:p>
            <a:pPr lvl="2"/>
            <a:r>
              <a:rPr lang="en-US" sz="10400" dirty="0" smtClean="0"/>
              <a:t>Makes code </a:t>
            </a:r>
            <a:r>
              <a:rPr lang="en-US" sz="10400" dirty="0"/>
              <a:t>easier to read and </a:t>
            </a:r>
            <a:r>
              <a:rPr lang="en-US" sz="10400" dirty="0" smtClean="0"/>
              <a:t>understand</a:t>
            </a:r>
          </a:p>
          <a:p>
            <a:pPr lvl="2"/>
            <a:r>
              <a:rPr lang="en-US" sz="10400" dirty="0" smtClean="0"/>
              <a:t>May make code self-documenting</a:t>
            </a:r>
          </a:p>
          <a:p>
            <a:pPr lvl="2"/>
            <a:r>
              <a:rPr lang="en-US" sz="10400" dirty="0" smtClean="0"/>
              <a:t>must </a:t>
            </a:r>
            <a:r>
              <a:rPr lang="en-US" sz="10400" dirty="0"/>
              <a:t>not be a </a:t>
            </a:r>
            <a:r>
              <a:rPr lang="en-US" sz="10400" dirty="0">
                <a:hlinkClick r:id="rId2"/>
              </a:rPr>
              <a:t>keyword or reserved word</a:t>
            </a:r>
            <a:r>
              <a:rPr lang="en-US" sz="10400" dirty="0"/>
              <a:t>.</a:t>
            </a:r>
          </a:p>
          <a:p>
            <a:pPr lvl="1"/>
            <a:r>
              <a:rPr lang="en-US" dirty="0"/>
              <a:t>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251</Words>
  <Application>Microsoft Office PowerPoint</Application>
  <PresentationFormat>On-screen Show (4:3)</PresentationFormat>
  <Paragraphs>126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University of Central Florida COP 3330  Object Oriented Programming </vt:lpstr>
      <vt:lpstr>Agenda</vt:lpstr>
      <vt:lpstr>PowerPoint Presentation</vt:lpstr>
      <vt:lpstr>Variables</vt:lpstr>
      <vt:lpstr>Variables</vt:lpstr>
      <vt:lpstr>Variables</vt:lpstr>
      <vt:lpstr>Variables</vt:lpstr>
      <vt:lpstr>Variables</vt:lpstr>
      <vt:lpstr>Variables</vt:lpstr>
      <vt:lpstr>Keywords and Reserved Words</vt:lpstr>
      <vt:lpstr>Variables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328</cp:revision>
  <dcterms:created xsi:type="dcterms:W3CDTF">2013-10-29T00:42:48Z</dcterms:created>
  <dcterms:modified xsi:type="dcterms:W3CDTF">2016-09-20T21:40:28Z</dcterms:modified>
</cp:coreProperties>
</file>