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90" r:id="rId4"/>
    <p:sldId id="310" r:id="rId5"/>
    <p:sldId id="311" r:id="rId6"/>
    <p:sldId id="312" r:id="rId7"/>
    <p:sldId id="313" r:id="rId8"/>
    <p:sldId id="316" r:id="rId9"/>
    <p:sldId id="314" r:id="rId10"/>
    <p:sldId id="315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30" r:id="rId24"/>
    <p:sldId id="329" r:id="rId25"/>
    <p:sldId id="332" r:id="rId26"/>
    <p:sldId id="333" r:id="rId27"/>
    <p:sldId id="33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 snapToGrid="0">
      <p:cViewPr>
        <p:scale>
          <a:sx n="76" d="100"/>
          <a:sy n="76" d="100"/>
        </p:scale>
        <p:origin x="-111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>
                <a:alpha val="23000"/>
              </a:srgbClr>
            </a:gs>
            <a:gs pos="18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69DC9-540C-4B4F-A3F0-6B18EA7EF1A9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2952750" y="0"/>
            <a:ext cx="619125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H="1" flipV="1">
            <a:off x="2952750" y="304799"/>
            <a:ext cx="247650" cy="161925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9" idx="0"/>
          </p:cNvCxnSpPr>
          <p:nvPr userDrawn="1"/>
        </p:nvCxnSpPr>
        <p:spPr>
          <a:xfrm>
            <a:off x="0" y="466724"/>
            <a:ext cx="295275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2952750" y="304799"/>
            <a:ext cx="247650" cy="16192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2"/>
          </p:cNvCxnSpPr>
          <p:nvPr userDrawn="1"/>
        </p:nvCxnSpPr>
        <p:spPr>
          <a:xfrm>
            <a:off x="3200400" y="304799"/>
            <a:ext cx="5943600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5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51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University </a:t>
            </a:r>
            <a:r>
              <a:rPr lang="en-US" sz="4000" b="1" dirty="0"/>
              <a:t>of Central Florida</a:t>
            </a:r>
            <a:br>
              <a:rPr lang="en-US" sz="4000" b="1" dirty="0"/>
            </a:br>
            <a:r>
              <a:rPr lang="en-US" sz="4000" b="1" dirty="0"/>
              <a:t>COP </a:t>
            </a:r>
            <a:r>
              <a:rPr lang="en-US" sz="4000" b="1" dirty="0" smtClean="0"/>
              <a:t>3330 </a:t>
            </a:r>
            <a:br>
              <a:rPr lang="en-US" sz="4000" b="1" dirty="0" smtClean="0"/>
            </a:br>
            <a:r>
              <a:rPr lang="en-US" sz="4000" b="1" dirty="0" smtClean="0"/>
              <a:t>Object Oriented Programming</a:t>
            </a:r>
            <a:br>
              <a:rPr lang="en-US" sz="4000" b="1" dirty="0" smtClean="0"/>
            </a:b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67425"/>
            <a:ext cx="73056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70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Required </a:t>
            </a:r>
            <a:r>
              <a:rPr lang="en-US" dirty="0"/>
              <a:t>elements of a method declaration are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method's return </a:t>
            </a:r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pair </a:t>
            </a:r>
            <a:r>
              <a:rPr lang="en-US" dirty="0"/>
              <a:t>of parentheses, 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body </a:t>
            </a:r>
            <a:r>
              <a:rPr lang="en-US" dirty="0"/>
              <a:t>between braces, </a:t>
            </a:r>
            <a:r>
              <a:rPr lang="en-US" dirty="0" smtClean="0"/>
              <a:t>{}</a:t>
            </a:r>
            <a:endParaRPr lang="en-US" dirty="0"/>
          </a:p>
          <a:p>
            <a:pPr marL="0" indent="0">
              <a:buNone/>
            </a:pPr>
            <a:endParaRPr lang="en-US" sz="2800" dirty="0" smtClean="0"/>
          </a:p>
          <a:p>
            <a:pPr marL="400050" lvl="1" indent="0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double </a:t>
            </a:r>
            <a:r>
              <a:rPr lang="en-US" sz="2400" dirty="0" err="1"/>
              <a:t>calculateAnswer</a:t>
            </a:r>
            <a:r>
              <a:rPr lang="en-US" sz="2400" dirty="0"/>
              <a:t>(double </a:t>
            </a:r>
            <a:r>
              <a:rPr lang="en-US" sz="2400" dirty="0" err="1"/>
              <a:t>wingSpan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numberOfEngines</a:t>
            </a:r>
            <a:r>
              <a:rPr lang="en-US" sz="2400" dirty="0"/>
              <a:t>, double length, double </a:t>
            </a:r>
            <a:r>
              <a:rPr lang="en-US" sz="2400" dirty="0" err="1"/>
              <a:t>grossTons</a:t>
            </a:r>
            <a:r>
              <a:rPr lang="en-US" sz="2400" dirty="0"/>
              <a:t>) </a:t>
            </a:r>
          </a:p>
          <a:p>
            <a:pPr marL="400050" lvl="1" indent="0">
              <a:buNone/>
            </a:pPr>
            <a:r>
              <a:rPr lang="en-US" sz="2400" dirty="0"/>
              <a:t>{ </a:t>
            </a:r>
          </a:p>
          <a:p>
            <a:pPr marL="857250" lvl="2" indent="0">
              <a:buNone/>
            </a:pPr>
            <a:r>
              <a:rPr lang="en-US" sz="2000" dirty="0"/>
              <a:t>//do the calculation here </a:t>
            </a:r>
          </a:p>
          <a:p>
            <a:pPr marL="400050" lvl="1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51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sz="4600" dirty="0" smtClean="0"/>
              <a:t>Method </a:t>
            </a:r>
            <a:r>
              <a:rPr lang="en-US" sz="4600" dirty="0"/>
              <a:t>declarations have six </a:t>
            </a:r>
            <a:r>
              <a:rPr lang="en-US" sz="4600" dirty="0" smtClean="0"/>
              <a:t>components</a:t>
            </a:r>
            <a:endParaRPr lang="en-US" sz="4600" dirty="0"/>
          </a:p>
          <a:p>
            <a:pPr marL="514350" indent="-514350">
              <a:buFont typeface="+mj-lt"/>
              <a:buAutoNum type="arabicPeriod"/>
            </a:pPr>
            <a:endParaRPr lang="en-US" sz="3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400" dirty="0" smtClean="0"/>
              <a:t>Modifiers—such </a:t>
            </a:r>
            <a:r>
              <a:rPr lang="en-US" sz="3400" dirty="0"/>
              <a:t>as public, private, and </a:t>
            </a:r>
            <a:r>
              <a:rPr lang="en-US" sz="3400" dirty="0" smtClean="0"/>
              <a:t>others</a:t>
            </a:r>
            <a:endParaRPr lang="en-US" sz="3400" dirty="0"/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The return type—the data type of the value returned by the method, or void if the method does not return a </a:t>
            </a:r>
            <a:r>
              <a:rPr lang="en-US" sz="3400" dirty="0" smtClean="0"/>
              <a:t>value</a:t>
            </a:r>
            <a:endParaRPr lang="en-US" sz="3400" dirty="0"/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The method name—the rules for field names apply to method names as well, but the convention is a little </a:t>
            </a:r>
            <a:r>
              <a:rPr lang="en-US" sz="3400" dirty="0" smtClean="0"/>
              <a:t>different</a:t>
            </a:r>
            <a:endParaRPr lang="en-US" sz="3400" dirty="0"/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The parameter list in parenthesis—a comma-delimited list of input parameters, preceded by their data types, enclosed by parentheses, </a:t>
            </a:r>
            <a:r>
              <a:rPr lang="en-US" sz="3400" dirty="0" smtClean="0"/>
              <a:t>(); if </a:t>
            </a:r>
            <a:r>
              <a:rPr lang="en-US" sz="3400" dirty="0"/>
              <a:t>there are no parameters, </a:t>
            </a:r>
            <a:r>
              <a:rPr lang="en-US" sz="3400" dirty="0" smtClean="0"/>
              <a:t>must </a:t>
            </a:r>
            <a:r>
              <a:rPr lang="en-US" sz="3400" dirty="0"/>
              <a:t>use empty parentheses.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An exception list—to be discussed </a:t>
            </a:r>
            <a:r>
              <a:rPr lang="en-US" sz="3400" dirty="0" smtClean="0"/>
              <a:t>later</a:t>
            </a:r>
            <a:endParaRPr lang="en-US" sz="3400" dirty="0"/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The method body, enclosed between braces—the method's code, including the declaration of local variables, goes here</a:t>
            </a:r>
            <a:r>
              <a:rPr lang="en-US" sz="3400" dirty="0" smtClean="0"/>
              <a:t>.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7216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Definition</a:t>
            </a:r>
            <a:r>
              <a:rPr lang="en-US" b="1" dirty="0"/>
              <a:t>:</a:t>
            </a:r>
            <a:r>
              <a:rPr lang="en-US" dirty="0"/>
              <a:t> Two of the components of a method declaration comprise the </a:t>
            </a:r>
            <a:r>
              <a:rPr lang="en-US" i="1" dirty="0"/>
              <a:t>method signature</a:t>
            </a:r>
            <a:r>
              <a:rPr lang="en-US" dirty="0"/>
              <a:t>—the method's name and the parameter </a:t>
            </a:r>
            <a:r>
              <a:rPr lang="en-US" dirty="0" smtClean="0"/>
              <a:t>types</a:t>
            </a:r>
            <a:endParaRPr lang="en-US" dirty="0"/>
          </a:p>
          <a:p>
            <a:pPr lvl="1"/>
            <a:r>
              <a:rPr lang="en-US" dirty="0"/>
              <a:t>The signature of the </a:t>
            </a:r>
            <a:r>
              <a:rPr lang="en-US" dirty="0" smtClean="0"/>
              <a:t>method</a:t>
            </a:r>
            <a:endParaRPr lang="en-US" dirty="0"/>
          </a:p>
          <a:p>
            <a:pPr marL="400050" lvl="1" indent="0">
              <a:buNone/>
            </a:pPr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double </a:t>
            </a:r>
            <a:r>
              <a:rPr lang="en-US" sz="2400" dirty="0" err="1"/>
              <a:t>calculateAnswer</a:t>
            </a:r>
            <a:r>
              <a:rPr lang="en-US" sz="2400" dirty="0"/>
              <a:t>(double </a:t>
            </a:r>
            <a:r>
              <a:rPr lang="en-US" sz="2400" dirty="0" err="1"/>
              <a:t>wingSpan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numberOfEngines</a:t>
            </a:r>
            <a:r>
              <a:rPr lang="en-US" sz="2400" dirty="0"/>
              <a:t>, double length, double </a:t>
            </a:r>
            <a:r>
              <a:rPr lang="en-US" sz="2400" dirty="0" err="1"/>
              <a:t>grossTons</a:t>
            </a:r>
            <a:r>
              <a:rPr lang="en-US" sz="2400" dirty="0"/>
              <a:t>) </a:t>
            </a:r>
          </a:p>
          <a:p>
            <a:pPr marL="400050" lvl="1" indent="0">
              <a:buNone/>
            </a:pPr>
            <a:r>
              <a:rPr lang="en-US" sz="2400" dirty="0"/>
              <a:t>{ </a:t>
            </a:r>
          </a:p>
          <a:p>
            <a:pPr marL="857250" lvl="2" indent="0">
              <a:buNone/>
            </a:pPr>
            <a:r>
              <a:rPr lang="en-US" sz="2000" dirty="0"/>
              <a:t>//do the calculation here </a:t>
            </a:r>
          </a:p>
          <a:p>
            <a:pPr marL="400050" lvl="1" indent="0">
              <a:buNone/>
            </a:pPr>
            <a:r>
              <a:rPr lang="en-US" sz="2400" dirty="0" smtClean="0"/>
              <a:t>}</a:t>
            </a:r>
          </a:p>
          <a:p>
            <a:pPr lvl="1"/>
            <a:r>
              <a:rPr lang="en-US" dirty="0" smtClean="0"/>
              <a:t>is </a:t>
            </a:r>
          </a:p>
          <a:p>
            <a:pPr marL="457200" lvl="1" indent="0">
              <a:buNone/>
            </a:pPr>
            <a:r>
              <a:rPr lang="en-US" sz="3000" dirty="0" err="1" smtClean="0"/>
              <a:t>calculateAnswer</a:t>
            </a:r>
            <a:r>
              <a:rPr lang="en-US" sz="3000" dirty="0" smtClean="0"/>
              <a:t>(double</a:t>
            </a:r>
            <a:r>
              <a:rPr lang="en-US" sz="3000" dirty="0"/>
              <a:t>, </a:t>
            </a:r>
            <a:r>
              <a:rPr lang="en-US" sz="3000" dirty="0" err="1"/>
              <a:t>int</a:t>
            </a:r>
            <a:r>
              <a:rPr lang="en-US" sz="3000" dirty="0"/>
              <a:t>, double, double</a:t>
            </a:r>
            <a:r>
              <a:rPr lang="en-US" sz="3000" dirty="0" smtClean="0"/>
              <a:t>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2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method name can be any legal </a:t>
            </a:r>
            <a:r>
              <a:rPr lang="en-US" dirty="0" smtClean="0"/>
              <a:t>identifier</a:t>
            </a:r>
          </a:p>
          <a:p>
            <a:r>
              <a:rPr lang="en-US" dirty="0" smtClean="0"/>
              <a:t>By </a:t>
            </a:r>
            <a:r>
              <a:rPr lang="en-US" dirty="0"/>
              <a:t>convention, method names should be a verb in lowercase or a multi-word name that begins with a verb in lowercase, followed by adjectives, </a:t>
            </a:r>
            <a:r>
              <a:rPr lang="en-US" dirty="0" smtClean="0"/>
              <a:t>nouns</a:t>
            </a:r>
          </a:p>
          <a:p>
            <a:r>
              <a:rPr lang="en-US" dirty="0" smtClean="0"/>
              <a:t>In </a:t>
            </a:r>
            <a:r>
              <a:rPr lang="en-US" dirty="0"/>
              <a:t>multi-word names, the first letter of each of the second and following words should be </a:t>
            </a:r>
            <a:r>
              <a:rPr lang="en-US" dirty="0" smtClean="0"/>
              <a:t>capitalized</a:t>
            </a:r>
          </a:p>
          <a:p>
            <a:r>
              <a:rPr lang="en-US" dirty="0" smtClean="0"/>
              <a:t>Examples</a:t>
            </a:r>
            <a:endParaRPr lang="en-US" dirty="0"/>
          </a:p>
          <a:p>
            <a:pPr lvl="1"/>
            <a:r>
              <a:rPr lang="en-US" dirty="0"/>
              <a:t>run </a:t>
            </a:r>
            <a:endParaRPr lang="en-US" dirty="0" smtClean="0"/>
          </a:p>
          <a:p>
            <a:pPr lvl="1"/>
            <a:r>
              <a:rPr lang="en-US" dirty="0" err="1" smtClean="0"/>
              <a:t>runFast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getBackground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getFinalData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compareTo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setX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isEmpty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2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Typically </a:t>
            </a:r>
            <a:r>
              <a:rPr lang="en-US" dirty="0"/>
              <a:t>a method has a unique name within its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A method </a:t>
            </a:r>
            <a:r>
              <a:rPr lang="en-US" dirty="0"/>
              <a:t>might have the same name as other methods due to </a:t>
            </a:r>
            <a:r>
              <a:rPr lang="en-US" i="1" dirty="0"/>
              <a:t>method </a:t>
            </a:r>
            <a:r>
              <a:rPr lang="en-US" i="1" dirty="0" smtClean="0"/>
              <a:t>overloading</a:t>
            </a:r>
          </a:p>
          <a:p>
            <a:r>
              <a:rPr lang="en-US" dirty="0" smtClean="0"/>
              <a:t>Java supports</a:t>
            </a:r>
            <a:r>
              <a:rPr lang="en-US" dirty="0"/>
              <a:t> </a:t>
            </a:r>
            <a:r>
              <a:rPr lang="en-US" i="1" dirty="0"/>
              <a:t>overloading</a:t>
            </a:r>
            <a:r>
              <a:rPr lang="en-US" dirty="0"/>
              <a:t> </a:t>
            </a:r>
            <a:r>
              <a:rPr lang="en-US" dirty="0" smtClean="0"/>
              <a:t>methods and can </a:t>
            </a:r>
            <a:r>
              <a:rPr lang="en-US" dirty="0"/>
              <a:t>distinguish between methods with different </a:t>
            </a:r>
            <a:r>
              <a:rPr lang="en-US" i="1" dirty="0"/>
              <a:t>method </a:t>
            </a:r>
            <a:r>
              <a:rPr lang="en-US" i="1" dirty="0" smtClean="0"/>
              <a:t>signatures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Methods </a:t>
            </a:r>
            <a:r>
              <a:rPr lang="en-US" dirty="0"/>
              <a:t>within a class can have the same name if they have different parameter </a:t>
            </a:r>
            <a:r>
              <a:rPr lang="en-US" dirty="0" smtClean="0"/>
              <a:t>lists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7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DataArtist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 </a:t>
            </a:r>
            <a:r>
              <a:rPr lang="en-US" dirty="0"/>
              <a:t>...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public </a:t>
            </a:r>
            <a:r>
              <a:rPr lang="en-US" dirty="0"/>
              <a:t>void draw(String s) { ... }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public </a:t>
            </a:r>
            <a:r>
              <a:rPr lang="en-US" dirty="0"/>
              <a:t>void draw(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 { ... }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public </a:t>
            </a:r>
            <a:r>
              <a:rPr lang="en-US" dirty="0"/>
              <a:t>void draw(double f) { ... }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public </a:t>
            </a:r>
            <a:r>
              <a:rPr lang="en-US" dirty="0"/>
              <a:t>void draw(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double f) { ... 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0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Overloaded methods are differentiated by the number and the type of the arguments passed into the </a:t>
            </a:r>
            <a:r>
              <a:rPr lang="en-US" dirty="0" smtClean="0"/>
              <a:t>method</a:t>
            </a:r>
          </a:p>
          <a:p>
            <a:r>
              <a:rPr lang="en-US" dirty="0" smtClean="0"/>
              <a:t>Cannot </a:t>
            </a:r>
            <a:r>
              <a:rPr lang="en-US" dirty="0"/>
              <a:t>declare more than one method with the same name and the same number and type of arguments, </a:t>
            </a:r>
            <a:r>
              <a:rPr lang="en-US" dirty="0" smtClean="0"/>
              <a:t>the </a:t>
            </a:r>
            <a:r>
              <a:rPr lang="en-US" dirty="0"/>
              <a:t>compiler cannot tell them </a:t>
            </a:r>
            <a:r>
              <a:rPr lang="en-US" dirty="0" smtClean="0"/>
              <a:t>apart</a:t>
            </a:r>
            <a:endParaRPr lang="en-US" dirty="0"/>
          </a:p>
          <a:p>
            <a:r>
              <a:rPr lang="en-US" dirty="0"/>
              <a:t>The compiler does not consider return type when differentiating methods, </a:t>
            </a:r>
            <a:r>
              <a:rPr lang="en-US" dirty="0" smtClean="0"/>
              <a:t>cannot </a:t>
            </a:r>
            <a:r>
              <a:rPr lang="en-US" dirty="0"/>
              <a:t>declare two methods with the same signature even if they have a different return </a:t>
            </a:r>
            <a:r>
              <a:rPr lang="en-US" dirty="0" smtClean="0"/>
              <a:t>type</a:t>
            </a:r>
            <a:endParaRPr lang="en-US" dirty="0"/>
          </a:p>
          <a:p>
            <a:r>
              <a:rPr lang="en-US" b="1" dirty="0"/>
              <a:t>Note:</a:t>
            </a:r>
            <a:r>
              <a:rPr lang="en-US" dirty="0"/>
              <a:t> Overloaded methods should be used sparingly, as they can make code much less </a:t>
            </a:r>
            <a:r>
              <a:rPr lang="en-US" dirty="0" smtClean="0"/>
              <a:t>readable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0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class contains constructors that are invoked to create objects from the class </a:t>
            </a:r>
            <a:r>
              <a:rPr lang="en-US" dirty="0" smtClean="0"/>
              <a:t>blueprint</a:t>
            </a:r>
          </a:p>
          <a:p>
            <a:r>
              <a:rPr lang="en-US" dirty="0" smtClean="0"/>
              <a:t>Constructor </a:t>
            </a:r>
            <a:r>
              <a:rPr lang="en-US" dirty="0"/>
              <a:t>declarations look like method </a:t>
            </a:r>
            <a:r>
              <a:rPr lang="en-US" dirty="0" smtClean="0"/>
              <a:t>declarations except </a:t>
            </a:r>
            <a:r>
              <a:rPr lang="en-US" dirty="0"/>
              <a:t>that they use the name of the class and have no return </a:t>
            </a:r>
            <a:r>
              <a:rPr lang="en-US" dirty="0" smtClean="0"/>
              <a:t>type</a:t>
            </a:r>
          </a:p>
          <a:p>
            <a:r>
              <a:rPr lang="en-US" dirty="0" smtClean="0"/>
              <a:t>Similar to methods constructors are differentiated based on the </a:t>
            </a:r>
            <a:r>
              <a:rPr lang="en-US" dirty="0"/>
              <a:t>number of arguments in the list and their </a:t>
            </a:r>
            <a:r>
              <a:rPr lang="en-US" dirty="0" smtClean="0"/>
              <a:t>types</a:t>
            </a:r>
          </a:p>
          <a:p>
            <a:r>
              <a:rPr lang="en-US" dirty="0" smtClean="0"/>
              <a:t>Cannot </a:t>
            </a:r>
            <a:r>
              <a:rPr lang="en-US" dirty="0"/>
              <a:t>write two constructors that have the same number and type of arguments for the same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Doing </a:t>
            </a:r>
            <a:r>
              <a:rPr lang="en-US" dirty="0"/>
              <a:t>so causes a compile-time </a:t>
            </a:r>
            <a:r>
              <a:rPr lang="en-US" dirty="0" smtClean="0"/>
              <a:t>error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8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Don't </a:t>
            </a:r>
            <a:r>
              <a:rPr lang="en-US" dirty="0"/>
              <a:t>have to provide any constructors </a:t>
            </a:r>
            <a:r>
              <a:rPr lang="en-US" dirty="0" smtClean="0"/>
              <a:t>a class</a:t>
            </a:r>
          </a:p>
          <a:p>
            <a:r>
              <a:rPr lang="en-US" dirty="0" smtClean="0"/>
              <a:t>The </a:t>
            </a:r>
            <a:r>
              <a:rPr lang="en-US" dirty="0"/>
              <a:t>compiler automatically provides a no-argument, default constructor for any class without </a:t>
            </a:r>
            <a:r>
              <a:rPr lang="en-US" dirty="0" smtClean="0"/>
              <a:t>constructors</a:t>
            </a:r>
          </a:p>
          <a:p>
            <a:r>
              <a:rPr lang="en-US" dirty="0" smtClean="0"/>
              <a:t>This </a:t>
            </a:r>
            <a:r>
              <a:rPr lang="en-US" dirty="0"/>
              <a:t>default constructor will call the no-argument constructor of the </a:t>
            </a:r>
            <a:r>
              <a:rPr lang="en-US" dirty="0" smtClean="0"/>
              <a:t>superclass </a:t>
            </a:r>
          </a:p>
          <a:p>
            <a:r>
              <a:rPr lang="en-US" dirty="0" smtClean="0"/>
              <a:t>In </a:t>
            </a:r>
            <a:r>
              <a:rPr lang="en-US" dirty="0"/>
              <a:t>this situation, the compiler will complain if the superclass doesn't have a no-argument constructor so you must verify that it </a:t>
            </a:r>
            <a:r>
              <a:rPr lang="en-US" dirty="0" smtClean="0"/>
              <a:t>does</a:t>
            </a:r>
          </a:p>
          <a:p>
            <a:r>
              <a:rPr lang="en-US" dirty="0" smtClean="0"/>
              <a:t>If </a:t>
            </a:r>
            <a:r>
              <a:rPr lang="en-US" dirty="0"/>
              <a:t>your class has no explicit superclass, then it has an implicit superclass of Object, which </a:t>
            </a:r>
            <a:r>
              <a:rPr lang="en-US" i="1" dirty="0"/>
              <a:t>does</a:t>
            </a:r>
            <a:r>
              <a:rPr lang="en-US" dirty="0"/>
              <a:t> have a no-argument </a:t>
            </a:r>
            <a:r>
              <a:rPr lang="en-US" dirty="0" smtClean="0"/>
              <a:t>constructor</a:t>
            </a:r>
            <a:endParaRPr lang="en-US" dirty="0"/>
          </a:p>
          <a:p>
            <a:r>
              <a:rPr lang="en-US" dirty="0" smtClean="0"/>
              <a:t>You </a:t>
            </a:r>
            <a:r>
              <a:rPr lang="en-US" dirty="0"/>
              <a:t>can use access modifiers in a constructor's declaration to control which other classes can call the constructor.</a:t>
            </a:r>
          </a:p>
          <a:p>
            <a:r>
              <a:rPr lang="en-US" b="1" dirty="0"/>
              <a:t>Note:</a:t>
            </a:r>
            <a:r>
              <a:rPr lang="en-US" dirty="0"/>
              <a:t> If another class cannot call a </a:t>
            </a:r>
            <a:r>
              <a:rPr lang="en-US" dirty="0" err="1"/>
              <a:t>MyClass</a:t>
            </a:r>
            <a:r>
              <a:rPr lang="en-US" dirty="0"/>
              <a:t> constructor, it cannot directly create </a:t>
            </a:r>
            <a:r>
              <a:rPr lang="en-US" dirty="0" err="1"/>
              <a:t>MyClass</a:t>
            </a:r>
            <a:r>
              <a:rPr lang="en-US" dirty="0"/>
              <a:t> </a:t>
            </a:r>
            <a:r>
              <a:rPr lang="en-US" dirty="0" smtClean="0"/>
              <a:t>objects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9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3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Passing data to methods and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Declaration </a:t>
            </a:r>
            <a:r>
              <a:rPr lang="en-US" dirty="0"/>
              <a:t>for a method or a constructor declares </a:t>
            </a:r>
            <a:r>
              <a:rPr lang="en-US" dirty="0" smtClean="0"/>
              <a:t>number </a:t>
            </a:r>
            <a:r>
              <a:rPr lang="en-US" dirty="0"/>
              <a:t>and </a:t>
            </a:r>
            <a:r>
              <a:rPr lang="en-US" dirty="0" smtClean="0"/>
              <a:t>type </a:t>
            </a:r>
            <a:r>
              <a:rPr lang="en-US" dirty="0"/>
              <a:t>of </a:t>
            </a:r>
            <a:r>
              <a:rPr lang="en-US" dirty="0" smtClean="0"/>
              <a:t>arguments</a:t>
            </a:r>
          </a:p>
          <a:p>
            <a:pPr marL="400050" lvl="1" indent="0">
              <a:buNone/>
            </a:pPr>
            <a:r>
              <a:rPr lang="en-US" dirty="0"/>
              <a:t>public double </a:t>
            </a:r>
            <a:r>
              <a:rPr lang="en-US" dirty="0" err="1"/>
              <a:t>computePayment</a:t>
            </a:r>
            <a:r>
              <a:rPr lang="en-US" dirty="0"/>
              <a:t>( double </a:t>
            </a:r>
            <a:r>
              <a:rPr lang="en-US" b="1" dirty="0" err="1"/>
              <a:t>loanAmt</a:t>
            </a:r>
            <a:r>
              <a:rPr lang="en-US" dirty="0"/>
              <a:t>, double </a:t>
            </a:r>
            <a:r>
              <a:rPr lang="en-US" b="1" dirty="0"/>
              <a:t>rate</a:t>
            </a:r>
            <a:r>
              <a:rPr lang="en-US" dirty="0"/>
              <a:t>, double </a:t>
            </a:r>
            <a:r>
              <a:rPr lang="en-US" b="1" dirty="0" err="1"/>
              <a:t>futureValue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 err="1"/>
              <a:t>numPeriods</a:t>
            </a:r>
            <a:r>
              <a:rPr lang="en-US" dirty="0"/>
              <a:t>)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{ </a:t>
            </a:r>
          </a:p>
          <a:p>
            <a:pPr marL="857250" lvl="2" indent="0">
              <a:buNone/>
            </a:pPr>
            <a:r>
              <a:rPr lang="en-US" dirty="0" smtClean="0"/>
              <a:t>double </a:t>
            </a:r>
            <a:r>
              <a:rPr lang="en-US" dirty="0"/>
              <a:t>interest = </a:t>
            </a:r>
            <a:r>
              <a:rPr lang="en-US" b="1" dirty="0"/>
              <a:t>rate</a:t>
            </a:r>
            <a:r>
              <a:rPr lang="en-US" dirty="0"/>
              <a:t> / 100.0; </a:t>
            </a:r>
            <a:endParaRPr lang="en-US" dirty="0" smtClean="0"/>
          </a:p>
          <a:p>
            <a:pPr marL="857250" lvl="2" indent="0">
              <a:buNone/>
            </a:pPr>
            <a:r>
              <a:rPr lang="en-US" dirty="0" smtClean="0"/>
              <a:t>double </a:t>
            </a:r>
            <a:r>
              <a:rPr lang="en-US" dirty="0"/>
              <a:t>partial1 = </a:t>
            </a:r>
            <a:r>
              <a:rPr lang="en-US" dirty="0" err="1"/>
              <a:t>Math.pow</a:t>
            </a:r>
            <a:r>
              <a:rPr lang="en-US" dirty="0"/>
              <a:t>((1 + interest), - </a:t>
            </a:r>
            <a:r>
              <a:rPr lang="en-US" b="1" dirty="0" err="1"/>
              <a:t>numPeriods</a:t>
            </a:r>
            <a:r>
              <a:rPr lang="en-US" dirty="0"/>
              <a:t>); </a:t>
            </a:r>
            <a:endParaRPr lang="en-US" dirty="0" smtClean="0"/>
          </a:p>
          <a:p>
            <a:pPr marL="857250" lvl="2" indent="0">
              <a:buNone/>
            </a:pPr>
            <a:r>
              <a:rPr lang="en-US" dirty="0" smtClean="0"/>
              <a:t>double </a:t>
            </a:r>
            <a:r>
              <a:rPr lang="en-US" dirty="0"/>
              <a:t>denominator = (1 - partial1) / interest; </a:t>
            </a:r>
            <a:endParaRPr lang="en-US" dirty="0" smtClean="0"/>
          </a:p>
          <a:p>
            <a:pPr marL="857250" lvl="2" indent="0">
              <a:buNone/>
            </a:pPr>
            <a:r>
              <a:rPr lang="en-US" dirty="0" smtClean="0"/>
              <a:t>double </a:t>
            </a:r>
            <a:r>
              <a:rPr lang="en-US" dirty="0"/>
              <a:t>answer = (-</a:t>
            </a:r>
            <a:r>
              <a:rPr lang="en-US" b="1" dirty="0" err="1"/>
              <a:t>loanAmt</a:t>
            </a:r>
            <a:r>
              <a:rPr lang="en-US" dirty="0"/>
              <a:t> / denominator) - ((</a:t>
            </a:r>
            <a:r>
              <a:rPr lang="en-US" b="1" dirty="0" err="1"/>
              <a:t>futureValue</a:t>
            </a:r>
            <a:r>
              <a:rPr lang="en-US" dirty="0"/>
              <a:t> * partial1) / denominator); </a:t>
            </a:r>
            <a:endParaRPr lang="en-US" dirty="0" smtClean="0"/>
          </a:p>
          <a:p>
            <a:pPr marL="857250" lvl="2" indent="0">
              <a:buNone/>
            </a:pPr>
            <a:r>
              <a:rPr lang="en-US" dirty="0" smtClean="0"/>
              <a:t>return </a:t>
            </a:r>
            <a:r>
              <a:rPr lang="en-US" dirty="0"/>
              <a:t>answer;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2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</a:t>
            </a:r>
            <a:r>
              <a:rPr lang="en-US" dirty="0" smtClean="0"/>
              <a:t>in depth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3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Passing data to methods and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Method </a:t>
            </a:r>
            <a:r>
              <a:rPr lang="en-US" dirty="0"/>
              <a:t>has four </a:t>
            </a:r>
            <a:r>
              <a:rPr lang="en-US" dirty="0" smtClean="0"/>
              <a:t>parameters used in the method body during runtime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loan </a:t>
            </a:r>
            <a:r>
              <a:rPr lang="en-US" dirty="0" smtClean="0"/>
              <a:t>amount as a double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interest </a:t>
            </a:r>
            <a:r>
              <a:rPr lang="en-US" dirty="0" smtClean="0"/>
              <a:t>rate as a double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future value </a:t>
            </a:r>
            <a:r>
              <a:rPr lang="en-US" dirty="0" smtClean="0"/>
              <a:t>as a double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number of </a:t>
            </a:r>
            <a:r>
              <a:rPr lang="en-US" dirty="0" smtClean="0"/>
              <a:t>periods as an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b="1" dirty="0" smtClean="0"/>
              <a:t>Note</a:t>
            </a:r>
            <a:r>
              <a:rPr lang="en-US" b="1" dirty="0"/>
              <a:t>: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i="1" dirty="0" smtClean="0"/>
              <a:t>Parameters</a:t>
            </a:r>
            <a:r>
              <a:rPr lang="en-US" dirty="0"/>
              <a:t> refers to the list of variables in a method </a:t>
            </a:r>
            <a:r>
              <a:rPr lang="en-US" dirty="0" smtClean="0"/>
              <a:t>declaration</a:t>
            </a:r>
          </a:p>
          <a:p>
            <a:pPr lvl="1"/>
            <a:r>
              <a:rPr lang="en-US" i="1" dirty="0" smtClean="0"/>
              <a:t>Arguments</a:t>
            </a:r>
            <a:r>
              <a:rPr lang="en-US" dirty="0"/>
              <a:t> are the actual values that are passed in when the method is </a:t>
            </a:r>
            <a:r>
              <a:rPr lang="en-US" dirty="0" smtClean="0"/>
              <a:t>invoked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you invoke a method, the arguments used must match the declaration's parameters in type and </a:t>
            </a:r>
            <a:r>
              <a:rPr lang="en-US" dirty="0" smtClean="0"/>
              <a:t>order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1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3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Passing data to methods and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Parameter types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any data type for a parameter of a method or a </a:t>
            </a:r>
            <a:r>
              <a:rPr lang="en-US" dirty="0" smtClean="0"/>
              <a:t>constructor</a:t>
            </a:r>
          </a:p>
          <a:p>
            <a:pPr lvl="1"/>
            <a:r>
              <a:rPr lang="en-US" dirty="0" smtClean="0"/>
              <a:t>includes </a:t>
            </a:r>
            <a:r>
              <a:rPr lang="en-US" dirty="0"/>
              <a:t>primitive data types, such as doubles, floats, and </a:t>
            </a:r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Includes reference </a:t>
            </a:r>
            <a:r>
              <a:rPr lang="en-US" dirty="0"/>
              <a:t>data types, such as objects and </a:t>
            </a:r>
            <a:r>
              <a:rPr lang="en-US" dirty="0" smtClean="0"/>
              <a:t>arrays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public </a:t>
            </a:r>
            <a:r>
              <a:rPr lang="en-US" dirty="0"/>
              <a:t>Polygon </a:t>
            </a:r>
            <a:r>
              <a:rPr lang="en-US" dirty="0" err="1"/>
              <a:t>polygonFrom</a:t>
            </a:r>
            <a:r>
              <a:rPr lang="en-US" dirty="0"/>
              <a:t>(Point[] corners)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{ </a:t>
            </a:r>
          </a:p>
          <a:p>
            <a:pPr marL="914400" lvl="2" indent="0">
              <a:buNone/>
            </a:pPr>
            <a:r>
              <a:rPr lang="en-US" dirty="0" smtClean="0"/>
              <a:t>// </a:t>
            </a:r>
            <a:r>
              <a:rPr lang="en-US" dirty="0"/>
              <a:t>method body goes here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lvl="1"/>
            <a:r>
              <a:rPr lang="en-US" b="1" dirty="0"/>
              <a:t>Note:</a:t>
            </a:r>
            <a:r>
              <a:rPr lang="en-US" dirty="0"/>
              <a:t> If you want to pass a method into a method, then use a lambda </a:t>
            </a:r>
            <a:r>
              <a:rPr lang="en-US" dirty="0" smtClean="0"/>
              <a:t>expression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/>
              <a:t>a method </a:t>
            </a:r>
            <a:r>
              <a:rPr lang="en-US" dirty="0" smtClean="0"/>
              <a:t>reference; will discuss in future lecture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0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3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Passing data to methods and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Unknown number of parameter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a construct called </a:t>
            </a:r>
            <a:r>
              <a:rPr lang="en-US" i="1" dirty="0" err="1"/>
              <a:t>varargs</a:t>
            </a:r>
            <a:r>
              <a:rPr lang="en-US" dirty="0"/>
              <a:t> to pass an arbitrary number of values to a </a:t>
            </a:r>
            <a:r>
              <a:rPr lang="en-US" dirty="0" smtClean="0"/>
              <a:t>method when don't </a:t>
            </a:r>
            <a:r>
              <a:rPr lang="en-US" dirty="0"/>
              <a:t>know how many of a particular type of argument will be passed to the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It's </a:t>
            </a:r>
            <a:r>
              <a:rPr lang="en-US" dirty="0"/>
              <a:t>a shortcut to creating an array manually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use </a:t>
            </a:r>
            <a:r>
              <a:rPr lang="en-US" dirty="0" err="1"/>
              <a:t>varargs</a:t>
            </a:r>
            <a:r>
              <a:rPr lang="en-US" dirty="0"/>
              <a:t>, </a:t>
            </a:r>
            <a:r>
              <a:rPr lang="en-US" dirty="0" smtClean="0"/>
              <a:t>follow </a:t>
            </a:r>
            <a:r>
              <a:rPr lang="en-US" dirty="0"/>
              <a:t>the type of the last parameter by an ellipsis (three dots, ...), then a space, and the parameter </a:t>
            </a:r>
            <a:r>
              <a:rPr lang="en-US" dirty="0" smtClean="0"/>
              <a:t>name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method can then be called with any number of that parameter, including </a:t>
            </a:r>
            <a:r>
              <a:rPr lang="en-US" dirty="0" smtClean="0"/>
              <a:t>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7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3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Passing data to methods and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Polygon </a:t>
            </a:r>
            <a:r>
              <a:rPr lang="en-US" dirty="0" err="1"/>
              <a:t>polygonFrom</a:t>
            </a:r>
            <a:r>
              <a:rPr lang="en-US" dirty="0"/>
              <a:t>(Point... corners)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 </a:t>
            </a:r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numberOfSides</a:t>
            </a:r>
            <a:r>
              <a:rPr lang="en-US" dirty="0"/>
              <a:t> = </a:t>
            </a:r>
            <a:r>
              <a:rPr lang="en-US" dirty="0" err="1"/>
              <a:t>corners.length</a:t>
            </a:r>
            <a:r>
              <a:rPr lang="en-US" dirty="0"/>
              <a:t>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double </a:t>
            </a:r>
            <a:r>
              <a:rPr lang="en-US" dirty="0"/>
              <a:t>squareOfSide1, lengthOfSide1; 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squareOfSide1 </a:t>
            </a:r>
            <a:r>
              <a:rPr lang="en-US" dirty="0"/>
              <a:t>= (corners[1].x - corners[0].x) * (corners[1].x - corners[0].x) + (corners[1].y - corners[0].y) * (corners[1].y - corners[0].y); 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lengthOfSide1 </a:t>
            </a:r>
            <a:r>
              <a:rPr lang="en-US" dirty="0"/>
              <a:t>= </a:t>
            </a:r>
            <a:r>
              <a:rPr lang="en-US" dirty="0" err="1"/>
              <a:t>Math.sqrt</a:t>
            </a:r>
            <a:r>
              <a:rPr lang="en-US" dirty="0"/>
              <a:t>(squareOfSide1); 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// </a:t>
            </a:r>
            <a:r>
              <a:rPr lang="en-US" dirty="0"/>
              <a:t>more method body code follows that creates and returns a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// </a:t>
            </a:r>
            <a:r>
              <a:rPr lang="en-US" dirty="0"/>
              <a:t>polygon connecting the Points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1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3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Passing data to methods and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Inside </a:t>
            </a:r>
            <a:r>
              <a:rPr lang="en-US" dirty="0"/>
              <a:t>the method, corners is treated like an </a:t>
            </a:r>
            <a:r>
              <a:rPr lang="en-US" dirty="0" smtClean="0"/>
              <a:t>array</a:t>
            </a:r>
          </a:p>
          <a:p>
            <a:r>
              <a:rPr lang="en-US" dirty="0" smtClean="0"/>
              <a:t>Method </a:t>
            </a:r>
            <a:r>
              <a:rPr lang="en-US" dirty="0"/>
              <a:t>can be called either with an array or with a sequence of </a:t>
            </a:r>
            <a:r>
              <a:rPr lang="en-US" dirty="0" smtClean="0"/>
              <a:t>arguments</a:t>
            </a:r>
          </a:p>
          <a:p>
            <a:r>
              <a:rPr lang="en-US" dirty="0" smtClean="0"/>
              <a:t>The </a:t>
            </a:r>
            <a:r>
              <a:rPr lang="en-US" dirty="0"/>
              <a:t>code in the method body will treat the parameter as an array in either </a:t>
            </a:r>
            <a:r>
              <a:rPr lang="en-US" dirty="0" smtClean="0"/>
              <a:t>case</a:t>
            </a:r>
            <a:endParaRPr lang="en-US" dirty="0"/>
          </a:p>
          <a:p>
            <a:r>
              <a:rPr lang="en-US" dirty="0" smtClean="0"/>
              <a:t>Common example of </a:t>
            </a:r>
            <a:r>
              <a:rPr lang="en-US" dirty="0" err="1" smtClean="0"/>
              <a:t>varargs</a:t>
            </a:r>
            <a:r>
              <a:rPr lang="en-US" dirty="0" smtClean="0"/>
              <a:t> </a:t>
            </a:r>
            <a:r>
              <a:rPr lang="en-US" dirty="0"/>
              <a:t>with the printing </a:t>
            </a:r>
            <a:r>
              <a:rPr lang="en-US" dirty="0" smtClean="0"/>
              <a:t>method</a:t>
            </a:r>
          </a:p>
          <a:p>
            <a:pPr marL="457200" lvl="1" indent="0">
              <a:buNone/>
            </a:pPr>
            <a:r>
              <a:rPr lang="en-US" dirty="0" smtClean="0"/>
              <a:t>public </a:t>
            </a:r>
            <a:r>
              <a:rPr lang="en-US" dirty="0" err="1"/>
              <a:t>PrintStream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(String format, Object... </a:t>
            </a:r>
            <a:r>
              <a:rPr lang="en-US" dirty="0" err="1"/>
              <a:t>args</a:t>
            </a:r>
            <a:r>
              <a:rPr lang="en-US" dirty="0"/>
              <a:t>) </a:t>
            </a:r>
          </a:p>
          <a:p>
            <a:r>
              <a:rPr lang="en-US" dirty="0" smtClean="0"/>
              <a:t>Allows to </a:t>
            </a:r>
            <a:r>
              <a:rPr lang="en-US" dirty="0"/>
              <a:t>print an arbitrary number of objects. </a:t>
            </a:r>
            <a:r>
              <a:rPr lang="en-US" dirty="0" smtClean="0"/>
              <a:t>Call examples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System.out.printf</a:t>
            </a:r>
            <a:r>
              <a:rPr lang="en-US" dirty="0"/>
              <a:t>("%s: %d, %</a:t>
            </a:r>
            <a:r>
              <a:rPr lang="en-US" dirty="0" err="1"/>
              <a:t>s%n</a:t>
            </a:r>
            <a:r>
              <a:rPr lang="en-US" dirty="0"/>
              <a:t>", name, </a:t>
            </a:r>
            <a:r>
              <a:rPr lang="en-US" dirty="0" err="1"/>
              <a:t>idnum</a:t>
            </a:r>
            <a:r>
              <a:rPr lang="en-US" dirty="0"/>
              <a:t>, address); 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System.out.printf</a:t>
            </a:r>
            <a:r>
              <a:rPr lang="en-US" dirty="0"/>
              <a:t>("%s: %d, %s, %s, %</a:t>
            </a:r>
            <a:r>
              <a:rPr lang="en-US" dirty="0" err="1"/>
              <a:t>s%n</a:t>
            </a:r>
            <a:r>
              <a:rPr lang="en-US" dirty="0"/>
              <a:t>", name, </a:t>
            </a:r>
            <a:r>
              <a:rPr lang="en-US" dirty="0" err="1"/>
              <a:t>idnum</a:t>
            </a:r>
            <a:r>
              <a:rPr lang="en-US" dirty="0"/>
              <a:t>, address, phone, email);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6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3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Passing data to methods and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Parameter names</a:t>
            </a:r>
          </a:p>
          <a:p>
            <a:pPr lvl="1"/>
            <a:r>
              <a:rPr lang="en-US" dirty="0" smtClean="0"/>
              <a:t>declare </a:t>
            </a:r>
            <a:r>
              <a:rPr lang="en-US" dirty="0"/>
              <a:t>a parameter to a method or a </a:t>
            </a:r>
            <a:r>
              <a:rPr lang="en-US" dirty="0" smtClean="0"/>
              <a:t>constructor provide </a:t>
            </a:r>
            <a:r>
              <a:rPr lang="en-US" dirty="0"/>
              <a:t>a name for that parameter. </a:t>
            </a:r>
            <a:endParaRPr lang="en-US" dirty="0" smtClean="0"/>
          </a:p>
          <a:p>
            <a:pPr lvl="1"/>
            <a:r>
              <a:rPr lang="en-US" dirty="0" smtClean="0"/>
              <a:t>Parameter name </a:t>
            </a:r>
            <a:r>
              <a:rPr lang="en-US" dirty="0"/>
              <a:t>is used within the method body to refer to the passed-in </a:t>
            </a:r>
            <a:r>
              <a:rPr lang="en-US" dirty="0" smtClean="0"/>
              <a:t>argument</a:t>
            </a:r>
            <a:endParaRPr lang="en-US" dirty="0"/>
          </a:p>
          <a:p>
            <a:pPr lvl="1"/>
            <a:r>
              <a:rPr lang="en-US" dirty="0" smtClean="0"/>
              <a:t>parameter name must </a:t>
            </a:r>
            <a:r>
              <a:rPr lang="en-US" dirty="0"/>
              <a:t>be unique in its </a:t>
            </a:r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cannot </a:t>
            </a:r>
            <a:r>
              <a:rPr lang="en-US" dirty="0"/>
              <a:t>be the same as the name of another parameter for the same method or </a:t>
            </a:r>
            <a:r>
              <a:rPr lang="en-US" dirty="0" smtClean="0"/>
              <a:t>constructor</a:t>
            </a:r>
          </a:p>
          <a:p>
            <a:pPr lvl="1"/>
            <a:r>
              <a:rPr lang="en-US" dirty="0" smtClean="0"/>
              <a:t>cannot </a:t>
            </a:r>
            <a:r>
              <a:rPr lang="en-US" dirty="0"/>
              <a:t>be the name of a local variable within the method or </a:t>
            </a:r>
            <a:r>
              <a:rPr lang="en-US" dirty="0" smtClean="0"/>
              <a:t>constructor</a:t>
            </a:r>
            <a:endParaRPr lang="en-US" dirty="0"/>
          </a:p>
          <a:p>
            <a:pPr lvl="1"/>
            <a:r>
              <a:rPr lang="en-US" dirty="0" smtClean="0"/>
              <a:t>parameter </a:t>
            </a:r>
            <a:r>
              <a:rPr lang="en-US" dirty="0"/>
              <a:t>can have the same name as one of the class's </a:t>
            </a:r>
            <a:r>
              <a:rPr lang="en-US" dirty="0" smtClean="0"/>
              <a:t>field, the </a:t>
            </a:r>
            <a:r>
              <a:rPr lang="en-US" dirty="0"/>
              <a:t>parameter is said to </a:t>
            </a:r>
            <a:r>
              <a:rPr lang="en-US" i="1" dirty="0"/>
              <a:t>shadow</a:t>
            </a:r>
            <a:r>
              <a:rPr lang="en-US" dirty="0"/>
              <a:t> the </a:t>
            </a:r>
            <a:r>
              <a:rPr lang="en-US" dirty="0" smtClean="0"/>
              <a:t>field</a:t>
            </a:r>
          </a:p>
          <a:p>
            <a:pPr lvl="1"/>
            <a:r>
              <a:rPr lang="en-US" dirty="0" smtClean="0"/>
              <a:t>Shadowing </a:t>
            </a:r>
            <a:r>
              <a:rPr lang="en-US" dirty="0"/>
              <a:t>fields can make your code difficult to read and is conventionally used only within constructors and methods that set a particular </a:t>
            </a:r>
            <a:r>
              <a:rPr lang="en-US" dirty="0" smtClean="0"/>
              <a:t>field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5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3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Passing data to methods and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class Circle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 </a:t>
            </a:r>
          </a:p>
          <a:p>
            <a:pPr marL="457200" lvl="1" indent="0">
              <a:buNone/>
            </a:pPr>
            <a:r>
              <a:rPr lang="en-US" dirty="0" smtClean="0"/>
              <a:t>private </a:t>
            </a:r>
            <a:r>
              <a:rPr lang="en-US" dirty="0" err="1"/>
              <a:t>int</a:t>
            </a:r>
            <a:r>
              <a:rPr lang="en-US" dirty="0"/>
              <a:t> x, y, radius;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public </a:t>
            </a:r>
            <a:r>
              <a:rPr lang="en-US" dirty="0"/>
              <a:t>void </a:t>
            </a:r>
            <a:r>
              <a:rPr lang="en-US" dirty="0" err="1"/>
              <a:t>setOrigin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 { ... 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Resolve shadowing using keyword this</a:t>
            </a:r>
          </a:p>
          <a:p>
            <a:pPr lvl="1"/>
            <a:r>
              <a:rPr lang="en-US" dirty="0" err="1" smtClean="0"/>
              <a:t>this.x</a:t>
            </a:r>
            <a:r>
              <a:rPr lang="en-US" dirty="0" smtClean="0"/>
              <a:t> = x;</a:t>
            </a:r>
          </a:p>
          <a:p>
            <a:pPr lvl="1"/>
            <a:r>
              <a:rPr lang="en-US" dirty="0" err="1" smtClean="0"/>
              <a:t>this.y</a:t>
            </a:r>
            <a:r>
              <a:rPr lang="en-US" dirty="0" smtClean="0"/>
              <a:t> = y;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8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3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Passing data to methods and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Primitive </a:t>
            </a:r>
            <a:r>
              <a:rPr lang="en-US" dirty="0"/>
              <a:t>arguments, </a:t>
            </a:r>
            <a:r>
              <a:rPr lang="en-US" dirty="0" err="1" smtClean="0"/>
              <a:t>int</a:t>
            </a:r>
            <a:r>
              <a:rPr lang="en-US" dirty="0"/>
              <a:t> or </a:t>
            </a:r>
            <a:r>
              <a:rPr lang="en-US" dirty="0" smtClean="0"/>
              <a:t>double, </a:t>
            </a:r>
            <a:r>
              <a:rPr lang="en-US" dirty="0"/>
              <a:t>are passed into methods </a:t>
            </a:r>
            <a:r>
              <a:rPr lang="en-US" i="1" dirty="0"/>
              <a:t>by </a:t>
            </a:r>
            <a:r>
              <a:rPr lang="en-US" i="1" dirty="0" smtClean="0"/>
              <a:t>value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changes to the values of the parameters exist only within the scope of the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the method returns, the parameters are gone and any changes to them are </a:t>
            </a:r>
            <a:r>
              <a:rPr lang="en-US" dirty="0" smtClean="0"/>
              <a:t>lost</a:t>
            </a:r>
          </a:p>
          <a:p>
            <a:r>
              <a:rPr lang="en-US" dirty="0"/>
              <a:t>Reference data type parameters, such as objects, are also passed into methods </a:t>
            </a:r>
            <a:r>
              <a:rPr lang="en-US" i="1" dirty="0"/>
              <a:t>by </a:t>
            </a:r>
            <a:r>
              <a:rPr lang="en-US" i="1" dirty="0" smtClean="0"/>
              <a:t>value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the method returns, the passed-in reference still references the same object as </a:t>
            </a:r>
            <a:r>
              <a:rPr lang="en-US" dirty="0" smtClean="0"/>
              <a:t>before</a:t>
            </a:r>
          </a:p>
          <a:p>
            <a:pPr lvl="1"/>
            <a:r>
              <a:rPr lang="en-US" i="1" dirty="0" smtClean="0"/>
              <a:t>However</a:t>
            </a:r>
            <a:r>
              <a:rPr lang="en-US" dirty="0"/>
              <a:t>, the values of the object's fields </a:t>
            </a:r>
            <a:r>
              <a:rPr lang="en-US" i="1" dirty="0"/>
              <a:t>can</a:t>
            </a:r>
            <a:r>
              <a:rPr lang="en-US" dirty="0"/>
              <a:t> be changed in the method, if they have the proper access </a:t>
            </a:r>
            <a:r>
              <a:rPr lang="en-US" dirty="0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3065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Classes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0384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This </a:t>
            </a:r>
            <a:r>
              <a:rPr lang="en-US" sz="3600" dirty="0"/>
              <a:t>is a </a:t>
            </a:r>
            <a:r>
              <a:rPr lang="en-US" sz="3600" i="1" dirty="0"/>
              <a:t>class </a:t>
            </a:r>
            <a:r>
              <a:rPr lang="en-US" sz="3600" i="1" dirty="0" smtClean="0"/>
              <a:t>declaration</a:t>
            </a:r>
          </a:p>
          <a:p>
            <a:pPr marL="457200" lvl="1" indent="0">
              <a:buNone/>
            </a:pPr>
            <a:r>
              <a:rPr lang="en-US" dirty="0"/>
              <a:t>class </a:t>
            </a:r>
            <a:r>
              <a:rPr lang="en-US" i="1" dirty="0" err="1"/>
              <a:t>MyClass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{ </a:t>
            </a:r>
          </a:p>
          <a:p>
            <a:pPr marL="914400" lvl="2" indent="0">
              <a:buNone/>
            </a:pPr>
            <a:r>
              <a:rPr lang="en-US" dirty="0" smtClean="0"/>
              <a:t>// </a:t>
            </a:r>
            <a:r>
              <a:rPr lang="en-US" dirty="0"/>
              <a:t>field, constructor, and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// </a:t>
            </a:r>
            <a:r>
              <a:rPr lang="en-US" dirty="0"/>
              <a:t>method declarations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 </a:t>
            </a:r>
            <a:endParaRPr lang="en-US" dirty="0"/>
          </a:p>
          <a:p>
            <a:pPr lvl="1"/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i="1" dirty="0"/>
              <a:t>class body</a:t>
            </a:r>
            <a:r>
              <a:rPr lang="en-US" dirty="0"/>
              <a:t> (the area between the braces) contains all the code that provides for the life cycle of the objects created from the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Constructors initialize new objects</a:t>
            </a:r>
          </a:p>
          <a:p>
            <a:pPr lvl="1"/>
            <a:r>
              <a:rPr lang="en-US" dirty="0" smtClean="0"/>
              <a:t>Field declarations that </a:t>
            </a:r>
            <a:r>
              <a:rPr lang="en-US" dirty="0"/>
              <a:t>provide the state of the class and its </a:t>
            </a:r>
            <a:r>
              <a:rPr lang="en-US" dirty="0" smtClean="0"/>
              <a:t>objects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ethods </a:t>
            </a:r>
            <a:r>
              <a:rPr lang="en-US" dirty="0"/>
              <a:t>to implement the behavior of the class and its </a:t>
            </a:r>
            <a:r>
              <a:rPr lang="en-US" dirty="0" smtClean="0"/>
              <a:t>objects</a:t>
            </a:r>
            <a:endParaRPr lang="en-US" dirty="0"/>
          </a:p>
          <a:p>
            <a:pPr lvl="1"/>
            <a:r>
              <a:rPr lang="en-US" dirty="0" smtClean="0"/>
              <a:t>This class </a:t>
            </a:r>
            <a:r>
              <a:rPr lang="en-US" dirty="0"/>
              <a:t>declaration is </a:t>
            </a:r>
            <a:r>
              <a:rPr lang="en-US" dirty="0" smtClean="0"/>
              <a:t>minimal, it </a:t>
            </a:r>
            <a:r>
              <a:rPr lang="en-US" dirty="0"/>
              <a:t>contains only those components of a class declaration that are </a:t>
            </a:r>
            <a:r>
              <a:rPr lang="en-US" dirty="0" smtClean="0"/>
              <a:t>required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9226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Provide </a:t>
            </a:r>
            <a:r>
              <a:rPr lang="en-US" dirty="0"/>
              <a:t>more information about the class, </a:t>
            </a:r>
            <a:r>
              <a:rPr lang="en-US" dirty="0" smtClean="0"/>
              <a:t>(i.e. its </a:t>
            </a:r>
            <a:r>
              <a:rPr lang="en-US" dirty="0"/>
              <a:t>superclass, </a:t>
            </a:r>
            <a:r>
              <a:rPr lang="en-US" dirty="0" smtClean="0"/>
              <a:t>implemented interfaces) at </a:t>
            </a:r>
            <a:r>
              <a:rPr lang="en-US" dirty="0"/>
              <a:t>the start of the class declaration</a:t>
            </a:r>
            <a:endParaRPr lang="en-US" sz="3600" i="1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class </a:t>
            </a:r>
            <a:r>
              <a:rPr lang="en-US" i="1" dirty="0" err="1"/>
              <a:t>MyClass</a:t>
            </a:r>
            <a:r>
              <a:rPr lang="en-US" i="1" dirty="0"/>
              <a:t> extends </a:t>
            </a:r>
            <a:r>
              <a:rPr lang="en-US" i="1" dirty="0" err="1"/>
              <a:t>MySuperClass</a:t>
            </a:r>
            <a:r>
              <a:rPr lang="en-US" i="1" dirty="0"/>
              <a:t> implements </a:t>
            </a:r>
            <a:r>
              <a:rPr lang="en-US" i="1" dirty="0" err="1"/>
              <a:t>YourInterface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{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/>
              <a:t>field, constructor, and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/>
              <a:t>method declarations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7837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general, class declarations can include these components, in order: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Modifiers such as </a:t>
            </a:r>
            <a:r>
              <a:rPr lang="en-US" i="1" dirty="0"/>
              <a:t>public</a:t>
            </a:r>
            <a:r>
              <a:rPr lang="en-US" dirty="0"/>
              <a:t>, </a:t>
            </a:r>
            <a:r>
              <a:rPr lang="en-US" i="1" dirty="0"/>
              <a:t>private</a:t>
            </a:r>
            <a:r>
              <a:rPr lang="en-US" dirty="0"/>
              <a:t>, and a number of others </a:t>
            </a:r>
            <a:r>
              <a:rPr lang="en-US" dirty="0" smtClean="0"/>
              <a:t>discussed later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class name, with the initial letter capitalized by </a:t>
            </a:r>
            <a:r>
              <a:rPr lang="en-US" dirty="0" smtClean="0"/>
              <a:t>convention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name of the class's parent (superclass), if any, preceded by the keyword </a:t>
            </a:r>
            <a:r>
              <a:rPr lang="en-US" i="1" dirty="0" smtClean="0"/>
              <a:t>extends</a:t>
            </a:r>
            <a:r>
              <a:rPr lang="en-US" dirty="0" smtClean="0"/>
              <a:t>; a </a:t>
            </a:r>
            <a:r>
              <a:rPr lang="en-US" dirty="0"/>
              <a:t>class can only </a:t>
            </a:r>
            <a:r>
              <a:rPr lang="en-US" i="1" dirty="0"/>
              <a:t>extend</a:t>
            </a:r>
            <a:r>
              <a:rPr lang="en-US" dirty="0"/>
              <a:t> (subclass) one </a:t>
            </a:r>
            <a:r>
              <a:rPr lang="en-US" dirty="0" smtClean="0"/>
              <a:t>parent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comma-separated list of interfaces implemented by the class, if any, preceded by the keyword </a:t>
            </a:r>
            <a:r>
              <a:rPr lang="en-US" i="1" dirty="0" smtClean="0"/>
              <a:t>implements</a:t>
            </a:r>
            <a:r>
              <a:rPr lang="en-US" dirty="0" smtClean="0"/>
              <a:t>; a </a:t>
            </a:r>
            <a:r>
              <a:rPr lang="en-US" dirty="0"/>
              <a:t>class can </a:t>
            </a:r>
            <a:r>
              <a:rPr lang="en-US" i="1" dirty="0"/>
              <a:t>implement</a:t>
            </a:r>
            <a:r>
              <a:rPr lang="en-US" dirty="0"/>
              <a:t> more than one </a:t>
            </a:r>
            <a:r>
              <a:rPr lang="en-US" dirty="0" smtClean="0"/>
              <a:t>interface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class body, surrounded by braces, </a:t>
            </a:r>
            <a:r>
              <a:rPr lang="en-US" dirty="0" smtClean="0"/>
              <a:t>{}</a:t>
            </a:r>
            <a:endParaRPr lang="en-US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443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member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Types </a:t>
            </a:r>
            <a:r>
              <a:rPr lang="en-US" dirty="0"/>
              <a:t>of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i="1" dirty="0"/>
              <a:t>fields </a:t>
            </a:r>
            <a:r>
              <a:rPr lang="en-US" i="1" dirty="0" smtClean="0"/>
              <a:t>- </a:t>
            </a:r>
            <a:r>
              <a:rPr lang="en-US" dirty="0" smtClean="0"/>
              <a:t>member </a:t>
            </a:r>
            <a:r>
              <a:rPr lang="en-US" dirty="0"/>
              <a:t>variables in a </a:t>
            </a:r>
            <a:r>
              <a:rPr lang="en-US" dirty="0" smtClean="0"/>
              <a:t>class</a:t>
            </a:r>
            <a:r>
              <a:rPr lang="en-US" dirty="0"/>
              <a:t> </a:t>
            </a:r>
          </a:p>
          <a:p>
            <a:pPr lvl="1"/>
            <a:r>
              <a:rPr lang="en-US" i="1" dirty="0"/>
              <a:t>local variables </a:t>
            </a:r>
            <a:r>
              <a:rPr lang="en-US" i="1" dirty="0" smtClean="0"/>
              <a:t>- </a:t>
            </a:r>
            <a:r>
              <a:rPr lang="en-US" dirty="0" smtClean="0"/>
              <a:t>variables </a:t>
            </a:r>
            <a:r>
              <a:rPr lang="en-US" dirty="0"/>
              <a:t>in a method or block of </a:t>
            </a:r>
            <a:r>
              <a:rPr lang="en-US" dirty="0" smtClean="0"/>
              <a:t>code</a:t>
            </a:r>
            <a:endParaRPr lang="en-US" dirty="0"/>
          </a:p>
          <a:p>
            <a:pPr lvl="1"/>
            <a:r>
              <a:rPr lang="en-US" i="1" dirty="0"/>
              <a:t>parameters </a:t>
            </a:r>
            <a:r>
              <a:rPr lang="en-US" i="1" dirty="0" smtClean="0"/>
              <a:t>- </a:t>
            </a:r>
            <a:r>
              <a:rPr lang="en-US" dirty="0" smtClean="0"/>
              <a:t>variables </a:t>
            </a:r>
            <a:r>
              <a:rPr lang="en-US" dirty="0"/>
              <a:t>in method </a:t>
            </a:r>
            <a:r>
              <a:rPr lang="en-US" dirty="0" smtClean="0"/>
              <a:t>declarations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cadence;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public </a:t>
            </a:r>
            <a:r>
              <a:rPr lang="en-US" dirty="0" err="1"/>
              <a:t>int</a:t>
            </a:r>
            <a:r>
              <a:rPr lang="en-US" dirty="0"/>
              <a:t> gear;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public </a:t>
            </a:r>
            <a:r>
              <a:rPr lang="en-US" dirty="0" err="1"/>
              <a:t>int</a:t>
            </a:r>
            <a:r>
              <a:rPr lang="en-US" dirty="0"/>
              <a:t> speed; </a:t>
            </a:r>
          </a:p>
          <a:p>
            <a:endParaRPr lang="en-US" dirty="0" smtClean="0"/>
          </a:p>
          <a:p>
            <a:r>
              <a:rPr lang="en-US" dirty="0" smtClean="0"/>
              <a:t>Field </a:t>
            </a:r>
            <a:r>
              <a:rPr lang="en-US" dirty="0"/>
              <a:t>declarations are composed of three </a:t>
            </a:r>
            <a:r>
              <a:rPr lang="en-US" dirty="0" smtClean="0"/>
              <a:t>components</a:t>
            </a:r>
            <a:endParaRPr lang="en-US" dirty="0"/>
          </a:p>
          <a:p>
            <a:pPr lvl="1"/>
            <a:r>
              <a:rPr lang="en-US" dirty="0"/>
              <a:t>Zero or more modifiers, such as public or </a:t>
            </a:r>
            <a:r>
              <a:rPr lang="en-US" dirty="0" smtClean="0"/>
              <a:t>private</a:t>
            </a:r>
            <a:endParaRPr lang="en-US" dirty="0"/>
          </a:p>
          <a:p>
            <a:pPr lvl="1"/>
            <a:r>
              <a:rPr lang="en-US" dirty="0"/>
              <a:t>The field's </a:t>
            </a:r>
            <a:r>
              <a:rPr lang="en-US" dirty="0" smtClean="0"/>
              <a:t>type</a:t>
            </a:r>
            <a:endParaRPr lang="en-US" dirty="0"/>
          </a:p>
          <a:p>
            <a:pPr lvl="1"/>
            <a:r>
              <a:rPr lang="en-US" dirty="0"/>
              <a:t>The field's </a:t>
            </a:r>
            <a:r>
              <a:rPr lang="en-US" dirty="0" smtClean="0"/>
              <a:t>name</a:t>
            </a:r>
            <a:endParaRPr lang="en-US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164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member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All variables must have a </a:t>
            </a:r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primitive </a:t>
            </a:r>
            <a:r>
              <a:rPr lang="en-US" dirty="0"/>
              <a:t>types such as </a:t>
            </a:r>
            <a:r>
              <a:rPr lang="en-US" dirty="0" err="1"/>
              <a:t>int</a:t>
            </a:r>
            <a:r>
              <a:rPr lang="en-US" dirty="0"/>
              <a:t>, float, </a:t>
            </a:r>
            <a:r>
              <a:rPr lang="en-US" dirty="0" err="1"/>
              <a:t>boolean</a:t>
            </a:r>
            <a:r>
              <a:rPr lang="en-US" dirty="0"/>
              <a:t>, </a:t>
            </a:r>
            <a:r>
              <a:rPr lang="en-US" dirty="0" smtClean="0"/>
              <a:t>etc… </a:t>
            </a:r>
          </a:p>
          <a:p>
            <a:pPr lvl="1"/>
            <a:r>
              <a:rPr lang="en-US" dirty="0" smtClean="0"/>
              <a:t>reference </a:t>
            </a:r>
            <a:r>
              <a:rPr lang="en-US" dirty="0"/>
              <a:t>types, such as strings, arrays, or </a:t>
            </a:r>
            <a:r>
              <a:rPr lang="en-US" dirty="0" smtClean="0"/>
              <a:t>objects</a:t>
            </a:r>
          </a:p>
          <a:p>
            <a:r>
              <a:rPr lang="en-US" dirty="0"/>
              <a:t>All </a:t>
            </a:r>
            <a:r>
              <a:rPr lang="en-US" dirty="0" smtClean="0"/>
              <a:t>variables follow naming </a:t>
            </a:r>
            <a:r>
              <a:rPr lang="en-US" dirty="0"/>
              <a:t>rules and conventions that were </a:t>
            </a:r>
            <a:r>
              <a:rPr lang="en-US" dirty="0" smtClean="0"/>
              <a:t>previously discussed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80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first (left-most) modifier </a:t>
            </a:r>
            <a:r>
              <a:rPr lang="en-US" dirty="0" smtClean="0"/>
              <a:t>controls the access other </a:t>
            </a:r>
            <a:r>
              <a:rPr lang="en-US" dirty="0"/>
              <a:t>classes have </a:t>
            </a:r>
            <a:r>
              <a:rPr lang="en-US" dirty="0" smtClean="0"/>
              <a:t>to </a:t>
            </a:r>
            <a:r>
              <a:rPr lang="en-US" dirty="0"/>
              <a:t>a member </a:t>
            </a:r>
            <a:r>
              <a:rPr lang="en-US" dirty="0" smtClean="0"/>
              <a:t>field</a:t>
            </a:r>
            <a:endParaRPr lang="en-US" dirty="0"/>
          </a:p>
          <a:p>
            <a:pPr lvl="1"/>
            <a:r>
              <a:rPr lang="en-US" dirty="0"/>
              <a:t>public modifier—the field is accessible from all </a:t>
            </a:r>
            <a:r>
              <a:rPr lang="en-US" dirty="0" smtClean="0"/>
              <a:t>classes</a:t>
            </a:r>
            <a:endParaRPr lang="en-US" dirty="0"/>
          </a:p>
          <a:p>
            <a:pPr lvl="1"/>
            <a:r>
              <a:rPr lang="en-US" dirty="0"/>
              <a:t>private modifier—the field is accessible only within its own </a:t>
            </a:r>
            <a:r>
              <a:rPr lang="en-US" dirty="0" smtClean="0"/>
              <a:t>class</a:t>
            </a:r>
            <a:endParaRPr lang="en-US" dirty="0"/>
          </a:p>
          <a:p>
            <a:r>
              <a:rPr lang="en-US" dirty="0" smtClean="0"/>
              <a:t>Based on encapsulation (i.e. information hiding) </a:t>
            </a:r>
            <a:r>
              <a:rPr lang="en-US" dirty="0"/>
              <a:t>it is common to make fields </a:t>
            </a:r>
            <a:r>
              <a:rPr lang="en-US" dirty="0" smtClean="0"/>
              <a:t>private </a:t>
            </a:r>
          </a:p>
          <a:p>
            <a:pPr lvl="1"/>
            <a:r>
              <a:rPr lang="en-US" dirty="0" smtClean="0"/>
              <a:t>Fields can </a:t>
            </a:r>
            <a:r>
              <a:rPr lang="en-US" dirty="0"/>
              <a:t>only be </a:t>
            </a:r>
            <a:r>
              <a:rPr lang="en-US" i="1" dirty="0"/>
              <a:t>directly</a:t>
            </a:r>
            <a:r>
              <a:rPr lang="en-US" dirty="0"/>
              <a:t> accessed from the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Access from other classes is done</a:t>
            </a:r>
            <a:r>
              <a:rPr lang="en-US" dirty="0"/>
              <a:t> </a:t>
            </a:r>
            <a:r>
              <a:rPr lang="en-US" i="1" dirty="0"/>
              <a:t>indirectly</a:t>
            </a:r>
            <a:r>
              <a:rPr lang="en-US" dirty="0"/>
              <a:t> by adding public methods that </a:t>
            </a:r>
            <a:r>
              <a:rPr lang="en-US" dirty="0" smtClean="0"/>
              <a:t>interact with </a:t>
            </a:r>
            <a:r>
              <a:rPr lang="en-US" dirty="0"/>
              <a:t>the field </a:t>
            </a:r>
            <a:r>
              <a:rPr lang="en-US" dirty="0" smtClean="0"/>
              <a:t>values</a:t>
            </a:r>
          </a:p>
          <a:p>
            <a:pPr lvl="2"/>
            <a:r>
              <a:rPr lang="en-US" dirty="0" smtClean="0"/>
              <a:t>getters and setters</a:t>
            </a:r>
            <a:endParaRPr lang="en-US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2804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935</Words>
  <Application>Microsoft Office PowerPoint</Application>
  <PresentationFormat>On-screen Show (4:3)</PresentationFormat>
  <Paragraphs>222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 University of Central Florida COP 3330  Object Oriented Programming </vt:lpstr>
      <vt:lpstr>Agenda</vt:lpstr>
      <vt:lpstr>PowerPoint Presentation</vt:lpstr>
      <vt:lpstr>Declaring a class</vt:lpstr>
      <vt:lpstr>Declaring a class</vt:lpstr>
      <vt:lpstr>Declaring a class</vt:lpstr>
      <vt:lpstr>Declaring member variables</vt:lpstr>
      <vt:lpstr>Declaring member variables</vt:lpstr>
      <vt:lpstr>Access modifiers</vt:lpstr>
      <vt:lpstr>Defining methods</vt:lpstr>
      <vt:lpstr>Defining methods</vt:lpstr>
      <vt:lpstr>Defining methods</vt:lpstr>
      <vt:lpstr>Naming methods</vt:lpstr>
      <vt:lpstr>Overloading methods</vt:lpstr>
      <vt:lpstr>Overloading methods</vt:lpstr>
      <vt:lpstr>Overloading methods</vt:lpstr>
      <vt:lpstr>Constructors</vt:lpstr>
      <vt:lpstr>Constructors</vt:lpstr>
      <vt:lpstr>Passing data to methods and constructors</vt:lpstr>
      <vt:lpstr>Passing data to methods and constructors</vt:lpstr>
      <vt:lpstr>Passing data to methods and constructors</vt:lpstr>
      <vt:lpstr>Passing data to methods and constructors</vt:lpstr>
      <vt:lpstr>Passing data to methods and constructors</vt:lpstr>
      <vt:lpstr>Passing data to methods and constructors</vt:lpstr>
      <vt:lpstr>Passing data to methods and constructors</vt:lpstr>
      <vt:lpstr>Passing data to methods and constructors</vt:lpstr>
      <vt:lpstr>Passing data to methods and constructors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Presentation Foundation (WPF)</dc:title>
  <dc:creator>kwhiting</dc:creator>
  <cp:lastModifiedBy>kwhiting</cp:lastModifiedBy>
  <cp:revision>548</cp:revision>
  <dcterms:created xsi:type="dcterms:W3CDTF">2013-10-29T00:42:48Z</dcterms:created>
  <dcterms:modified xsi:type="dcterms:W3CDTF">2016-09-19T15:07:11Z</dcterms:modified>
</cp:coreProperties>
</file>