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90" r:id="rId4"/>
    <p:sldId id="310" r:id="rId5"/>
    <p:sldId id="312" r:id="rId6"/>
    <p:sldId id="313" r:id="rId7"/>
    <p:sldId id="311" r:id="rId8"/>
    <p:sldId id="31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 snapToGrid="0">
      <p:cViewPr>
        <p:scale>
          <a:sx n="76" d="100"/>
          <a:sy n="76" d="100"/>
        </p:scale>
        <p:origin x="-1110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3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9DC9-540C-4B4F-A3F0-6B18EA7EF1A9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9DC9-540C-4B4F-A3F0-6B18EA7EF1A9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6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9DC9-540C-4B4F-A3F0-6B18EA7EF1A9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4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00">
                <a:alpha val="23000"/>
              </a:srgbClr>
            </a:gs>
            <a:gs pos="18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69DC9-540C-4B4F-A3F0-6B18EA7EF1A9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527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2952750" y="0"/>
            <a:ext cx="6191250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 userDrawn="1"/>
        </p:nvSpPr>
        <p:spPr>
          <a:xfrm flipH="1" flipV="1">
            <a:off x="2952750" y="304799"/>
            <a:ext cx="247650" cy="161925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endCxn id="9" idx="0"/>
          </p:cNvCxnSpPr>
          <p:nvPr userDrawn="1"/>
        </p:nvCxnSpPr>
        <p:spPr>
          <a:xfrm>
            <a:off x="0" y="466724"/>
            <a:ext cx="295275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2952750" y="304799"/>
            <a:ext cx="247650" cy="161926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2"/>
          </p:cNvCxnSpPr>
          <p:nvPr userDrawn="1"/>
        </p:nvCxnSpPr>
        <p:spPr>
          <a:xfrm>
            <a:off x="3200400" y="304799"/>
            <a:ext cx="5943600" cy="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65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42951"/>
            <a:ext cx="77724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University </a:t>
            </a:r>
            <a:r>
              <a:rPr lang="en-US" sz="4000" b="1" dirty="0"/>
              <a:t>of Central Florida</a:t>
            </a:r>
            <a:br>
              <a:rPr lang="en-US" sz="4000" b="1" dirty="0"/>
            </a:br>
            <a:r>
              <a:rPr lang="en-US" sz="4000" b="1" dirty="0"/>
              <a:t>COP </a:t>
            </a:r>
            <a:r>
              <a:rPr lang="en-US" sz="4000" b="1" dirty="0" smtClean="0"/>
              <a:t>3330 </a:t>
            </a:r>
            <a:br>
              <a:rPr lang="en-US" sz="4000" b="1" dirty="0" smtClean="0"/>
            </a:br>
            <a:r>
              <a:rPr lang="en-US" sz="4000" b="1" dirty="0" smtClean="0"/>
              <a:t>Object Oriented Programming</a:t>
            </a:r>
            <a:br>
              <a:rPr lang="en-US" sz="4000" b="1" dirty="0" smtClean="0"/>
            </a:br>
            <a:endParaRPr lang="en-US" sz="4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067425"/>
            <a:ext cx="730567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870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Objects in depth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76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73065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Objects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70384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dirty="0"/>
              <a:t>class provides the blueprint for objects; </a:t>
            </a:r>
            <a:r>
              <a:rPr lang="en-US" dirty="0" smtClean="0"/>
              <a:t>create </a:t>
            </a:r>
            <a:r>
              <a:rPr lang="en-US" dirty="0"/>
              <a:t>an object from a </a:t>
            </a:r>
            <a:r>
              <a:rPr lang="en-US" dirty="0" smtClean="0"/>
              <a:t>class</a:t>
            </a:r>
          </a:p>
          <a:p>
            <a:pPr lvl="1"/>
            <a:r>
              <a:rPr lang="en-US" b="1" dirty="0"/>
              <a:t>Declaration</a:t>
            </a:r>
            <a:r>
              <a:rPr lang="en-US" dirty="0"/>
              <a:t>: The </a:t>
            </a:r>
            <a:r>
              <a:rPr lang="en-US" dirty="0" smtClean="0"/>
              <a:t>variable </a:t>
            </a:r>
            <a:r>
              <a:rPr lang="en-US" dirty="0"/>
              <a:t>declarations that associate a variable name with an object </a:t>
            </a:r>
            <a:r>
              <a:rPr lang="en-US" dirty="0" smtClean="0"/>
              <a:t>type; does NOT create an object</a:t>
            </a:r>
            <a:endParaRPr lang="en-US" dirty="0"/>
          </a:p>
          <a:p>
            <a:pPr lvl="1"/>
            <a:r>
              <a:rPr lang="en-US" b="1" dirty="0"/>
              <a:t>Instantiation</a:t>
            </a:r>
            <a:r>
              <a:rPr lang="en-US" dirty="0"/>
              <a:t>: The new keyword is a Java operator that creates the </a:t>
            </a:r>
            <a:r>
              <a:rPr lang="en-US" dirty="0" smtClean="0"/>
              <a:t>object; memory is allocated; a reference to that memory is returned</a:t>
            </a:r>
          </a:p>
          <a:p>
            <a:pPr lvl="2"/>
            <a:r>
              <a:rPr lang="en-US" b="1" dirty="0"/>
              <a:t>Note:</a:t>
            </a:r>
            <a:r>
              <a:rPr lang="en-US" dirty="0"/>
              <a:t> The phrase "instantiating a class" means the same thing as "creating an object." When </a:t>
            </a:r>
            <a:r>
              <a:rPr lang="en-US" dirty="0" smtClean="0"/>
              <a:t>an object is created, creating </a:t>
            </a:r>
            <a:r>
              <a:rPr lang="en-US" dirty="0"/>
              <a:t>an "instance" of a class, therefore "instantiating" a class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26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</a:t>
            </a:r>
            <a:r>
              <a:rPr lang="en-US" dirty="0"/>
              <a:t>class provides the blueprint for objects; </a:t>
            </a:r>
            <a:r>
              <a:rPr lang="en-US" dirty="0" smtClean="0"/>
              <a:t>create </a:t>
            </a:r>
            <a:r>
              <a:rPr lang="en-US" dirty="0"/>
              <a:t>an object from a </a:t>
            </a:r>
            <a:r>
              <a:rPr lang="en-US" dirty="0" smtClean="0"/>
              <a:t>class</a:t>
            </a:r>
          </a:p>
          <a:p>
            <a:pPr lvl="1"/>
            <a:r>
              <a:rPr lang="en-US" b="1" dirty="0" smtClean="0"/>
              <a:t>Initialization</a:t>
            </a:r>
            <a:r>
              <a:rPr lang="en-US" dirty="0"/>
              <a:t>: The new operator is followed by a call to a constructor, which initializes the new </a:t>
            </a:r>
            <a:r>
              <a:rPr lang="en-US" dirty="0" smtClean="0"/>
              <a:t>object</a:t>
            </a:r>
          </a:p>
          <a:p>
            <a:r>
              <a:rPr lang="en-US" dirty="0"/>
              <a:t>All classes have at least one constructor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a class does not explicitly declare </a:t>
            </a:r>
            <a:r>
              <a:rPr lang="en-US" dirty="0" smtClean="0"/>
              <a:t>a constructor the </a:t>
            </a:r>
            <a:r>
              <a:rPr lang="en-US" dirty="0"/>
              <a:t>Java compiler automatically provides a no-argument constructor, called the </a:t>
            </a:r>
            <a:r>
              <a:rPr lang="en-US" i="1" dirty="0"/>
              <a:t>default </a:t>
            </a:r>
            <a:r>
              <a:rPr lang="en-US" i="1" dirty="0" smtClean="0"/>
              <a:t>constructor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default constructor calls the class parent's no-argument constructor, or the Object constructor if the class has no other </a:t>
            </a:r>
            <a:r>
              <a:rPr lang="en-US" dirty="0" smtClean="0"/>
              <a:t>parent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the parent has no </a:t>
            </a:r>
            <a:r>
              <a:rPr lang="en-US" dirty="0" smtClean="0"/>
              <a:t>constructor the </a:t>
            </a:r>
            <a:r>
              <a:rPr lang="en-US" dirty="0"/>
              <a:t>compiler will reject the </a:t>
            </a:r>
            <a:r>
              <a:rPr lang="en-US" dirty="0" smtClean="0"/>
              <a:t>program</a:t>
            </a:r>
            <a:endParaRPr lang="en-US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7616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Object fields are accessed by their </a:t>
            </a:r>
            <a:r>
              <a:rPr lang="en-US" dirty="0" smtClean="0"/>
              <a:t>name which must be unambiguous</a:t>
            </a:r>
            <a:endParaRPr lang="en-US" dirty="0"/>
          </a:p>
          <a:p>
            <a:r>
              <a:rPr lang="en-US" sz="3600" dirty="0"/>
              <a:t>Code o</a:t>
            </a:r>
            <a:r>
              <a:rPr lang="en-US" sz="3600" dirty="0" smtClean="0"/>
              <a:t>utside </a:t>
            </a:r>
            <a:r>
              <a:rPr lang="en-US" sz="3600" dirty="0"/>
              <a:t>the object's class must use an object reference or expression, followed by the dot (.) operator, followed by a simple field </a:t>
            </a:r>
            <a:r>
              <a:rPr lang="en-US" sz="3600" dirty="0" smtClean="0"/>
              <a:t>name</a:t>
            </a:r>
            <a:endParaRPr lang="en-US" sz="3600" dirty="0"/>
          </a:p>
          <a:p>
            <a:pPr lvl="1"/>
            <a:r>
              <a:rPr lang="en-US" dirty="0" err="1" smtClean="0"/>
              <a:t>objectReference.fieldName</a:t>
            </a:r>
            <a:r>
              <a:rPr lang="en-US" dirty="0" smtClean="0"/>
              <a:t>	</a:t>
            </a:r>
          </a:p>
          <a:p>
            <a:r>
              <a:rPr lang="en-US" dirty="0" smtClean="0"/>
              <a:t>Objects </a:t>
            </a:r>
            <a:r>
              <a:rPr lang="en-US" dirty="0"/>
              <a:t>of the same type have their own copy </a:t>
            </a:r>
            <a:r>
              <a:rPr lang="en-US" dirty="0" smtClean="0"/>
              <a:t>of the </a:t>
            </a:r>
            <a:r>
              <a:rPr lang="en-US" dirty="0"/>
              <a:t>same instance </a:t>
            </a:r>
            <a:r>
              <a:rPr lang="en-US" dirty="0" smtClean="0"/>
              <a:t>fields</a:t>
            </a:r>
            <a:endParaRPr lang="en-US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0426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/>
              <a:t>an object reference to invoke an object's </a:t>
            </a:r>
            <a:r>
              <a:rPr lang="en-US" dirty="0" smtClean="0"/>
              <a:t>method by appending </a:t>
            </a:r>
            <a:r>
              <a:rPr lang="en-US" dirty="0"/>
              <a:t>the method's simple name to the object reference, with an intervening dot operator </a:t>
            </a:r>
            <a:r>
              <a:rPr lang="en-US" dirty="0" smtClean="0"/>
              <a:t>(.)</a:t>
            </a:r>
          </a:p>
          <a:p>
            <a:r>
              <a:rPr lang="en-US" dirty="0" smtClean="0"/>
              <a:t>Don’t forget the </a:t>
            </a:r>
            <a:r>
              <a:rPr lang="en-US" dirty="0"/>
              <a:t>enclosing </a:t>
            </a:r>
            <a:r>
              <a:rPr lang="en-US" dirty="0" smtClean="0"/>
              <a:t>parentheses for any </a:t>
            </a:r>
            <a:r>
              <a:rPr lang="en-US" dirty="0"/>
              <a:t>arguments to the method.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method does not require any arguments, use empty </a:t>
            </a:r>
            <a:r>
              <a:rPr lang="en-US" dirty="0" smtClean="0"/>
              <a:t>parentheses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610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Some object-oriented languages require that you keep track of all </a:t>
            </a:r>
            <a:r>
              <a:rPr lang="en-US" dirty="0" smtClean="0"/>
              <a:t>created objects and explicitly </a:t>
            </a:r>
            <a:r>
              <a:rPr lang="en-US" dirty="0"/>
              <a:t>destroy them when they are no longer </a:t>
            </a:r>
            <a:r>
              <a:rPr lang="en-US" dirty="0" smtClean="0"/>
              <a:t>needed</a:t>
            </a:r>
          </a:p>
          <a:p>
            <a:r>
              <a:rPr lang="en-US" dirty="0" smtClean="0"/>
              <a:t>Managing </a:t>
            </a:r>
            <a:r>
              <a:rPr lang="en-US" dirty="0"/>
              <a:t>memory explicitly is tedious and </a:t>
            </a:r>
            <a:r>
              <a:rPr lang="en-US" dirty="0" smtClean="0"/>
              <a:t>error-prone</a:t>
            </a:r>
          </a:p>
          <a:p>
            <a:r>
              <a:rPr lang="en-US" dirty="0" smtClean="0"/>
              <a:t>The </a:t>
            </a:r>
            <a:r>
              <a:rPr lang="en-US" dirty="0"/>
              <a:t>Java platform allows you to create as many objects as </a:t>
            </a:r>
            <a:r>
              <a:rPr lang="en-US" dirty="0" smtClean="0"/>
              <a:t>required </a:t>
            </a:r>
            <a:r>
              <a:rPr lang="en-US" dirty="0"/>
              <a:t>(limited, of course, by what your system can handle</a:t>
            </a:r>
            <a:r>
              <a:rPr lang="en-US" dirty="0" smtClean="0"/>
              <a:t>) </a:t>
            </a:r>
          </a:p>
          <a:p>
            <a:r>
              <a:rPr lang="en-US" dirty="0" smtClean="0"/>
              <a:t>Do not have to destroy them</a:t>
            </a:r>
          </a:p>
          <a:p>
            <a:r>
              <a:rPr lang="en-US" dirty="0" smtClean="0"/>
              <a:t>The </a:t>
            </a:r>
            <a:r>
              <a:rPr lang="en-US" dirty="0"/>
              <a:t>Java runtime environment deletes objects when it determines that they are no longer being </a:t>
            </a:r>
            <a:r>
              <a:rPr lang="en-US" dirty="0" smtClean="0"/>
              <a:t>used; this </a:t>
            </a:r>
            <a:r>
              <a:rPr lang="en-US" dirty="0"/>
              <a:t>process is called </a:t>
            </a:r>
            <a:r>
              <a:rPr lang="en-US" i="1" dirty="0"/>
              <a:t>garbage collection</a:t>
            </a:r>
            <a:r>
              <a:rPr lang="en-US" dirty="0"/>
              <a:t>.</a:t>
            </a:r>
          </a:p>
          <a:p>
            <a:r>
              <a:rPr lang="en-US" dirty="0"/>
              <a:t>An object is eligible for garbage collection when there are no more references to that </a:t>
            </a:r>
            <a:r>
              <a:rPr lang="en-US" dirty="0" smtClean="0"/>
              <a:t>object</a:t>
            </a:r>
          </a:p>
          <a:p>
            <a:r>
              <a:rPr lang="en-US" dirty="0" smtClean="0"/>
              <a:t>The </a:t>
            </a:r>
            <a:r>
              <a:rPr lang="en-US" dirty="0"/>
              <a:t>Java runtime environment has a garbage collector that periodically frees the memory used by objects that are no longer referenced. The garbage collector does its job automatically when it determines that the time is right.</a:t>
            </a:r>
          </a:p>
        </p:txBody>
      </p:sp>
    </p:spTree>
    <p:extLst>
      <p:ext uri="{BB962C8B-B14F-4D97-AF65-F5344CB8AC3E}">
        <p14:creationId xmlns:p14="http://schemas.microsoft.com/office/powerpoint/2010/main" val="644974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1353</TotalTime>
  <Words>239</Words>
  <Application>Microsoft Office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 University of Central Florida COP 3330  Object Oriented Programming </vt:lpstr>
      <vt:lpstr>Agenda</vt:lpstr>
      <vt:lpstr>PowerPoint Presentation</vt:lpstr>
      <vt:lpstr>Creating an object</vt:lpstr>
      <vt:lpstr>Creating an object</vt:lpstr>
      <vt:lpstr>Using objects</vt:lpstr>
      <vt:lpstr>Using objects</vt:lpstr>
      <vt:lpstr>Garbage Collection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Presentation Foundation (WPF)</dc:title>
  <dc:creator>kwhiting</dc:creator>
  <cp:lastModifiedBy>kwhiting</cp:lastModifiedBy>
  <cp:revision>575</cp:revision>
  <dcterms:created xsi:type="dcterms:W3CDTF">2013-10-29T00:42:48Z</dcterms:created>
  <dcterms:modified xsi:type="dcterms:W3CDTF">2016-09-19T15:07:25Z</dcterms:modified>
</cp:coreProperties>
</file>