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8" r:id="rId10"/>
    <p:sldId id="267" r:id="rId11"/>
    <p:sldId id="270" r:id="rId12"/>
    <p:sldId id="271" r:id="rId13"/>
    <p:sldId id="269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Quantidade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Planilha1!$A$2:$A$9</c:f>
              <c:strCache>
                <c:ptCount val="8"/>
                <c:pt idx="0">
                  <c:v>Shopping/Varejo</c:v>
                </c:pt>
                <c:pt idx="1">
                  <c:v>Recebíveis Imobiliários</c:v>
                </c:pt>
                <c:pt idx="2">
                  <c:v>Logísticos</c:v>
                </c:pt>
                <c:pt idx="3">
                  <c:v>Lages Comerciais</c:v>
                </c:pt>
                <c:pt idx="4">
                  <c:v>Incorporação Residencial</c:v>
                </c:pt>
                <c:pt idx="5">
                  <c:v>Híbrido</c:v>
                </c:pt>
                <c:pt idx="6">
                  <c:v>Fundos de Fundos</c:v>
                </c:pt>
                <c:pt idx="7">
                  <c:v>Agências Bancárias</c:v>
                </c:pt>
              </c:strCache>
            </c:strRef>
          </c:cat>
          <c:val>
            <c:numRef>
              <c:f>Planilha1!$B$2:$B$9</c:f>
              <c:numCache>
                <c:formatCode>General</c:formatCode>
                <c:ptCount val="8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9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0A-469E-B5FD-DCC23E3648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53369423"/>
        <c:axId val="457740207"/>
      </c:barChart>
      <c:catAx>
        <c:axId val="3533694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pt-BR"/>
          </a:p>
        </c:txPr>
        <c:crossAx val="457740207"/>
        <c:crosses val="autoZero"/>
        <c:auto val="1"/>
        <c:lblAlgn val="ctr"/>
        <c:lblOffset val="100"/>
        <c:noMultiLvlLbl val="0"/>
      </c:catAx>
      <c:valAx>
        <c:axId val="457740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pt-BR"/>
          </a:p>
        </c:txPr>
        <c:crossAx val="353369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1EF07-778A-46D4-8ECE-447A2FCA62F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5EBCBB-C77D-49AB-A73F-B9A31D498A2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Queda da taxa SELIC</a:t>
          </a:r>
        </a:p>
      </dgm:t>
    </dgm:pt>
    <dgm:pt modelId="{B945BA97-690B-43BC-96A4-DFFB7A0D8CB6}" type="parTrans" cxnId="{054D906E-D4E6-4D8B-92BA-C1C422226586}">
      <dgm:prSet/>
      <dgm:spPr/>
      <dgm:t>
        <a:bodyPr/>
        <a:lstStyle/>
        <a:p>
          <a:endParaRPr lang="en-US"/>
        </a:p>
      </dgm:t>
    </dgm:pt>
    <dgm:pt modelId="{BD48C109-E9B8-457C-A7D2-71B892658EB3}" type="sibTrans" cxnId="{054D906E-D4E6-4D8B-92BA-C1C422226586}">
      <dgm:prSet/>
      <dgm:spPr/>
      <dgm:t>
        <a:bodyPr/>
        <a:lstStyle/>
        <a:p>
          <a:endParaRPr lang="en-US"/>
        </a:p>
      </dgm:t>
    </dgm:pt>
    <dgm:pt modelId="{F2C9BF64-D397-4D79-B462-8D538A7E86C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Número de investidores</a:t>
          </a:r>
        </a:p>
      </dgm:t>
    </dgm:pt>
    <dgm:pt modelId="{DD32321E-5C16-46FA-86C4-185AE66417FC}" type="parTrans" cxnId="{20210D72-1BB3-46B9-85D4-8A0EF087B451}">
      <dgm:prSet/>
      <dgm:spPr/>
      <dgm:t>
        <a:bodyPr/>
        <a:lstStyle/>
        <a:p>
          <a:endParaRPr lang="en-US"/>
        </a:p>
      </dgm:t>
    </dgm:pt>
    <dgm:pt modelId="{D03279F5-1731-4865-B2B6-2C68DA410C84}" type="sibTrans" cxnId="{20210D72-1BB3-46B9-85D4-8A0EF087B451}">
      <dgm:prSet/>
      <dgm:spPr/>
      <dgm:t>
        <a:bodyPr/>
        <a:lstStyle/>
        <a:p>
          <a:endParaRPr lang="en-US"/>
        </a:p>
      </dgm:t>
    </dgm:pt>
    <dgm:pt modelId="{47769ED9-2BB5-4B88-B48B-833EE7FFF3B5}" type="pres">
      <dgm:prSet presAssocID="{8C61EF07-778A-46D4-8ECE-447A2FCA62F2}" presName="root" presStyleCnt="0">
        <dgm:presLayoutVars>
          <dgm:dir/>
          <dgm:resizeHandles val="exact"/>
        </dgm:presLayoutVars>
      </dgm:prSet>
      <dgm:spPr/>
    </dgm:pt>
    <dgm:pt modelId="{D0010EC8-CED8-4BEE-9EEA-7E696A6B4226}" type="pres">
      <dgm:prSet presAssocID="{1C5EBCBB-C77D-49AB-A73F-B9A31D498A2A}" presName="compNode" presStyleCnt="0"/>
      <dgm:spPr/>
    </dgm:pt>
    <dgm:pt modelId="{619F2939-9EE2-4B54-8B4F-286C3CDE955F}" type="pres">
      <dgm:prSet presAssocID="{1C5EBCBB-C77D-49AB-A73F-B9A31D498A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6BF47ED3-515D-4057-A7BC-3529AD8E0957}" type="pres">
      <dgm:prSet presAssocID="{1C5EBCBB-C77D-49AB-A73F-B9A31D498A2A}" presName="spaceRect" presStyleCnt="0"/>
      <dgm:spPr/>
    </dgm:pt>
    <dgm:pt modelId="{FB5B3E0C-BC1F-4B96-B41C-CD10D3213ED6}" type="pres">
      <dgm:prSet presAssocID="{1C5EBCBB-C77D-49AB-A73F-B9A31D498A2A}" presName="textRect" presStyleLbl="revTx" presStyleIdx="0" presStyleCnt="2">
        <dgm:presLayoutVars>
          <dgm:chMax val="1"/>
          <dgm:chPref val="1"/>
        </dgm:presLayoutVars>
      </dgm:prSet>
      <dgm:spPr/>
    </dgm:pt>
    <dgm:pt modelId="{C53D3B50-25AA-428D-B5FC-ECC92EEA2B90}" type="pres">
      <dgm:prSet presAssocID="{BD48C109-E9B8-457C-A7D2-71B892658EB3}" presName="sibTrans" presStyleCnt="0"/>
      <dgm:spPr/>
    </dgm:pt>
    <dgm:pt modelId="{9FAEAF26-FC98-43D7-988E-6189B34DB718}" type="pres">
      <dgm:prSet presAssocID="{F2C9BF64-D397-4D79-B462-8D538A7E86CA}" presName="compNode" presStyleCnt="0"/>
      <dgm:spPr/>
    </dgm:pt>
    <dgm:pt modelId="{71811987-A94B-40C9-9F3C-891FA134ECB9}" type="pres">
      <dgm:prSet presAssocID="{F2C9BF64-D397-4D79-B462-8D538A7E86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tálogo de endereços com preenchimento sólido"/>
        </a:ext>
      </dgm:extLst>
    </dgm:pt>
    <dgm:pt modelId="{0C733813-1ABF-4E39-8738-227288A80E71}" type="pres">
      <dgm:prSet presAssocID="{F2C9BF64-D397-4D79-B462-8D538A7E86CA}" presName="spaceRect" presStyleCnt="0"/>
      <dgm:spPr/>
    </dgm:pt>
    <dgm:pt modelId="{EA37EFDC-E306-48D4-9EFB-9C0DEC329CB0}" type="pres">
      <dgm:prSet presAssocID="{F2C9BF64-D397-4D79-B462-8D538A7E86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FA34039-650D-44FD-99CD-3EA44208A489}" type="presOf" srcId="{1C5EBCBB-C77D-49AB-A73F-B9A31D498A2A}" destId="{FB5B3E0C-BC1F-4B96-B41C-CD10D3213ED6}" srcOrd="0" destOrd="0" presId="urn:microsoft.com/office/officeart/2018/2/layout/IconLabelList"/>
    <dgm:cxn modelId="{83128F3A-AC18-4940-B900-1F4B6B3D587C}" type="presOf" srcId="{8C61EF07-778A-46D4-8ECE-447A2FCA62F2}" destId="{47769ED9-2BB5-4B88-B48B-833EE7FFF3B5}" srcOrd="0" destOrd="0" presId="urn:microsoft.com/office/officeart/2018/2/layout/IconLabelList"/>
    <dgm:cxn modelId="{054D906E-D4E6-4D8B-92BA-C1C422226586}" srcId="{8C61EF07-778A-46D4-8ECE-447A2FCA62F2}" destId="{1C5EBCBB-C77D-49AB-A73F-B9A31D498A2A}" srcOrd="0" destOrd="0" parTransId="{B945BA97-690B-43BC-96A4-DFFB7A0D8CB6}" sibTransId="{BD48C109-E9B8-457C-A7D2-71B892658EB3}"/>
    <dgm:cxn modelId="{20210D72-1BB3-46B9-85D4-8A0EF087B451}" srcId="{8C61EF07-778A-46D4-8ECE-447A2FCA62F2}" destId="{F2C9BF64-D397-4D79-B462-8D538A7E86CA}" srcOrd="1" destOrd="0" parTransId="{DD32321E-5C16-46FA-86C4-185AE66417FC}" sibTransId="{D03279F5-1731-4865-B2B6-2C68DA410C84}"/>
    <dgm:cxn modelId="{ACCE12A1-8CAC-4ACA-8A32-7C01EB816EC3}" type="presOf" srcId="{F2C9BF64-D397-4D79-B462-8D538A7E86CA}" destId="{EA37EFDC-E306-48D4-9EFB-9C0DEC329CB0}" srcOrd="0" destOrd="0" presId="urn:microsoft.com/office/officeart/2018/2/layout/IconLabelList"/>
    <dgm:cxn modelId="{E0A832E1-21A8-4756-981A-970623FDB3CC}" type="presParOf" srcId="{47769ED9-2BB5-4B88-B48B-833EE7FFF3B5}" destId="{D0010EC8-CED8-4BEE-9EEA-7E696A6B4226}" srcOrd="0" destOrd="0" presId="urn:microsoft.com/office/officeart/2018/2/layout/IconLabelList"/>
    <dgm:cxn modelId="{E2E3B702-750A-4289-B095-835F684F035D}" type="presParOf" srcId="{D0010EC8-CED8-4BEE-9EEA-7E696A6B4226}" destId="{619F2939-9EE2-4B54-8B4F-286C3CDE955F}" srcOrd="0" destOrd="0" presId="urn:microsoft.com/office/officeart/2018/2/layout/IconLabelList"/>
    <dgm:cxn modelId="{C62843DD-B593-4980-BE39-0333A650BA34}" type="presParOf" srcId="{D0010EC8-CED8-4BEE-9EEA-7E696A6B4226}" destId="{6BF47ED3-515D-4057-A7BC-3529AD8E0957}" srcOrd="1" destOrd="0" presId="urn:microsoft.com/office/officeart/2018/2/layout/IconLabelList"/>
    <dgm:cxn modelId="{D56D58C0-78DE-4849-A7E9-173CBD272EBD}" type="presParOf" srcId="{D0010EC8-CED8-4BEE-9EEA-7E696A6B4226}" destId="{FB5B3E0C-BC1F-4B96-B41C-CD10D3213ED6}" srcOrd="2" destOrd="0" presId="urn:microsoft.com/office/officeart/2018/2/layout/IconLabelList"/>
    <dgm:cxn modelId="{D0573A7C-9941-4872-8CB7-D11A16FCE47D}" type="presParOf" srcId="{47769ED9-2BB5-4B88-B48B-833EE7FFF3B5}" destId="{C53D3B50-25AA-428D-B5FC-ECC92EEA2B90}" srcOrd="1" destOrd="0" presId="urn:microsoft.com/office/officeart/2018/2/layout/IconLabelList"/>
    <dgm:cxn modelId="{319B4112-EF26-4809-96F6-C744710BC7B8}" type="presParOf" srcId="{47769ED9-2BB5-4B88-B48B-833EE7FFF3B5}" destId="{9FAEAF26-FC98-43D7-988E-6189B34DB718}" srcOrd="2" destOrd="0" presId="urn:microsoft.com/office/officeart/2018/2/layout/IconLabelList"/>
    <dgm:cxn modelId="{9D20DBB1-62D4-4782-8485-0F8DF15E1372}" type="presParOf" srcId="{9FAEAF26-FC98-43D7-988E-6189B34DB718}" destId="{71811987-A94B-40C9-9F3C-891FA134ECB9}" srcOrd="0" destOrd="0" presId="urn:microsoft.com/office/officeart/2018/2/layout/IconLabelList"/>
    <dgm:cxn modelId="{BB9CE846-E166-4F87-AAA2-5AB41D16B68B}" type="presParOf" srcId="{9FAEAF26-FC98-43D7-988E-6189B34DB718}" destId="{0C733813-1ABF-4E39-8738-227288A80E71}" srcOrd="1" destOrd="0" presId="urn:microsoft.com/office/officeart/2018/2/layout/IconLabelList"/>
    <dgm:cxn modelId="{F1256E89-FB9A-4E90-8ECB-BE09EB9602CD}" type="presParOf" srcId="{9FAEAF26-FC98-43D7-988E-6189B34DB718}" destId="{EA37EFDC-E306-48D4-9EFB-9C0DEC329C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85DD90-8304-41D0-A231-F8CDD4220B9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77D57-5A18-436D-8E08-48203EA81A3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Período estudado</a:t>
          </a:r>
        </a:p>
      </dgm:t>
    </dgm:pt>
    <dgm:pt modelId="{472B9478-0FB9-42E7-932C-56B01934B766}" type="parTrans" cxnId="{89695D14-B78B-4409-9C60-C1F765F42ADA}">
      <dgm:prSet/>
      <dgm:spPr/>
      <dgm:t>
        <a:bodyPr/>
        <a:lstStyle/>
        <a:p>
          <a:endParaRPr lang="en-US"/>
        </a:p>
      </dgm:t>
    </dgm:pt>
    <dgm:pt modelId="{F0E8B40D-D4F7-4892-AC91-BFCA1D6C8BD8}" type="sibTrans" cxnId="{89695D14-B78B-4409-9C60-C1F765F42ADA}">
      <dgm:prSet/>
      <dgm:spPr/>
      <dgm:t>
        <a:bodyPr/>
        <a:lstStyle/>
        <a:p>
          <a:endParaRPr lang="en-US"/>
        </a:p>
      </dgm:t>
    </dgm:pt>
    <dgm:pt modelId="{5C74F718-4E29-460E-A14C-461882EA5F3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Liquidez</a:t>
          </a:r>
        </a:p>
      </dgm:t>
    </dgm:pt>
    <dgm:pt modelId="{8DE9E44D-CE2F-4F6B-B410-EDCE8FE888D0}" type="parTrans" cxnId="{D5906CBF-2B61-4F7D-85E5-65B25D219E81}">
      <dgm:prSet/>
      <dgm:spPr/>
      <dgm:t>
        <a:bodyPr/>
        <a:lstStyle/>
        <a:p>
          <a:endParaRPr lang="en-US"/>
        </a:p>
      </dgm:t>
    </dgm:pt>
    <dgm:pt modelId="{4EEC53E4-E143-49D1-8B92-BCD8089B9283}" type="sibTrans" cxnId="{D5906CBF-2B61-4F7D-85E5-65B25D219E81}">
      <dgm:prSet/>
      <dgm:spPr/>
      <dgm:t>
        <a:bodyPr/>
        <a:lstStyle/>
        <a:p>
          <a:endParaRPr lang="en-US"/>
        </a:p>
      </dgm:t>
    </dgm:pt>
    <dgm:pt modelId="{62FC0D89-A7C6-4030-8306-009AC2464D4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Data do IPO</a:t>
          </a:r>
        </a:p>
      </dgm:t>
    </dgm:pt>
    <dgm:pt modelId="{FFE6B030-DCBD-4B37-8D10-7932B7E45282}" type="parTrans" cxnId="{9355A2F1-1C3E-4DC8-9192-8E022CF5A4B8}">
      <dgm:prSet/>
      <dgm:spPr/>
      <dgm:t>
        <a:bodyPr/>
        <a:lstStyle/>
        <a:p>
          <a:endParaRPr lang="en-US"/>
        </a:p>
      </dgm:t>
    </dgm:pt>
    <dgm:pt modelId="{D961CF01-1C54-430D-881B-67EB13C22DE2}" type="sibTrans" cxnId="{9355A2F1-1C3E-4DC8-9192-8E022CF5A4B8}">
      <dgm:prSet/>
      <dgm:spPr/>
      <dgm:t>
        <a:bodyPr/>
        <a:lstStyle/>
        <a:p>
          <a:endParaRPr lang="en-US"/>
        </a:p>
      </dgm:t>
    </dgm:pt>
    <dgm:pt modelId="{6F9D676E-C1F9-4B79-8376-4AB68CE0CD1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Tipo de fundo</a:t>
          </a:r>
        </a:p>
      </dgm:t>
    </dgm:pt>
    <dgm:pt modelId="{F91187AE-D806-46C5-8E8A-0E423345A33E}" type="parTrans" cxnId="{43AE0D79-7DCE-4657-8103-32CB78A81571}">
      <dgm:prSet/>
      <dgm:spPr/>
      <dgm:t>
        <a:bodyPr/>
        <a:lstStyle/>
        <a:p>
          <a:endParaRPr lang="en-US"/>
        </a:p>
      </dgm:t>
    </dgm:pt>
    <dgm:pt modelId="{8D0639BD-4683-4501-98BC-A91539248930}" type="sibTrans" cxnId="{43AE0D79-7DCE-4657-8103-32CB78A81571}">
      <dgm:prSet/>
      <dgm:spPr/>
      <dgm:t>
        <a:bodyPr/>
        <a:lstStyle/>
        <a:p>
          <a:endParaRPr lang="en-US"/>
        </a:p>
      </dgm:t>
    </dgm:pt>
    <dgm:pt modelId="{D247A37F-5EDD-4012-81AD-4097D940A81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Participação no IFIX</a:t>
          </a:r>
        </a:p>
      </dgm:t>
    </dgm:pt>
    <dgm:pt modelId="{BC26B558-1996-45DC-8087-3F8A5533AF7A}" type="parTrans" cxnId="{514A4603-DB1E-4BA1-8D68-F7EBE9370EE1}">
      <dgm:prSet/>
      <dgm:spPr/>
      <dgm:t>
        <a:bodyPr/>
        <a:lstStyle/>
        <a:p>
          <a:endParaRPr lang="en-US"/>
        </a:p>
      </dgm:t>
    </dgm:pt>
    <dgm:pt modelId="{277D731C-F517-4ADF-B860-52AC0B9755F6}" type="sibTrans" cxnId="{514A4603-DB1E-4BA1-8D68-F7EBE9370EE1}">
      <dgm:prSet/>
      <dgm:spPr/>
      <dgm:t>
        <a:bodyPr/>
        <a:lstStyle/>
        <a:p>
          <a:endParaRPr lang="en-US"/>
        </a:p>
      </dgm:t>
    </dgm:pt>
    <dgm:pt modelId="{3FA26B48-E96D-45B9-B4E7-523796E3E26F}" type="pres">
      <dgm:prSet presAssocID="{A385DD90-8304-41D0-A231-F8CDD4220B99}" presName="root" presStyleCnt="0">
        <dgm:presLayoutVars>
          <dgm:dir/>
          <dgm:resizeHandles val="exact"/>
        </dgm:presLayoutVars>
      </dgm:prSet>
      <dgm:spPr/>
    </dgm:pt>
    <dgm:pt modelId="{52CF0800-C8D4-4478-99FC-066EE4A9431B}" type="pres">
      <dgm:prSet presAssocID="{C1777D57-5A18-436D-8E08-48203EA81A37}" presName="compNode" presStyleCnt="0"/>
      <dgm:spPr/>
    </dgm:pt>
    <dgm:pt modelId="{32A548DA-76FB-424B-9351-798A96C58629}" type="pres">
      <dgm:prSet presAssocID="{C1777D57-5A18-436D-8E08-48203EA81A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8E39EE79-3284-4F66-A3DA-1AE2C1E6AFCF}" type="pres">
      <dgm:prSet presAssocID="{C1777D57-5A18-436D-8E08-48203EA81A37}" presName="spaceRect" presStyleCnt="0"/>
      <dgm:spPr/>
    </dgm:pt>
    <dgm:pt modelId="{A68ED538-30B2-4428-8309-3CA39EAB348D}" type="pres">
      <dgm:prSet presAssocID="{C1777D57-5A18-436D-8E08-48203EA81A37}" presName="textRect" presStyleLbl="revTx" presStyleIdx="0" presStyleCnt="5">
        <dgm:presLayoutVars>
          <dgm:chMax val="1"/>
          <dgm:chPref val="1"/>
        </dgm:presLayoutVars>
      </dgm:prSet>
      <dgm:spPr/>
    </dgm:pt>
    <dgm:pt modelId="{2B129119-72F6-4BA1-8567-B52C2B69003B}" type="pres">
      <dgm:prSet presAssocID="{F0E8B40D-D4F7-4892-AC91-BFCA1D6C8BD8}" presName="sibTrans" presStyleCnt="0"/>
      <dgm:spPr/>
    </dgm:pt>
    <dgm:pt modelId="{85C268DB-8721-4D3B-94E1-71D02288FE1F}" type="pres">
      <dgm:prSet presAssocID="{5C74F718-4E29-460E-A14C-461882EA5F31}" presName="compNode" presStyleCnt="0"/>
      <dgm:spPr/>
    </dgm:pt>
    <dgm:pt modelId="{334FA0B3-2702-4E74-AA82-7922BD49848C}" type="pres">
      <dgm:prSet presAssocID="{5C74F718-4E29-460E-A14C-461882EA5F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Água"/>
        </a:ext>
      </dgm:extLst>
    </dgm:pt>
    <dgm:pt modelId="{BBBE035B-73CB-48D9-8C19-6F0F5EAAFBC0}" type="pres">
      <dgm:prSet presAssocID="{5C74F718-4E29-460E-A14C-461882EA5F31}" presName="spaceRect" presStyleCnt="0"/>
      <dgm:spPr/>
    </dgm:pt>
    <dgm:pt modelId="{353A19A4-962C-4213-A4E5-649C8C4E8CB8}" type="pres">
      <dgm:prSet presAssocID="{5C74F718-4E29-460E-A14C-461882EA5F31}" presName="textRect" presStyleLbl="revTx" presStyleIdx="1" presStyleCnt="5">
        <dgm:presLayoutVars>
          <dgm:chMax val="1"/>
          <dgm:chPref val="1"/>
        </dgm:presLayoutVars>
      </dgm:prSet>
      <dgm:spPr/>
    </dgm:pt>
    <dgm:pt modelId="{FE78A2FB-7CB1-4471-B1C5-2F363D842F34}" type="pres">
      <dgm:prSet presAssocID="{4EEC53E4-E143-49D1-8B92-BCD8089B9283}" presName="sibTrans" presStyleCnt="0"/>
      <dgm:spPr/>
    </dgm:pt>
    <dgm:pt modelId="{922FA218-CBD1-4F34-A097-4E0B5FD99246}" type="pres">
      <dgm:prSet presAssocID="{62FC0D89-A7C6-4030-8306-009AC2464D47}" presName="compNode" presStyleCnt="0"/>
      <dgm:spPr/>
    </dgm:pt>
    <dgm:pt modelId="{14A3A841-7DBC-44CF-B609-CE3661E2B0D7}" type="pres">
      <dgm:prSet presAssocID="{62FC0D89-A7C6-4030-8306-009AC2464D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CB41AFD4-F8A5-4938-B50B-5150AE8C5A24}" type="pres">
      <dgm:prSet presAssocID="{62FC0D89-A7C6-4030-8306-009AC2464D47}" presName="spaceRect" presStyleCnt="0"/>
      <dgm:spPr/>
    </dgm:pt>
    <dgm:pt modelId="{E3BB8672-C4A8-4D5B-9884-8DDA44A44786}" type="pres">
      <dgm:prSet presAssocID="{62FC0D89-A7C6-4030-8306-009AC2464D47}" presName="textRect" presStyleLbl="revTx" presStyleIdx="2" presStyleCnt="5">
        <dgm:presLayoutVars>
          <dgm:chMax val="1"/>
          <dgm:chPref val="1"/>
        </dgm:presLayoutVars>
      </dgm:prSet>
      <dgm:spPr/>
    </dgm:pt>
    <dgm:pt modelId="{919FDD3F-F980-48A6-B642-7B50D6AF1DAE}" type="pres">
      <dgm:prSet presAssocID="{D961CF01-1C54-430D-881B-67EB13C22DE2}" presName="sibTrans" presStyleCnt="0"/>
      <dgm:spPr/>
    </dgm:pt>
    <dgm:pt modelId="{FA798CE8-9C5F-4AD1-97DB-414CF7CCB623}" type="pres">
      <dgm:prSet presAssocID="{6F9D676E-C1F9-4B79-8376-4AB68CE0CD16}" presName="compNode" presStyleCnt="0"/>
      <dgm:spPr/>
    </dgm:pt>
    <dgm:pt modelId="{420AAACD-B267-46E4-A48C-F1E274CE5EE9}" type="pres">
      <dgm:prSet presAssocID="{6F9D676E-C1F9-4B79-8376-4AB68CE0CD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D3706773-B132-4437-B24C-1B821899C5C9}" type="pres">
      <dgm:prSet presAssocID="{6F9D676E-C1F9-4B79-8376-4AB68CE0CD16}" presName="spaceRect" presStyleCnt="0"/>
      <dgm:spPr/>
    </dgm:pt>
    <dgm:pt modelId="{011D8694-0CBC-497F-B9A7-978C5CE9DF94}" type="pres">
      <dgm:prSet presAssocID="{6F9D676E-C1F9-4B79-8376-4AB68CE0CD16}" presName="textRect" presStyleLbl="revTx" presStyleIdx="3" presStyleCnt="5">
        <dgm:presLayoutVars>
          <dgm:chMax val="1"/>
          <dgm:chPref val="1"/>
        </dgm:presLayoutVars>
      </dgm:prSet>
      <dgm:spPr/>
    </dgm:pt>
    <dgm:pt modelId="{0539BB55-BDC0-41E2-8D8D-78226F5FFC70}" type="pres">
      <dgm:prSet presAssocID="{8D0639BD-4683-4501-98BC-A91539248930}" presName="sibTrans" presStyleCnt="0"/>
      <dgm:spPr/>
    </dgm:pt>
    <dgm:pt modelId="{63D67A8D-3194-44C1-BDF1-5DAD0E9C6B45}" type="pres">
      <dgm:prSet presAssocID="{D247A37F-5EDD-4012-81AD-4097D940A81B}" presName="compNode" presStyleCnt="0"/>
      <dgm:spPr/>
    </dgm:pt>
    <dgm:pt modelId="{F502D759-18FF-4A05-936A-E9691B958A38}" type="pres">
      <dgm:prSet presAssocID="{D247A37F-5EDD-4012-81AD-4097D940A8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226D7982-789A-4091-9D84-5D32C88BB5E0}" type="pres">
      <dgm:prSet presAssocID="{D247A37F-5EDD-4012-81AD-4097D940A81B}" presName="spaceRect" presStyleCnt="0"/>
      <dgm:spPr/>
    </dgm:pt>
    <dgm:pt modelId="{696AA924-87A7-46E7-93AC-01248B7848D2}" type="pres">
      <dgm:prSet presAssocID="{D247A37F-5EDD-4012-81AD-4097D940A81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14A4603-DB1E-4BA1-8D68-F7EBE9370EE1}" srcId="{A385DD90-8304-41D0-A231-F8CDD4220B99}" destId="{D247A37F-5EDD-4012-81AD-4097D940A81B}" srcOrd="4" destOrd="0" parTransId="{BC26B558-1996-45DC-8087-3F8A5533AF7A}" sibTransId="{277D731C-F517-4ADF-B860-52AC0B9755F6}"/>
    <dgm:cxn modelId="{FC553108-507E-4C1A-B874-D4878063CEE7}" type="presOf" srcId="{5C74F718-4E29-460E-A14C-461882EA5F31}" destId="{353A19A4-962C-4213-A4E5-649C8C4E8CB8}" srcOrd="0" destOrd="0" presId="urn:microsoft.com/office/officeart/2018/2/layout/IconLabelList"/>
    <dgm:cxn modelId="{89695D14-B78B-4409-9C60-C1F765F42ADA}" srcId="{A385DD90-8304-41D0-A231-F8CDD4220B99}" destId="{C1777D57-5A18-436D-8E08-48203EA81A37}" srcOrd="0" destOrd="0" parTransId="{472B9478-0FB9-42E7-932C-56B01934B766}" sibTransId="{F0E8B40D-D4F7-4892-AC91-BFCA1D6C8BD8}"/>
    <dgm:cxn modelId="{F2BEAE32-54FF-4501-A6F4-A07CDABCB35A}" type="presOf" srcId="{6F9D676E-C1F9-4B79-8376-4AB68CE0CD16}" destId="{011D8694-0CBC-497F-B9A7-978C5CE9DF94}" srcOrd="0" destOrd="0" presId="urn:microsoft.com/office/officeart/2018/2/layout/IconLabelList"/>
    <dgm:cxn modelId="{8BC07C58-A1DE-4B24-A181-693B03E23650}" type="presOf" srcId="{62FC0D89-A7C6-4030-8306-009AC2464D47}" destId="{E3BB8672-C4A8-4D5B-9884-8DDA44A44786}" srcOrd="0" destOrd="0" presId="urn:microsoft.com/office/officeart/2018/2/layout/IconLabelList"/>
    <dgm:cxn modelId="{43AE0D79-7DCE-4657-8103-32CB78A81571}" srcId="{A385DD90-8304-41D0-A231-F8CDD4220B99}" destId="{6F9D676E-C1F9-4B79-8376-4AB68CE0CD16}" srcOrd="3" destOrd="0" parTransId="{F91187AE-D806-46C5-8E8A-0E423345A33E}" sibTransId="{8D0639BD-4683-4501-98BC-A91539248930}"/>
    <dgm:cxn modelId="{08A885A7-9235-45FC-9E81-81057FFBAFC0}" type="presOf" srcId="{C1777D57-5A18-436D-8E08-48203EA81A37}" destId="{A68ED538-30B2-4428-8309-3CA39EAB348D}" srcOrd="0" destOrd="0" presId="urn:microsoft.com/office/officeart/2018/2/layout/IconLabelList"/>
    <dgm:cxn modelId="{D5906CBF-2B61-4F7D-85E5-65B25D219E81}" srcId="{A385DD90-8304-41D0-A231-F8CDD4220B99}" destId="{5C74F718-4E29-460E-A14C-461882EA5F31}" srcOrd="1" destOrd="0" parTransId="{8DE9E44D-CE2F-4F6B-B410-EDCE8FE888D0}" sibTransId="{4EEC53E4-E143-49D1-8B92-BCD8089B9283}"/>
    <dgm:cxn modelId="{96200BE9-4E88-4F8A-AF9E-97B347073707}" type="presOf" srcId="{D247A37F-5EDD-4012-81AD-4097D940A81B}" destId="{696AA924-87A7-46E7-93AC-01248B7848D2}" srcOrd="0" destOrd="0" presId="urn:microsoft.com/office/officeart/2018/2/layout/IconLabelList"/>
    <dgm:cxn modelId="{9355A2F1-1C3E-4DC8-9192-8E022CF5A4B8}" srcId="{A385DD90-8304-41D0-A231-F8CDD4220B99}" destId="{62FC0D89-A7C6-4030-8306-009AC2464D47}" srcOrd="2" destOrd="0" parTransId="{FFE6B030-DCBD-4B37-8D10-7932B7E45282}" sibTransId="{D961CF01-1C54-430D-881B-67EB13C22DE2}"/>
    <dgm:cxn modelId="{7A7678F8-4634-426E-BBDE-442D37724DC8}" type="presOf" srcId="{A385DD90-8304-41D0-A231-F8CDD4220B99}" destId="{3FA26B48-E96D-45B9-B4E7-523796E3E26F}" srcOrd="0" destOrd="0" presId="urn:microsoft.com/office/officeart/2018/2/layout/IconLabelList"/>
    <dgm:cxn modelId="{3048037F-3845-414A-8F8B-2149E065E19A}" type="presParOf" srcId="{3FA26B48-E96D-45B9-B4E7-523796E3E26F}" destId="{52CF0800-C8D4-4478-99FC-066EE4A9431B}" srcOrd="0" destOrd="0" presId="urn:microsoft.com/office/officeart/2018/2/layout/IconLabelList"/>
    <dgm:cxn modelId="{123E49EF-AC45-4E27-BF88-F1588A830E2F}" type="presParOf" srcId="{52CF0800-C8D4-4478-99FC-066EE4A9431B}" destId="{32A548DA-76FB-424B-9351-798A96C58629}" srcOrd="0" destOrd="0" presId="urn:microsoft.com/office/officeart/2018/2/layout/IconLabelList"/>
    <dgm:cxn modelId="{4E8F57A9-12EA-42F1-8B2A-7ABAAD47D720}" type="presParOf" srcId="{52CF0800-C8D4-4478-99FC-066EE4A9431B}" destId="{8E39EE79-3284-4F66-A3DA-1AE2C1E6AFCF}" srcOrd="1" destOrd="0" presId="urn:microsoft.com/office/officeart/2018/2/layout/IconLabelList"/>
    <dgm:cxn modelId="{56F6A4E2-5463-4EBC-A539-0A3EC0127A68}" type="presParOf" srcId="{52CF0800-C8D4-4478-99FC-066EE4A9431B}" destId="{A68ED538-30B2-4428-8309-3CA39EAB348D}" srcOrd="2" destOrd="0" presId="urn:microsoft.com/office/officeart/2018/2/layout/IconLabelList"/>
    <dgm:cxn modelId="{458BD493-99DB-4890-A47E-EEB9E39162D8}" type="presParOf" srcId="{3FA26B48-E96D-45B9-B4E7-523796E3E26F}" destId="{2B129119-72F6-4BA1-8567-B52C2B69003B}" srcOrd="1" destOrd="0" presId="urn:microsoft.com/office/officeart/2018/2/layout/IconLabelList"/>
    <dgm:cxn modelId="{17AACF98-474A-4B67-9E50-587B9215434D}" type="presParOf" srcId="{3FA26B48-E96D-45B9-B4E7-523796E3E26F}" destId="{85C268DB-8721-4D3B-94E1-71D02288FE1F}" srcOrd="2" destOrd="0" presId="urn:microsoft.com/office/officeart/2018/2/layout/IconLabelList"/>
    <dgm:cxn modelId="{D0F6023E-B98C-4290-BBE0-1AAFBB9AC9FE}" type="presParOf" srcId="{85C268DB-8721-4D3B-94E1-71D02288FE1F}" destId="{334FA0B3-2702-4E74-AA82-7922BD49848C}" srcOrd="0" destOrd="0" presId="urn:microsoft.com/office/officeart/2018/2/layout/IconLabelList"/>
    <dgm:cxn modelId="{A7E794C7-EB22-4095-9ECF-6B6E1610B230}" type="presParOf" srcId="{85C268DB-8721-4D3B-94E1-71D02288FE1F}" destId="{BBBE035B-73CB-48D9-8C19-6F0F5EAAFBC0}" srcOrd="1" destOrd="0" presId="urn:microsoft.com/office/officeart/2018/2/layout/IconLabelList"/>
    <dgm:cxn modelId="{6FE882E3-51F4-4C04-951F-A94863C960F2}" type="presParOf" srcId="{85C268DB-8721-4D3B-94E1-71D02288FE1F}" destId="{353A19A4-962C-4213-A4E5-649C8C4E8CB8}" srcOrd="2" destOrd="0" presId="urn:microsoft.com/office/officeart/2018/2/layout/IconLabelList"/>
    <dgm:cxn modelId="{9FF20C47-69D3-4C66-8980-B266A41AB945}" type="presParOf" srcId="{3FA26B48-E96D-45B9-B4E7-523796E3E26F}" destId="{FE78A2FB-7CB1-4471-B1C5-2F363D842F34}" srcOrd="3" destOrd="0" presId="urn:microsoft.com/office/officeart/2018/2/layout/IconLabelList"/>
    <dgm:cxn modelId="{F8FBB7FA-851D-4656-83E4-57E593369E0C}" type="presParOf" srcId="{3FA26B48-E96D-45B9-B4E7-523796E3E26F}" destId="{922FA218-CBD1-4F34-A097-4E0B5FD99246}" srcOrd="4" destOrd="0" presId="urn:microsoft.com/office/officeart/2018/2/layout/IconLabelList"/>
    <dgm:cxn modelId="{615D7507-390A-43A8-BB0D-638E7F684C2C}" type="presParOf" srcId="{922FA218-CBD1-4F34-A097-4E0B5FD99246}" destId="{14A3A841-7DBC-44CF-B609-CE3661E2B0D7}" srcOrd="0" destOrd="0" presId="urn:microsoft.com/office/officeart/2018/2/layout/IconLabelList"/>
    <dgm:cxn modelId="{0C53D0D1-4113-4D94-9470-57E39BAD670B}" type="presParOf" srcId="{922FA218-CBD1-4F34-A097-4E0B5FD99246}" destId="{CB41AFD4-F8A5-4938-B50B-5150AE8C5A24}" srcOrd="1" destOrd="0" presId="urn:microsoft.com/office/officeart/2018/2/layout/IconLabelList"/>
    <dgm:cxn modelId="{1BB9BD92-71D8-4F10-951E-F710823BDAE1}" type="presParOf" srcId="{922FA218-CBD1-4F34-A097-4E0B5FD99246}" destId="{E3BB8672-C4A8-4D5B-9884-8DDA44A44786}" srcOrd="2" destOrd="0" presId="urn:microsoft.com/office/officeart/2018/2/layout/IconLabelList"/>
    <dgm:cxn modelId="{39FD4FFA-BA52-46F1-91D6-92A9A8956549}" type="presParOf" srcId="{3FA26B48-E96D-45B9-B4E7-523796E3E26F}" destId="{919FDD3F-F980-48A6-B642-7B50D6AF1DAE}" srcOrd="5" destOrd="0" presId="urn:microsoft.com/office/officeart/2018/2/layout/IconLabelList"/>
    <dgm:cxn modelId="{8CE4046B-2AC2-4447-A453-84373D5D6103}" type="presParOf" srcId="{3FA26B48-E96D-45B9-B4E7-523796E3E26F}" destId="{FA798CE8-9C5F-4AD1-97DB-414CF7CCB623}" srcOrd="6" destOrd="0" presId="urn:microsoft.com/office/officeart/2018/2/layout/IconLabelList"/>
    <dgm:cxn modelId="{B49C41D5-61CA-43F4-8639-981897C5668E}" type="presParOf" srcId="{FA798CE8-9C5F-4AD1-97DB-414CF7CCB623}" destId="{420AAACD-B267-46E4-A48C-F1E274CE5EE9}" srcOrd="0" destOrd="0" presId="urn:microsoft.com/office/officeart/2018/2/layout/IconLabelList"/>
    <dgm:cxn modelId="{E371E9EF-59A6-4934-BE1A-060471E60505}" type="presParOf" srcId="{FA798CE8-9C5F-4AD1-97DB-414CF7CCB623}" destId="{D3706773-B132-4437-B24C-1B821899C5C9}" srcOrd="1" destOrd="0" presId="urn:microsoft.com/office/officeart/2018/2/layout/IconLabelList"/>
    <dgm:cxn modelId="{BECA7C5D-E511-4AA5-92D4-550899136C6F}" type="presParOf" srcId="{FA798CE8-9C5F-4AD1-97DB-414CF7CCB623}" destId="{011D8694-0CBC-497F-B9A7-978C5CE9DF94}" srcOrd="2" destOrd="0" presId="urn:microsoft.com/office/officeart/2018/2/layout/IconLabelList"/>
    <dgm:cxn modelId="{253C8B34-010B-48F6-BCA2-77AE5C6AD8B7}" type="presParOf" srcId="{3FA26B48-E96D-45B9-B4E7-523796E3E26F}" destId="{0539BB55-BDC0-41E2-8D8D-78226F5FFC70}" srcOrd="7" destOrd="0" presId="urn:microsoft.com/office/officeart/2018/2/layout/IconLabelList"/>
    <dgm:cxn modelId="{7618E2F3-FDD4-4063-954E-494F2ED1561F}" type="presParOf" srcId="{3FA26B48-E96D-45B9-B4E7-523796E3E26F}" destId="{63D67A8D-3194-44C1-BDF1-5DAD0E9C6B45}" srcOrd="8" destOrd="0" presId="urn:microsoft.com/office/officeart/2018/2/layout/IconLabelList"/>
    <dgm:cxn modelId="{330066BC-70A6-4BEF-AEBC-2DDF8B2A18C0}" type="presParOf" srcId="{63D67A8D-3194-44C1-BDF1-5DAD0E9C6B45}" destId="{F502D759-18FF-4A05-936A-E9691B958A38}" srcOrd="0" destOrd="0" presId="urn:microsoft.com/office/officeart/2018/2/layout/IconLabelList"/>
    <dgm:cxn modelId="{F8A10231-1085-43E8-82CC-CFA6549C24FA}" type="presParOf" srcId="{63D67A8D-3194-44C1-BDF1-5DAD0E9C6B45}" destId="{226D7982-789A-4091-9D84-5D32C88BB5E0}" srcOrd="1" destOrd="0" presId="urn:microsoft.com/office/officeart/2018/2/layout/IconLabelList"/>
    <dgm:cxn modelId="{0CBFDA9B-1E2A-46B4-AA51-C0DB41FC8095}" type="presParOf" srcId="{63D67A8D-3194-44C1-BDF1-5DAD0E9C6B45}" destId="{696AA924-87A7-46E7-93AC-01248B7848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EFDC2C-E0CB-4680-B09F-D51434EAFA66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F5E21906-CB35-42D3-921A-D6963358A6BC}">
      <dgm:prSet/>
      <dgm:spPr/>
      <dgm:t>
        <a:bodyPr/>
        <a:lstStyle/>
        <a:p>
          <a:r>
            <a:rPr lang="pt-BR"/>
            <a:t>Diversificação</a:t>
          </a:r>
        </a:p>
      </dgm:t>
    </dgm:pt>
    <dgm:pt modelId="{A06C2CF9-E131-4F60-96D2-02D1BB38B6A5}" type="parTrans" cxnId="{EF288A06-58D7-4DFC-A4F6-C9D3CF00FABF}">
      <dgm:prSet/>
      <dgm:spPr/>
      <dgm:t>
        <a:bodyPr/>
        <a:lstStyle/>
        <a:p>
          <a:endParaRPr lang="en-US"/>
        </a:p>
      </dgm:t>
    </dgm:pt>
    <dgm:pt modelId="{F4B25B06-44AF-4F28-A094-173AEBCE2BBC}" type="sibTrans" cxnId="{EF288A06-58D7-4DFC-A4F6-C9D3CF00FABF}">
      <dgm:prSet/>
      <dgm:spPr/>
      <dgm:t>
        <a:bodyPr/>
        <a:lstStyle/>
        <a:p>
          <a:endParaRPr lang="en-US"/>
        </a:p>
      </dgm:t>
    </dgm:pt>
    <dgm:pt modelId="{2469BF8A-BF59-4E14-84C6-29D7A86DB0C0}">
      <dgm:prSet/>
      <dgm:spPr/>
      <dgm:t>
        <a:bodyPr/>
        <a:lstStyle/>
        <a:p>
          <a:r>
            <a:rPr lang="pt-BR"/>
            <a:t>Racionalidade do agente </a:t>
          </a:r>
        </a:p>
      </dgm:t>
    </dgm:pt>
    <dgm:pt modelId="{123CA0C1-3208-4F0F-91B8-F23499B68D6A}" type="parTrans" cxnId="{292268B5-BDC7-42A0-A7B0-3012743258D5}">
      <dgm:prSet/>
      <dgm:spPr/>
      <dgm:t>
        <a:bodyPr/>
        <a:lstStyle/>
        <a:p>
          <a:endParaRPr lang="en-US"/>
        </a:p>
      </dgm:t>
    </dgm:pt>
    <dgm:pt modelId="{27279E27-F65C-46DB-8D09-0EFC1081AB06}" type="sibTrans" cxnId="{292268B5-BDC7-42A0-A7B0-3012743258D5}">
      <dgm:prSet/>
      <dgm:spPr/>
      <dgm:t>
        <a:bodyPr/>
        <a:lstStyle/>
        <a:p>
          <a:endParaRPr lang="en-US"/>
        </a:p>
      </dgm:t>
    </dgm:pt>
    <dgm:pt modelId="{9DC0758C-40BF-45D8-BE89-857C2D4C2DFB}">
      <dgm:prSet/>
      <dgm:spPr/>
      <dgm:t>
        <a:bodyPr/>
        <a:lstStyle/>
        <a:p>
          <a:r>
            <a:rPr lang="pt-BR"/>
            <a:t>Fronteira eficiente</a:t>
          </a:r>
        </a:p>
      </dgm:t>
    </dgm:pt>
    <dgm:pt modelId="{0B6D398C-B7FD-4AB3-8A0F-C93BE280492C}" type="parTrans" cxnId="{852D4262-4745-435D-BE07-BB5B42779E49}">
      <dgm:prSet/>
      <dgm:spPr/>
      <dgm:t>
        <a:bodyPr/>
        <a:lstStyle/>
        <a:p>
          <a:endParaRPr lang="en-US"/>
        </a:p>
      </dgm:t>
    </dgm:pt>
    <dgm:pt modelId="{E3C47E26-5FB7-4486-A9FA-65A5068AFB9F}" type="sibTrans" cxnId="{852D4262-4745-435D-BE07-BB5B42779E49}">
      <dgm:prSet/>
      <dgm:spPr/>
      <dgm:t>
        <a:bodyPr/>
        <a:lstStyle/>
        <a:p>
          <a:endParaRPr lang="en-US"/>
        </a:p>
      </dgm:t>
    </dgm:pt>
    <dgm:pt modelId="{F860A61C-01BA-4D38-9050-5A58E9DF57CB}">
      <dgm:prSet/>
      <dgm:spPr/>
      <dgm:t>
        <a:bodyPr/>
        <a:lstStyle/>
        <a:p>
          <a:r>
            <a:rPr lang="pt-BR"/>
            <a:t>Portifólio de variância mínima</a:t>
          </a:r>
        </a:p>
      </dgm:t>
    </dgm:pt>
    <dgm:pt modelId="{95071A24-8293-4F17-93F7-7AD6F3E706C3}" type="parTrans" cxnId="{D23126F7-C3C2-4636-B1F0-C6E47389751F}">
      <dgm:prSet/>
      <dgm:spPr/>
      <dgm:t>
        <a:bodyPr/>
        <a:lstStyle/>
        <a:p>
          <a:endParaRPr lang="en-US"/>
        </a:p>
      </dgm:t>
    </dgm:pt>
    <dgm:pt modelId="{B4C52394-1D63-44AB-982A-7FEECBC69597}" type="sibTrans" cxnId="{D23126F7-C3C2-4636-B1F0-C6E47389751F}">
      <dgm:prSet/>
      <dgm:spPr/>
      <dgm:t>
        <a:bodyPr/>
        <a:lstStyle/>
        <a:p>
          <a:endParaRPr lang="en-US"/>
        </a:p>
      </dgm:t>
    </dgm:pt>
    <dgm:pt modelId="{89E584BD-238E-4030-AB8E-FDDF508C8003}">
      <dgm:prSet/>
      <dgm:spPr/>
      <dgm:t>
        <a:bodyPr/>
        <a:lstStyle/>
        <a:p>
          <a:r>
            <a:rPr lang="pt-BR"/>
            <a:t>Portifólio tangente</a:t>
          </a:r>
        </a:p>
      </dgm:t>
    </dgm:pt>
    <dgm:pt modelId="{64868318-3E1B-47B2-93C8-AEBBE824217E}" type="parTrans" cxnId="{FDDB8D92-68E0-46EA-836E-8A02C728B180}">
      <dgm:prSet/>
      <dgm:spPr/>
      <dgm:t>
        <a:bodyPr/>
        <a:lstStyle/>
        <a:p>
          <a:endParaRPr lang="en-US"/>
        </a:p>
      </dgm:t>
    </dgm:pt>
    <dgm:pt modelId="{14D899BF-0CC7-4C84-A2F7-63FD13C611CE}" type="sibTrans" cxnId="{FDDB8D92-68E0-46EA-836E-8A02C728B180}">
      <dgm:prSet/>
      <dgm:spPr/>
      <dgm:t>
        <a:bodyPr/>
        <a:lstStyle/>
        <a:p>
          <a:endParaRPr lang="en-US"/>
        </a:p>
      </dgm:t>
    </dgm:pt>
    <dgm:pt modelId="{DF975A8D-91D8-4426-B670-96387E70312C}" type="pres">
      <dgm:prSet presAssocID="{08EFDC2C-E0CB-4680-B09F-D51434EAFA66}" presName="diagram" presStyleCnt="0">
        <dgm:presLayoutVars>
          <dgm:dir/>
          <dgm:resizeHandles val="exact"/>
        </dgm:presLayoutVars>
      </dgm:prSet>
      <dgm:spPr/>
    </dgm:pt>
    <dgm:pt modelId="{70AFB5D6-673D-420C-B7CB-36474E464AAD}" type="pres">
      <dgm:prSet presAssocID="{F5E21906-CB35-42D3-921A-D6963358A6BC}" presName="node" presStyleLbl="node1" presStyleIdx="0" presStyleCnt="5">
        <dgm:presLayoutVars>
          <dgm:bulletEnabled val="1"/>
        </dgm:presLayoutVars>
      </dgm:prSet>
      <dgm:spPr/>
    </dgm:pt>
    <dgm:pt modelId="{CF374B01-956D-4071-9433-14589C70CB42}" type="pres">
      <dgm:prSet presAssocID="{F4B25B06-44AF-4F28-A094-173AEBCE2BBC}" presName="sibTrans" presStyleCnt="0"/>
      <dgm:spPr/>
    </dgm:pt>
    <dgm:pt modelId="{5B5BAF15-D064-4F4C-AD33-745C6C9772B6}" type="pres">
      <dgm:prSet presAssocID="{2469BF8A-BF59-4E14-84C6-29D7A86DB0C0}" presName="node" presStyleLbl="node1" presStyleIdx="1" presStyleCnt="5">
        <dgm:presLayoutVars>
          <dgm:bulletEnabled val="1"/>
        </dgm:presLayoutVars>
      </dgm:prSet>
      <dgm:spPr/>
    </dgm:pt>
    <dgm:pt modelId="{E7B5703B-A63A-457E-A4FB-EF7AF833776E}" type="pres">
      <dgm:prSet presAssocID="{27279E27-F65C-46DB-8D09-0EFC1081AB06}" presName="sibTrans" presStyleCnt="0"/>
      <dgm:spPr/>
    </dgm:pt>
    <dgm:pt modelId="{A410153D-91B0-4467-BF22-99DC4752EE49}" type="pres">
      <dgm:prSet presAssocID="{9DC0758C-40BF-45D8-BE89-857C2D4C2DFB}" presName="node" presStyleLbl="node1" presStyleIdx="2" presStyleCnt="5">
        <dgm:presLayoutVars>
          <dgm:bulletEnabled val="1"/>
        </dgm:presLayoutVars>
      </dgm:prSet>
      <dgm:spPr/>
    </dgm:pt>
    <dgm:pt modelId="{D72BDF87-E968-477B-8843-5A07DA8C35E7}" type="pres">
      <dgm:prSet presAssocID="{E3C47E26-5FB7-4486-A9FA-65A5068AFB9F}" presName="sibTrans" presStyleCnt="0"/>
      <dgm:spPr/>
    </dgm:pt>
    <dgm:pt modelId="{A79C6A7E-E4F8-4D73-AA54-FAD11821ADB5}" type="pres">
      <dgm:prSet presAssocID="{F860A61C-01BA-4D38-9050-5A58E9DF57CB}" presName="node" presStyleLbl="node1" presStyleIdx="3" presStyleCnt="5">
        <dgm:presLayoutVars>
          <dgm:bulletEnabled val="1"/>
        </dgm:presLayoutVars>
      </dgm:prSet>
      <dgm:spPr/>
    </dgm:pt>
    <dgm:pt modelId="{1F8EB5B1-DC9A-4190-BFD7-92126E597D57}" type="pres">
      <dgm:prSet presAssocID="{B4C52394-1D63-44AB-982A-7FEECBC69597}" presName="sibTrans" presStyleCnt="0"/>
      <dgm:spPr/>
    </dgm:pt>
    <dgm:pt modelId="{6561FD72-42A7-4A4D-B62D-36CEAE235753}" type="pres">
      <dgm:prSet presAssocID="{89E584BD-238E-4030-AB8E-FDDF508C8003}" presName="node" presStyleLbl="node1" presStyleIdx="4" presStyleCnt="5">
        <dgm:presLayoutVars>
          <dgm:bulletEnabled val="1"/>
        </dgm:presLayoutVars>
      </dgm:prSet>
      <dgm:spPr/>
    </dgm:pt>
  </dgm:ptLst>
  <dgm:cxnLst>
    <dgm:cxn modelId="{1481C304-3425-4143-8361-000E27A810D4}" type="presOf" srcId="{F5E21906-CB35-42D3-921A-D6963358A6BC}" destId="{70AFB5D6-673D-420C-B7CB-36474E464AAD}" srcOrd="0" destOrd="0" presId="urn:microsoft.com/office/officeart/2005/8/layout/default"/>
    <dgm:cxn modelId="{EF288A06-58D7-4DFC-A4F6-C9D3CF00FABF}" srcId="{08EFDC2C-E0CB-4680-B09F-D51434EAFA66}" destId="{F5E21906-CB35-42D3-921A-D6963358A6BC}" srcOrd="0" destOrd="0" parTransId="{A06C2CF9-E131-4F60-96D2-02D1BB38B6A5}" sibTransId="{F4B25B06-44AF-4F28-A094-173AEBCE2BBC}"/>
    <dgm:cxn modelId="{852D4262-4745-435D-BE07-BB5B42779E49}" srcId="{08EFDC2C-E0CB-4680-B09F-D51434EAFA66}" destId="{9DC0758C-40BF-45D8-BE89-857C2D4C2DFB}" srcOrd="2" destOrd="0" parTransId="{0B6D398C-B7FD-4AB3-8A0F-C93BE280492C}" sibTransId="{E3C47E26-5FB7-4486-A9FA-65A5068AFB9F}"/>
    <dgm:cxn modelId="{FDDB8D92-68E0-46EA-836E-8A02C728B180}" srcId="{08EFDC2C-E0CB-4680-B09F-D51434EAFA66}" destId="{89E584BD-238E-4030-AB8E-FDDF508C8003}" srcOrd="4" destOrd="0" parTransId="{64868318-3E1B-47B2-93C8-AEBBE824217E}" sibTransId="{14D899BF-0CC7-4C84-A2F7-63FD13C611CE}"/>
    <dgm:cxn modelId="{83B822AD-37C7-4EE8-BE0E-2B8BBEF9A219}" type="presOf" srcId="{08EFDC2C-E0CB-4680-B09F-D51434EAFA66}" destId="{DF975A8D-91D8-4426-B670-96387E70312C}" srcOrd="0" destOrd="0" presId="urn:microsoft.com/office/officeart/2005/8/layout/default"/>
    <dgm:cxn modelId="{292268B5-BDC7-42A0-A7B0-3012743258D5}" srcId="{08EFDC2C-E0CB-4680-B09F-D51434EAFA66}" destId="{2469BF8A-BF59-4E14-84C6-29D7A86DB0C0}" srcOrd="1" destOrd="0" parTransId="{123CA0C1-3208-4F0F-91B8-F23499B68D6A}" sibTransId="{27279E27-F65C-46DB-8D09-0EFC1081AB06}"/>
    <dgm:cxn modelId="{5649A0BD-8AE8-4C21-8A67-30ED38268DC3}" type="presOf" srcId="{9DC0758C-40BF-45D8-BE89-857C2D4C2DFB}" destId="{A410153D-91B0-4467-BF22-99DC4752EE49}" srcOrd="0" destOrd="0" presId="urn:microsoft.com/office/officeart/2005/8/layout/default"/>
    <dgm:cxn modelId="{EE8000D9-A5AB-468E-92E5-B09FAE9BBB37}" type="presOf" srcId="{89E584BD-238E-4030-AB8E-FDDF508C8003}" destId="{6561FD72-42A7-4A4D-B62D-36CEAE235753}" srcOrd="0" destOrd="0" presId="urn:microsoft.com/office/officeart/2005/8/layout/default"/>
    <dgm:cxn modelId="{7A54B7E2-5142-4624-A323-81976B1E3527}" type="presOf" srcId="{F860A61C-01BA-4D38-9050-5A58E9DF57CB}" destId="{A79C6A7E-E4F8-4D73-AA54-FAD11821ADB5}" srcOrd="0" destOrd="0" presId="urn:microsoft.com/office/officeart/2005/8/layout/default"/>
    <dgm:cxn modelId="{D23126F7-C3C2-4636-B1F0-C6E47389751F}" srcId="{08EFDC2C-E0CB-4680-B09F-D51434EAFA66}" destId="{F860A61C-01BA-4D38-9050-5A58E9DF57CB}" srcOrd="3" destOrd="0" parTransId="{95071A24-8293-4F17-93F7-7AD6F3E706C3}" sibTransId="{B4C52394-1D63-44AB-982A-7FEECBC69597}"/>
    <dgm:cxn modelId="{720AC3FA-A309-4485-9424-3C897EE627B7}" type="presOf" srcId="{2469BF8A-BF59-4E14-84C6-29D7A86DB0C0}" destId="{5B5BAF15-D064-4F4C-AD33-745C6C9772B6}" srcOrd="0" destOrd="0" presId="urn:microsoft.com/office/officeart/2005/8/layout/default"/>
    <dgm:cxn modelId="{5EE97B75-6F42-4CC5-B74C-49DE2C89FA44}" type="presParOf" srcId="{DF975A8D-91D8-4426-B670-96387E70312C}" destId="{70AFB5D6-673D-420C-B7CB-36474E464AAD}" srcOrd="0" destOrd="0" presId="urn:microsoft.com/office/officeart/2005/8/layout/default"/>
    <dgm:cxn modelId="{A5B9BB61-0877-42CE-BE85-015B7B7047B2}" type="presParOf" srcId="{DF975A8D-91D8-4426-B670-96387E70312C}" destId="{CF374B01-956D-4071-9433-14589C70CB42}" srcOrd="1" destOrd="0" presId="urn:microsoft.com/office/officeart/2005/8/layout/default"/>
    <dgm:cxn modelId="{0796AD8D-9B90-4FA5-9D04-826A3D7A5A4D}" type="presParOf" srcId="{DF975A8D-91D8-4426-B670-96387E70312C}" destId="{5B5BAF15-D064-4F4C-AD33-745C6C9772B6}" srcOrd="2" destOrd="0" presId="urn:microsoft.com/office/officeart/2005/8/layout/default"/>
    <dgm:cxn modelId="{C15C33A4-832E-4A82-ABBC-6BC741E67EC9}" type="presParOf" srcId="{DF975A8D-91D8-4426-B670-96387E70312C}" destId="{E7B5703B-A63A-457E-A4FB-EF7AF833776E}" srcOrd="3" destOrd="0" presId="urn:microsoft.com/office/officeart/2005/8/layout/default"/>
    <dgm:cxn modelId="{5ADA3E21-7473-408A-A0A8-4583C39F4897}" type="presParOf" srcId="{DF975A8D-91D8-4426-B670-96387E70312C}" destId="{A410153D-91B0-4467-BF22-99DC4752EE49}" srcOrd="4" destOrd="0" presId="urn:microsoft.com/office/officeart/2005/8/layout/default"/>
    <dgm:cxn modelId="{F01304D1-C7B0-4DE7-AD0A-88D7FE493BEF}" type="presParOf" srcId="{DF975A8D-91D8-4426-B670-96387E70312C}" destId="{D72BDF87-E968-477B-8843-5A07DA8C35E7}" srcOrd="5" destOrd="0" presId="urn:microsoft.com/office/officeart/2005/8/layout/default"/>
    <dgm:cxn modelId="{F43D01CC-27CA-41ED-929D-B0D76AC192CE}" type="presParOf" srcId="{DF975A8D-91D8-4426-B670-96387E70312C}" destId="{A79C6A7E-E4F8-4D73-AA54-FAD11821ADB5}" srcOrd="6" destOrd="0" presId="urn:microsoft.com/office/officeart/2005/8/layout/default"/>
    <dgm:cxn modelId="{3A65D85E-B8D6-4710-9262-21B3BE62CB5F}" type="presParOf" srcId="{DF975A8D-91D8-4426-B670-96387E70312C}" destId="{1F8EB5B1-DC9A-4190-BFD7-92126E597D57}" srcOrd="7" destOrd="0" presId="urn:microsoft.com/office/officeart/2005/8/layout/default"/>
    <dgm:cxn modelId="{A690DFAD-FE77-489C-ACA5-D7205BDB2B9D}" type="presParOf" srcId="{DF975A8D-91D8-4426-B670-96387E70312C}" destId="{6561FD72-42A7-4A4D-B62D-36CEAE23575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F2939-9EE2-4B54-8B4F-286C3CDE955F}">
      <dsp:nvSpPr>
        <dsp:cNvPr id="0" name=""/>
        <dsp:cNvSpPr/>
      </dsp:nvSpPr>
      <dsp:spPr>
        <a:xfrm>
          <a:off x="790277" y="616822"/>
          <a:ext cx="1164375" cy="116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B3E0C-BC1F-4B96-B41C-CD10D3213ED6}">
      <dsp:nvSpPr>
        <dsp:cNvPr id="0" name=""/>
        <dsp:cNvSpPr/>
      </dsp:nvSpPr>
      <dsp:spPr>
        <a:xfrm>
          <a:off x="78714" y="2113790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Queda da taxa SELIC</a:t>
          </a:r>
        </a:p>
      </dsp:txBody>
      <dsp:txXfrm>
        <a:off x="78714" y="2113790"/>
        <a:ext cx="2587500" cy="720000"/>
      </dsp:txXfrm>
    </dsp:sp>
    <dsp:sp modelId="{71811987-A94B-40C9-9F3C-891FA134ECB9}">
      <dsp:nvSpPr>
        <dsp:cNvPr id="0" name=""/>
        <dsp:cNvSpPr/>
      </dsp:nvSpPr>
      <dsp:spPr>
        <a:xfrm>
          <a:off x="3830589" y="616822"/>
          <a:ext cx="1164375" cy="116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7EFDC-E306-48D4-9EFB-9C0DEC329CB0}">
      <dsp:nvSpPr>
        <dsp:cNvPr id="0" name=""/>
        <dsp:cNvSpPr/>
      </dsp:nvSpPr>
      <dsp:spPr>
        <a:xfrm>
          <a:off x="3119027" y="2113790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Número de investidores</a:t>
          </a:r>
        </a:p>
      </dsp:txBody>
      <dsp:txXfrm>
        <a:off x="3119027" y="2113790"/>
        <a:ext cx="258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548DA-76FB-424B-9351-798A96C58629}">
      <dsp:nvSpPr>
        <dsp:cNvPr id="0" name=""/>
        <dsp:cNvSpPr/>
      </dsp:nvSpPr>
      <dsp:spPr>
        <a:xfrm>
          <a:off x="465377" y="883247"/>
          <a:ext cx="757792" cy="757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ED538-30B2-4428-8309-3CA39EAB348D}">
      <dsp:nvSpPr>
        <dsp:cNvPr id="0" name=""/>
        <dsp:cNvSpPr/>
      </dsp:nvSpPr>
      <dsp:spPr>
        <a:xfrm>
          <a:off x="2282" y="1893771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Período estudado</a:t>
          </a:r>
        </a:p>
      </dsp:txBody>
      <dsp:txXfrm>
        <a:off x="2282" y="1893771"/>
        <a:ext cx="1683984" cy="673593"/>
      </dsp:txXfrm>
    </dsp:sp>
    <dsp:sp modelId="{334FA0B3-2702-4E74-AA82-7922BD49848C}">
      <dsp:nvSpPr>
        <dsp:cNvPr id="0" name=""/>
        <dsp:cNvSpPr/>
      </dsp:nvSpPr>
      <dsp:spPr>
        <a:xfrm>
          <a:off x="2444059" y="883247"/>
          <a:ext cx="757792" cy="757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A19A4-962C-4213-A4E5-649C8C4E8CB8}">
      <dsp:nvSpPr>
        <dsp:cNvPr id="0" name=""/>
        <dsp:cNvSpPr/>
      </dsp:nvSpPr>
      <dsp:spPr>
        <a:xfrm>
          <a:off x="1980963" y="1893771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Liquidez</a:t>
          </a:r>
        </a:p>
      </dsp:txBody>
      <dsp:txXfrm>
        <a:off x="1980963" y="1893771"/>
        <a:ext cx="1683984" cy="673593"/>
      </dsp:txXfrm>
    </dsp:sp>
    <dsp:sp modelId="{14A3A841-7DBC-44CF-B609-CE3661E2B0D7}">
      <dsp:nvSpPr>
        <dsp:cNvPr id="0" name=""/>
        <dsp:cNvSpPr/>
      </dsp:nvSpPr>
      <dsp:spPr>
        <a:xfrm>
          <a:off x="4422741" y="883247"/>
          <a:ext cx="757792" cy="757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B8672-C4A8-4D5B-9884-8DDA44A44786}">
      <dsp:nvSpPr>
        <dsp:cNvPr id="0" name=""/>
        <dsp:cNvSpPr/>
      </dsp:nvSpPr>
      <dsp:spPr>
        <a:xfrm>
          <a:off x="3959645" y="1893771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Data do IPO</a:t>
          </a:r>
        </a:p>
      </dsp:txBody>
      <dsp:txXfrm>
        <a:off x="3959645" y="1893771"/>
        <a:ext cx="1683984" cy="673593"/>
      </dsp:txXfrm>
    </dsp:sp>
    <dsp:sp modelId="{420AAACD-B267-46E4-A48C-F1E274CE5EE9}">
      <dsp:nvSpPr>
        <dsp:cNvPr id="0" name=""/>
        <dsp:cNvSpPr/>
      </dsp:nvSpPr>
      <dsp:spPr>
        <a:xfrm>
          <a:off x="6401422" y="883247"/>
          <a:ext cx="757792" cy="757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D8694-0CBC-497F-B9A7-978C5CE9DF94}">
      <dsp:nvSpPr>
        <dsp:cNvPr id="0" name=""/>
        <dsp:cNvSpPr/>
      </dsp:nvSpPr>
      <dsp:spPr>
        <a:xfrm>
          <a:off x="5938326" y="1893771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Tipo de fundo</a:t>
          </a:r>
        </a:p>
      </dsp:txBody>
      <dsp:txXfrm>
        <a:off x="5938326" y="1893771"/>
        <a:ext cx="1683984" cy="673593"/>
      </dsp:txXfrm>
    </dsp:sp>
    <dsp:sp modelId="{F502D759-18FF-4A05-936A-E9691B958A38}">
      <dsp:nvSpPr>
        <dsp:cNvPr id="0" name=""/>
        <dsp:cNvSpPr/>
      </dsp:nvSpPr>
      <dsp:spPr>
        <a:xfrm>
          <a:off x="8380104" y="883247"/>
          <a:ext cx="757792" cy="757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AA924-87A7-46E7-93AC-01248B7848D2}">
      <dsp:nvSpPr>
        <dsp:cNvPr id="0" name=""/>
        <dsp:cNvSpPr/>
      </dsp:nvSpPr>
      <dsp:spPr>
        <a:xfrm>
          <a:off x="7917008" y="1893771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Participação no IFIX</a:t>
          </a:r>
        </a:p>
      </dsp:txBody>
      <dsp:txXfrm>
        <a:off x="7917008" y="1893771"/>
        <a:ext cx="1683984" cy="673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FB5D6-673D-420C-B7CB-36474E464AAD}">
      <dsp:nvSpPr>
        <dsp:cNvPr id="0" name=""/>
        <dsp:cNvSpPr/>
      </dsp:nvSpPr>
      <dsp:spPr>
        <a:xfrm>
          <a:off x="276449" y="1824"/>
          <a:ext cx="1723482" cy="103408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Diversificação</a:t>
          </a:r>
        </a:p>
      </dsp:txBody>
      <dsp:txXfrm>
        <a:off x="276449" y="1824"/>
        <a:ext cx="1723482" cy="1034089"/>
      </dsp:txXfrm>
    </dsp:sp>
    <dsp:sp modelId="{5B5BAF15-D064-4F4C-AD33-745C6C9772B6}">
      <dsp:nvSpPr>
        <dsp:cNvPr id="0" name=""/>
        <dsp:cNvSpPr/>
      </dsp:nvSpPr>
      <dsp:spPr>
        <a:xfrm>
          <a:off x="2172280" y="1824"/>
          <a:ext cx="1723482" cy="103408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Racionalidade do agente </a:t>
          </a:r>
        </a:p>
      </dsp:txBody>
      <dsp:txXfrm>
        <a:off x="2172280" y="1824"/>
        <a:ext cx="1723482" cy="1034089"/>
      </dsp:txXfrm>
    </dsp:sp>
    <dsp:sp modelId="{A410153D-91B0-4467-BF22-99DC4752EE49}">
      <dsp:nvSpPr>
        <dsp:cNvPr id="0" name=""/>
        <dsp:cNvSpPr/>
      </dsp:nvSpPr>
      <dsp:spPr>
        <a:xfrm>
          <a:off x="276449" y="1208261"/>
          <a:ext cx="1723482" cy="103408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Fronteira eficiente</a:t>
          </a:r>
        </a:p>
      </dsp:txBody>
      <dsp:txXfrm>
        <a:off x="276449" y="1208261"/>
        <a:ext cx="1723482" cy="1034089"/>
      </dsp:txXfrm>
    </dsp:sp>
    <dsp:sp modelId="{A79C6A7E-E4F8-4D73-AA54-FAD11821ADB5}">
      <dsp:nvSpPr>
        <dsp:cNvPr id="0" name=""/>
        <dsp:cNvSpPr/>
      </dsp:nvSpPr>
      <dsp:spPr>
        <a:xfrm>
          <a:off x="2172280" y="1208261"/>
          <a:ext cx="1723482" cy="103408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Portifólio de variância mínima</a:t>
          </a:r>
        </a:p>
      </dsp:txBody>
      <dsp:txXfrm>
        <a:off x="2172280" y="1208261"/>
        <a:ext cx="1723482" cy="1034089"/>
      </dsp:txXfrm>
    </dsp:sp>
    <dsp:sp modelId="{6561FD72-42A7-4A4D-B62D-36CEAE235753}">
      <dsp:nvSpPr>
        <dsp:cNvPr id="0" name=""/>
        <dsp:cNvSpPr/>
      </dsp:nvSpPr>
      <dsp:spPr>
        <a:xfrm>
          <a:off x="1224364" y="2414699"/>
          <a:ext cx="1723482" cy="103408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Portifólio tangente</a:t>
          </a:r>
        </a:p>
      </dsp:txBody>
      <dsp:txXfrm>
        <a:off x="1224364" y="2414699"/>
        <a:ext cx="1723482" cy="103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FC25-7E23-4BB0-A161-5762BA3CE27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9D81F51-14C6-4D0D-9444-F831D14C29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5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FC25-7E23-4BB0-A161-5762BA3CE27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1F51-14C6-4D0D-9444-F831D14C29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34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FC25-7E23-4BB0-A161-5762BA3CE27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1F51-14C6-4D0D-9444-F831D14C29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7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FC25-7E23-4BB0-A161-5762BA3CE27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1F51-14C6-4D0D-9444-F831D14C29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57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FC25-7E23-4BB0-A161-5762BA3CE27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1F51-14C6-4D0D-9444-F831D14C29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19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FC25-7E23-4BB0-A161-5762BA3CE27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1F51-14C6-4D0D-9444-F831D14C29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1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FC25-7E23-4BB0-A161-5762BA3CE27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1F51-14C6-4D0D-9444-F831D14C29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39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FC25-7E23-4BB0-A161-5762BA3CE27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1F51-14C6-4D0D-9444-F831D14C29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0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FC25-7E23-4BB0-A161-5762BA3CE27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1F51-14C6-4D0D-9444-F831D14C2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37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FC25-7E23-4BB0-A161-5762BA3CE27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1F51-14C6-4D0D-9444-F831D14C29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2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47FC25-7E23-4BB0-A161-5762BA3CE27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1F51-14C6-4D0D-9444-F831D14C29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4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FC25-7E23-4BB0-A161-5762BA3CE275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9D81F51-14C6-4D0D-9444-F831D14C29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1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E9BB5-1A0B-41C2-A903-B6F18445C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667" y="1885242"/>
            <a:ext cx="10922000" cy="1018439"/>
          </a:xfrm>
        </p:spPr>
        <p:txBody>
          <a:bodyPr>
            <a:noAutofit/>
          </a:bodyPr>
          <a:lstStyle/>
          <a:p>
            <a:pPr algn="ctr"/>
            <a:r>
              <a:rPr lang="pt-BR" sz="2800" dirty="0">
                <a:cs typeface="Arial" panose="020B0604020202020204" pitchFamily="34" charset="0"/>
              </a:rPr>
              <a:t>ANÁLISE DE RISCO E RENTABILIDADE DE UMA CARTEIRA DE </a:t>
            </a:r>
            <a:br>
              <a:rPr lang="pt-BR" sz="2800" dirty="0">
                <a:cs typeface="Arial" panose="020B0604020202020204" pitchFamily="34" charset="0"/>
              </a:rPr>
            </a:br>
            <a:r>
              <a:rPr lang="pt-BR" sz="2800" dirty="0">
                <a:cs typeface="Arial" panose="020B0604020202020204" pitchFamily="34" charset="0"/>
              </a:rPr>
              <a:t>FUNDOS DE INVESTIMENTO IMOBILIÁRIO.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05E422-19B4-4287-8D67-AE62FBB7D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4868" y="3761380"/>
            <a:ext cx="8915399" cy="1458662"/>
          </a:xfrm>
        </p:spPr>
        <p:txBody>
          <a:bodyPr/>
          <a:lstStyle/>
          <a:p>
            <a:r>
              <a:rPr lang="pt-BR" dirty="0">
                <a:latin typeface="Gill Sans MT "/>
                <a:cs typeface="Arial" panose="020B0604020202020204" pitchFamily="34" charset="0"/>
              </a:rPr>
              <a:t>Marcus </a:t>
            </a:r>
            <a:r>
              <a:rPr lang="pt-BR" dirty="0" err="1">
                <a:latin typeface="Gill Sans MT "/>
                <a:cs typeface="Arial" panose="020B0604020202020204" pitchFamily="34" charset="0"/>
              </a:rPr>
              <a:t>Antonio</a:t>
            </a:r>
            <a:r>
              <a:rPr lang="pt-BR" dirty="0">
                <a:latin typeface="Gill Sans MT "/>
                <a:cs typeface="Arial" panose="020B0604020202020204" pitchFamily="34" charset="0"/>
              </a:rPr>
              <a:t> Cardoso Ramalho</a:t>
            </a:r>
          </a:p>
          <a:p>
            <a:r>
              <a:rPr lang="pt-BR" dirty="0">
                <a:latin typeface="Gill Sans MT "/>
                <a:cs typeface="Arial" panose="020B0604020202020204" pitchFamily="34" charset="0"/>
              </a:rPr>
              <a:t>Orientador: Prof.  Dr. Ariel Levy</a:t>
            </a:r>
          </a:p>
          <a:p>
            <a:endParaRPr lang="pt-BR" dirty="0">
              <a:latin typeface="Gill Sans MT 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ADD9F5-8765-42E6-8948-3E8609EE77C3}"/>
              </a:ext>
            </a:extLst>
          </p:cNvPr>
          <p:cNvSpPr txBox="1">
            <a:spLocks/>
          </p:cNvSpPr>
          <p:nvPr/>
        </p:nvSpPr>
        <p:spPr>
          <a:xfrm>
            <a:off x="831667" y="548091"/>
            <a:ext cx="10922000" cy="825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800" dirty="0">
                <a:cs typeface="Arial" panose="020B0604020202020204" pitchFamily="34" charset="0"/>
              </a:rPr>
              <a:t>UNIVERSIDADE FEDERAL FLUMINENSE</a:t>
            </a:r>
          </a:p>
        </p:txBody>
      </p:sp>
    </p:spTree>
    <p:extLst>
      <p:ext uri="{BB962C8B-B14F-4D97-AF65-F5344CB8AC3E}">
        <p14:creationId xmlns:p14="http://schemas.microsoft.com/office/powerpoint/2010/main" val="287009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A9B1D-47F4-4FF4-BD31-4DE435FE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52041"/>
          </a:xfrm>
        </p:spPr>
        <p:txBody>
          <a:bodyPr>
            <a:normAutofit fontScale="90000"/>
          </a:bodyPr>
          <a:lstStyle/>
          <a:p>
            <a:r>
              <a:rPr lang="pt-BR" dirty="0"/>
              <a:t>Indicadores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D7B154C-C0CC-4458-B4C5-386E3A01B5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5686" y="2116400"/>
                <a:ext cx="6098512" cy="3450613"/>
              </a:xfrm>
            </p:spPr>
            <p:txBody>
              <a:bodyPr/>
              <a:lstStyle/>
              <a:p>
                <a:r>
                  <a:rPr lang="pt-BR" dirty="0"/>
                  <a:t>Retorno -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/>
                      <m:t>Log</m:t>
                    </m:r>
                    <m:r>
                      <a:rPr lang="pt-BR"/>
                      <m:t> </m:t>
                    </m:r>
                    <m:r>
                      <m:rPr>
                        <m:sty m:val="p"/>
                      </m:rPr>
                      <a:rPr lang="pt-BR"/>
                      <m:t>retorno</m:t>
                    </m:r>
                    <m:r>
                      <a:rPr lang="pt-BR" i="1"/>
                      <m:t>=</m:t>
                    </m:r>
                    <m:func>
                      <m:funcPr>
                        <m:ctrlPr>
                          <a:rPr lang="pt-BR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/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i="1"/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i="1"/>
                                    </m:ctrlPr>
                                  </m:sSubPr>
                                  <m:e>
                                    <m:r>
                                      <a:rPr lang="pt-BR" i="1"/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i="1"/>
                                      <m:t>𝑓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t-BR" i="1"/>
                                    </m:ctrlPr>
                                  </m:sSubPr>
                                  <m:e>
                                    <m:r>
                                      <a:rPr lang="pt-BR" i="1"/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i="1"/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pt-BR" dirty="0"/>
              </a:p>
              <a:p>
                <a:r>
                  <a:rPr lang="pt-BR" dirty="0"/>
                  <a:t>Peso (w)</a:t>
                </a:r>
              </a:p>
              <a:p>
                <a:r>
                  <a:rPr lang="pt-BR" dirty="0"/>
                  <a:t>Retorno do portifólio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pt-BR" dirty="0"/>
              </a:p>
              <a:p>
                <a:r>
                  <a:rPr lang="pt-BR" dirty="0">
                    <a:ea typeface="Cambria Math" panose="02040503050406030204" pitchFamily="18" charset="0"/>
                  </a:rPr>
                  <a:t>V</a:t>
                </a:r>
                <a:r>
                  <a:rPr lang="pt-BR" b="0" dirty="0">
                    <a:ea typeface="Cambria Math" panose="02040503050406030204" pitchFamily="18" charset="0"/>
                  </a:rPr>
                  <a:t>ariância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b="0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dirty="0"/>
              </a:p>
              <a:p>
                <a:r>
                  <a:rPr lang="pt-BR" dirty="0"/>
                  <a:t>Desvio padrão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D7B154C-C0CC-4458-B4C5-386E3A01B5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5686" y="2116400"/>
                <a:ext cx="6098512" cy="3450613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3C5BC0F8-13AD-4957-AFA8-EF711A60AC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2980" y="2250624"/>
                <a:ext cx="4228051" cy="345061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dirty="0"/>
                  <a:t>Outros indicadores:</a:t>
                </a:r>
              </a:p>
              <a:p>
                <a:r>
                  <a:rPr lang="pt-BR" dirty="0"/>
                  <a:t>Índice beta -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/>
                      <m:t>β</m:t>
                    </m:r>
                    <m:r>
                      <a:rPr lang="pt-BR" i="1"/>
                      <m:t>=</m:t>
                    </m:r>
                    <m:f>
                      <m:fPr>
                        <m:ctrlPr>
                          <a:rPr lang="pt-BR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/>
                          <m:t>Cov</m:t>
                        </m:r>
                        <m:d>
                          <m:dPr>
                            <m:ctrlPr>
                              <a:rPr lang="pt-BR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t-BR"/>
                              <m:t>A</m:t>
                            </m:r>
                            <m:r>
                              <a:rPr lang="pt-BR" i="1"/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pt-BR"/>
                              <m:t>IFIX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pt-BR" i="1"/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pt-BR"/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/>
                              <m:t>IFIX</m:t>
                            </m:r>
                          </m:sub>
                          <m:sup>
                            <m:r>
                              <a:rPr lang="pt-BR" i="1"/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pt-BR" dirty="0"/>
              </a:p>
              <a:p>
                <a:r>
                  <a:rPr lang="pt-BR" dirty="0"/>
                  <a:t>Índice Sharpe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acc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sub>
                        </m:sSub>
                      </m:den>
                    </m:f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3C5BC0F8-13AD-4957-AFA8-EF711A60A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980" y="2250624"/>
                <a:ext cx="4228051" cy="3450613"/>
              </a:xfrm>
              <a:prstGeom prst="rect">
                <a:avLst/>
              </a:prstGeom>
              <a:blipFill>
                <a:blip r:embed="rId3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799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E6EF0-C068-4A90-8986-08C2BC46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7865"/>
            <a:ext cx="9603275" cy="470099"/>
          </a:xfrm>
        </p:spPr>
        <p:txBody>
          <a:bodyPr>
            <a:normAutofit fontScale="90000"/>
          </a:bodyPr>
          <a:lstStyle/>
          <a:p>
            <a:r>
              <a:rPr lang="pt-BR" dirty="0"/>
              <a:t>Processo de otimização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2AA113A-D8F8-4885-AE32-4FE1D08B1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705779" cy="3450613"/>
              </a:xfrm>
            </p:spPr>
            <p:txBody>
              <a:bodyPr/>
              <a:lstStyle/>
              <a:p>
                <a:r>
                  <a:rPr lang="pt-BR" dirty="0"/>
                  <a:t>Otimização dos pesos</a:t>
                </a:r>
              </a:p>
              <a:p>
                <a:r>
                  <a:rPr lang="pt-BR" dirty="0"/>
                  <a:t>Portifólio tangente – maximização do índice Sharpe</a:t>
                </a:r>
              </a:p>
              <a:p>
                <a:r>
                  <a:rPr lang="pt-BR" dirty="0"/>
                  <a:t>Portifólio de variância mínima – minimização do risco</a:t>
                </a:r>
              </a:p>
              <a:p>
                <a:r>
                  <a:rPr lang="pt-BR" dirty="0"/>
                  <a:t>Modelo : 500000 portifólios </a:t>
                </a:r>
              </a:p>
              <a:p>
                <a:pPr marL="0" indent="0">
                  <a:buNone/>
                </a:pPr>
                <a:r>
                  <a:rPr lang="pt-BR" dirty="0"/>
                  <a:t>       - Critério 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2AA113A-D8F8-4885-AE32-4FE1D08B1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705779" cy="3450613"/>
              </a:xfrm>
              <a:blipFill>
                <a:blip r:embed="rId3"/>
                <a:stretch>
                  <a:fillRect l="-565" t="-1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26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0EFF5-36B4-4D28-B511-AF2CD42B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57" y="1265914"/>
            <a:ext cx="8816546" cy="462219"/>
          </a:xfrm>
        </p:spPr>
        <p:txBody>
          <a:bodyPr>
            <a:noAutofit/>
          </a:bodyPr>
          <a:lstStyle/>
          <a:p>
            <a:r>
              <a:rPr lang="pt-BR" sz="2900" b="0" i="0" u="none" strike="noStrike" baseline="0" dirty="0">
                <a:solidFill>
                  <a:srgbClr val="000000"/>
                </a:solidFill>
              </a:rPr>
              <a:t>Resultados </a:t>
            </a:r>
            <a:endParaRPr lang="pt-BR" sz="2900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9567657-725A-4334-90A4-0B5EE7376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042" y="1979179"/>
            <a:ext cx="5972904" cy="3848966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a 9">
                <a:extLst>
                  <a:ext uri="{FF2B5EF4-FFF2-40B4-BE49-F238E27FC236}">
                    <a16:creationId xmlns:a16="http://schemas.microsoft.com/office/drawing/2014/main" id="{5E338CA5-740A-450A-8A03-D8022646B6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5757334"/>
                  </p:ext>
                </p:extLst>
              </p:nvPr>
            </p:nvGraphicFramePr>
            <p:xfrm>
              <a:off x="585355" y="3053713"/>
              <a:ext cx="4134427" cy="13750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81891">
                      <a:extLst>
                        <a:ext uri="{9D8B030D-6E8A-4147-A177-3AD203B41FA5}">
                          <a16:colId xmlns:a16="http://schemas.microsoft.com/office/drawing/2014/main" val="2295564432"/>
                        </a:ext>
                      </a:extLst>
                    </a:gridCol>
                    <a:gridCol w="1442526">
                      <a:extLst>
                        <a:ext uri="{9D8B030D-6E8A-4147-A177-3AD203B41FA5}">
                          <a16:colId xmlns:a16="http://schemas.microsoft.com/office/drawing/2014/main" val="2370073372"/>
                        </a:ext>
                      </a:extLst>
                    </a:gridCol>
                    <a:gridCol w="1310010">
                      <a:extLst>
                        <a:ext uri="{9D8B030D-6E8A-4147-A177-3AD203B41FA5}">
                          <a16:colId xmlns:a16="http://schemas.microsoft.com/office/drawing/2014/main" val="197149141"/>
                        </a:ext>
                      </a:extLst>
                    </a:gridCol>
                  </a:tblGrid>
                  <a:tr h="36334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 dirty="0">
                              <a:effectLst/>
                            </a:rPr>
                            <a:t>Indicador</a:t>
                          </a:r>
                          <a:endParaRPr lang="pt-B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Portifólio de variância mínima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Portifólio tangente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40326294"/>
                      </a:ext>
                    </a:extLst>
                  </a:tr>
                  <a:tr h="1714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pt-BR" sz="1100">
                                  <a:effectLst/>
                                </a:rPr>
                                <m:t>𝜎</m:t>
                              </m:r>
                            </m:oMath>
                          </a14:m>
                          <a:r>
                            <a:rPr lang="pt-BR" sz="1100">
                              <a:effectLst/>
                            </a:rPr>
                            <a:t> 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2,17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2,36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1167104"/>
                      </a:ext>
                    </a:extLst>
                  </a:tr>
                  <a:tr h="1714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pt-BR" sz="1100">
                                  <a:effectLst/>
                                </a:rPr>
                                <m:t>𝛽</m:t>
                              </m:r>
                            </m:oMath>
                          </a14:m>
                          <a:r>
                            <a:rPr lang="pt-BR" sz="1100">
                              <a:effectLst/>
                            </a:rPr>
                            <a:t> 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1,14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1,00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98145166"/>
                      </a:ext>
                    </a:extLst>
                  </a:tr>
                  <a:tr h="1714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pt-BR" sz="1100">
                                  <a:effectLst/>
                                </a:rPr>
                                <m:t>í</m:t>
                              </m:r>
                              <m:r>
                                <a:rPr lang="pt-BR" sz="1100">
                                  <a:effectLst/>
                                </a:rPr>
                                <m:t>𝑛𝑑𝑖𝑐𝑒</m:t>
                              </m:r>
                              <m:r>
                                <a:rPr lang="pt-BR" sz="1100">
                                  <a:effectLst/>
                                </a:rPr>
                                <m:t> </m:t>
                              </m:r>
                              <m:r>
                                <a:rPr lang="pt-BR" sz="1100">
                                  <a:effectLst/>
                                </a:rPr>
                                <m:t>𝑆h𝑎𝑟𝑝𝑒</m:t>
                              </m:r>
                            </m:oMath>
                          </a14:m>
                          <a:r>
                            <a:rPr lang="pt-BR" sz="1100">
                              <a:effectLst/>
                            </a:rPr>
                            <a:t> 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0,18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0,30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29925373"/>
                      </a:ext>
                    </a:extLst>
                  </a:tr>
                  <a:tr h="1714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Retorno esperado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0,98% a.m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 dirty="0">
                              <a:effectLst/>
                            </a:rPr>
                            <a:t>1,30% </a:t>
                          </a:r>
                          <a:r>
                            <a:rPr lang="pt-BR" sz="1100" dirty="0" err="1">
                              <a:effectLst/>
                            </a:rPr>
                            <a:t>a.m</a:t>
                          </a:r>
                          <a:endParaRPr lang="pt-B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963491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a 9">
                <a:extLst>
                  <a:ext uri="{FF2B5EF4-FFF2-40B4-BE49-F238E27FC236}">
                    <a16:creationId xmlns:a16="http://schemas.microsoft.com/office/drawing/2014/main" id="{5E338CA5-740A-450A-8A03-D8022646B6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5757334"/>
                  </p:ext>
                </p:extLst>
              </p:nvPr>
            </p:nvGraphicFramePr>
            <p:xfrm>
              <a:off x="585355" y="3053713"/>
              <a:ext cx="4134427" cy="13750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81891">
                      <a:extLst>
                        <a:ext uri="{9D8B030D-6E8A-4147-A177-3AD203B41FA5}">
                          <a16:colId xmlns:a16="http://schemas.microsoft.com/office/drawing/2014/main" val="2295564432"/>
                        </a:ext>
                      </a:extLst>
                    </a:gridCol>
                    <a:gridCol w="1442526">
                      <a:extLst>
                        <a:ext uri="{9D8B030D-6E8A-4147-A177-3AD203B41FA5}">
                          <a16:colId xmlns:a16="http://schemas.microsoft.com/office/drawing/2014/main" val="2370073372"/>
                        </a:ext>
                      </a:extLst>
                    </a:gridCol>
                    <a:gridCol w="1310010">
                      <a:extLst>
                        <a:ext uri="{9D8B030D-6E8A-4147-A177-3AD203B41FA5}">
                          <a16:colId xmlns:a16="http://schemas.microsoft.com/office/drawing/2014/main" val="197149141"/>
                        </a:ext>
                      </a:extLst>
                    </a:gridCol>
                  </a:tblGrid>
                  <a:tr h="47618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 dirty="0">
                              <a:effectLst/>
                            </a:rPr>
                            <a:t>Indicador</a:t>
                          </a:r>
                          <a:endParaRPr lang="pt-B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Portifólio de variância mínima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Portifólio tangente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40326294"/>
                      </a:ext>
                    </a:extLst>
                  </a:tr>
                  <a:tr h="224727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81" t="-216216" r="-200881" b="-3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2,17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2,36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1167104"/>
                      </a:ext>
                    </a:extLst>
                  </a:tr>
                  <a:tr h="224727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81" t="-316216" r="-200881" b="-2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1,14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1,00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98145166"/>
                      </a:ext>
                    </a:extLst>
                  </a:tr>
                  <a:tr h="224727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881" t="-416216" r="-200881" b="-1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0,18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0,30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29925373"/>
                      </a:ext>
                    </a:extLst>
                  </a:tr>
                  <a:tr h="2247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Retorno esperado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0,98% a.m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100" dirty="0">
                              <a:effectLst/>
                            </a:rPr>
                            <a:t>1,30% </a:t>
                          </a:r>
                          <a:r>
                            <a:rPr lang="pt-BR" sz="1100" dirty="0" err="1">
                              <a:effectLst/>
                            </a:rPr>
                            <a:t>a.m</a:t>
                          </a:r>
                          <a:endParaRPr lang="pt-B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963491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E35570-22BD-4D41-9CBE-4371D757EDFC}"/>
              </a:ext>
            </a:extLst>
          </p:cNvPr>
          <p:cNvSpPr txBox="1"/>
          <p:nvPr/>
        </p:nvSpPr>
        <p:spPr>
          <a:xfrm>
            <a:off x="5187924" y="5817581"/>
            <a:ext cx="3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Elaboração própria</a:t>
            </a:r>
          </a:p>
        </p:txBody>
      </p:sp>
    </p:spTree>
    <p:extLst>
      <p:ext uri="{BB962C8B-B14F-4D97-AF65-F5344CB8AC3E}">
        <p14:creationId xmlns:p14="http://schemas.microsoft.com/office/powerpoint/2010/main" val="193402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E02D1A-15E6-46EC-BAE7-61D39C37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conclusão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82">
            <a:extLst>
              <a:ext uri="{FF2B5EF4-FFF2-40B4-BE49-F238E27FC236}">
                <a16:creationId xmlns:a16="http://schemas.microsoft.com/office/drawing/2014/main" id="{E51BD503-5EC4-4EB9-8CBD-D927BE3D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09" y="3531204"/>
            <a:ext cx="3491626" cy="1603844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400" cap="all" dirty="0"/>
              <a:t>- </a:t>
            </a:r>
            <a:r>
              <a:rPr lang="en-US" sz="1400" cap="all" dirty="0" err="1"/>
              <a:t>contribuição</a:t>
            </a:r>
            <a:endParaRPr lang="en-US" sz="1400" cap="all" dirty="0"/>
          </a:p>
          <a:p>
            <a:pPr marL="0" indent="0">
              <a:buNone/>
            </a:pPr>
            <a:r>
              <a:rPr lang="en-US" sz="1400" cap="all" dirty="0"/>
              <a:t>- </a:t>
            </a:r>
            <a:r>
              <a:rPr lang="en-US" sz="1400" cap="all" dirty="0" err="1"/>
              <a:t>Sugestões</a:t>
            </a:r>
            <a:r>
              <a:rPr lang="en-US" sz="1400" cap="all" dirty="0"/>
              <a:t> para </a:t>
            </a:r>
            <a:r>
              <a:rPr lang="en-US" sz="1400" cap="all" dirty="0" err="1"/>
              <a:t>novos</a:t>
            </a:r>
            <a:r>
              <a:rPr lang="en-US" sz="1400" cap="all" dirty="0"/>
              <a:t> </a:t>
            </a:r>
            <a:r>
              <a:rPr lang="en-US" sz="1400" cap="all" dirty="0" err="1"/>
              <a:t>estudos</a:t>
            </a:r>
            <a:r>
              <a:rPr lang="en-US" sz="1400" cap="all" dirty="0"/>
              <a:t>:</a:t>
            </a:r>
          </a:p>
          <a:p>
            <a:pPr marL="0" indent="0">
              <a:buNone/>
            </a:pPr>
            <a:r>
              <a:rPr lang="en-US" sz="1400" cap="all" dirty="0"/>
              <a:t>  - </a:t>
            </a:r>
            <a:r>
              <a:rPr lang="en-US" sz="1400" cap="all" dirty="0" err="1"/>
              <a:t>Dividendos</a:t>
            </a:r>
            <a:endParaRPr lang="en-US" sz="1400" cap="all" dirty="0"/>
          </a:p>
          <a:p>
            <a:pPr marL="0" indent="0">
              <a:buNone/>
            </a:pPr>
            <a:endParaRPr lang="en-US" sz="1400" cap="all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7CC0993-7100-4D0D-937A-013CAB32C81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5429"/>
          <a:stretch/>
        </p:blipFill>
        <p:spPr bwMode="auto">
          <a:xfrm>
            <a:off x="4631115" y="1579041"/>
            <a:ext cx="6313976" cy="310624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D5731E58-2A94-476E-B1A3-D64E55AF35CE}"/>
              </a:ext>
            </a:extLst>
          </p:cNvPr>
          <p:cNvSpPr txBox="1"/>
          <p:nvPr/>
        </p:nvSpPr>
        <p:spPr>
          <a:xfrm>
            <a:off x="4415036" y="5037609"/>
            <a:ext cx="3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Elaboração própria</a:t>
            </a:r>
          </a:p>
        </p:txBody>
      </p:sp>
    </p:spTree>
    <p:extLst>
      <p:ext uri="{BB962C8B-B14F-4D97-AF65-F5344CB8AC3E}">
        <p14:creationId xmlns:p14="http://schemas.microsoft.com/office/powerpoint/2010/main" val="1728156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2FC07-8CFC-4035-A5BA-A52A81D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46CE61-39B4-4738-8A59-D285BAA5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BERK, J.; DEMARZO,.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Finanças Empresariais Essencial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1. ed. São Paulo: Bookman, 2010.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DD. Portfolio Optimization in R.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coding finance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2020.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Disponivel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em: &lt;https://www.codingfinance.com/post/2018-05-31-portfolio-opt-in-r/&gt;. Acesso em: 7 Dezembro 2020.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JONATHAN K. REGENSTEIN, J.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Reproducible Finance With R - Code Flows and Shiny Apps for Portfolio Analysis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1. ed. Boca Raton, FL.: CRC Press, v. 1, 2019.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LAMOUNIER LOCATELLI , et al. Análise da eficiência de fundos de investimento imobiliário em um período de crise econômica.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Revista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Íbero-Americana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Estratégia(RIAE)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v. 17, p. 78-92, Abril/Junho 2018.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MENDES, A.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Fundos de Investimento Imobiliário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1. ed. São Paulo: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2018.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59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E9BB5-1A0B-41C2-A903-B6F18445C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667" y="1885242"/>
            <a:ext cx="10922000" cy="1018439"/>
          </a:xfrm>
        </p:spPr>
        <p:txBody>
          <a:bodyPr>
            <a:noAutofit/>
          </a:bodyPr>
          <a:lstStyle/>
          <a:p>
            <a:pPr algn="ctr"/>
            <a:r>
              <a:rPr lang="pt-BR" sz="2800" dirty="0">
                <a:cs typeface="Arial" panose="020B0604020202020204" pitchFamily="34" charset="0"/>
              </a:rPr>
              <a:t>ANÁLISE DE RISCO E RENTABILIDADE DE UMA CARTEIRA DE </a:t>
            </a:r>
            <a:br>
              <a:rPr lang="pt-BR" sz="2800" dirty="0">
                <a:cs typeface="Arial" panose="020B0604020202020204" pitchFamily="34" charset="0"/>
              </a:rPr>
            </a:br>
            <a:r>
              <a:rPr lang="pt-BR" sz="2800" dirty="0">
                <a:cs typeface="Arial" panose="020B0604020202020204" pitchFamily="34" charset="0"/>
              </a:rPr>
              <a:t>FUNDOS DE INVESTIMENTO IMOBILIÁRIO.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05E422-19B4-4287-8D67-AE62FBB7D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4868" y="3761380"/>
            <a:ext cx="8915399" cy="1458662"/>
          </a:xfrm>
        </p:spPr>
        <p:txBody>
          <a:bodyPr/>
          <a:lstStyle/>
          <a:p>
            <a:r>
              <a:rPr lang="pt-BR" dirty="0">
                <a:latin typeface="Gill Sans MT "/>
                <a:cs typeface="Arial" panose="020B0604020202020204" pitchFamily="34" charset="0"/>
              </a:rPr>
              <a:t>Orientador: Prof.  Ariel Levy</a:t>
            </a:r>
          </a:p>
          <a:p>
            <a:r>
              <a:rPr lang="pt-BR" dirty="0">
                <a:latin typeface="Gill Sans MT "/>
                <a:cs typeface="Arial" panose="020B0604020202020204" pitchFamily="34" charset="0"/>
              </a:rPr>
              <a:t>Aluno:  Marcus Antonio Cardoso Ramalho</a:t>
            </a:r>
          </a:p>
          <a:p>
            <a:endParaRPr lang="pt-BR" dirty="0">
              <a:latin typeface="Gill Sans MT 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ADD9F5-8765-42E6-8948-3E8609EE77C3}"/>
              </a:ext>
            </a:extLst>
          </p:cNvPr>
          <p:cNvSpPr txBox="1">
            <a:spLocks/>
          </p:cNvSpPr>
          <p:nvPr/>
        </p:nvSpPr>
        <p:spPr>
          <a:xfrm>
            <a:off x="831667" y="548091"/>
            <a:ext cx="10922000" cy="825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800" dirty="0">
                <a:cs typeface="Arial" panose="020B0604020202020204" pitchFamily="34" charset="0"/>
              </a:rPr>
              <a:t>UNIVERSIDADE FEDERAL FLUMINENSE</a:t>
            </a:r>
          </a:p>
        </p:txBody>
      </p:sp>
    </p:spTree>
    <p:extLst>
      <p:ext uri="{BB962C8B-B14F-4D97-AF65-F5344CB8AC3E}">
        <p14:creationId xmlns:p14="http://schemas.microsoft.com/office/powerpoint/2010/main" val="336573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BC4507B-7D8C-4CA0-9E8B-2D83A3EA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71" y="556888"/>
            <a:ext cx="5346700" cy="1049235"/>
          </a:xfrm>
        </p:spPr>
        <p:txBody>
          <a:bodyPr>
            <a:normAutofit/>
          </a:bodyPr>
          <a:lstStyle/>
          <a:p>
            <a:r>
              <a:rPr lang="pt-BR" dirty="0"/>
              <a:t>Fundos de investimento imobiliário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8C3D5E08-156B-46DD-8DB2-B7D07685E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44" y="436129"/>
            <a:ext cx="4660762" cy="466076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1D2C6-29F7-421E-8BD0-1885F9A5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371" y="2347139"/>
            <a:ext cx="5775529" cy="3450613"/>
          </a:xfrm>
        </p:spPr>
        <p:txBody>
          <a:bodyPr>
            <a:normAutofit/>
          </a:bodyPr>
          <a:lstStyle/>
          <a:p>
            <a:r>
              <a:rPr lang="pt-BR" sz="2800" dirty="0"/>
              <a:t>O que são?</a:t>
            </a:r>
          </a:p>
          <a:p>
            <a:r>
              <a:rPr lang="pt-BR" sz="2800" dirty="0"/>
              <a:t>Como e quando surgiram no Brasil?</a:t>
            </a:r>
          </a:p>
          <a:p>
            <a:r>
              <a:rPr lang="pt-BR" sz="2800" dirty="0"/>
              <a:t>Quem pode investir?</a:t>
            </a:r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9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78ADA-6D42-4072-AB97-F7903E9E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econômico e de mercado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55C327-1C73-4183-AC21-C078B3F7D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5" t="32191" r="36786" b="18285"/>
          <a:stretch/>
        </p:blipFill>
        <p:spPr>
          <a:xfrm>
            <a:off x="6651246" y="2461176"/>
            <a:ext cx="5192486" cy="339634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80B28AF-6070-4C75-8C20-6B4D8DACD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478" y="1901681"/>
            <a:ext cx="3222021" cy="5115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800" dirty="0"/>
              <a:t>Investidores por ano</a:t>
            </a:r>
          </a:p>
          <a:p>
            <a:pPr marL="0" indent="0">
              <a:buNone/>
            </a:pPr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75830C46-3087-4DC9-B092-5B820AFB2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093968"/>
              </p:ext>
            </p:extLst>
          </p:nvPr>
        </p:nvGraphicFramePr>
        <p:xfrm>
          <a:off x="745931" y="2338539"/>
          <a:ext cx="5785242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425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362B0B-03D1-4882-95AB-CC8DF99C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pt-BR" dirty="0"/>
              <a:t>Pergunta de pesquisa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C3F1A-E690-4816-8D53-5E06F3F2F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892299"/>
            <a:ext cx="6130003" cy="429768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É possível obter retornos melhores do que outros investimento indexados pela taxa SELIC com </a:t>
            </a:r>
            <a:r>
              <a:rPr lang="pt-BR" sz="2800" dirty="0" err="1"/>
              <a:t>FIIs</a:t>
            </a:r>
            <a:r>
              <a:rPr lang="pt-BR" sz="2800" dirty="0"/>
              <a:t>, em um cenário de queda da taxa básica de juros, mantendo-se uma relação ótima entre risco e retorno em um portifólio?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7014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B4120-4BE4-40A9-B43D-94C78AE0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-</a:t>
            </a:r>
            <a:br>
              <a:rPr lang="pt-BR" dirty="0"/>
            </a:br>
            <a:r>
              <a:rPr lang="pt-BR" dirty="0"/>
              <a:t>Critérios para seleção dos fundos</a:t>
            </a:r>
          </a:p>
        </p:txBody>
      </p:sp>
      <p:graphicFrame>
        <p:nvGraphicFramePr>
          <p:cNvPr id="23" name="Espaço Reservado para Conteúdo 2">
            <a:extLst>
              <a:ext uri="{FF2B5EF4-FFF2-40B4-BE49-F238E27FC236}">
                <a16:creationId xmlns:a16="http://schemas.microsoft.com/office/drawing/2014/main" id="{77CA31EA-8828-4CBB-BDA8-ED71268680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8" y="2098859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21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2" name="Picture 5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5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59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8D34B5-CE10-42D3-8840-1AC1E68E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/>
              <a:t>Metodologia</a:t>
            </a:r>
          </a:p>
        </p:txBody>
      </p:sp>
      <p:grpSp>
        <p:nvGrpSpPr>
          <p:cNvPr id="98" name="Group 61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3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Espaço Reservado para Conteúdo 10" descr="Diagrama&#10;&#10;Descrição gerada automaticamente">
            <a:extLst>
              <a:ext uri="{FF2B5EF4-FFF2-40B4-BE49-F238E27FC236}">
                <a16:creationId xmlns:a16="http://schemas.microsoft.com/office/drawing/2014/main" id="{3471ADB5-25CE-4A2B-B546-B6A111067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2" t="4659" r="12919" b="6953"/>
          <a:stretch/>
        </p:blipFill>
        <p:spPr>
          <a:xfrm>
            <a:off x="4856251" y="1116344"/>
            <a:ext cx="5807162" cy="3866172"/>
          </a:xfrm>
          <a:prstGeom prst="rect">
            <a:avLst/>
          </a:prstGeom>
        </p:spPr>
      </p:pic>
      <p:pic>
        <p:nvPicPr>
          <p:cNvPr id="108" name="Picture 65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2" name="Straight Connector 67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BA49414-C78C-4BFF-9A9F-8D96E70C4316}"/>
              </a:ext>
            </a:extLst>
          </p:cNvPr>
          <p:cNvSpPr txBox="1"/>
          <p:nvPr/>
        </p:nvSpPr>
        <p:spPr>
          <a:xfrm>
            <a:off x="4781524" y="4954894"/>
            <a:ext cx="3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Elaboração própria</a:t>
            </a:r>
          </a:p>
        </p:txBody>
      </p:sp>
    </p:spTree>
    <p:extLst>
      <p:ext uri="{BB962C8B-B14F-4D97-AF65-F5344CB8AC3E}">
        <p14:creationId xmlns:p14="http://schemas.microsoft.com/office/powerpoint/2010/main" val="80378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A1CB5-43C4-4645-899E-DB8B48B7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005" y="1140843"/>
            <a:ext cx="9110444" cy="527395"/>
          </a:xfrm>
        </p:spPr>
        <p:txBody>
          <a:bodyPr>
            <a:normAutofit fontScale="90000"/>
          </a:bodyPr>
          <a:lstStyle/>
          <a:p>
            <a:r>
              <a:rPr lang="pt-BR" dirty="0"/>
              <a:t>Corte de 60 fundos</a:t>
            </a:r>
            <a:endParaRPr lang="pt-BR" sz="28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93F80D8-00D5-43A7-960B-995BD85D0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08" y="1960567"/>
            <a:ext cx="8620239" cy="3962530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DBE11C14-95D2-40FF-B2C3-0B9D824A5490}"/>
              </a:ext>
            </a:extLst>
          </p:cNvPr>
          <p:cNvSpPr/>
          <p:nvPr/>
        </p:nvSpPr>
        <p:spPr>
          <a:xfrm>
            <a:off x="2483141" y="5041783"/>
            <a:ext cx="872455" cy="881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A095F0FF-08DF-4010-8E69-2BB126325F78}"/>
              </a:ext>
            </a:extLst>
          </p:cNvPr>
          <p:cNvSpPr/>
          <p:nvPr/>
        </p:nvSpPr>
        <p:spPr>
          <a:xfrm>
            <a:off x="6964260" y="5041783"/>
            <a:ext cx="872455" cy="881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6CF168E3-F222-4484-A200-F3E7EA318B09}"/>
              </a:ext>
            </a:extLst>
          </p:cNvPr>
          <p:cNvSpPr txBox="1"/>
          <p:nvPr/>
        </p:nvSpPr>
        <p:spPr>
          <a:xfrm>
            <a:off x="1612636" y="5904625"/>
            <a:ext cx="3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Elaboração própria</a:t>
            </a:r>
          </a:p>
        </p:txBody>
      </p:sp>
    </p:spTree>
    <p:extLst>
      <p:ext uri="{BB962C8B-B14F-4D97-AF65-F5344CB8AC3E}">
        <p14:creationId xmlns:p14="http://schemas.microsoft.com/office/powerpoint/2010/main" val="335288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6512E-2406-4BD6-B06D-8FE82E30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8087"/>
            <a:ext cx="9603275" cy="587136"/>
          </a:xfrm>
        </p:spPr>
        <p:txBody>
          <a:bodyPr/>
          <a:lstStyle/>
          <a:p>
            <a:r>
              <a:rPr lang="pt-BR" dirty="0"/>
              <a:t>Portifólio selecionado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3A88D41-19CD-4E51-8A99-7343EFCEE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3854"/>
              </p:ext>
            </p:extLst>
          </p:nvPr>
        </p:nvGraphicFramePr>
        <p:xfrm>
          <a:off x="1377844" y="1954207"/>
          <a:ext cx="3626672" cy="3575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336">
                  <a:extLst>
                    <a:ext uri="{9D8B030D-6E8A-4147-A177-3AD203B41FA5}">
                      <a16:colId xmlns:a16="http://schemas.microsoft.com/office/drawing/2014/main" val="1371924104"/>
                    </a:ext>
                  </a:extLst>
                </a:gridCol>
                <a:gridCol w="1813336">
                  <a:extLst>
                    <a:ext uri="{9D8B030D-6E8A-4147-A177-3AD203B41FA5}">
                      <a16:colId xmlns:a16="http://schemas.microsoft.com/office/drawing/2014/main" val="3703573726"/>
                    </a:ext>
                  </a:extLst>
                </a:gridCol>
              </a:tblGrid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Fundo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Categoria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3112305995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ABCP11.SA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Shopping/Varejo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128179607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BBPO11.SA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Agências Bancárias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3668072981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BPFF11.SA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Fundo de Fundos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3088878155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BRCR11.SA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Lajes Comerciais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3584871083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FIGS11.SA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Shopping/Varejo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1366053140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FIIB11.SA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Logísticos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1156087606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FLMA11.SA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Lajes Comerciais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476097682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FVPQ11.SA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Shopping/Varejo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3497064078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HGBS11.SA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Shopping/Varejo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3476959238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HGCR11.SA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Recebíveis Imobiliários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3634468185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HGLG11.SA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Logísticos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1938932399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HGRE11.SA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Lajes Comerciais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1187750455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JSRE11.SA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Lajes Comerciais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1729445280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KNCR11.SA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Recebíveis Imobiliários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1966055928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KNRI11.SA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Híbrido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330619061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MFII11.SA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Incorporação Residencial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2757425762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MXRF11.SA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Recebíveis Imobiliários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3034718149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ONEF11.SA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Lajes Comerciais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2927083394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RNGO11.SA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Lajes Comerciais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3596970440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SDIL11.SA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Logísticos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3884380039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SPTW11.SA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Lajes Comerciais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701203019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VLOL11.SA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Lajes Comerciais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2557415420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VRTA11.SA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Recebíveis Imobiliários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2025727444"/>
                  </a:ext>
                </a:extLst>
              </a:tr>
              <a:tr h="13798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>
                          <a:effectLst/>
                        </a:rPr>
                        <a:t>XPCM11.SA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700" dirty="0">
                          <a:effectLst/>
                        </a:rPr>
                        <a:t>Lajes Comerciais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3" marR="46353" marT="0" marB="0"/>
                </a:tc>
                <a:extLst>
                  <a:ext uri="{0D108BD9-81ED-4DB2-BD59-A6C34878D82A}">
                    <a16:rowId xmlns:a16="http://schemas.microsoft.com/office/drawing/2014/main" val="800031173"/>
                  </a:ext>
                </a:extLst>
              </a:tr>
            </a:tbl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450E9D2-D6AD-404D-BA57-B8EACD0B89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504217"/>
              </p:ext>
            </p:extLst>
          </p:nvPr>
        </p:nvGraphicFramePr>
        <p:xfrm>
          <a:off x="5378859" y="2224073"/>
          <a:ext cx="5494020" cy="303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9DEE6D71-10C0-4518-80AF-082F2131444A}"/>
              </a:ext>
            </a:extLst>
          </p:cNvPr>
          <p:cNvSpPr txBox="1"/>
          <p:nvPr/>
        </p:nvSpPr>
        <p:spPr>
          <a:xfrm>
            <a:off x="1280942" y="5886230"/>
            <a:ext cx="3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Elaboração própria</a:t>
            </a:r>
          </a:p>
        </p:txBody>
      </p:sp>
    </p:spTree>
    <p:extLst>
      <p:ext uri="{BB962C8B-B14F-4D97-AF65-F5344CB8AC3E}">
        <p14:creationId xmlns:p14="http://schemas.microsoft.com/office/powerpoint/2010/main" val="323708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F8B375C-D703-4C5A-9D0D-EF09C05B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t-BR" dirty="0"/>
              <a:t>Otimização de carteiras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6C8F7B-855B-407A-8D9A-EAC90DB29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15587" r="18764" b="20252"/>
          <a:stretch/>
        </p:blipFill>
        <p:spPr>
          <a:xfrm>
            <a:off x="5740074" y="406438"/>
            <a:ext cx="6314750" cy="52705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87ED9774-4835-4948-B463-96A468312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81992"/>
              </p:ext>
            </p:extLst>
          </p:nvPr>
        </p:nvGraphicFramePr>
        <p:xfrm>
          <a:off x="1451581" y="2015732"/>
          <a:ext cx="4172212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CBE48924-A63C-4726-B929-BB44ACE03EA3}"/>
              </a:ext>
            </a:extLst>
          </p:cNvPr>
          <p:cNvSpPr txBox="1"/>
          <p:nvPr/>
        </p:nvSpPr>
        <p:spPr>
          <a:xfrm>
            <a:off x="5631269" y="5677010"/>
            <a:ext cx="3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Elaboração própria</a:t>
            </a:r>
          </a:p>
        </p:txBody>
      </p:sp>
    </p:spTree>
    <p:extLst>
      <p:ext uri="{BB962C8B-B14F-4D97-AF65-F5344CB8AC3E}">
        <p14:creationId xmlns:p14="http://schemas.microsoft.com/office/powerpoint/2010/main" val="101652712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eria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605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Gill Sans MT </vt:lpstr>
      <vt:lpstr>Times New Roman</vt:lpstr>
      <vt:lpstr>Galeria</vt:lpstr>
      <vt:lpstr>ANÁLISE DE RISCO E RENTABILIDADE DE UMA CARTEIRA DE  FUNDOS DE INVESTIMENTO IMOBILIÁRIO.</vt:lpstr>
      <vt:lpstr>Fundos de investimento imobiliário</vt:lpstr>
      <vt:lpstr>Contexto econômico e de mercado</vt:lpstr>
      <vt:lpstr>Pergunta de pesquisa</vt:lpstr>
      <vt:lpstr>Metodologia - Critérios para seleção dos fundos</vt:lpstr>
      <vt:lpstr>Metodologia</vt:lpstr>
      <vt:lpstr>Corte de 60 fundos</vt:lpstr>
      <vt:lpstr>Portifólio selecionado </vt:lpstr>
      <vt:lpstr>Otimização de carteiras</vt:lpstr>
      <vt:lpstr>Indicadores</vt:lpstr>
      <vt:lpstr>Processo de otimização</vt:lpstr>
      <vt:lpstr>Resultados </vt:lpstr>
      <vt:lpstr>conclusão</vt:lpstr>
      <vt:lpstr>Referências</vt:lpstr>
      <vt:lpstr>ANÁLISE DE RISCO E RENTABILIDADE DE UMA CARTEIRA DE  FUNDOS DE INVESTIMENTO IMOBILIÁRIO.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RISCO E RENTABILIDADE DE UMA CARTEIRA DE  FUNDOS DE INVESTIMENTO IMOBILIÁRIO.</dc:title>
  <dc:creator>Marcus Antonio</dc:creator>
  <cp:lastModifiedBy>Marcus Antonio</cp:lastModifiedBy>
  <cp:revision>5</cp:revision>
  <dcterms:created xsi:type="dcterms:W3CDTF">2020-12-14T12:47:25Z</dcterms:created>
  <dcterms:modified xsi:type="dcterms:W3CDTF">2020-12-14T23:17:55Z</dcterms:modified>
</cp:coreProperties>
</file>