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4" r:id="rId2"/>
    <p:sldId id="367" r:id="rId3"/>
    <p:sldId id="370" r:id="rId4"/>
    <p:sldId id="359" r:id="rId5"/>
    <p:sldId id="368" r:id="rId6"/>
    <p:sldId id="369" r:id="rId7"/>
    <p:sldId id="3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4588F-7A3B-4DCD-81AB-9A756770755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85FF7-C377-4BF8-BD59-DFA87CD4A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39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>
            <a:extLst>
              <a:ext uri="{FF2B5EF4-FFF2-40B4-BE49-F238E27FC236}">
                <a16:creationId xmlns:a16="http://schemas.microsoft.com/office/drawing/2014/main" id="{F95B32B1-74EA-D205-15E9-F36C4909A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Espaço Reservado para Anotações 2">
            <a:extLst>
              <a:ext uri="{FF2B5EF4-FFF2-40B4-BE49-F238E27FC236}">
                <a16:creationId xmlns:a16="http://schemas.microsoft.com/office/drawing/2014/main" id="{86861BB6-4771-58F5-3B65-CD59CF032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A6E487D8-9B3A-E0EB-5F1E-5F45BFD9C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B5C6E6-BDB8-4570-A7F8-BB9E35B5B40C}" type="slidenum">
              <a:rPr lang="pt-BR" altLang="pt-B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>
            <a:extLst>
              <a:ext uri="{FF2B5EF4-FFF2-40B4-BE49-F238E27FC236}">
                <a16:creationId xmlns:a16="http://schemas.microsoft.com/office/drawing/2014/main" id="{B9C38034-6A4A-AA2B-77B9-12FC84F1E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>
            <a:extLst>
              <a:ext uri="{FF2B5EF4-FFF2-40B4-BE49-F238E27FC236}">
                <a16:creationId xmlns:a16="http://schemas.microsoft.com/office/drawing/2014/main" id="{49AE15E5-6825-CA83-CEAE-A365AE154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8FAEA969-9DFC-AACA-F9CA-03029436D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E0E6B8-1664-4B25-BC65-C52DD3CC6C1A}" type="slidenum">
              <a:rPr lang="pt-BR" altLang="en-US" sz="13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 altLang="en-US" sz="13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83DB3-6397-F11C-70A3-3C29C2C56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82EEB-7D61-DC2F-B936-7FFA09165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A68204-777B-72E2-5223-737D2D0E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7AC63-E0AB-5AC6-CCC3-AEE8657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315E4F-96C7-C4CC-0FCD-B8BE3CF8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61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C92EB-D925-E87A-F26A-4032E192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B580D1-849F-082C-579A-0CE7E5630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E244B-2B3D-9B22-FEFC-64395BE8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12B4F1-AC48-685C-1154-E01A6ACA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C4543-7616-26AD-D59A-F3E2EB0A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0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FED095-28D8-3F51-4447-5A4EB7A88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7F83A8-76C3-6012-F09F-F408A42E3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C1294-2645-0AC2-67C7-D8582FC9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AC5252-F970-0E06-0DA2-BBA83E6A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EE32-9022-EFE9-3C18-07589AD2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14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3B2F9-C982-58BC-680B-DA3565EA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B3322-DBA9-0DA3-83C5-9B108447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0E3AF-4A8F-E0AB-FFD7-A9418B74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1233CC-1CF1-8A82-9A49-7E88A67C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48304-45D6-7772-768C-D52A84D5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2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B319C-EBB6-E46F-635B-68B955A3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95F301-308E-CDF9-A973-6DF141E53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64FB71-D45A-48F0-4CC0-B33B3FD4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FE6791-0AAB-04E3-2742-8BAA3D4B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F41093-A81E-DBE7-06CE-AF2F0A7B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75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7C17B-F63A-059C-30C8-6E14FEFF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CAA5F-327C-346A-B0A0-519A7973D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407094-77FC-ECE6-1FF2-72827A63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4A9B58-1A6B-B81E-DF61-FC53CF04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01ACA8-F91B-7D48-016E-AF4889A8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860361-F1D1-60E4-3940-4DFE5076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03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644BE-46FE-4CB8-7875-3626245C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1CEC1A-9E96-234A-C292-9FF1723D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04BA76-80FC-4BD4-53E0-97892B0F5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2BC1EC-8080-E7CD-31EA-B9F55A8DF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C3C80-2F01-8BF0-5E4D-DC7450521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8555FE-4CBB-552D-1D27-0229A8B8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429C0A-229E-A250-56B9-920E45B5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8AF9A4-A3E7-B19D-F022-8126CB3D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74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3F109-5461-F004-7D28-4665B9DF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2BEAA5-A913-FFE8-A9EC-C0C2381F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0CCD1-4302-525D-F8A6-6410E8F1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7D7924-E427-4648-BAE0-4FD8D1DB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44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8754CB-B4AE-FA9A-CE93-2DC5DF3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5907CB-AD34-72EF-8EE7-D5B321CB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08FE2C-3194-A05E-0861-27728488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84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19C11-BB8A-886A-33B1-7015982C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AD155-DAEE-2966-74E4-74E15354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7FD429-0987-BCEC-14D3-A9306FC1B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C1866D-92D6-09CB-F18E-74603CA0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0D3C10-F516-696F-315E-18C21C1D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4E99CD-98B7-522D-E1DA-A2B4AAB8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3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A8664-FAE2-ED6F-FB27-3653D714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880DA0-1BE1-84EC-D223-D5AF2BE3D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53EB0C-FDD5-2695-7923-DC8C98F67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12C7DD-9865-82F6-5DD0-CB1A9BC8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AABFC7-3A7E-AD68-E1DF-3468D2EF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DBFD59-FE82-38F6-D9C7-4CD338B8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1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E1D16C-983E-3626-4756-71523A7F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D6E7FD-0E79-F749-5E6F-2679E592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AA28D-D7F3-9737-7616-035A9534D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AB8C-8357-4486-8D73-9C9A5B344465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AE743A-90D0-DA6A-FD12-B2E5C17DE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D932B0-AB68-FBE9-B7D9-3C08D0767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431E-A785-4FBF-96A3-8E52E9ADB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9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Logo_UFF.png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hyperlink" Target="https://commons.wikimedia.org/wiki/File:Logo_UFF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104661-1BF0-8DDC-D3E1-5813B088E009}"/>
              </a:ext>
            </a:extLst>
          </p:cNvPr>
          <p:cNvSpPr/>
          <p:nvPr/>
        </p:nvSpPr>
        <p:spPr>
          <a:xfrm>
            <a:off x="713390" y="5436147"/>
            <a:ext cx="11059509" cy="107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Programa</a:t>
            </a:r>
            <a:r>
              <a:rPr lang="en-US" sz="5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5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Formação</a:t>
            </a:r>
            <a:r>
              <a:rPr lang="en-US" sz="5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5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Executivos</a:t>
            </a:r>
            <a:endParaRPr lang="en-US" sz="5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Laboratório</a:t>
            </a:r>
            <a:r>
              <a:rPr lang="en-US" sz="2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22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Inovação</a:t>
            </a:r>
            <a:r>
              <a:rPr lang="en-US" sz="2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2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Tecnologia</a:t>
            </a:r>
            <a:r>
              <a:rPr lang="en-US" sz="2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e </a:t>
            </a:r>
            <a:r>
              <a:rPr lang="en-US" sz="22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Sustentabilidade</a:t>
            </a:r>
            <a:r>
              <a:rPr lang="en-US" sz="2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- LITS</a:t>
            </a:r>
          </a:p>
        </p:txBody>
      </p:sp>
      <p:pic>
        <p:nvPicPr>
          <p:cNvPr id="7" name="Picture 4" descr="A PROEX-UFF divulga o... - Pró-Reitoria de Extensão - UFF | Facebook">
            <a:extLst>
              <a:ext uri="{FF2B5EF4-FFF2-40B4-BE49-F238E27FC236}">
                <a16:creationId xmlns:a16="http://schemas.microsoft.com/office/drawing/2014/main" id="{E9D57D66-8417-15E4-C070-6B267CDE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196" y="2078912"/>
            <a:ext cx="3314057" cy="96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2D505A-92F2-1015-17BA-3D8BBCFE17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84326"/>
          <a:stretch/>
        </p:blipFill>
        <p:spPr>
          <a:xfrm>
            <a:off x="5011779" y="732476"/>
            <a:ext cx="2124193" cy="3659140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FF8C78D-581B-971F-3372-70BB850AE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64037" y="879474"/>
            <a:ext cx="3312767" cy="3365143"/>
          </a:xfrm>
          <a:prstGeom prst="rect">
            <a:avLst/>
          </a:prstGeom>
          <a:effectLst/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1AA06D1-A34E-6DBC-5D62-2D0F78E4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Formação de Executivos - “Especialistas"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01343DE-8B85-0976-B1D2-8DCF3ED6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CAC7-F750-4AE9-9D2E-08C44AFAD8B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CBEA698-5B42-E6D2-F64E-69C578AC5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F7E5D43-C83C-2B3A-B9BE-98FE428CC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5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Espaço Reservado para Conteúdo 97" descr="Envelope">
            <a:extLst>
              <a:ext uri="{FF2B5EF4-FFF2-40B4-BE49-F238E27FC236}">
                <a16:creationId xmlns:a16="http://schemas.microsoft.com/office/drawing/2014/main" id="{51C90220-3405-A5BB-FAF5-754F180AE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100" y="1625600"/>
            <a:ext cx="914400" cy="914400"/>
          </a:xfrm>
        </p:spPr>
      </p:pic>
      <p:sp>
        <p:nvSpPr>
          <p:cNvPr id="5123" name="Espaço Reservado para Texto 79">
            <a:extLst>
              <a:ext uri="{FF2B5EF4-FFF2-40B4-BE49-F238E27FC236}">
                <a16:creationId xmlns:a16="http://schemas.microsoft.com/office/drawing/2014/main" id="{1F85831B-4ED3-5B0F-18B4-2B891EF67BFA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900113" y="1141413"/>
            <a:ext cx="6794500" cy="4254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/>
              <a:t>Prof. Dr. Martius Vicente Rodriguez y Rodriguez</a:t>
            </a:r>
          </a:p>
        </p:txBody>
      </p:sp>
      <p:sp>
        <p:nvSpPr>
          <p:cNvPr id="5124" name="Espaço Reservado para Texto 86">
            <a:extLst>
              <a:ext uri="{FF2B5EF4-FFF2-40B4-BE49-F238E27FC236}">
                <a16:creationId xmlns:a16="http://schemas.microsoft.com/office/drawing/2014/main" id="{CCD11A76-BA13-4DDB-8EE9-1B863D6D15B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441450" y="1784350"/>
            <a:ext cx="5476875" cy="290513"/>
          </a:xfrm>
        </p:spPr>
        <p:txBody>
          <a:bodyPr>
            <a:normAutofit fontScale="550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/>
              <a:t>martiusrodriguez@id.uff.br</a:t>
            </a:r>
          </a:p>
        </p:txBody>
      </p:sp>
      <p:pic>
        <p:nvPicPr>
          <p:cNvPr id="5125" name="Espaço Reservado para Conteúdo 93" descr="Usuário">
            <a:extLst>
              <a:ext uri="{FF2B5EF4-FFF2-40B4-BE49-F238E27FC236}">
                <a16:creationId xmlns:a16="http://schemas.microsoft.com/office/drawing/2014/main" id="{37B9EA4A-94E7-ECEE-1867-C681C00108AD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563" y="1022350"/>
            <a:ext cx="469900" cy="469900"/>
          </a:xfrm>
        </p:spPr>
      </p:pic>
      <p:cxnSp>
        <p:nvCxnSpPr>
          <p:cNvPr id="131" name="Conector Reto 130" descr="elemento decorativo">
            <a:extLst>
              <a:ext uri="{FF2B5EF4-FFF2-40B4-BE49-F238E27FC236}">
                <a16:creationId xmlns:a16="http://schemas.microsoft.com/office/drawing/2014/main" id="{5D13A960-4DC7-A392-5E53-EBEA3FEC10B0}"/>
              </a:ext>
            </a:extLst>
          </p:cNvPr>
          <p:cNvCxnSpPr/>
          <p:nvPr/>
        </p:nvCxnSpPr>
        <p:spPr>
          <a:xfrm>
            <a:off x="366713" y="1624013"/>
            <a:ext cx="429895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 descr="elemento decorativo">
            <a:extLst>
              <a:ext uri="{FF2B5EF4-FFF2-40B4-BE49-F238E27FC236}">
                <a16:creationId xmlns:a16="http://schemas.microsoft.com/office/drawing/2014/main" id="{EFF76CA7-CD87-A2B8-DAD8-C70D469E9198}"/>
              </a:ext>
            </a:extLst>
          </p:cNvPr>
          <p:cNvCxnSpPr/>
          <p:nvPr/>
        </p:nvCxnSpPr>
        <p:spPr>
          <a:xfrm>
            <a:off x="366713" y="1558925"/>
            <a:ext cx="429895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8" name="Grupo 6" descr="elemento decorativo">
            <a:extLst>
              <a:ext uri="{FF2B5EF4-FFF2-40B4-BE49-F238E27FC236}">
                <a16:creationId xmlns:a16="http://schemas.microsoft.com/office/drawing/2014/main" id="{37DDFB88-96B0-8E57-EA76-C730623CE0A3}"/>
              </a:ext>
            </a:extLst>
          </p:cNvPr>
          <p:cNvGrpSpPr>
            <a:grpSpLocks/>
          </p:cNvGrpSpPr>
          <p:nvPr/>
        </p:nvGrpSpPr>
        <p:grpSpPr bwMode="auto">
          <a:xfrm>
            <a:off x="9621838" y="0"/>
            <a:ext cx="2570162" cy="6858000"/>
            <a:chOff x="9621170" y="0"/>
            <a:chExt cx="2570831" cy="6858001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8FBBCED0-2CAE-9D2A-5A88-63D150E3F8CC}"/>
                </a:ext>
              </a:extLst>
            </p:cNvPr>
            <p:cNvSpPr/>
            <p:nvPr/>
          </p:nvSpPr>
          <p:spPr>
            <a:xfrm>
              <a:off x="9621170" y="0"/>
              <a:ext cx="2570831" cy="6858001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B6FF3CB6-0C2E-EC22-9143-A8121E7E043A}"/>
                </a:ext>
              </a:extLst>
            </p:cNvPr>
            <p:cNvSpPr/>
            <p:nvPr/>
          </p:nvSpPr>
          <p:spPr>
            <a:xfrm>
              <a:off x="9754555" y="0"/>
              <a:ext cx="2437446" cy="6858001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5D3FE4EC-4301-0788-D60C-BDF842866730}"/>
                </a:ext>
              </a:extLst>
            </p:cNvPr>
            <p:cNvSpPr/>
            <p:nvPr/>
          </p:nvSpPr>
          <p:spPr>
            <a:xfrm>
              <a:off x="10011797" y="0"/>
              <a:ext cx="2180204" cy="6858001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0DDB11E2-8DF1-3ABE-2A06-B5113A148584}"/>
                </a:ext>
              </a:extLst>
            </p:cNvPr>
            <p:cNvSpPr/>
            <p:nvPr/>
          </p:nvSpPr>
          <p:spPr>
            <a:xfrm>
              <a:off x="10543747" y="6350"/>
              <a:ext cx="1648254" cy="6851651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7E0210EF-DAAE-7729-8B05-F4125C55B2F8}"/>
                </a:ext>
              </a:extLst>
            </p:cNvPr>
            <p:cNvSpPr/>
            <p:nvPr/>
          </p:nvSpPr>
          <p:spPr>
            <a:xfrm>
              <a:off x="10802577" y="1082675"/>
              <a:ext cx="1389424" cy="5775326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5129" name="Imagem 9" descr="Homem de terno preto&#10;&#10;Descrição gerada automaticamente">
            <a:extLst>
              <a:ext uri="{FF2B5EF4-FFF2-40B4-BE49-F238E27FC236}">
                <a16:creationId xmlns:a16="http://schemas.microsoft.com/office/drawing/2014/main" id="{71C1D8AD-3C2F-F602-2E8B-9601EE05F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3250"/>
            <a:ext cx="158115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Espaço Reservado para Texto 79">
            <a:extLst>
              <a:ext uri="{FF2B5EF4-FFF2-40B4-BE49-F238E27FC236}">
                <a16:creationId xmlns:a16="http://schemas.microsoft.com/office/drawing/2014/main" id="{BB3F9E1B-D031-11B9-5DB1-FC6F2D7A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268663"/>
            <a:ext cx="11426825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altLang="pt-BR" sz="2400"/>
              <a:t>Professor Titular do Departamento de Administração da UFF. Pós-doutorado pela UFRJ/Harvard Business School. Especialista pela Sloan School of Management – MIT/EUA – Supply-Chain Management. Doutor pela UFRJ em Computação de Alto-Desempenho e Estratégia. Atuou no projeto de Integração Latino Americana – UNCTAD/ONU. Atuou como Gerente da Petrobras por 32 anos. Professor nos programas de Mestrado da Administração, da Medicina e do Doutorado no Instituto de Estudos Estratégicos da UFF. Autor, co-autor ou Organizador de 58 livros sobre Gestão do Conhecimento e Inovação. Diretor da Faculdade de Administração e Ciências Contábeis da UFF (2015-2023).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772433-B7AC-D6C1-DF35-4D2CC32FDA44}"/>
              </a:ext>
            </a:extLst>
          </p:cNvPr>
          <p:cNvSpPr/>
          <p:nvPr/>
        </p:nvSpPr>
        <p:spPr>
          <a:xfrm rot="20260806">
            <a:off x="1187450" y="1908175"/>
            <a:ext cx="10204450" cy="31543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99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EXEMPLO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58B7A7-284B-5C8C-CC98-0DC6AE5F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UFF - MBA EM CIÊNCIA DOS DADOS</a:t>
            </a:r>
            <a:endParaRPr lang="pt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AE4FB6-D026-5DCA-A5CE-022AB1DC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91B43-A97A-4BD8-AAF1-DB02614DB386}" type="slidenum">
              <a:rPr lang="pt-US" smtClean="0"/>
              <a:pPr>
                <a:defRPr/>
              </a:pPr>
              <a:t>4</a:t>
            </a:fld>
            <a:endParaRPr lang="pt-US"/>
          </a:p>
        </p:txBody>
      </p:sp>
    </p:spTree>
  </p:cSld>
  <p:clrMapOvr>
    <a:masterClrMapping/>
  </p:clrMapOvr>
  <p:transition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FF7C73B2-CB03-3356-CF6A-BA837ACF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DEA687E-0553-B2E8-C763-60EF00C44188}"/>
              </a:ext>
            </a:extLst>
          </p:cNvPr>
          <p:cNvSpPr/>
          <p:nvPr/>
        </p:nvSpPr>
        <p:spPr>
          <a:xfrm rot="20260806">
            <a:off x="2676525" y="1504950"/>
            <a:ext cx="5540375" cy="3046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MATERIAL </a:t>
            </a:r>
          </a:p>
          <a:p>
            <a:pPr algn="ctr">
              <a:defRPr/>
            </a:pPr>
            <a:r>
              <a:rPr lang="pt-BR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 CURSO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A29E53-D6F3-7B61-94F8-B12CE5F29B23}"/>
              </a:ext>
            </a:extLst>
          </p:cNvPr>
          <p:cNvSpPr/>
          <p:nvPr/>
        </p:nvSpPr>
        <p:spPr>
          <a:xfrm rot="16200000">
            <a:off x="-1390565" y="2715408"/>
            <a:ext cx="3496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&lt;disciplina&gt;</a:t>
            </a:r>
          </a:p>
        </p:txBody>
      </p:sp>
    </p:spTree>
    <p:extLst>
      <p:ext uri="{BB962C8B-B14F-4D97-AF65-F5344CB8AC3E}">
        <p14:creationId xmlns:p14="http://schemas.microsoft.com/office/powerpoint/2010/main" val="350272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&#10;&#10;Descrição gerada automaticamente com confiança média">
            <a:extLst>
              <a:ext uri="{FF2B5EF4-FFF2-40B4-BE49-F238E27FC236}">
                <a16:creationId xmlns:a16="http://schemas.microsoft.com/office/drawing/2014/main" id="{032D82E7-E09E-E98C-823A-45606423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6EC9734-B91B-CDC1-5F5F-1D2EF2EB6943}"/>
              </a:ext>
            </a:extLst>
          </p:cNvPr>
          <p:cNvSpPr/>
          <p:nvPr/>
        </p:nvSpPr>
        <p:spPr>
          <a:xfrm rot="20260806">
            <a:off x="2676525" y="1504950"/>
            <a:ext cx="5540375" cy="3046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MATERIAL </a:t>
            </a:r>
          </a:p>
          <a:p>
            <a:pPr algn="ctr">
              <a:defRPr/>
            </a:pPr>
            <a:r>
              <a:rPr lang="pt-BR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 CURSO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9B045B2-797F-FC5A-5425-50D68DBAD1F2}"/>
              </a:ext>
            </a:extLst>
          </p:cNvPr>
          <p:cNvSpPr/>
          <p:nvPr/>
        </p:nvSpPr>
        <p:spPr>
          <a:xfrm rot="16200000">
            <a:off x="-1390565" y="2715408"/>
            <a:ext cx="3496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&lt;disciplina&gt;</a:t>
            </a:r>
          </a:p>
        </p:txBody>
      </p:sp>
    </p:spTree>
    <p:extLst>
      <p:ext uri="{BB962C8B-B14F-4D97-AF65-F5344CB8AC3E}">
        <p14:creationId xmlns:p14="http://schemas.microsoft.com/office/powerpoint/2010/main" val="178795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7" descr="Diagrama">
            <a:extLst>
              <a:ext uri="{FF2B5EF4-FFF2-40B4-BE49-F238E27FC236}">
                <a16:creationId xmlns:a16="http://schemas.microsoft.com/office/drawing/2014/main" id="{1A6195FD-55F0-C93E-0CFF-2CBA6072C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8575"/>
            <a:ext cx="12184062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3" name="Grupo 22" descr="elemento decorativo">
            <a:extLst>
              <a:ext uri="{FF2B5EF4-FFF2-40B4-BE49-F238E27FC236}">
                <a16:creationId xmlns:a16="http://schemas.microsoft.com/office/drawing/2014/main" id="{77ADFF5A-B4E1-598B-9C70-44E79C8D5E9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768725" cy="6858000"/>
            <a:chOff x="0" y="0"/>
            <a:chExt cx="3768549" cy="6858000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09B35987-9C87-555B-DD71-0B7569A0C3B2}"/>
                </a:ext>
              </a:extLst>
            </p:cNvPr>
            <p:cNvSpPr/>
            <p:nvPr/>
          </p:nvSpPr>
          <p:spPr>
            <a:xfrm>
              <a:off x="0" y="0"/>
              <a:ext cx="3768549" cy="6858000"/>
            </a:xfrm>
            <a:custGeom>
              <a:avLst/>
              <a:gdLst>
                <a:gd name="connsiteX0" fmla="*/ 0 w 4750604"/>
                <a:gd name="connsiteY0" fmla="*/ 0 h 6858000"/>
                <a:gd name="connsiteX1" fmla="*/ 4750604 w 4750604"/>
                <a:gd name="connsiteY1" fmla="*/ 0 h 6858000"/>
                <a:gd name="connsiteX2" fmla="*/ 3101407 w 4750604"/>
                <a:gd name="connsiteY2" fmla="*/ 6858000 h 6858000"/>
                <a:gd name="connsiteX3" fmla="*/ 0 w 475060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0604" h="6858000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0A839DF6-421F-DAF8-DBBB-6C054B5ED794}"/>
                </a:ext>
              </a:extLst>
            </p:cNvPr>
            <p:cNvSpPr/>
            <p:nvPr/>
          </p:nvSpPr>
          <p:spPr>
            <a:xfrm>
              <a:off x="0" y="0"/>
              <a:ext cx="3214538" cy="6858000"/>
            </a:xfrm>
            <a:custGeom>
              <a:avLst/>
              <a:gdLst>
                <a:gd name="connsiteX0" fmla="*/ 0 w 3946799"/>
                <a:gd name="connsiteY0" fmla="*/ 0 h 6858000"/>
                <a:gd name="connsiteX1" fmla="*/ 3946799 w 3946799"/>
                <a:gd name="connsiteY1" fmla="*/ 0 h 6858000"/>
                <a:gd name="connsiteX2" fmla="*/ 2297602 w 3946799"/>
                <a:gd name="connsiteY2" fmla="*/ 6858000 h 6858000"/>
                <a:gd name="connsiteX3" fmla="*/ 0 w 394679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799" h="6858000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lumMod val="25000"/>
                <a:lumOff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0858E026-E377-14C5-EED7-52B502ABCE2B}"/>
                </a:ext>
              </a:extLst>
            </p:cNvPr>
            <p:cNvSpPr/>
            <p:nvPr/>
          </p:nvSpPr>
          <p:spPr>
            <a:xfrm>
              <a:off x="0" y="0"/>
              <a:ext cx="2628777" cy="6858000"/>
            </a:xfrm>
            <a:custGeom>
              <a:avLst/>
              <a:gdLst>
                <a:gd name="connsiteX0" fmla="*/ 0 w 3723822"/>
                <a:gd name="connsiteY0" fmla="*/ 0 h 6858000"/>
                <a:gd name="connsiteX1" fmla="*/ 3723822 w 3723822"/>
                <a:gd name="connsiteY1" fmla="*/ 0 h 6858000"/>
                <a:gd name="connsiteX2" fmla="*/ 2074625 w 3723822"/>
                <a:gd name="connsiteY2" fmla="*/ 6858000 h 6858000"/>
                <a:gd name="connsiteX3" fmla="*/ 0 w 372382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3822" h="6858000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46D0A58-8B5D-A14B-13D1-B48AF057F84D}"/>
                </a:ext>
              </a:extLst>
            </p:cNvPr>
            <p:cNvSpPr/>
            <p:nvPr/>
          </p:nvSpPr>
          <p:spPr>
            <a:xfrm>
              <a:off x="0" y="0"/>
              <a:ext cx="2114451" cy="6858000"/>
            </a:xfrm>
            <a:custGeom>
              <a:avLst/>
              <a:gdLst>
                <a:gd name="connsiteX0" fmla="*/ 0 w 3374007"/>
                <a:gd name="connsiteY0" fmla="*/ 0 h 6858000"/>
                <a:gd name="connsiteX1" fmla="*/ 3374007 w 3374007"/>
                <a:gd name="connsiteY1" fmla="*/ 0 h 6858000"/>
                <a:gd name="connsiteX2" fmla="*/ 1659507 w 3374007"/>
                <a:gd name="connsiteY2" fmla="*/ 6858000 h 6858000"/>
                <a:gd name="connsiteX3" fmla="*/ 0 w 337400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4007" h="6858000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77E121EC-2C4C-8556-45BA-5F439B8CDD5A}"/>
              </a:ext>
            </a:extLst>
          </p:cNvPr>
          <p:cNvSpPr/>
          <p:nvPr/>
        </p:nvSpPr>
        <p:spPr>
          <a:xfrm>
            <a:off x="0" y="2614613"/>
            <a:ext cx="12192000" cy="170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US" sz="2800" b="1" dirty="0">
                <a:solidFill>
                  <a:prstClr val="black"/>
                </a:solidFill>
                <a:latin typeface="Britannic Bold" panose="020B0903060703020204" pitchFamily="34" charset="77"/>
              </a:rPr>
              <a:t>OBRIGADO PELA PARTICIPAÇÃO!</a:t>
            </a:r>
            <a:endParaRPr lang="pt-BR" sz="2800" b="1" dirty="0">
              <a:solidFill>
                <a:prstClr val="black"/>
              </a:solidFill>
              <a:latin typeface="Britannic Bold" panose="020B0903060703020204" pitchFamily="34" charset="77"/>
            </a:endParaRPr>
          </a:p>
          <a:p>
            <a:pPr algn="ctr" eaLnBrk="1" hangingPunct="1">
              <a:defRPr/>
            </a:pPr>
            <a:r>
              <a:rPr lang="pt-BR" altLang="en-US" sz="3200" b="1" dirty="0">
                <a:solidFill>
                  <a:srgbClr val="000000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PROGRAMA DE FORMAÇÃO DE EXECUTIVOS</a:t>
            </a:r>
          </a:p>
          <a:p>
            <a:pPr algn="ctr"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LABORATÓRIO DE INOVAÇÃO, TECNOLOGIA E SUSTENTABILIDADE</a:t>
            </a:r>
            <a:endParaRPr lang="pt-BR" sz="1400" b="1" dirty="0">
              <a:solidFill>
                <a:prstClr val="black"/>
              </a:solidFill>
              <a:latin typeface="Britannic Bold" panose="020B0903060703020204" pitchFamily="34" charset="77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CBC3EA-1FE6-AFC3-36B7-AACCECB8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UFF – CURSO DE FORMAÇÃO EM DATA SCIENCE</a:t>
            </a:r>
            <a:endParaRPr lang="pt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722EEF-50F6-2DD3-A176-D20B708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A176A-9533-44E7-A257-F204CA0DBF5A}" type="slidenum">
              <a:rPr lang="pt-US" smtClean="0"/>
              <a:pPr>
                <a:defRPr/>
              </a:pPr>
              <a:t>7</a:t>
            </a:fld>
            <a:endParaRPr lang="pt-US"/>
          </a:p>
        </p:txBody>
      </p:sp>
      <p:pic>
        <p:nvPicPr>
          <p:cNvPr id="10247" name="Imagem 11">
            <a:extLst>
              <a:ext uri="{FF2B5EF4-FFF2-40B4-BE49-F238E27FC236}">
                <a16:creationId xmlns:a16="http://schemas.microsoft.com/office/drawing/2014/main" id="{0D719F5F-9B67-EE6B-20A1-D61B1C5C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24" y="3775835"/>
            <a:ext cx="315415" cy="41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A PROEX-UFF divulga o... - Pró-Reitoria de Extensão - UFF | Facebook">
            <a:extLst>
              <a:ext uri="{FF2B5EF4-FFF2-40B4-BE49-F238E27FC236}">
                <a16:creationId xmlns:a16="http://schemas.microsoft.com/office/drawing/2014/main" id="{94D5401A-1F21-C5CA-76CC-F67ECA30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3393" y="3206716"/>
            <a:ext cx="1775215" cy="5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5649173-68F5-376F-E95E-ED1217A42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354" y="2793693"/>
            <a:ext cx="1322727" cy="1343640"/>
          </a:xfrm>
          <a:prstGeom prst="rect">
            <a:avLst/>
          </a:prstGeom>
          <a:effectLst/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199</Words>
  <Application>Microsoft Office PowerPoint</Application>
  <PresentationFormat>Widescreen</PresentationFormat>
  <Paragraphs>23</Paragraphs>
  <Slides>7</Slides>
  <Notes>2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Britannic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Martius Rodriguez</dc:creator>
  <cp:lastModifiedBy>Martius Rodriguez</cp:lastModifiedBy>
  <cp:revision>1</cp:revision>
  <dcterms:created xsi:type="dcterms:W3CDTF">2024-01-07T23:09:43Z</dcterms:created>
  <dcterms:modified xsi:type="dcterms:W3CDTF">2024-01-07T23:40:01Z</dcterms:modified>
</cp:coreProperties>
</file>