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jpeg" ContentType="image/jpeg"/>
  <Override PartName="/ppt/media/image9.jpeg" ContentType="image/jpe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81040" y="3992760"/>
            <a:ext cx="1102932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2680" y="399276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81040" y="399276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3168000" y="1552680"/>
            <a:ext cx="5854680" cy="46713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3168000" y="1552680"/>
            <a:ext cx="5854680" cy="4671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4671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4671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287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81040" y="399276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4671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467136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2680" y="399276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81040" y="155268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552680"/>
            <a:ext cx="538200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81040" y="3992760"/>
            <a:ext cx="11029320" cy="22280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87400" y="334440"/>
            <a:ext cx="5257440" cy="143640"/>
          </a:xfrm>
          <a:prstGeom prst="rect">
            <a:avLst/>
          </a:prstGeom>
          <a:solidFill>
            <a:srgbClr val="1c75bc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46400" y="334440"/>
            <a:ext cx="3330000" cy="143640"/>
          </a:xfrm>
          <a:prstGeom prst="rect">
            <a:avLst/>
          </a:prstGeom>
          <a:solidFill>
            <a:srgbClr val="00aeef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018200" y="334440"/>
            <a:ext cx="2452680" cy="143640"/>
          </a:xfrm>
          <a:prstGeom prst="rect">
            <a:avLst/>
          </a:prstGeom>
          <a:solidFill>
            <a:srgbClr val="e6e7e8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" name="Picture 7" descr=""/>
          <p:cNvPicPr/>
          <p:nvPr/>
        </p:nvPicPr>
        <p:blipFill>
          <a:blip r:embed="rId2"/>
          <a:stretch/>
        </p:blipFill>
        <p:spPr>
          <a:xfrm>
            <a:off x="9471240" y="128880"/>
            <a:ext cx="2664360" cy="54288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440280" y="648360"/>
            <a:ext cx="11309040" cy="726480"/>
          </a:xfrm>
          <a:prstGeom prst="rect">
            <a:avLst/>
          </a:prstGeom>
          <a:solidFill>
            <a:srgbClr val="1c75bc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6192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ck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edi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ste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titl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sty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81040" y="1552680"/>
            <a:ext cx="11029320" cy="4671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LevelClick to edit Master text styles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20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581040" y="6370920"/>
            <a:ext cx="69166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Kick-off meeting, Athens 15-16 Jan 2018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10558440" y="6375240"/>
            <a:ext cx="105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6EE5CD3-0EB2-45A7-90FD-459765998B9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9"/>
          <p:cNvSpPr/>
          <p:nvPr/>
        </p:nvSpPr>
        <p:spPr>
          <a:xfrm>
            <a:off x="581040" y="1378440"/>
            <a:ext cx="11167920" cy="89280"/>
          </a:xfrm>
          <a:prstGeom prst="rect">
            <a:avLst/>
          </a:prstGeom>
          <a:solidFill>
            <a:srgbClr val="e6e7e8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" name="CustomShape 10"/>
          <p:cNvSpPr/>
          <p:nvPr/>
        </p:nvSpPr>
        <p:spPr>
          <a:xfrm>
            <a:off x="440280" y="6366600"/>
            <a:ext cx="11309040" cy="45360"/>
          </a:xfrm>
          <a:prstGeom prst="rect">
            <a:avLst/>
          </a:prstGeom>
          <a:solidFill>
            <a:srgbClr val="00aeef"/>
          </a:solidFill>
          <a:ln w="12600">
            <a:noFill/>
          </a:ln>
          <a:effectLst>
            <a:outerShdw dist="25560" dir="540000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openroadm.org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Sliceable-BVT white box demonstrator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81040" y="1552680"/>
            <a:ext cx="11029320" cy="231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Tx and Rx modules / reconfigurable optical layer parameter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630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Narrow linewidth laser /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central wavelength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{within C-band FlexGrid 12.5 GHz grid},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optical flows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optical carriers per flow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630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Dual polarization transmitter with driving electronics /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modulation format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{DP-mQAM, Digital subcarrier multiplexing, probabilistic shaping},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number of digital subcarriers, Baud rate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630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Polarization diversity receiver / Dual pol signals will always be considered 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581040" y="637092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Kick-off meeting, Athens 15-16 Jan 2018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0558440" y="63752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D361097-8458-4F82-9DD4-D0970F05121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49" name="Picture 3" descr=""/>
          <p:cNvPicPr/>
          <p:nvPr/>
        </p:nvPicPr>
        <p:blipFill>
          <a:blip r:embed="rId1"/>
          <a:stretch/>
        </p:blipFill>
        <p:spPr>
          <a:xfrm>
            <a:off x="7340040" y="4000680"/>
            <a:ext cx="4568760" cy="1710000"/>
          </a:xfrm>
          <a:prstGeom prst="rect">
            <a:avLst/>
          </a:prstGeom>
          <a:ln w="9360">
            <a:noFill/>
          </a:ln>
        </p:spPr>
      </p:pic>
      <p:sp>
        <p:nvSpPr>
          <p:cNvPr id="50" name="CustomShape 5"/>
          <p:cNvSpPr/>
          <p:nvPr/>
        </p:nvSpPr>
        <p:spPr>
          <a:xfrm>
            <a:off x="556200" y="3647520"/>
            <a:ext cx="7024680" cy="26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06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Transceiver 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0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RF circuitry hosting the electrical interfaces of the transmitter and receiver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6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NBLF is responsible for the development of  the Linecard type demonstrator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30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Tx and Rx modules, Transceiver board and FPGA development for SDN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Sliceable-BVT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616720" y="1756080"/>
            <a:ext cx="6111360" cy="427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module: sliceable-bvt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sbvt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sbvt-id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uint16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slice-ability-support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boolean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optical-flows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[of-id]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of-id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uint32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optical-flow-carriers*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[ofc-id]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ofc-id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uint32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frequency-info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base-central-frequency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frequency-ghz-type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base-central-frequency-granularity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frequency-ghz-type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central-frequency-slot-granularity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frequency-ghz-type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int16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subcarrier-modules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[subcarrier-id]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subcarrier-id        uint32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direction           direction-type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baud-rate           baud-rate-type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modulation          modulation-type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central-frequency   frequency-ghz-type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548640" y="1759680"/>
            <a:ext cx="41148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SB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tain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sisti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548640" y="2408040"/>
            <a:ext cx="4114800" cy="93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Optical flow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(unique)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 of Optical Carriers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5"/>
          <p:cNvSpPr txBox="1"/>
          <p:nvPr/>
        </p:nvSpPr>
        <p:spPr>
          <a:xfrm>
            <a:off x="548640" y="3092400"/>
            <a:ext cx="4572000" cy="208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Optical Carrier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(unique)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Info: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Flex-Grid (ITU-T G.694.1)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Base-central-frequency: 193100 GHz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Central-frequency-granularty: 6.25 GHz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Slot Granularity: 12.5 GHz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n: to fix the nominal central frequency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m: to fix the carrier width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 of Subcarriers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6"/>
          <p:cNvSpPr txBox="1"/>
          <p:nvPr/>
        </p:nvSpPr>
        <p:spPr>
          <a:xfrm>
            <a:off x="548640" y="5178600"/>
            <a:ext cx="41148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Subcarrier: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(unique)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Direction (TX, RX)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Other: Baud-rate, modulation format and central frequency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ROADM white box demonstrators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81040" y="1552680"/>
            <a:ext cx="7972200" cy="4648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High speed 1x4 WSS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630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Reconfigurable optical parameters: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 port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output port(s)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spectrum slot in multiples of 12.5 GHz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center frequency of port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6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1x24 WSS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630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Reconfigurable optical parameters: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Input port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output port(s)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spectrum slot in multiples of 12.5 GHz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center frequency of port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6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8x24 Transponder Aggregator (TPA)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576000" indent="-269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Reconfigurable optical parameters: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output port(s) (ADD/DROP)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spectrum slot in multiples of 12.5 GHz</a:t>
            </a:r>
            <a:r>
              <a:rPr b="0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b="1" lang="en-US" sz="16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center frequency of port</a:t>
            </a:r>
            <a:endParaRPr b="0" lang="en-US" sz="12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6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ICCS/NTUA is responsible for developing the FPGA boards that will control the WSS components i.e. wavelength blockers and multicast switches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TextShape 3"/>
          <p:cNvSpPr txBox="1"/>
          <p:nvPr/>
        </p:nvSpPr>
        <p:spPr>
          <a:xfrm>
            <a:off x="581040" y="637092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Kick-off meeting, Athens 15-16 Jan 2018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TextShape 4"/>
          <p:cNvSpPr txBox="1"/>
          <p:nvPr/>
        </p:nvSpPr>
        <p:spPr>
          <a:xfrm>
            <a:off x="10558440" y="63752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8085C68-967A-4B92-9D03-B8894525F99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1" name="Picture 4" descr=""/>
          <p:cNvPicPr/>
          <p:nvPr/>
        </p:nvPicPr>
        <p:blipFill>
          <a:blip r:embed="rId1"/>
          <a:stretch/>
        </p:blipFill>
        <p:spPr>
          <a:xfrm>
            <a:off x="8573040" y="1496160"/>
            <a:ext cx="3232800" cy="4837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od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el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(r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oa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):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616720" y="1756080"/>
            <a:ext cx="6111360" cy="427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dul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e: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s-id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mb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s-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[po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t-id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uint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t-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cy-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tral-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ghz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tral-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ghz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tral-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slot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arit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ghz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int1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 rot="5400000">
            <a:off x="1462680" y="2651760"/>
            <a:ext cx="2468880" cy="822960"/>
          </a:xfrm>
          <a:custGeom>
            <a:avLst/>
            <a:gdLst/>
            <a:ahLst/>
            <a:rect l="0" t="0" r="r" b="b"/>
            <a:pathLst>
              <a:path w="6859" h="2288">
                <a:moveTo>
                  <a:pt x="0" y="0"/>
                </a:moveTo>
                <a:lnTo>
                  <a:pt x="6858" y="0"/>
                </a:lnTo>
                <a:lnTo>
                  <a:pt x="5144" y="2287"/>
                </a:lnTo>
                <a:lnTo>
                  <a:pt x="1714" y="2287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4"/>
          <p:cNvSpPr/>
          <p:nvPr/>
        </p:nvSpPr>
        <p:spPr>
          <a:xfrm>
            <a:off x="3108960" y="2377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5"/>
          <p:cNvSpPr/>
          <p:nvPr/>
        </p:nvSpPr>
        <p:spPr>
          <a:xfrm>
            <a:off x="3108960" y="2557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6"/>
          <p:cNvSpPr/>
          <p:nvPr/>
        </p:nvSpPr>
        <p:spPr>
          <a:xfrm>
            <a:off x="3108960" y="2737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7"/>
          <p:cNvSpPr/>
          <p:nvPr/>
        </p:nvSpPr>
        <p:spPr>
          <a:xfrm>
            <a:off x="3108960" y="3673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8"/>
          <p:cNvSpPr/>
          <p:nvPr/>
        </p:nvSpPr>
        <p:spPr>
          <a:xfrm flipH="1">
            <a:off x="1554480" y="3053520"/>
            <a:ext cx="731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9"/>
          <p:cNvSpPr/>
          <p:nvPr/>
        </p:nvSpPr>
        <p:spPr>
          <a:xfrm>
            <a:off x="3474720" y="3017520"/>
            <a:ext cx="0" cy="457200"/>
          </a:xfrm>
          <a:prstGeom prst="line">
            <a:avLst/>
          </a:prstGeom>
          <a:ln w="19080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10"/>
          <p:cNvSpPr txBox="1"/>
          <p:nvPr/>
        </p:nvSpPr>
        <p:spPr>
          <a:xfrm>
            <a:off x="4114800" y="294552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11"/>
          <p:cNvSpPr txBox="1"/>
          <p:nvPr/>
        </p:nvSpPr>
        <p:spPr>
          <a:xfrm>
            <a:off x="2377440" y="270720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1xN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12"/>
          <p:cNvSpPr txBox="1"/>
          <p:nvPr/>
        </p:nvSpPr>
        <p:spPr>
          <a:xfrm>
            <a:off x="640080" y="4846320"/>
            <a:ext cx="475488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case of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1x4 WSS,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direction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(4x1), we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have: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 Ports: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tion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towa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Port: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tion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ards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ROADM Model (road to): TPA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616720" y="1756080"/>
            <a:ext cx="6111360" cy="4278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module: tpa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tpa-id                   uint32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tpa-direction            tpa-direction-type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tpa-number-of-inports    uint32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tpa-number-of-outports   uint32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tpa-ports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[port-id]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port-id                uint32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port-direction        tpa-port-direction-type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port-frequency-info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base-central-frequency               frequency-ghz-type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base-central-frequency-granularity   frequency-ghz-type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central-frequency-slot-granularity   frequency-ghz-type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n                                     int16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m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int16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 rot="5400000">
            <a:off x="1462680" y="2651760"/>
            <a:ext cx="2468880" cy="822960"/>
          </a:xfrm>
          <a:custGeom>
            <a:avLst/>
            <a:gdLst/>
            <a:ahLst/>
            <a:rect l="0" t="0" r="r" b="b"/>
            <a:pathLst>
              <a:path w="6859" h="2288">
                <a:moveTo>
                  <a:pt x="0" y="0"/>
                </a:moveTo>
                <a:lnTo>
                  <a:pt x="6858" y="0"/>
                </a:lnTo>
                <a:lnTo>
                  <a:pt x="5144" y="2287"/>
                </a:lnTo>
                <a:lnTo>
                  <a:pt x="1714" y="2287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4"/>
          <p:cNvSpPr/>
          <p:nvPr/>
        </p:nvSpPr>
        <p:spPr>
          <a:xfrm>
            <a:off x="3108960" y="2377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5"/>
          <p:cNvSpPr/>
          <p:nvPr/>
        </p:nvSpPr>
        <p:spPr>
          <a:xfrm>
            <a:off x="3108960" y="2557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6"/>
          <p:cNvSpPr/>
          <p:nvPr/>
        </p:nvSpPr>
        <p:spPr>
          <a:xfrm>
            <a:off x="3108960" y="2737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7"/>
          <p:cNvSpPr/>
          <p:nvPr/>
        </p:nvSpPr>
        <p:spPr>
          <a:xfrm>
            <a:off x="3108960" y="3673440"/>
            <a:ext cx="822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8"/>
          <p:cNvSpPr/>
          <p:nvPr/>
        </p:nvSpPr>
        <p:spPr>
          <a:xfrm flipH="1">
            <a:off x="1554480" y="3413520"/>
            <a:ext cx="731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9"/>
          <p:cNvSpPr/>
          <p:nvPr/>
        </p:nvSpPr>
        <p:spPr>
          <a:xfrm>
            <a:off x="3474720" y="3017520"/>
            <a:ext cx="0" cy="457200"/>
          </a:xfrm>
          <a:prstGeom prst="line">
            <a:avLst/>
          </a:prstGeom>
          <a:ln w="19080">
            <a:solidFill>
              <a:srgbClr val="0000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10"/>
          <p:cNvSpPr txBox="1"/>
          <p:nvPr/>
        </p:nvSpPr>
        <p:spPr>
          <a:xfrm>
            <a:off x="3474720" y="292608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11"/>
          <p:cNvSpPr txBox="1"/>
          <p:nvPr/>
        </p:nvSpPr>
        <p:spPr>
          <a:xfrm>
            <a:off x="2377440" y="2707200"/>
            <a:ext cx="7315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MxN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TPA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12"/>
          <p:cNvSpPr txBox="1"/>
          <p:nvPr/>
        </p:nvSpPr>
        <p:spPr>
          <a:xfrm>
            <a:off x="640080" y="4846320"/>
            <a:ext cx="475488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case of 8x24 WSS, Drop, we will have: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32 Ports: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 Input Ports: direction towards the tpa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24 Output Ports: direction outwards the tpa, towards  transponders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13"/>
          <p:cNvSpPr/>
          <p:nvPr/>
        </p:nvSpPr>
        <p:spPr>
          <a:xfrm flipH="1">
            <a:off x="1554480" y="2693520"/>
            <a:ext cx="731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14"/>
          <p:cNvSpPr/>
          <p:nvPr/>
        </p:nvSpPr>
        <p:spPr>
          <a:xfrm flipH="1">
            <a:off x="1554480" y="2837520"/>
            <a:ext cx="7315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15"/>
          <p:cNvSpPr txBox="1"/>
          <p:nvPr/>
        </p:nvSpPr>
        <p:spPr>
          <a:xfrm>
            <a:off x="731520" y="2926080"/>
            <a:ext cx="10972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ROADM Model (road to): reference models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660360" y="1920240"/>
            <a:ext cx="4038120" cy="32626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1003320" y="1727640"/>
            <a:ext cx="4428720" cy="366660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2610000" y="576072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8514360" y="576072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Mo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del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“A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” 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Sol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uti</a:t>
            </a: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03320" y="1727640"/>
            <a:ext cx="4428720" cy="3666600"/>
          </a:xfrm>
          <a:prstGeom prst="rect">
            <a:avLst/>
          </a:prstGeom>
          <a:ln>
            <a:noFill/>
          </a:ln>
        </p:spPr>
      </p:pic>
      <p:sp>
        <p:nvSpPr>
          <p:cNvPr id="96" name="TextShape 2"/>
          <p:cNvSpPr txBox="1"/>
          <p:nvPr/>
        </p:nvSpPr>
        <p:spPr>
          <a:xfrm>
            <a:off x="2610000" y="576072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5616720" y="1756080"/>
            <a:ext cx="6111360" cy="1627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le: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roam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road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roadm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-id?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[directi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on-id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uint32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[wss-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tpas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[tpa-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5616720" y="4114800"/>
            <a:ext cx="6111360" cy="889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ROADM Model: “A”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610000" y="5760720"/>
            <a:ext cx="485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5616720" y="1756080"/>
            <a:ext cx="6111360" cy="16272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module: roamd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roadm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roadm-id?         string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directions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[direction-id]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+--rw direction-id          uint32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 +--rw direction-switches* [wss-id]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+--rw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tpas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[tpa-id]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5616720" y="4114800"/>
            <a:ext cx="6111360" cy="797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“A” solution, TPAs are NOT part of  ROADM grades.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ROADM is modeled as a set of Directions/Degrees and a set of TPAs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Direction/degree includes a list of WSS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005840" y="1766520"/>
            <a:ext cx="4038120" cy="32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81040" y="702000"/>
            <a:ext cx="11029320" cy="619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Open issues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81040" y="1552680"/>
            <a:ext cx="11029320" cy="4671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06000" indent="-305640">
              <a:lnSpc>
                <a:spcPct val="100000"/>
              </a:lnSpc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Presented models include only the configuration part: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Status and Notification are still missing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Also the internal wiring between components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06000" indent="-305640">
              <a:buClr>
                <a:srgbClr val="00aeef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To complete the ROAD Model it is possible to use OpenROADM (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  <a:hlinkClick r:id="rId1"/>
              </a:rPr>
              <a:t>http://www.openroadm.org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) as reference:</a:t>
            </a:r>
            <a:endParaRPr b="0" lang="en-US" sz="18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Telecom Italia is part of OpenaROADM consortium</a:t>
            </a:r>
            <a:endParaRPr b="0" lang="en-US" sz="1400" spc="-1" strike="noStrike">
              <a:solidFill>
                <a:srgbClr val="3d3d3d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581040" y="6370920"/>
            <a:ext cx="69166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Kick-off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meeting,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Athens 15-16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Jan 2018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10558440" y="6375240"/>
            <a:ext cx="1052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51AC1BF-65D6-4394-A774-32024EAF265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2412</TotalTime>
  <Application>LibreOffice/5.1.6.2$Linux_X86_64 LibreOffice_project/10m0$Build-2</Application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2017-11-23T16:57:06Z</dcterms:created>
  <dc:creator>ktok</dc:creator>
  <dc:description/>
  <dc:language>en-US</dc:language>
  <cp:lastModifiedBy/>
  <dcterms:modified xsi:type="dcterms:W3CDTF">2018-05-10T13:03:02Z</dcterms:modified>
  <cp:revision>146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Προσαρμογή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