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5BC"/>
    <a:srgbClr val="00AEEF"/>
    <a:srgbClr val="92278F"/>
    <a:srgbClr val="E6E7E8"/>
    <a:srgbClr val="C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7A5F-D0EF-442D-A0ED-226C7F2658B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15D00-F363-4B6A-9008-6CEB2B350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2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15D00-F363-4B6A-9008-6CEB2B350A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5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41999"/>
            <a:ext cx="11262866" cy="7874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757319"/>
          </a:xfrm>
          <a:effectLst/>
        </p:spPr>
        <p:txBody>
          <a:bodyPr anchor="b">
            <a:normAutofit/>
          </a:bodyPr>
          <a:lstStyle>
            <a:lvl1pPr>
              <a:defRPr sz="48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5951811"/>
            <a:ext cx="7072675" cy="590321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Kick-off meeting, Athens 15-16 </a:t>
            </a:r>
            <a:r>
              <a:rPr lang="en-GB"/>
              <a:t>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lang="en-US" sz="120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217C01CDF5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92" y="3927294"/>
            <a:ext cx="2129234" cy="83881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81191" y="4195552"/>
            <a:ext cx="4158059" cy="1495425"/>
          </a:xfrm>
        </p:spPr>
        <p:txBody>
          <a:bodyPr anchor="t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1C75BC"/>
                </a:solidFill>
                <a:effectLst/>
                <a:latin typeface="+mj-lt"/>
                <a:ea typeface="+mj-ea"/>
                <a:cs typeface="+mj-cs"/>
              </a:defRPr>
            </a:lvl1pPr>
            <a:lvl2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2pPr>
            <a:lvl3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3pPr>
            <a:lvl4pPr marL="0" indent="0" algn="l" defTabSz="457200" rtl="0" eaLnBrk="1" latinLnBrk="0" hangingPunct="1">
              <a:spcBef>
                <a:spcPct val="0"/>
              </a:spcBef>
              <a:buNone/>
              <a:defRPr lang="en-US" sz="2400" b="0" kern="1200" cap="none" baseline="0" dirty="0" smtClean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4pPr>
            <a:lvl5pPr marL="0" indent="0" algn="l" defTabSz="457200" rtl="0" eaLnBrk="1" latinLnBrk="0" hangingPunct="1">
              <a:spcBef>
                <a:spcPct val="0"/>
              </a:spcBef>
              <a:buNone/>
              <a:defRPr lang="en-GB" sz="2400" b="0" kern="1200" cap="none" baseline="0" dirty="0">
                <a:solidFill>
                  <a:srgbClr val="92278F"/>
                </a:solidFill>
                <a:effectLst/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C303218-6DE8-4502-86D7-71989D0F2FD7}"/>
              </a:ext>
            </a:extLst>
          </p:cNvPr>
          <p:cNvSpPr txBox="1">
            <a:spLocks/>
          </p:cNvSpPr>
          <p:nvPr userDrawn="1"/>
        </p:nvSpPr>
        <p:spPr>
          <a:xfrm>
            <a:off x="314960" y="490181"/>
            <a:ext cx="8006080" cy="8694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Sliceable </a:t>
            </a:r>
            <a:r>
              <a:rPr lang="en-GB" sz="2000" dirty="0" err="1">
                <a:solidFill>
                  <a:schemeClr val="tx1"/>
                </a:solidFill>
              </a:rPr>
              <a:t>mutli</a:t>
            </a:r>
            <a:r>
              <a:rPr lang="en-GB" sz="2000" dirty="0">
                <a:solidFill>
                  <a:schemeClr val="tx1"/>
                </a:solidFill>
              </a:rPr>
              <a:t>-QAM format SDN-powered transponders and ROADMs Enabling Elastic Optical Networks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48537"/>
            <a:ext cx="11309338" cy="72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9476"/>
          </a:xfrm>
        </p:spPr>
        <p:txBody>
          <a:bodyPr anchor="ctr" anchorCtr="0"/>
          <a:lstStyle>
            <a:lvl1pPr>
              <a:defRPr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52575"/>
            <a:ext cx="11029615" cy="467170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70911"/>
            <a:ext cx="691721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dirty="0"/>
              <a:t>Kick-off meeting, Athens 15-16 </a:t>
            </a:r>
            <a:r>
              <a:rPr lang="en-GB"/>
              <a:t>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75237"/>
            <a:ext cx="1052508" cy="365125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581192" y="1378601"/>
            <a:ext cx="11168432" cy="89661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0286" y="6366636"/>
            <a:ext cx="11309338" cy="45719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Kick-off meeting, Athens 15-16 </a:t>
            </a:r>
            <a:r>
              <a:rPr lang="en-GB"/>
              <a:t>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none" baseline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46533" y="334262"/>
            <a:ext cx="9024528" cy="144000"/>
            <a:chOff x="446533" y="354582"/>
            <a:chExt cx="9024528" cy="144000"/>
          </a:xfrm>
        </p:grpSpPr>
        <p:sp>
          <p:nvSpPr>
            <p:cNvPr id="11" name="Rectangle 10"/>
            <p:cNvSpPr/>
            <p:nvPr/>
          </p:nvSpPr>
          <p:spPr>
            <a:xfrm>
              <a:off x="2687320" y="354582"/>
              <a:ext cx="5257830" cy="144000"/>
            </a:xfrm>
            <a:prstGeom prst="rect">
              <a:avLst/>
            </a:prstGeom>
            <a:solidFill>
              <a:srgbClr val="1C75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46533" y="354582"/>
              <a:ext cx="3330447" cy="144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7018020" y="354582"/>
              <a:ext cx="2453041" cy="14400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1" y="128752"/>
            <a:ext cx="2664556" cy="543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 cap="none" baseline="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 cap="none" baseline="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 cap="none" baseline="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 cap="none" baseline="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2692400"/>
            <a:ext cx="10993549" cy="108535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QAMeleon system &amp; component simulations – ICCS/NTUA</a:t>
            </a:r>
            <a:endParaRPr lang="en-GB" sz="4400" b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FG3 Telco – 08 May 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Ongoing transmission simulations for WP2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February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4A476-FEB5-43C3-BEAE-86277368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7375"/>
            <a:ext cx="11029615" cy="4933535"/>
          </a:xfrm>
        </p:spPr>
        <p:txBody>
          <a:bodyPr>
            <a:normAutofit fontScale="92500"/>
          </a:bodyPr>
          <a:lstStyle/>
          <a:p>
            <a:r>
              <a:rPr lang="en-GB" sz="2400" b="1" u="sng" dirty="0"/>
              <a:t>Transmission Scenarios for all-purpose metro-regional network</a:t>
            </a:r>
          </a:p>
          <a:p>
            <a:pPr lvl="1"/>
            <a:r>
              <a:rPr lang="en-GB" sz="2000" dirty="0"/>
              <a:t>Use of VPI Transmission Maker software</a:t>
            </a:r>
          </a:p>
          <a:p>
            <a:pPr lvl="2"/>
            <a:r>
              <a:rPr lang="en-GB" sz="1800" dirty="0"/>
              <a:t>Single carrier transmission</a:t>
            </a:r>
          </a:p>
          <a:p>
            <a:pPr lvl="3"/>
            <a:r>
              <a:rPr lang="en-GB" sz="1600" b="1" dirty="0"/>
              <a:t>Modulation Formats: </a:t>
            </a:r>
            <a:r>
              <a:rPr lang="en-GB" sz="1600" dirty="0"/>
              <a:t>Nyquist Shaped QPSK / 16-QAM / 64-QAM, Digital Subcarrier Multiplexing (DSM)</a:t>
            </a:r>
          </a:p>
          <a:p>
            <a:pPr lvl="3"/>
            <a:r>
              <a:rPr lang="en-GB" sz="1600" b="1" dirty="0"/>
              <a:t>Bitrates: </a:t>
            </a:r>
            <a:r>
              <a:rPr lang="en-GB" sz="1600" dirty="0"/>
              <a:t>32, 64, 128 Gbaud</a:t>
            </a:r>
          </a:p>
          <a:p>
            <a:pPr lvl="3"/>
            <a:r>
              <a:rPr lang="en-GB" sz="1600" b="1" dirty="0"/>
              <a:t>Amplification</a:t>
            </a:r>
            <a:r>
              <a:rPr lang="en-GB" sz="1600" dirty="0"/>
              <a:t>: EDFAs in each transmission span (80 km)</a:t>
            </a:r>
          </a:p>
          <a:p>
            <a:pPr lvl="3"/>
            <a:r>
              <a:rPr lang="en-GB" sz="1600" b="1" dirty="0"/>
              <a:t>Performance parameters under validation</a:t>
            </a:r>
            <a:r>
              <a:rPr lang="en-GB" sz="1600" dirty="0"/>
              <a:t>: BER vs Transmission Reach, BER vs OSNR</a:t>
            </a:r>
          </a:p>
          <a:p>
            <a:pPr lvl="4"/>
            <a:r>
              <a:rPr lang="en-GB" sz="1600" dirty="0">
                <a:sym typeface="Wingdings" panose="05000000000000000000" pitchFamily="2" charset="2"/>
              </a:rPr>
              <a:t>Comparative study between different modulation formats and bitrates</a:t>
            </a:r>
          </a:p>
          <a:p>
            <a:pPr lvl="4"/>
            <a:r>
              <a:rPr lang="en-GB" sz="1600" dirty="0">
                <a:sym typeface="Wingdings" panose="05000000000000000000" pitchFamily="2" charset="2"/>
              </a:rPr>
              <a:t>Examine the effect of cascaded filtering elements at each node (80 km)</a:t>
            </a:r>
          </a:p>
          <a:p>
            <a:pPr lvl="1"/>
            <a:r>
              <a:rPr lang="en-GB" sz="2000" dirty="0"/>
              <a:t>Preliminary results will be presented at our plenary meeting in Berlin</a:t>
            </a:r>
          </a:p>
          <a:p>
            <a:pPr lvl="1"/>
            <a:r>
              <a:rPr lang="en-GB" sz="2000" dirty="0"/>
              <a:t>Simulation testbed will be updated to support WDM transmission at least of 4 channels</a:t>
            </a:r>
          </a:p>
          <a:p>
            <a:pPr lvl="1"/>
            <a:r>
              <a:rPr lang="en-GB" sz="2000" dirty="0"/>
              <a:t>Simulation testbed will be further updated with component models provided by VPI</a:t>
            </a:r>
            <a:endParaRPr lang="en-GB" sz="14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9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Ongoing transmission simulations for WP2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February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4A476-FEB5-43C3-BEAE-86277368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7375"/>
            <a:ext cx="11029615" cy="4933535"/>
          </a:xfrm>
        </p:spPr>
        <p:txBody>
          <a:bodyPr>
            <a:normAutofit fontScale="92500"/>
          </a:bodyPr>
          <a:lstStyle/>
          <a:p>
            <a:r>
              <a:rPr lang="en-GB" sz="2400" b="1" u="sng" dirty="0"/>
              <a:t>Transmission Scenarios for DCI networks</a:t>
            </a:r>
          </a:p>
          <a:p>
            <a:pPr lvl="1"/>
            <a:r>
              <a:rPr lang="en-GB" sz="2000" dirty="0"/>
              <a:t>Use of VPI Transmission Maker software</a:t>
            </a:r>
          </a:p>
          <a:p>
            <a:pPr lvl="2"/>
            <a:r>
              <a:rPr lang="en-GB" sz="1800" dirty="0"/>
              <a:t>Single carrier transmission</a:t>
            </a:r>
          </a:p>
          <a:p>
            <a:pPr lvl="3"/>
            <a:r>
              <a:rPr lang="en-GB" sz="1600" b="1" dirty="0"/>
              <a:t>Modulation Formats: </a:t>
            </a:r>
            <a:r>
              <a:rPr lang="en-GB" sz="1600" dirty="0"/>
              <a:t>Nyquist Shaped QPSK / 16-QAM / 64-QAM, Digital Subcarrier Multiplexing (DSM)</a:t>
            </a:r>
          </a:p>
          <a:p>
            <a:pPr lvl="3"/>
            <a:r>
              <a:rPr lang="en-GB" sz="1600" b="1" dirty="0"/>
              <a:t>Bitrates: </a:t>
            </a:r>
            <a:r>
              <a:rPr lang="en-GB" sz="1600" dirty="0"/>
              <a:t>32, 64, 128 Gbaud</a:t>
            </a:r>
          </a:p>
          <a:p>
            <a:pPr lvl="3"/>
            <a:r>
              <a:rPr lang="en-GB" sz="1600" b="1" dirty="0"/>
              <a:t>Target Link Length: </a:t>
            </a:r>
            <a:r>
              <a:rPr lang="en-GB" sz="1600" dirty="0"/>
              <a:t>up to 100 km</a:t>
            </a:r>
          </a:p>
          <a:p>
            <a:pPr lvl="3"/>
            <a:r>
              <a:rPr lang="en-GB" sz="1600" b="1" dirty="0"/>
              <a:t>Amplification</a:t>
            </a:r>
            <a:r>
              <a:rPr lang="en-GB" sz="1600" dirty="0"/>
              <a:t>: No EDFAs (amplifier-less transmission)</a:t>
            </a:r>
          </a:p>
          <a:p>
            <a:pPr lvl="3"/>
            <a:r>
              <a:rPr lang="en-GB" sz="1600" b="1" dirty="0"/>
              <a:t>Performance parameters under validation</a:t>
            </a:r>
            <a:r>
              <a:rPr lang="en-GB" sz="1600" dirty="0"/>
              <a:t>: BER vs Transmission Reach, BER vs optical power</a:t>
            </a:r>
          </a:p>
          <a:p>
            <a:pPr lvl="4"/>
            <a:r>
              <a:rPr lang="en-GB" sz="1600" dirty="0">
                <a:sym typeface="Wingdings" panose="05000000000000000000" pitchFamily="2" charset="2"/>
              </a:rPr>
              <a:t>Comparative study between different modulation formats and bitrates</a:t>
            </a:r>
          </a:p>
          <a:p>
            <a:pPr lvl="1"/>
            <a:r>
              <a:rPr lang="en-GB" sz="2000" dirty="0"/>
              <a:t>Preliminary results will be presented at our plenary meeting in Berlin</a:t>
            </a:r>
          </a:p>
          <a:p>
            <a:pPr lvl="1"/>
            <a:r>
              <a:rPr lang="en-GB" sz="2000" dirty="0"/>
              <a:t>Simulation testbed will be updated to support WDM transmission at least of 4 channels</a:t>
            </a:r>
          </a:p>
          <a:p>
            <a:pPr lvl="1"/>
            <a:r>
              <a:rPr lang="en-GB" sz="2000" dirty="0"/>
              <a:t>Simulation testbed will be further updated with component models provided by VPI</a:t>
            </a:r>
            <a:endParaRPr lang="en-GB" sz="14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633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EA3-CED0-4954-9202-7C80F3E7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Ongoing system simulations for WP2 (Wavelength Blocker)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6BC7-F114-44F4-A62F-9385D773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0437"/>
            <a:ext cx="7018680" cy="4994874"/>
          </a:xfrm>
        </p:spPr>
        <p:txBody>
          <a:bodyPr>
            <a:normAutofit/>
          </a:bodyPr>
          <a:lstStyle/>
          <a:p>
            <a:r>
              <a:rPr lang="en-US" dirty="0"/>
              <a:t>Emulate the performance of fast Wavelength Blocker elements (WBL) with AWGs</a:t>
            </a:r>
          </a:p>
          <a:p>
            <a:r>
              <a:rPr lang="en-GB" b="1" dirty="0"/>
              <a:t>Phase 1: </a:t>
            </a:r>
            <a:r>
              <a:rPr lang="en-GB" dirty="0"/>
              <a:t>Use of VPI Transmission Maker to validate the proof of principle scenario of splitting and combining multiple spectral slices of 12.5 GHz by employing multiple filtering elements in parallel.</a:t>
            </a:r>
          </a:p>
          <a:p>
            <a:pPr marL="715963" lvl="3" indent="-354013"/>
            <a:r>
              <a:rPr lang="en-GB" sz="1600" b="1" dirty="0"/>
              <a:t>Modulation Formats: </a:t>
            </a:r>
            <a:r>
              <a:rPr lang="en-GB" sz="1600" dirty="0"/>
              <a:t>single carrier QPSK / 16-QAM / 64-QAM</a:t>
            </a:r>
          </a:p>
          <a:p>
            <a:pPr marL="715963" lvl="3" indent="-354013"/>
            <a:r>
              <a:rPr lang="en-GB" sz="1600" b="1" dirty="0"/>
              <a:t>Bitrates: </a:t>
            </a:r>
            <a:r>
              <a:rPr lang="en-GB" sz="1600" dirty="0"/>
              <a:t>32, 64, 128 Gbaud</a:t>
            </a:r>
          </a:p>
          <a:p>
            <a:pPr marL="715963" lvl="3" indent="-354013"/>
            <a:r>
              <a:rPr lang="en-GB" sz="1600" b="1" dirty="0"/>
              <a:t>Performance parameters under validation</a:t>
            </a:r>
            <a:r>
              <a:rPr lang="en-GB" sz="1600" dirty="0"/>
              <a:t>: BER vs different delay values on each 12.5 GHz spectral slice, BER vs different optical loss values on each 12.5 GHz spectral slice</a:t>
            </a:r>
          </a:p>
          <a:p>
            <a:pPr marL="715963" lvl="3" indent="-354013"/>
            <a:r>
              <a:rPr lang="en-GB" sz="1600" dirty="0"/>
              <a:t>Use DSP for equalizing the combined data signal</a:t>
            </a:r>
          </a:p>
          <a:p>
            <a:pPr marL="715963" lvl="3" indent="-354013"/>
            <a:r>
              <a:rPr lang="en-GB" sz="1600" dirty="0"/>
              <a:t>Preliminary results will not consider the effect of SOAs</a:t>
            </a:r>
          </a:p>
          <a:p>
            <a:pPr marL="715963" lvl="3" indent="-354013"/>
            <a:r>
              <a:rPr lang="en-GB" sz="1600" dirty="0"/>
              <a:t>Preliminary results will be presented at the plenary meeting at Berlin</a:t>
            </a:r>
          </a:p>
          <a:p>
            <a:pPr marL="715963" lvl="3" indent="-354013"/>
            <a:endParaRPr lang="en-GB" sz="1600" dirty="0"/>
          </a:p>
          <a:p>
            <a:pPr marL="715963" lvl="3" indent="-354013"/>
            <a:endParaRPr lang="en-US" dirty="0"/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D6F31-3FC7-43BB-8381-AC0D6D9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meeting, Athens 15-16 Jan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C5469-4AF5-46F9-A629-8FA8A7DF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3001C-709D-4ACD-B7EC-C2FB6999F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2" r="162" b="23749"/>
          <a:stretch/>
        </p:blipFill>
        <p:spPr>
          <a:xfrm>
            <a:off x="7413860" y="2801292"/>
            <a:ext cx="4660775" cy="1255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630592-057C-4E38-9F36-E48C01B85FD4}"/>
              </a:ext>
            </a:extLst>
          </p:cNvPr>
          <p:cNvSpPr/>
          <p:nvPr/>
        </p:nvSpPr>
        <p:spPr>
          <a:xfrm>
            <a:off x="7915742" y="5002064"/>
            <a:ext cx="4008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Updated simulation testbed will consider also Nyquist shaped 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04429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EA3-CED0-4954-9202-7C80F3E7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simulations for WP2 (Wavelength Blocker)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6BC7-F114-44F4-A62F-9385D773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0437"/>
            <a:ext cx="11029615" cy="2475955"/>
          </a:xfrm>
        </p:spPr>
        <p:txBody>
          <a:bodyPr>
            <a:normAutofit/>
          </a:bodyPr>
          <a:lstStyle/>
          <a:p>
            <a:r>
              <a:rPr lang="en-GB" sz="1600" b="1" dirty="0"/>
              <a:t>Phase 2 (after Berlin meeting): </a:t>
            </a:r>
            <a:r>
              <a:rPr lang="en-GB" sz="1600" dirty="0"/>
              <a:t>Use of VPI Component Maker to validate the actual architecture of a WBL developed in QAMeleon</a:t>
            </a:r>
          </a:p>
          <a:p>
            <a:pPr lvl="1"/>
            <a:r>
              <a:rPr lang="en-GB" sz="1400" dirty="0"/>
              <a:t>Use SMART photonics PDK (waveguides, AWGs, SOAs)</a:t>
            </a:r>
          </a:p>
          <a:p>
            <a:pPr lvl="1"/>
            <a:r>
              <a:rPr lang="en-GB" sz="1400" dirty="0"/>
              <a:t>SOAs will be included in the simulation setup</a:t>
            </a:r>
          </a:p>
          <a:p>
            <a:pPr lvl="1"/>
            <a:r>
              <a:rPr lang="en-GB" sz="1400" dirty="0"/>
              <a:t>Updated simulation testbed will include polarization insensitive SOAs and AWGs when they become available from SMART photonics &amp; VPI</a:t>
            </a:r>
          </a:p>
          <a:p>
            <a:pPr lvl="1"/>
            <a:r>
              <a:rPr lang="en-GB" sz="1400" dirty="0"/>
              <a:t>Updated simulation testbed will include the 1x4 optical interleaver component in order to emulate the performance of an 1x4 WSS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endParaRPr lang="en-GB" sz="1400" dirty="0"/>
          </a:p>
          <a:p>
            <a:endParaRPr lang="en-GB" sz="1600" dirty="0"/>
          </a:p>
          <a:p>
            <a:pPr marL="715963" lvl="3" indent="-354013"/>
            <a:endParaRPr lang="en-GB" sz="1600" dirty="0"/>
          </a:p>
          <a:p>
            <a:pPr marL="715963" lvl="3" indent="-354013"/>
            <a:endParaRPr lang="en-US" dirty="0"/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D6F31-3FC7-43BB-8381-AC0D6D9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meeting, Athens 15-16 Jan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C5469-4AF5-46F9-A629-8FA8A7DF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A6A9A1-F847-48D1-B1AE-1EAB72D6E440}"/>
              </a:ext>
            </a:extLst>
          </p:cNvPr>
          <p:cNvGrpSpPr/>
          <p:nvPr/>
        </p:nvGrpSpPr>
        <p:grpSpPr>
          <a:xfrm>
            <a:off x="4490180" y="3588053"/>
            <a:ext cx="4093103" cy="2734748"/>
            <a:chOff x="7297947" y="2137544"/>
            <a:chExt cx="4312861" cy="2965420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BDCC5AE5-E29D-447E-9E73-684B29A8AB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7"/>
            <a:stretch/>
          </p:blipFill>
          <p:spPr bwMode="auto">
            <a:xfrm>
              <a:off x="7443805" y="2137544"/>
              <a:ext cx="4167003" cy="2965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61711C-4BB9-44DD-89C0-0A9E5505ABC4}"/>
                </a:ext>
              </a:extLst>
            </p:cNvPr>
            <p:cNvSpPr/>
            <p:nvPr/>
          </p:nvSpPr>
          <p:spPr>
            <a:xfrm>
              <a:off x="8333116" y="2137544"/>
              <a:ext cx="1233577" cy="12554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A405C7-FBDD-48B1-9F43-055EB735F101}"/>
                </a:ext>
              </a:extLst>
            </p:cNvPr>
            <p:cNvSpPr/>
            <p:nvPr/>
          </p:nvSpPr>
          <p:spPr>
            <a:xfrm>
              <a:off x="7297947" y="4218317"/>
              <a:ext cx="762647" cy="88464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33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Reconfigurable parameters for </a:t>
            </a:r>
            <a:r>
              <a:rPr lang="en-US" dirty="0" err="1"/>
              <a:t>QAMeleon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/Rx and ROADM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QAMeleon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 considered a two Dual </a:t>
            </a:r>
            <a:r>
              <a:rPr lang="en-US" dirty="0" err="1"/>
              <a:t>Pol</a:t>
            </a:r>
            <a:r>
              <a:rPr lang="en-US" dirty="0"/>
              <a:t> IQ MZMs prototype</a:t>
            </a:r>
          </a:p>
          <a:p>
            <a:pPr>
              <a:buNone/>
            </a:pPr>
            <a:r>
              <a:rPr lang="en-US" dirty="0"/>
              <a:t>Reconfigurable parameters (bold type are considered a vector):</a:t>
            </a:r>
          </a:p>
          <a:p>
            <a:pPr>
              <a:buNone/>
            </a:pPr>
            <a:r>
              <a:rPr lang="en-US" dirty="0"/>
              <a:t>{Number of optical flows, number of carriers per optical flow, </a:t>
            </a:r>
            <a:r>
              <a:rPr lang="en-US" b="1" dirty="0"/>
              <a:t>wavelength(s)</a:t>
            </a:r>
            <a:r>
              <a:rPr lang="en-US" dirty="0"/>
              <a:t>, </a:t>
            </a:r>
            <a:r>
              <a:rPr lang="en-US" b="1" dirty="0"/>
              <a:t>modulation format</a:t>
            </a:r>
            <a:r>
              <a:rPr lang="en-US" dirty="0"/>
              <a:t>, baud rate}</a:t>
            </a:r>
          </a:p>
          <a:p>
            <a:pPr>
              <a:buNone/>
            </a:pPr>
            <a:r>
              <a:rPr lang="en-US" b="1" dirty="0"/>
              <a:t>wavelength</a:t>
            </a:r>
            <a:r>
              <a:rPr lang="en-US" dirty="0"/>
              <a:t>: wavelength of optical carrier 1*, wavelength of optical carrier 2*</a:t>
            </a:r>
          </a:p>
          <a:p>
            <a:pPr>
              <a:buNone/>
            </a:pPr>
            <a:r>
              <a:rPr lang="en-US" dirty="0"/>
              <a:t>* The parameter wavelength will be used to tune also the wavelength of the LO laser at the Rx</a:t>
            </a:r>
          </a:p>
          <a:p>
            <a:pPr>
              <a:buNone/>
            </a:pPr>
            <a:r>
              <a:rPr lang="en-US" b="1" dirty="0"/>
              <a:t>modulation format</a:t>
            </a:r>
            <a:r>
              <a:rPr lang="en-US" dirty="0"/>
              <a:t>: QAM order, number of digital subcarriers, pre-compensation/pulse shaping(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r>
              <a:rPr lang="en-US" dirty="0" err="1"/>
              <a:t>QAMeleon</a:t>
            </a:r>
            <a:r>
              <a:rPr lang="en-US" dirty="0"/>
              <a:t> 1x4 fast WSS, 1x24 multi-port WSS and 8x24 TPA</a:t>
            </a:r>
          </a:p>
          <a:p>
            <a:pPr>
              <a:buNone/>
            </a:pPr>
            <a:r>
              <a:rPr lang="en-US" dirty="0"/>
              <a:t>Reconfigurable parameters (bold type are considered a vector): {</a:t>
            </a:r>
            <a:r>
              <a:rPr lang="en-US" b="1" dirty="0"/>
              <a:t>Input port</a:t>
            </a:r>
            <a:r>
              <a:rPr lang="en-US" dirty="0"/>
              <a:t>, </a:t>
            </a:r>
            <a:r>
              <a:rPr lang="en-US" b="1" dirty="0"/>
              <a:t>output port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b="1" dirty="0"/>
              <a:t>Input port </a:t>
            </a:r>
            <a:r>
              <a:rPr lang="en-US" dirty="0"/>
              <a:t>and</a:t>
            </a:r>
            <a:r>
              <a:rPr lang="en-US" b="1" dirty="0"/>
              <a:t> Output port </a:t>
            </a:r>
            <a:r>
              <a:rPr lang="en-US" dirty="0"/>
              <a:t>may be considered as vectors defined by</a:t>
            </a:r>
            <a:r>
              <a:rPr lang="en-US" b="1" dirty="0"/>
              <a:t>: </a:t>
            </a:r>
            <a:r>
              <a:rPr lang="en-US" dirty="0"/>
              <a:t>center frequency, bandwidth (in multiples of 12.5 GHz)</a:t>
            </a:r>
          </a:p>
          <a:p>
            <a:r>
              <a:rPr lang="en-US" dirty="0"/>
              <a:t>Reconfigurable parameters to be checked by FG3 partners and especially NXW in order to be compatible with their Yang model under development     </a:t>
            </a:r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meeting, Athens 15-16 Jan 2018</a:t>
            </a:r>
            <a:endParaRPr lang="en-US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71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C75BC"/>
      </a:accent1>
      <a:accent2>
        <a:srgbClr val="00AEEF"/>
      </a:accent2>
      <a:accent3>
        <a:srgbClr val="000000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2422</TotalTime>
  <Words>699</Words>
  <Application>Microsoft Office PowerPoint</Application>
  <PresentationFormat>Widescreen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</vt:lpstr>
      <vt:lpstr>Wingdings 2</vt:lpstr>
      <vt:lpstr>Dividend</vt:lpstr>
      <vt:lpstr>QAMeleon system &amp; component simulations – ICCS/NTUA</vt:lpstr>
      <vt:lpstr>Ongoing transmission simulations for WP2</vt:lpstr>
      <vt:lpstr>Ongoing transmission simulations for WP2</vt:lpstr>
      <vt:lpstr>Ongoing system simulations for WP2 (Wavelength Blocker)</vt:lpstr>
      <vt:lpstr>Component simulations for WP2 (Wavelength Blocker)</vt:lpstr>
      <vt:lpstr>Reconfigurable parameters for QAMeleon Tx/Rx and ROADM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ktok</dc:creator>
  <cp:lastModifiedBy>Ioannis Lazarou</cp:lastModifiedBy>
  <cp:revision>147</cp:revision>
  <dcterms:created xsi:type="dcterms:W3CDTF">2017-11-23T16:57:06Z</dcterms:created>
  <dcterms:modified xsi:type="dcterms:W3CDTF">2018-05-10T11:33:41Z</dcterms:modified>
</cp:coreProperties>
</file>