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4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EAC"/>
    <a:srgbClr val="FFCC99"/>
    <a:srgbClr val="1C75BC"/>
    <a:srgbClr val="00AEEF"/>
    <a:srgbClr val="92278F"/>
    <a:srgbClr val="E6E7E8"/>
    <a:srgbClr val="C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7A5F-D0EF-442D-A0ED-226C7F2658B6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15D00-F363-4B6A-9008-6CEB2B350A0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2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1999"/>
            <a:ext cx="11262866" cy="7874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757319"/>
          </a:xfrm>
          <a:effectLst/>
        </p:spPr>
        <p:txBody>
          <a:bodyPr anchor="b">
            <a:normAutofit/>
          </a:bodyPr>
          <a:lstStyle>
            <a:lvl1pPr>
              <a:defRPr sz="48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5951811"/>
            <a:ext cx="7072675" cy="590321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Kick-off meeting, Athens 15-16 </a:t>
            </a:r>
            <a:r>
              <a:rPr lang="en-GB"/>
              <a:t>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lang="en-US" sz="120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92" y="3927294"/>
            <a:ext cx="2129234" cy="83881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81191" y="4195552"/>
            <a:ext cx="4158059" cy="1495425"/>
          </a:xfrm>
        </p:spPr>
        <p:txBody>
          <a:bodyPr anchor="t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1C75BC"/>
                </a:solidFill>
                <a:effectLst/>
                <a:latin typeface="+mj-lt"/>
                <a:ea typeface="+mj-ea"/>
                <a:cs typeface="+mj-cs"/>
              </a:defRPr>
            </a:lvl1pPr>
            <a:lvl2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2pPr>
            <a:lvl3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3pPr>
            <a:lvl4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4pPr>
            <a:lvl5pPr marL="0" indent="0" algn="l" defTabSz="457200" rtl="0" eaLnBrk="1" latinLnBrk="0" hangingPunct="1">
              <a:spcBef>
                <a:spcPct val="0"/>
              </a:spcBef>
              <a:buNone/>
              <a:defRPr lang="en-GB" sz="2400" b="0" kern="1200" cap="none" baseline="0" dirty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C303218-6DE8-4502-86D7-71989D0F2FD7}"/>
              </a:ext>
            </a:extLst>
          </p:cNvPr>
          <p:cNvSpPr txBox="1">
            <a:spLocks/>
          </p:cNvSpPr>
          <p:nvPr userDrawn="1"/>
        </p:nvSpPr>
        <p:spPr>
          <a:xfrm>
            <a:off x="314960" y="490181"/>
            <a:ext cx="8006080" cy="8694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Sliceable </a:t>
            </a:r>
            <a:r>
              <a:rPr lang="en-GB" sz="2000" dirty="0" err="1">
                <a:solidFill>
                  <a:schemeClr val="tx1"/>
                </a:solidFill>
              </a:rPr>
              <a:t>mutli</a:t>
            </a:r>
            <a:r>
              <a:rPr lang="en-GB" sz="2000" dirty="0">
                <a:solidFill>
                  <a:schemeClr val="tx1"/>
                </a:solidFill>
              </a:rPr>
              <a:t>-QAM format SDN-powered transponders and ROADMs Enabling Elastic Optical Networks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48537"/>
            <a:ext cx="11309338" cy="72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9476"/>
          </a:xfrm>
        </p:spPr>
        <p:txBody>
          <a:bodyPr anchor="ctr" anchorCtr="0"/>
          <a:lstStyle>
            <a:lvl1pPr>
              <a:defRPr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52575"/>
            <a:ext cx="11029615" cy="467170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70911"/>
            <a:ext cx="691721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dirty="0"/>
              <a:t>Kick-off meeting, Athens 15-16 </a:t>
            </a:r>
            <a:r>
              <a:rPr lang="en-GB"/>
              <a:t>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75237"/>
            <a:ext cx="1052508" cy="365125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581192" y="1378601"/>
            <a:ext cx="11168432" cy="89661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0286" y="6366636"/>
            <a:ext cx="11309338" cy="45719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Kick-off meeting, Athens 15-16 </a:t>
            </a:r>
            <a:r>
              <a:rPr lang="en-GB"/>
              <a:t>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none" baseline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46533" y="334262"/>
            <a:ext cx="9024528" cy="144000"/>
            <a:chOff x="446533" y="354582"/>
            <a:chExt cx="9024528" cy="144000"/>
          </a:xfrm>
        </p:grpSpPr>
        <p:sp>
          <p:nvSpPr>
            <p:cNvPr id="11" name="Rectangle 10"/>
            <p:cNvSpPr/>
            <p:nvPr/>
          </p:nvSpPr>
          <p:spPr>
            <a:xfrm>
              <a:off x="2687320" y="354582"/>
              <a:ext cx="5257830" cy="144000"/>
            </a:xfrm>
            <a:prstGeom prst="rect">
              <a:avLst/>
            </a:prstGeom>
            <a:solidFill>
              <a:srgbClr val="1C75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46533" y="354582"/>
              <a:ext cx="3330447" cy="144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7018020" y="354582"/>
              <a:ext cx="2453041" cy="14400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1" y="128752"/>
            <a:ext cx="2664556" cy="543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 cap="none" baseline="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 cap="none" baseline="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D744-DFBB-4E9B-A93C-038EC60D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WP2 </a:t>
            </a:r>
            <a:r>
              <a:rPr lang="en-GB" dirty="0"/>
              <a:t>Implementation Strategy/Workplan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C5C7-4F61-44DD-9FFD-F863FEB1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1718"/>
            <a:ext cx="11029615" cy="4671705"/>
          </a:xfrm>
        </p:spPr>
        <p:txBody>
          <a:bodyPr/>
          <a:lstStyle/>
          <a:p>
            <a:r>
              <a:rPr lang="en-US" b="1" dirty="0"/>
              <a:t>Task </a:t>
            </a:r>
            <a:r>
              <a:rPr lang="en-US" b="1" dirty="0" smtClean="0"/>
              <a:t>2.3 </a:t>
            </a:r>
            <a:r>
              <a:rPr lang="en-US" dirty="0"/>
              <a:t>Design and specification </a:t>
            </a:r>
            <a:r>
              <a:rPr lang="en-US" dirty="0" smtClean="0"/>
              <a:t>of SDN interfaces (M06-M21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u="sng" dirty="0"/>
              <a:t>NXW</a:t>
            </a:r>
            <a:r>
              <a:rPr lang="en-US" dirty="0"/>
              <a:t>, TIM, ICCS/NTUA, NBLF </a:t>
            </a:r>
            <a:endParaRPr lang="it-IT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C057-982D-433C-923F-83CFF2E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meeting, Athens 15-16 Jan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01D8F-188E-487D-A96D-9136CD1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ttangolo arrotondato 44"/>
          <p:cNvSpPr/>
          <p:nvPr/>
        </p:nvSpPr>
        <p:spPr>
          <a:xfrm>
            <a:off x="860794" y="3734226"/>
            <a:ext cx="3614468" cy="1051581"/>
          </a:xfrm>
          <a:prstGeom prst="roundRect">
            <a:avLst/>
          </a:prstGeom>
          <a:noFill/>
          <a:ln w="57150" cap="flat" cmpd="sng" algn="ctr">
            <a:solidFill>
              <a:srgbClr val="EEA5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74" y="3989233"/>
            <a:ext cx="1455888" cy="605964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865846" y="5422579"/>
            <a:ext cx="1018233" cy="492996"/>
          </a:xfrm>
          <a:prstGeom prst="round2Diag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Device Agent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61146" y="5422578"/>
            <a:ext cx="1018233" cy="503769"/>
          </a:xfrm>
          <a:prstGeom prst="round2Diag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Device Agent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457029" y="5421391"/>
            <a:ext cx="1018233" cy="503769"/>
          </a:xfrm>
          <a:prstGeom prst="round2Diag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Device Agent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6" name="Connettore diritto 48"/>
          <p:cNvCxnSpPr/>
          <p:nvPr/>
        </p:nvCxnSpPr>
        <p:spPr>
          <a:xfrm>
            <a:off x="470445" y="5103445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48"/>
          <p:cNvCxnSpPr/>
          <p:nvPr/>
        </p:nvCxnSpPr>
        <p:spPr>
          <a:xfrm>
            <a:off x="470445" y="3317588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25626" y="2400962"/>
            <a:ext cx="61495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SDN Controller interfaces </a:t>
            </a:r>
            <a:r>
              <a:rPr lang="it-IT" sz="1400" dirty="0" smtClean="0"/>
              <a:t>and </a:t>
            </a:r>
            <a:r>
              <a:rPr lang="it-IT" sz="1400" b="1" dirty="0" smtClean="0"/>
              <a:t>device abstract information model</a:t>
            </a:r>
            <a:r>
              <a:rPr lang="it-IT" sz="1400" dirty="0" smtClean="0"/>
              <a:t>:</a:t>
            </a:r>
          </a:p>
          <a:p>
            <a:endParaRPr lang="it-IT" sz="1400" dirty="0" smtClean="0"/>
          </a:p>
          <a:p>
            <a:r>
              <a:rPr lang="it-IT" sz="1400" dirty="0"/>
              <a:t>North-</a:t>
            </a:r>
            <a:r>
              <a:rPr lang="it-IT" sz="1400" dirty="0" err="1"/>
              <a:t>bound</a:t>
            </a:r>
            <a:r>
              <a:rPr lang="it-IT" sz="1400" dirty="0"/>
              <a:t> </a:t>
            </a:r>
            <a:r>
              <a:rPr lang="it-IT" sz="1400" dirty="0" err="1"/>
              <a:t>interface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a </a:t>
            </a:r>
            <a:r>
              <a:rPr lang="it-IT" sz="1400" b="1" dirty="0" err="1"/>
              <a:t>technology-indipendent</a:t>
            </a:r>
            <a:r>
              <a:rPr lang="it-IT" sz="1400" dirty="0"/>
              <a:t> REST API (e.g. </a:t>
            </a:r>
            <a:r>
              <a:rPr lang="it-IT" sz="1400" b="1" dirty="0" err="1"/>
              <a:t>intent-like</a:t>
            </a:r>
            <a:r>
              <a:rPr lang="it-IT" sz="1400" dirty="0"/>
              <a:t>) </a:t>
            </a:r>
            <a:r>
              <a:rPr lang="en-US" sz="1400" dirty="0"/>
              <a:t>for a relevant set of transport network services and </a:t>
            </a:r>
            <a:r>
              <a:rPr lang="en-US" sz="1400" b="1" dirty="0"/>
              <a:t>virtual network slicing </a:t>
            </a:r>
            <a:r>
              <a:rPr lang="en-US" sz="1400" dirty="0"/>
              <a:t>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Possible</a:t>
            </a:r>
            <a:r>
              <a:rPr lang="it-IT" sz="1400" dirty="0"/>
              <a:t> re-use and </a:t>
            </a:r>
            <a:r>
              <a:rPr lang="it-IT" sz="1400" dirty="0" err="1"/>
              <a:t>extention</a:t>
            </a:r>
            <a:r>
              <a:rPr lang="it-IT" sz="1400" dirty="0"/>
              <a:t> of </a:t>
            </a:r>
            <a:r>
              <a:rPr lang="it-IT" sz="1400" dirty="0" err="1"/>
              <a:t>result</a:t>
            </a:r>
            <a:r>
              <a:rPr lang="it-IT" sz="1400" dirty="0"/>
              <a:t> of </a:t>
            </a:r>
            <a:r>
              <a:rPr lang="it-IT" sz="1400" dirty="0" err="1"/>
              <a:t>ongonoing</a:t>
            </a:r>
            <a:r>
              <a:rPr lang="it-IT" sz="1400" dirty="0"/>
              <a:t> </a:t>
            </a:r>
            <a:r>
              <a:rPr lang="it-IT" sz="1400" dirty="0" err="1"/>
              <a:t>strandarization</a:t>
            </a:r>
            <a:r>
              <a:rPr lang="it-IT" sz="1400" dirty="0"/>
              <a:t> </a:t>
            </a:r>
            <a:r>
              <a:rPr lang="it-IT" sz="1400" dirty="0" err="1"/>
              <a:t>activities</a:t>
            </a:r>
            <a:r>
              <a:rPr lang="it-IT" sz="1400" dirty="0"/>
              <a:t> (e.g.</a:t>
            </a:r>
            <a:r>
              <a:rPr lang="en-US" sz="1400" dirty="0"/>
              <a:t> </a:t>
            </a:r>
            <a:r>
              <a:rPr lang="en-US" sz="1400" b="1" dirty="0"/>
              <a:t>Transport API </a:t>
            </a:r>
            <a:r>
              <a:rPr lang="en-US" sz="1400" dirty="0"/>
              <a:t>in </a:t>
            </a:r>
            <a:r>
              <a:rPr lang="en-US" sz="1400" b="1" dirty="0"/>
              <a:t>ONF</a:t>
            </a:r>
            <a:r>
              <a:rPr lang="it-IT" sz="1400" dirty="0"/>
              <a:t>)</a:t>
            </a:r>
          </a:p>
          <a:p>
            <a:endParaRPr lang="it-IT" sz="1400" dirty="0"/>
          </a:p>
          <a:p>
            <a:r>
              <a:rPr lang="it-IT" sz="1400" dirty="0" smtClean="0"/>
              <a:t>	South-</a:t>
            </a:r>
            <a:r>
              <a:rPr lang="it-IT" sz="1400" dirty="0" err="1" smtClean="0"/>
              <a:t>bound</a:t>
            </a:r>
            <a:r>
              <a:rPr lang="it-IT" sz="1400" dirty="0" smtClean="0"/>
              <a:t> </a:t>
            </a:r>
            <a:r>
              <a:rPr lang="it-IT" sz="1400" dirty="0" smtClean="0"/>
              <a:t>interface based on a suitable well-knonw protocol (e.g. </a:t>
            </a:r>
            <a:r>
              <a:rPr lang="it-IT" sz="1400" b="1" dirty="0" smtClean="0"/>
              <a:t>NETCONF</a:t>
            </a:r>
            <a:r>
              <a:rPr lang="it-IT" sz="1400" dirty="0" smtClean="0"/>
              <a:t> or </a:t>
            </a:r>
            <a:r>
              <a:rPr lang="it-IT" sz="1400" b="1" dirty="0" smtClean="0"/>
              <a:t>OpenFlow </a:t>
            </a:r>
            <a:r>
              <a:rPr lang="it-IT" sz="1400" dirty="0" smtClean="0"/>
              <a:t>with optical extension) for configuration and control of optical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Specific extension for the single devices</a:t>
            </a:r>
          </a:p>
          <a:p>
            <a:endParaRPr lang="it-IT" sz="1400" dirty="0"/>
          </a:p>
          <a:p>
            <a:r>
              <a:rPr lang="it-IT" sz="1400" dirty="0" smtClean="0"/>
              <a:t>	Optical </a:t>
            </a:r>
            <a:r>
              <a:rPr lang="it-IT" sz="1400" dirty="0" err="1" smtClean="0"/>
              <a:t>devices</a:t>
            </a:r>
            <a:r>
              <a:rPr lang="it-IT" sz="1400" dirty="0" smtClean="0"/>
              <a:t> </a:t>
            </a:r>
            <a:r>
              <a:rPr lang="it-IT" sz="1400" dirty="0" smtClean="0"/>
              <a:t>(</a:t>
            </a:r>
            <a:r>
              <a:rPr lang="it-IT" sz="1400" b="1" dirty="0" err="1" smtClean="0"/>
              <a:t>Transceivers</a:t>
            </a:r>
            <a:r>
              <a:rPr lang="it-IT" sz="1400" b="1" dirty="0" smtClean="0"/>
              <a:t>, </a:t>
            </a:r>
            <a:r>
              <a:rPr lang="it-IT" sz="1400" b="1" dirty="0" err="1" smtClean="0"/>
              <a:t>ROADMs</a:t>
            </a:r>
            <a:r>
              <a:rPr lang="it-IT" sz="1400" dirty="0" smtClean="0"/>
              <a:t>) </a:t>
            </a:r>
            <a:r>
              <a:rPr lang="it-IT" sz="1400" dirty="0" err="1" smtClean="0"/>
              <a:t>abstracted</a:t>
            </a:r>
            <a:r>
              <a:rPr lang="it-IT" sz="1400" dirty="0" smtClean="0"/>
              <a:t> </a:t>
            </a:r>
            <a:r>
              <a:rPr lang="it-IT" sz="1400" dirty="0" err="1" smtClean="0"/>
              <a:t>using</a:t>
            </a:r>
            <a:r>
              <a:rPr lang="it-IT" sz="1400" dirty="0" smtClean="0"/>
              <a:t> </a:t>
            </a:r>
            <a:r>
              <a:rPr lang="it-IT" sz="1400" b="1" dirty="0" smtClean="0"/>
              <a:t>YANG</a:t>
            </a:r>
            <a:r>
              <a:rPr lang="it-IT" sz="1400" dirty="0" smtClean="0"/>
              <a:t> </a:t>
            </a:r>
            <a:r>
              <a:rPr lang="it-IT" sz="1400" dirty="0" err="1" smtClean="0"/>
              <a:t>models</a:t>
            </a:r>
            <a:r>
              <a:rPr lang="it-IT" sz="1400" dirty="0" smtClean="0"/>
              <a:t> and </a:t>
            </a:r>
            <a:r>
              <a:rPr lang="it-IT" sz="1400" dirty="0" err="1" smtClean="0"/>
              <a:t>following</a:t>
            </a:r>
            <a:r>
              <a:rPr lang="it-IT" sz="1400" dirty="0" smtClean="0"/>
              <a:t> the </a:t>
            </a:r>
            <a:r>
              <a:rPr lang="it-IT" sz="1400" b="1" dirty="0" err="1" smtClean="0"/>
              <a:t>disaggregrated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modelling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paradigm</a:t>
            </a:r>
            <a:r>
              <a:rPr lang="it-IT" sz="1400" dirty="0" smtClean="0"/>
              <a:t> </a:t>
            </a:r>
          </a:p>
        </p:txBody>
      </p:sp>
      <p:cxnSp>
        <p:nvCxnSpPr>
          <p:cNvPr id="12" name="Connettore 4 11"/>
          <p:cNvCxnSpPr>
            <a:stCxn id="6" idx="2"/>
            <a:endCxn id="8" idx="3"/>
          </p:cNvCxnSpPr>
          <p:nvPr/>
        </p:nvCxnSpPr>
        <p:spPr>
          <a:xfrm rot="5400000">
            <a:off x="1703110" y="4457661"/>
            <a:ext cx="636772" cy="12930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6" idx="2"/>
            <a:endCxn id="10" idx="3"/>
          </p:cNvCxnSpPr>
          <p:nvPr/>
        </p:nvCxnSpPr>
        <p:spPr>
          <a:xfrm rot="16200000" flipH="1">
            <a:off x="2999295" y="4454540"/>
            <a:ext cx="635584" cy="12981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6" idx="2"/>
            <a:endCxn id="9" idx="3"/>
          </p:cNvCxnSpPr>
          <p:nvPr/>
        </p:nvCxnSpPr>
        <p:spPr>
          <a:xfrm>
            <a:off x="2668028" y="4785807"/>
            <a:ext cx="2235" cy="6367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19804" y="4890369"/>
            <a:ext cx="2239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1" dirty="0" smtClean="0"/>
              <a:t>South-</a:t>
            </a:r>
            <a:r>
              <a:rPr lang="it-IT" sz="1100" b="1" i="1" dirty="0" err="1" smtClean="0"/>
              <a:t>bound</a:t>
            </a:r>
            <a:r>
              <a:rPr lang="it-IT" sz="1100" b="1" i="1" dirty="0" smtClean="0"/>
              <a:t> Interface (SBI)</a:t>
            </a:r>
            <a:endParaRPr lang="it-IT" sz="1100" b="1" i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19803" y="3099858"/>
            <a:ext cx="2239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1" dirty="0" smtClean="0"/>
              <a:t>North-</a:t>
            </a:r>
            <a:r>
              <a:rPr lang="it-IT" sz="1100" b="1" i="1" dirty="0" err="1" smtClean="0"/>
              <a:t>bound</a:t>
            </a:r>
            <a:r>
              <a:rPr lang="it-IT" sz="1100" b="1" i="1" dirty="0" smtClean="0"/>
              <a:t> Interface (NBI)</a:t>
            </a:r>
            <a:endParaRPr lang="it-IT" sz="1100" b="1" i="1" dirty="0"/>
          </a:p>
        </p:txBody>
      </p:sp>
      <p:pic>
        <p:nvPicPr>
          <p:cNvPr id="1028" name="Picture 4" descr="https://cdn2.iconfinder.com/data/icons/office/512/Icon_8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98" y="2376102"/>
            <a:ext cx="508659" cy="5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ttore 2 39"/>
          <p:cNvCxnSpPr>
            <a:stCxn id="1028" idx="2"/>
            <a:endCxn id="6" idx="0"/>
          </p:cNvCxnSpPr>
          <p:nvPr/>
        </p:nvCxnSpPr>
        <p:spPr>
          <a:xfrm>
            <a:off x="2668028" y="2884761"/>
            <a:ext cx="0" cy="8494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2956620" y="2406098"/>
            <a:ext cx="1295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1" dirty="0" err="1" smtClean="0"/>
              <a:t>Users</a:t>
            </a:r>
            <a:r>
              <a:rPr lang="it-IT" sz="1100" b="1" i="1" dirty="0" smtClean="0"/>
              <a:t>, Applications, …</a:t>
            </a:r>
            <a:endParaRPr lang="it-IT" sz="1100" b="1" i="1" dirty="0"/>
          </a:p>
        </p:txBody>
      </p:sp>
    </p:spTree>
    <p:extLst>
      <p:ext uri="{BB962C8B-B14F-4D97-AF65-F5344CB8AC3E}">
        <p14:creationId xmlns:p14="http://schemas.microsoft.com/office/powerpoint/2010/main" val="690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D744-DFBB-4E9B-A93C-038EC60D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WP2 </a:t>
            </a:r>
            <a:r>
              <a:rPr lang="en-GB" dirty="0"/>
              <a:t>Implementation Strategy/Workplan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C5C7-4F61-44DD-9FFD-F863FEB1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1718"/>
            <a:ext cx="11029615" cy="4671705"/>
          </a:xfrm>
        </p:spPr>
        <p:txBody>
          <a:bodyPr/>
          <a:lstStyle/>
          <a:p>
            <a:r>
              <a:rPr lang="en-US" b="1" dirty="0"/>
              <a:t>Task </a:t>
            </a:r>
            <a:r>
              <a:rPr lang="en-US" b="1" dirty="0" smtClean="0"/>
              <a:t>2.3 </a:t>
            </a:r>
            <a:r>
              <a:rPr lang="en-US" dirty="0"/>
              <a:t>Design and specification </a:t>
            </a:r>
            <a:r>
              <a:rPr lang="en-US" dirty="0" smtClean="0"/>
              <a:t>of SDN interfaces (M06-M21) </a:t>
            </a:r>
            <a:r>
              <a:rPr lang="en-US" u="sng" dirty="0"/>
              <a:t>NXW</a:t>
            </a:r>
            <a:r>
              <a:rPr lang="en-US" dirty="0"/>
              <a:t>, TIM, ICCS/NTUA, NBLF</a:t>
            </a:r>
            <a:endParaRPr lang="it-IT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C057-982D-433C-923F-83CFF2E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meeting, Athens 15-16 Jan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01D8F-188E-487D-A96D-9136CD1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712" y="2118532"/>
            <a:ext cx="5534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SDN Controller </a:t>
            </a:r>
            <a:r>
              <a:rPr lang="it-IT" sz="1400" b="1" dirty="0" smtClean="0"/>
              <a:t>SBI </a:t>
            </a:r>
            <a:r>
              <a:rPr lang="it-IT" sz="1400" dirty="0" smtClean="0"/>
              <a:t>and </a:t>
            </a:r>
            <a:r>
              <a:rPr lang="it-IT" sz="1400" b="1" dirty="0" err="1" smtClean="0"/>
              <a:t>device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disaggregated</a:t>
            </a:r>
            <a:r>
              <a:rPr lang="it-IT" sz="1400" b="1" dirty="0" smtClean="0"/>
              <a:t> model</a:t>
            </a:r>
            <a:r>
              <a:rPr lang="it-IT" sz="1400" dirty="0" smtClean="0"/>
              <a:t>:</a:t>
            </a:r>
          </a:p>
          <a:p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Single </a:t>
            </a:r>
            <a:r>
              <a:rPr lang="it-IT" sz="1400" dirty="0" err="1" smtClean="0"/>
              <a:t>optical</a:t>
            </a:r>
            <a:r>
              <a:rPr lang="it-IT" sz="1400" dirty="0" smtClean="0"/>
              <a:t> </a:t>
            </a:r>
            <a:r>
              <a:rPr lang="it-IT" sz="1400" dirty="0" err="1" smtClean="0"/>
              <a:t>devices</a:t>
            </a:r>
            <a:r>
              <a:rPr lang="it-IT" sz="1400" dirty="0" smtClean="0"/>
              <a:t> (e.g. </a:t>
            </a:r>
            <a:r>
              <a:rPr lang="it-IT" sz="1400" dirty="0" err="1" smtClean="0"/>
              <a:t>ROADMs</a:t>
            </a:r>
            <a:r>
              <a:rPr lang="it-IT" sz="1400" dirty="0" smtClean="0"/>
              <a:t>) are </a:t>
            </a:r>
            <a:r>
              <a:rPr lang="it-IT" sz="1400" dirty="0" err="1" smtClean="0"/>
              <a:t>represented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a </a:t>
            </a:r>
            <a:r>
              <a:rPr lang="it-IT" sz="1400" dirty="0" err="1" smtClean="0"/>
              <a:t>composition</a:t>
            </a:r>
            <a:r>
              <a:rPr lang="it-IT" sz="1400" dirty="0" smtClean="0"/>
              <a:t> of multiple sub-</a:t>
            </a:r>
            <a:r>
              <a:rPr lang="it-IT" sz="1400" dirty="0" err="1" smtClean="0"/>
              <a:t>components</a:t>
            </a:r>
            <a:r>
              <a:rPr lang="it-IT" sz="1400" dirty="0"/>
              <a:t> </a:t>
            </a:r>
            <a:r>
              <a:rPr lang="it-IT" sz="1400" dirty="0" err="1" smtClean="0"/>
              <a:t>interacting</a:t>
            </a:r>
            <a:r>
              <a:rPr lang="it-IT" sz="1400" dirty="0" smtClean="0"/>
              <a:t> </a:t>
            </a:r>
            <a:r>
              <a:rPr lang="it-IT" sz="1400" dirty="0" err="1" smtClean="0"/>
              <a:t>together</a:t>
            </a:r>
            <a:endParaRPr lang="it-IT" sz="1400" dirty="0" smtClean="0"/>
          </a:p>
          <a:p>
            <a:endParaRPr lang="it-IT" sz="1400" dirty="0"/>
          </a:p>
          <a:p>
            <a:r>
              <a:rPr lang="it-IT" sz="1400" dirty="0" smtClean="0"/>
              <a:t>	</a:t>
            </a:r>
            <a:r>
              <a:rPr lang="it-IT" sz="1400" dirty="0" err="1" smtClean="0"/>
              <a:t>Each</a:t>
            </a:r>
            <a:r>
              <a:rPr lang="it-IT" sz="1400" dirty="0" smtClean="0"/>
              <a:t> sub-component can be </a:t>
            </a:r>
            <a:r>
              <a:rPr lang="it-IT" sz="1400" dirty="0" err="1" smtClean="0"/>
              <a:t>represented</a:t>
            </a:r>
            <a:r>
              <a:rPr lang="it-IT" sz="1400" dirty="0" smtClean="0"/>
              <a:t> by a </a:t>
            </a:r>
            <a:r>
              <a:rPr lang="it-IT" sz="1400" dirty="0" err="1" smtClean="0"/>
              <a:t>proper</a:t>
            </a:r>
            <a:r>
              <a:rPr lang="it-IT" sz="1400" dirty="0" smtClean="0"/>
              <a:t> YANG model in </a:t>
            </a:r>
            <a:r>
              <a:rPr lang="it-IT" sz="1400" dirty="0" err="1" smtClean="0"/>
              <a:t>terms</a:t>
            </a:r>
            <a:r>
              <a:rPr lang="it-IT" sz="1400" dirty="0" smtClean="0"/>
              <a:t> of data and </a:t>
            </a:r>
            <a:r>
              <a:rPr lang="it-IT" sz="1400" dirty="0" err="1" smtClean="0"/>
              <a:t>functionalities</a:t>
            </a:r>
            <a:r>
              <a:rPr lang="it-IT" sz="1400" dirty="0"/>
              <a:t> </a:t>
            </a:r>
            <a:r>
              <a:rPr lang="it-IT" sz="1400" dirty="0" smtClean="0"/>
              <a:t>(e.g. </a:t>
            </a:r>
            <a:r>
              <a:rPr lang="it-IT" sz="1400" dirty="0" err="1" smtClean="0"/>
              <a:t>commands</a:t>
            </a:r>
            <a:r>
              <a:rPr lang="it-IT" sz="1400" dirty="0" smtClean="0"/>
              <a:t>)</a:t>
            </a:r>
          </a:p>
        </p:txBody>
      </p:sp>
      <p:cxnSp>
        <p:nvCxnSpPr>
          <p:cNvPr id="19" name="Connettore 2 18"/>
          <p:cNvCxnSpPr/>
          <p:nvPr/>
        </p:nvCxnSpPr>
        <p:spPr>
          <a:xfrm flipH="1" flipV="1">
            <a:off x="7664651" y="4909987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386110" y="5025334"/>
            <a:ext cx="2018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 smtClean="0"/>
              <a:t>Model-</a:t>
            </a:r>
            <a:r>
              <a:rPr lang="it-IT" sz="1100" b="1" dirty="0" err="1" smtClean="0"/>
              <a:t>driven</a:t>
            </a:r>
            <a:endParaRPr lang="it-IT" sz="1100" b="1" dirty="0" smtClean="0"/>
          </a:p>
          <a:p>
            <a:pPr algn="ctr"/>
            <a:r>
              <a:rPr lang="it-IT" sz="1100" b="1" dirty="0" smtClean="0"/>
              <a:t>Controller-Agent Interface</a:t>
            </a:r>
            <a:endParaRPr lang="it-IT" b="1" dirty="0"/>
          </a:p>
        </p:txBody>
      </p:sp>
      <p:pic>
        <p:nvPicPr>
          <p:cNvPr id="43" name="Picture 2" descr="https://i.stack.imgur.com/kwR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52" y="3250105"/>
            <a:ext cx="643954" cy="6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i.stack.imgur.com/kwR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74" y="3250105"/>
            <a:ext cx="643954" cy="6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laborazione alternativa 33"/>
          <p:cNvSpPr/>
          <p:nvPr/>
        </p:nvSpPr>
        <p:spPr>
          <a:xfrm>
            <a:off x="2290307" y="2217008"/>
            <a:ext cx="491706" cy="29047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c1</a:t>
            </a:r>
            <a:endParaRPr lang="it-IT" dirty="0"/>
          </a:p>
        </p:txBody>
      </p:sp>
      <p:sp>
        <p:nvSpPr>
          <p:cNvPr id="45" name="Elaborazione alternativa 44"/>
          <p:cNvSpPr/>
          <p:nvPr/>
        </p:nvSpPr>
        <p:spPr>
          <a:xfrm>
            <a:off x="3015153" y="2048938"/>
            <a:ext cx="491706" cy="2904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c3</a:t>
            </a:r>
            <a:endParaRPr lang="it-IT" dirty="0"/>
          </a:p>
        </p:txBody>
      </p:sp>
      <p:sp>
        <p:nvSpPr>
          <p:cNvPr id="47" name="Elaborazione alternativa 46"/>
          <p:cNvSpPr/>
          <p:nvPr/>
        </p:nvSpPr>
        <p:spPr>
          <a:xfrm>
            <a:off x="2948777" y="2588672"/>
            <a:ext cx="491706" cy="29047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c2</a:t>
            </a:r>
            <a:endParaRPr lang="it-IT" dirty="0"/>
          </a:p>
        </p:txBody>
      </p:sp>
      <p:sp>
        <p:nvSpPr>
          <p:cNvPr id="48" name="TextBox 17"/>
          <p:cNvSpPr txBox="1"/>
          <p:nvPr/>
        </p:nvSpPr>
        <p:spPr>
          <a:xfrm>
            <a:off x="422694" y="4394387"/>
            <a:ext cx="5420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/>
              <a:t>Composition</a:t>
            </a:r>
            <a:r>
              <a:rPr lang="it-IT" sz="1400" b="1" dirty="0" smtClean="0"/>
              <a:t> of </a:t>
            </a:r>
            <a:r>
              <a:rPr lang="it-IT" sz="1400" b="1" dirty="0" err="1" smtClean="0"/>
              <a:t>models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</a:t>
            </a:r>
            <a:r>
              <a:rPr lang="it-IT" sz="1400" dirty="0" err="1" smtClean="0"/>
              <a:t>representation</a:t>
            </a:r>
            <a:r>
              <a:rPr lang="it-IT" sz="1400" dirty="0" smtClean="0"/>
              <a:t> of </a:t>
            </a:r>
            <a:r>
              <a:rPr lang="it-IT" sz="1400" dirty="0" err="1" smtClean="0"/>
              <a:t>device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functionality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Impact on Controller SBI (i.e. Controller-Agent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Standard </a:t>
            </a:r>
            <a:r>
              <a:rPr lang="it-IT" sz="1400" dirty="0" err="1" smtClean="0"/>
              <a:t>configuration</a:t>
            </a:r>
            <a:r>
              <a:rPr lang="it-IT" sz="1400" dirty="0" smtClean="0"/>
              <a:t>/control </a:t>
            </a:r>
            <a:r>
              <a:rPr lang="it-IT" sz="1400" dirty="0" err="1" smtClean="0"/>
              <a:t>protocols</a:t>
            </a:r>
            <a:r>
              <a:rPr lang="it-IT" sz="1400" dirty="0" smtClean="0"/>
              <a:t> (e.g. </a:t>
            </a:r>
            <a:r>
              <a:rPr lang="it-IT" sz="1400" b="1" dirty="0" smtClean="0"/>
              <a:t>NETCONF</a:t>
            </a:r>
            <a:r>
              <a:rPr lang="it-IT" sz="1400" dirty="0" smtClean="0"/>
              <a:t>) </a:t>
            </a:r>
            <a:r>
              <a:rPr lang="it-IT" sz="1400" dirty="0" err="1" smtClean="0"/>
              <a:t>extension</a:t>
            </a:r>
            <a:r>
              <a:rPr lang="it-IT" sz="1400" dirty="0" smtClean="0"/>
              <a:t> </a:t>
            </a:r>
            <a:r>
              <a:rPr lang="it-IT" sz="1400" dirty="0" err="1" smtClean="0"/>
              <a:t>driven</a:t>
            </a:r>
            <a:r>
              <a:rPr lang="it-IT" sz="1400" dirty="0" smtClean="0"/>
              <a:t> by </a:t>
            </a:r>
            <a:r>
              <a:rPr lang="it-IT" sz="1400" dirty="0" err="1" smtClean="0"/>
              <a:t>models</a:t>
            </a:r>
            <a:r>
              <a:rPr lang="it-IT" sz="1400" dirty="0" smtClean="0"/>
              <a:t>.</a:t>
            </a:r>
          </a:p>
          <a:p>
            <a:pPr lvl="1"/>
            <a:endParaRPr lang="it-IT" sz="1400" dirty="0" smtClean="0"/>
          </a:p>
          <a:p>
            <a:endParaRPr lang="it-IT" sz="1400" dirty="0"/>
          </a:p>
          <a:p>
            <a:pPr algn="ctr"/>
            <a:r>
              <a:rPr lang="it-IT" sz="1400" b="1" dirty="0" smtClean="0"/>
              <a:t>Model </a:t>
            </a:r>
            <a:r>
              <a:rPr lang="it-IT" sz="1400" b="1" dirty="0" err="1" smtClean="0"/>
              <a:t>Driven</a:t>
            </a:r>
            <a:r>
              <a:rPr lang="it-IT" sz="1400" b="1" dirty="0" smtClean="0"/>
              <a:t> Interface</a:t>
            </a:r>
          </a:p>
        </p:txBody>
      </p:sp>
      <p:sp>
        <p:nvSpPr>
          <p:cNvPr id="35" name="Freccia in giù 34"/>
          <p:cNvSpPr/>
          <p:nvPr/>
        </p:nvSpPr>
        <p:spPr>
          <a:xfrm>
            <a:off x="2979699" y="5904213"/>
            <a:ext cx="379562" cy="2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7054539" y="5552464"/>
            <a:ext cx="3830128" cy="4032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SDN Agent(s)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2" name="Connettore diritto 51"/>
          <p:cNvCxnSpPr/>
          <p:nvPr/>
        </p:nvCxnSpPr>
        <p:spPr>
          <a:xfrm>
            <a:off x="7054539" y="5538415"/>
            <a:ext cx="3830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/>
          <p:cNvCxnSpPr/>
          <p:nvPr/>
        </p:nvCxnSpPr>
        <p:spPr>
          <a:xfrm>
            <a:off x="7054539" y="4901361"/>
            <a:ext cx="3830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/>
          <p:cNvSpPr/>
          <p:nvPr/>
        </p:nvSpPr>
        <p:spPr>
          <a:xfrm>
            <a:off x="7054539" y="4489273"/>
            <a:ext cx="3830128" cy="403230"/>
          </a:xfrm>
          <a:prstGeom prst="rect">
            <a:avLst/>
          </a:prstGeom>
          <a:solidFill>
            <a:srgbClr val="F2DEAC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</a:rPr>
              <a:t>    SDN Controller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7" name="Immagin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74" y="4403487"/>
            <a:ext cx="1455888" cy="605964"/>
          </a:xfrm>
          <a:prstGeom prst="rect">
            <a:avLst/>
          </a:prstGeom>
        </p:spPr>
      </p:pic>
      <p:cxnSp>
        <p:nvCxnSpPr>
          <p:cNvPr id="54" name="Connettore diritto 53"/>
          <p:cNvCxnSpPr>
            <a:stCxn id="34" idx="3"/>
            <a:endCxn id="47" idx="0"/>
          </p:cNvCxnSpPr>
          <p:nvPr/>
        </p:nvCxnSpPr>
        <p:spPr>
          <a:xfrm>
            <a:off x="2782013" y="2362243"/>
            <a:ext cx="412617" cy="22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>
            <a:stCxn id="47" idx="0"/>
            <a:endCxn id="45" idx="2"/>
          </p:cNvCxnSpPr>
          <p:nvPr/>
        </p:nvCxnSpPr>
        <p:spPr>
          <a:xfrm flipV="1">
            <a:off x="3194630" y="2339408"/>
            <a:ext cx="66376" cy="24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/>
          <p:cNvCxnSpPr>
            <a:stCxn id="34" idx="3"/>
            <a:endCxn id="45" idx="1"/>
          </p:cNvCxnSpPr>
          <p:nvPr/>
        </p:nvCxnSpPr>
        <p:spPr>
          <a:xfrm flipV="1">
            <a:off x="2782013" y="2194173"/>
            <a:ext cx="233140" cy="16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aborazione 61"/>
          <p:cNvSpPr/>
          <p:nvPr/>
        </p:nvSpPr>
        <p:spPr>
          <a:xfrm>
            <a:off x="279220" y="3068417"/>
            <a:ext cx="1604608" cy="982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Elaborazione 64"/>
          <p:cNvSpPr/>
          <p:nvPr/>
        </p:nvSpPr>
        <p:spPr>
          <a:xfrm>
            <a:off x="2074833" y="1984177"/>
            <a:ext cx="1604608" cy="982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Elaborazione 65"/>
          <p:cNvSpPr/>
          <p:nvPr/>
        </p:nvSpPr>
        <p:spPr>
          <a:xfrm>
            <a:off x="3872579" y="3053080"/>
            <a:ext cx="1604608" cy="982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7 63"/>
          <p:cNvCxnSpPr>
            <a:stCxn id="62" idx="0"/>
            <a:endCxn id="65" idx="1"/>
          </p:cNvCxnSpPr>
          <p:nvPr/>
        </p:nvCxnSpPr>
        <p:spPr>
          <a:xfrm rot="5400000" flipH="1" flipV="1">
            <a:off x="1281698" y="2275283"/>
            <a:ext cx="592960" cy="99330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7 67"/>
          <p:cNvCxnSpPr>
            <a:stCxn id="65" idx="3"/>
            <a:endCxn id="66" idx="0"/>
          </p:cNvCxnSpPr>
          <p:nvPr/>
        </p:nvCxnSpPr>
        <p:spPr>
          <a:xfrm>
            <a:off x="3679441" y="2475457"/>
            <a:ext cx="995442" cy="57762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ccia a destra rientrata 68"/>
          <p:cNvSpPr/>
          <p:nvPr/>
        </p:nvSpPr>
        <p:spPr>
          <a:xfrm rot="1894293">
            <a:off x="5597326" y="4485517"/>
            <a:ext cx="1284684" cy="60564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/>
          <p:cNvSpPr txBox="1"/>
          <p:nvPr/>
        </p:nvSpPr>
        <p:spPr>
          <a:xfrm>
            <a:off x="4064113" y="3918857"/>
            <a:ext cx="1241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err="1" smtClean="0"/>
              <a:t>Models</a:t>
            </a:r>
            <a:r>
              <a:rPr lang="it-IT" sz="1100" b="1" dirty="0" smtClean="0"/>
              <a:t> (YANG)</a:t>
            </a:r>
            <a:endParaRPr lang="it-IT" sz="1100" b="1" dirty="0"/>
          </a:p>
        </p:txBody>
      </p:sp>
      <p:cxnSp>
        <p:nvCxnSpPr>
          <p:cNvPr id="73" name="Connettore 2 72"/>
          <p:cNvCxnSpPr/>
          <p:nvPr/>
        </p:nvCxnSpPr>
        <p:spPr>
          <a:xfrm flipH="1" flipV="1">
            <a:off x="7816655" y="4912240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/>
          <p:nvPr/>
        </p:nvCxnSpPr>
        <p:spPr>
          <a:xfrm flipH="1" flipV="1">
            <a:off x="7520484" y="4909369"/>
            <a:ext cx="1" cy="6407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FPGA 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5" y="3119967"/>
            <a:ext cx="879459" cy="8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D744-DFBB-4E9B-A93C-038EC60D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WP[number] Implementation Strategy/Workplan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C057-982D-433C-923F-83CFF2E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meeting, Athens 15-16 Jan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01D8F-188E-487D-A96D-9136CD1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mmagin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9" y="3753511"/>
            <a:ext cx="1455888" cy="605964"/>
          </a:xfrm>
          <a:prstGeom prst="rect">
            <a:avLst/>
          </a:prstGeom>
        </p:spPr>
      </p:pic>
      <p:sp>
        <p:nvSpPr>
          <p:cNvPr id="9" name="Rettangolo arrotondato 44"/>
          <p:cNvSpPr/>
          <p:nvPr/>
        </p:nvSpPr>
        <p:spPr>
          <a:xfrm>
            <a:off x="1362976" y="3273375"/>
            <a:ext cx="3614468" cy="1679291"/>
          </a:xfrm>
          <a:prstGeom prst="roundRect">
            <a:avLst/>
          </a:prstGeom>
          <a:noFill/>
          <a:ln w="57150" cap="flat" cmpd="sng" algn="ctr">
            <a:solidFill>
              <a:srgbClr val="EEA5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45"/>
          <p:cNvSpPr/>
          <p:nvPr/>
        </p:nvSpPr>
        <p:spPr>
          <a:xfrm>
            <a:off x="1751164" y="4521305"/>
            <a:ext cx="2889849" cy="3877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err="1" smtClean="0"/>
              <a:t>QAMeleon</a:t>
            </a:r>
            <a:r>
              <a:rPr lang="it-IT" sz="1400" b="1" smtClean="0"/>
              <a:t> Plugin </a:t>
            </a:r>
          </a:p>
          <a:p>
            <a:pPr algn="ctr"/>
            <a:r>
              <a:rPr lang="it-IT" sz="1000" b="1" smtClean="0"/>
              <a:t>(SBI protocol specific)</a:t>
            </a:r>
            <a:endParaRPr lang="it-IT" sz="1400" b="1" dirty="0"/>
          </a:p>
        </p:txBody>
      </p:sp>
      <p:sp>
        <p:nvSpPr>
          <p:cNvPr id="11" name="Rettangolo 46"/>
          <p:cNvSpPr/>
          <p:nvPr/>
        </p:nvSpPr>
        <p:spPr>
          <a:xfrm>
            <a:off x="1751164" y="3273906"/>
            <a:ext cx="2889849" cy="239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/>
              <a:t>Unified</a:t>
            </a:r>
            <a:r>
              <a:rPr lang="it-IT" sz="1400" b="1" dirty="0" smtClean="0"/>
              <a:t> </a:t>
            </a:r>
            <a:r>
              <a:rPr lang="it-IT" sz="1400" b="1" smtClean="0"/>
              <a:t>NB APIs (RESTCONF)</a:t>
            </a:r>
            <a:endParaRPr lang="it-IT" sz="1400" b="1" dirty="0"/>
          </a:p>
        </p:txBody>
      </p:sp>
      <p:cxnSp>
        <p:nvCxnSpPr>
          <p:cNvPr id="12" name="Connettore diritto 47"/>
          <p:cNvCxnSpPr/>
          <p:nvPr/>
        </p:nvCxnSpPr>
        <p:spPr>
          <a:xfrm>
            <a:off x="629730" y="3041438"/>
            <a:ext cx="439516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48"/>
          <p:cNvCxnSpPr/>
          <p:nvPr/>
        </p:nvCxnSpPr>
        <p:spPr>
          <a:xfrm>
            <a:off x="629730" y="5200006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49"/>
          <p:cNvSpPr txBox="1"/>
          <p:nvPr/>
        </p:nvSpPr>
        <p:spPr>
          <a:xfrm>
            <a:off x="77777" y="2784812"/>
            <a:ext cx="23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smtClean="0"/>
              <a:t>North-bound Interface (NBI)</a:t>
            </a:r>
            <a:endParaRPr lang="it-IT" sz="1200" b="1" i="1" dirty="0"/>
          </a:p>
        </p:txBody>
      </p:sp>
      <p:sp>
        <p:nvSpPr>
          <p:cNvPr id="15" name="CasellaDiTesto 50"/>
          <p:cNvSpPr txBox="1"/>
          <p:nvPr/>
        </p:nvSpPr>
        <p:spPr>
          <a:xfrm>
            <a:off x="629730" y="5206353"/>
            <a:ext cx="23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smtClean="0"/>
              <a:t>South-bound Interface (SBI)</a:t>
            </a:r>
            <a:endParaRPr lang="it-IT" sz="1200" b="1" i="1" dirty="0"/>
          </a:p>
        </p:txBody>
      </p:sp>
      <p:sp>
        <p:nvSpPr>
          <p:cNvPr id="16" name="CasellaDiTesto 51"/>
          <p:cNvSpPr txBox="1"/>
          <p:nvPr/>
        </p:nvSpPr>
        <p:spPr>
          <a:xfrm>
            <a:off x="2191109" y="5447346"/>
            <a:ext cx="200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i="1" dirty="0" err="1" smtClean="0"/>
              <a:t>Towards</a:t>
            </a:r>
            <a:r>
              <a:rPr lang="it-IT" sz="1200" b="1" i="1" dirty="0" smtClean="0"/>
              <a:t> Device Agents</a:t>
            </a:r>
            <a:endParaRPr lang="it-IT" sz="1200" b="1" i="1" dirty="0"/>
          </a:p>
        </p:txBody>
      </p:sp>
      <p:sp>
        <p:nvSpPr>
          <p:cNvPr id="17" name="Rettangolo 52"/>
          <p:cNvSpPr/>
          <p:nvPr/>
        </p:nvSpPr>
        <p:spPr>
          <a:xfrm>
            <a:off x="1751164" y="3729783"/>
            <a:ext cx="1414733" cy="645211"/>
          </a:xfrm>
          <a:prstGeom prst="rect">
            <a:avLst/>
          </a:prstGeom>
          <a:solidFill>
            <a:srgbClr val="6D7E5A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b="1" dirty="0" smtClean="0"/>
              <a:t>Core </a:t>
            </a:r>
            <a:r>
              <a:rPr lang="it-IT" sz="1100" b="1" dirty="0" err="1" smtClean="0"/>
              <a:t>Functions</a:t>
            </a:r>
            <a:r>
              <a:rPr lang="it-IT" sz="11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b="1" dirty="0" err="1" smtClean="0"/>
              <a:t>Topology</a:t>
            </a:r>
            <a:endParaRPr lang="it-IT" sz="11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b="1" dirty="0" err="1" smtClean="0"/>
              <a:t>Statistics</a:t>
            </a:r>
            <a:endParaRPr lang="it-IT" sz="11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b="1" dirty="0" smtClean="0"/>
              <a:t>Flow </a:t>
            </a:r>
            <a:r>
              <a:rPr lang="it-IT" sz="1100" b="1" dirty="0" err="1" smtClean="0"/>
              <a:t>Mngmt</a:t>
            </a:r>
            <a:r>
              <a:rPr lang="it-IT" sz="1100" b="1" dirty="0" smtClean="0"/>
              <a:t> </a:t>
            </a:r>
            <a:endParaRPr lang="it-IT" sz="1100" b="1" dirty="0"/>
          </a:p>
        </p:txBody>
      </p:sp>
      <p:cxnSp>
        <p:nvCxnSpPr>
          <p:cNvPr id="18" name="Connettore 2 53"/>
          <p:cNvCxnSpPr>
            <a:stCxn id="17" idx="2"/>
          </p:cNvCxnSpPr>
          <p:nvPr/>
        </p:nvCxnSpPr>
        <p:spPr>
          <a:xfrm>
            <a:off x="2458531" y="4374994"/>
            <a:ext cx="0" cy="198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4"/>
          <p:cNvCxnSpPr/>
          <p:nvPr/>
        </p:nvCxnSpPr>
        <p:spPr>
          <a:xfrm flipV="1">
            <a:off x="2458530" y="3513867"/>
            <a:ext cx="1" cy="215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55"/>
          <p:cNvCxnSpPr/>
          <p:nvPr/>
        </p:nvCxnSpPr>
        <p:spPr>
          <a:xfrm flipH="1">
            <a:off x="4132053" y="2769455"/>
            <a:ext cx="4315" cy="5044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56"/>
          <p:cNvCxnSpPr>
            <a:endCxn id="16" idx="0"/>
          </p:cNvCxnSpPr>
          <p:nvPr/>
        </p:nvCxnSpPr>
        <p:spPr>
          <a:xfrm flipH="1">
            <a:off x="3196087" y="4981796"/>
            <a:ext cx="2" cy="4655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57"/>
          <p:cNvCxnSpPr/>
          <p:nvPr/>
        </p:nvCxnSpPr>
        <p:spPr>
          <a:xfrm>
            <a:off x="3398808" y="3513867"/>
            <a:ext cx="9834" cy="103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8"/>
          <p:cNvCxnSpPr/>
          <p:nvPr/>
        </p:nvCxnSpPr>
        <p:spPr>
          <a:xfrm flipH="1">
            <a:off x="3433314" y="4976723"/>
            <a:ext cx="2" cy="4655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9"/>
          <p:cNvCxnSpPr/>
          <p:nvPr/>
        </p:nvCxnSpPr>
        <p:spPr>
          <a:xfrm flipH="1">
            <a:off x="3653099" y="4987114"/>
            <a:ext cx="2" cy="4655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8"/>
          <p:cNvCxnSpPr/>
          <p:nvPr/>
        </p:nvCxnSpPr>
        <p:spPr>
          <a:xfrm flipH="1">
            <a:off x="2572965" y="2775962"/>
            <a:ext cx="4315" cy="5044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arrotondato 44"/>
          <p:cNvSpPr/>
          <p:nvPr/>
        </p:nvSpPr>
        <p:spPr>
          <a:xfrm>
            <a:off x="6307015" y="2824962"/>
            <a:ext cx="3614468" cy="1136333"/>
          </a:xfrm>
          <a:prstGeom prst="roundRect">
            <a:avLst/>
          </a:prstGeom>
          <a:noFill/>
          <a:ln w="57150" cap="flat" cmpd="sng" algn="ctr">
            <a:solidFill>
              <a:srgbClr val="EEA54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95" y="3079969"/>
            <a:ext cx="1455888" cy="605964"/>
          </a:xfrm>
          <a:prstGeom prst="rect">
            <a:avLst/>
          </a:prstGeom>
        </p:spPr>
      </p:pic>
      <p:sp>
        <p:nvSpPr>
          <p:cNvPr id="46" name="Round Diagonal Corner Rectangle 45"/>
          <p:cNvSpPr/>
          <p:nvPr/>
        </p:nvSpPr>
        <p:spPr>
          <a:xfrm>
            <a:off x="6312067" y="4461544"/>
            <a:ext cx="1018233" cy="728945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ound Diagonal Corner Rectangle 46"/>
          <p:cNvSpPr/>
          <p:nvPr/>
        </p:nvSpPr>
        <p:spPr>
          <a:xfrm>
            <a:off x="7641871" y="4461544"/>
            <a:ext cx="1018233" cy="728945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ound Diagonal Corner Rectangle 47"/>
          <p:cNvSpPr/>
          <p:nvPr/>
        </p:nvSpPr>
        <p:spPr>
          <a:xfrm>
            <a:off x="8903250" y="4443105"/>
            <a:ext cx="1018233" cy="728945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ound Same Side Corner Rectangle 48"/>
          <p:cNvSpPr/>
          <p:nvPr/>
        </p:nvSpPr>
        <p:spPr>
          <a:xfrm>
            <a:off x="6219930" y="5551697"/>
            <a:ext cx="1205802" cy="6380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Round Same Side Corner Rectangle 49"/>
          <p:cNvSpPr/>
          <p:nvPr/>
        </p:nvSpPr>
        <p:spPr>
          <a:xfrm>
            <a:off x="7571157" y="5544153"/>
            <a:ext cx="1205802" cy="6380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ound Same Side Corner Rectangle 50"/>
          <p:cNvSpPr/>
          <p:nvPr/>
        </p:nvSpPr>
        <p:spPr>
          <a:xfrm>
            <a:off x="8898085" y="5551697"/>
            <a:ext cx="1205802" cy="6380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ounded Rectangle 51"/>
          <p:cNvSpPr/>
          <p:nvPr/>
        </p:nvSpPr>
        <p:spPr>
          <a:xfrm>
            <a:off x="8174058" y="2029173"/>
            <a:ext cx="1747425" cy="371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48"/>
          <p:cNvCxnSpPr/>
          <p:nvPr/>
        </p:nvCxnSpPr>
        <p:spPr>
          <a:xfrm>
            <a:off x="5916666" y="5375836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48"/>
          <p:cNvCxnSpPr/>
          <p:nvPr/>
        </p:nvCxnSpPr>
        <p:spPr>
          <a:xfrm>
            <a:off x="5916666" y="4211419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48"/>
          <p:cNvCxnSpPr/>
          <p:nvPr/>
        </p:nvCxnSpPr>
        <p:spPr>
          <a:xfrm>
            <a:off x="5916666" y="2606716"/>
            <a:ext cx="43951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C75BC"/>
      </a:accent1>
      <a:accent2>
        <a:srgbClr val="00AEEF"/>
      </a:accent2>
      <a:accent3>
        <a:srgbClr val="000000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1500</TotalTime>
  <Words>235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2</vt:lpstr>
      <vt:lpstr>Dividend</vt:lpstr>
      <vt:lpstr>WP2 Implementation Strategy/Workplan</vt:lpstr>
      <vt:lpstr>WP2 Implementation Strategy/Workplan</vt:lpstr>
      <vt:lpstr>WP[number] Implementation Strategy/Workplan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ktok</dc:creator>
  <cp:lastModifiedBy>pietro</cp:lastModifiedBy>
  <cp:revision>88</cp:revision>
  <dcterms:created xsi:type="dcterms:W3CDTF">2017-11-23T16:57:06Z</dcterms:created>
  <dcterms:modified xsi:type="dcterms:W3CDTF">2018-01-11T15:41:45Z</dcterms:modified>
</cp:coreProperties>
</file>