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20"/>
  </p:notesMasterIdLst>
  <p:sldIdLst>
    <p:sldId id="270" r:id="rId4"/>
    <p:sldId id="258" r:id="rId5"/>
    <p:sldId id="257" r:id="rId6"/>
    <p:sldId id="265" r:id="rId7"/>
    <p:sldId id="259" r:id="rId8"/>
    <p:sldId id="260" r:id="rId9"/>
    <p:sldId id="263" r:id="rId10"/>
    <p:sldId id="261" r:id="rId11"/>
    <p:sldId id="262" r:id="rId12"/>
    <p:sldId id="264" r:id="rId13"/>
    <p:sldId id="266" r:id="rId14"/>
    <p:sldId id="268" r:id="rId15"/>
    <p:sldId id="272" r:id="rId16"/>
    <p:sldId id="267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tro" initials="p" lastIdx="1" clrIdx="0">
    <p:extLst>
      <p:ext uri="{19B8F6BF-5375-455C-9EA6-DF929625EA0E}">
        <p15:presenceInfo xmlns:p15="http://schemas.microsoft.com/office/powerpoint/2012/main" userId="pie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4BE01-C9E7-47A1-9D91-C8F96CB177CA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F357-193E-4273-A8BC-3B5A2FE3CFA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8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15D00-F363-4B6A-9008-6CEB2B350A0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6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1999"/>
            <a:ext cx="11262866" cy="7874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757319"/>
          </a:xfrm>
          <a:effectLst/>
        </p:spPr>
        <p:txBody>
          <a:bodyPr anchor="b">
            <a:normAutofit/>
          </a:bodyPr>
          <a:lstStyle>
            <a:lvl1pPr>
              <a:defRPr sz="48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5951811"/>
            <a:ext cx="7072675" cy="590321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Kick-off meeting, Athens 15-16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Jan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lang="en-US" sz="12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GB" sz="12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GB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81192" y="3927294"/>
            <a:ext cx="2129234" cy="83881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81191" y="4195552"/>
            <a:ext cx="4158059" cy="1495425"/>
          </a:xfrm>
        </p:spPr>
        <p:txBody>
          <a:bodyPr anchor="t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1C75BC"/>
                </a:solidFill>
                <a:effectLst/>
                <a:latin typeface="+mj-lt"/>
                <a:ea typeface="+mj-ea"/>
                <a:cs typeface="+mj-cs"/>
              </a:defRPr>
            </a:lvl1pPr>
            <a:lvl2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2pPr>
            <a:lvl3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3pPr>
            <a:lvl4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4pPr>
            <a:lvl5pPr marL="0" indent="0" algn="l" defTabSz="457200" rtl="0" eaLnBrk="1" latinLnBrk="0" hangingPunct="1">
              <a:spcBef>
                <a:spcPct val="0"/>
              </a:spcBef>
              <a:buNone/>
              <a:defRPr lang="en-GB" sz="2400" b="0" kern="1200" cap="none" baseline="0" dirty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xmlns="" id="{AC303218-6DE8-4502-86D7-71989D0F2FD7}"/>
              </a:ext>
            </a:extLst>
          </p:cNvPr>
          <p:cNvSpPr txBox="1">
            <a:spLocks/>
          </p:cNvSpPr>
          <p:nvPr userDrawn="1"/>
        </p:nvSpPr>
        <p:spPr>
          <a:xfrm>
            <a:off x="314960" y="490181"/>
            <a:ext cx="8006080" cy="8694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Sliceable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mutli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-QAM format SDN-powered transponders and ROADMs Enabling Elastic Optical Networks</a:t>
            </a:r>
          </a:p>
        </p:txBody>
      </p:sp>
    </p:spTree>
    <p:extLst>
      <p:ext uri="{BB962C8B-B14F-4D97-AF65-F5344CB8AC3E}">
        <p14:creationId xmlns:p14="http://schemas.microsoft.com/office/powerpoint/2010/main" val="32026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287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4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81040" y="399276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4184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2680" y="399276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929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81040" y="3992760"/>
            <a:ext cx="1102932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984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1040" y="3992760"/>
            <a:ext cx="1102932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465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2680" y="399276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81040" y="3992760"/>
            <a:ext cx="5382000" cy="2228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45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Immagine 42"/>
          <p:cNvPicPr/>
          <p:nvPr/>
        </p:nvPicPr>
        <p:blipFill>
          <a:blip r:embed="rId2"/>
          <a:stretch/>
        </p:blipFill>
        <p:spPr>
          <a:xfrm>
            <a:off x="3168000" y="1552680"/>
            <a:ext cx="5854680" cy="4671360"/>
          </a:xfrm>
          <a:prstGeom prst="rect">
            <a:avLst/>
          </a:prstGeom>
          <a:ln>
            <a:noFill/>
          </a:ln>
        </p:spPr>
      </p:pic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3168000" y="1552680"/>
            <a:ext cx="5854680" cy="4671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48537"/>
            <a:ext cx="11309338" cy="72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9476"/>
          </a:xfrm>
        </p:spPr>
        <p:txBody>
          <a:bodyPr anchor="ctr" anchorCtr="0"/>
          <a:lstStyle>
            <a:lvl1pPr>
              <a:defRPr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52575"/>
            <a:ext cx="11029615" cy="467170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Kick-off meeting, Athens 15-16 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Jan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75237"/>
            <a:ext cx="1052508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581192" y="1378601"/>
            <a:ext cx="11168432" cy="89661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0286" y="6366636"/>
            <a:ext cx="11309338" cy="45719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41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1999"/>
            <a:ext cx="11262866" cy="7874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757319"/>
          </a:xfrm>
          <a:effectLst/>
        </p:spPr>
        <p:txBody>
          <a:bodyPr anchor="b">
            <a:normAutofit/>
          </a:bodyPr>
          <a:lstStyle>
            <a:lvl1pPr>
              <a:defRPr sz="48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5951811"/>
            <a:ext cx="7072675" cy="590321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Kick-off meeting, Athens 15-16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Jan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lang="en-US" sz="12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GB" sz="12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GB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81192" y="3927294"/>
            <a:ext cx="2129234" cy="83881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81191" y="4195552"/>
            <a:ext cx="4158059" cy="1495425"/>
          </a:xfrm>
        </p:spPr>
        <p:txBody>
          <a:bodyPr anchor="t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1C75BC"/>
                </a:solidFill>
                <a:effectLst/>
                <a:latin typeface="+mj-lt"/>
                <a:ea typeface="+mj-ea"/>
                <a:cs typeface="+mj-cs"/>
              </a:defRPr>
            </a:lvl1pPr>
            <a:lvl2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2pPr>
            <a:lvl3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3pPr>
            <a:lvl4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4pPr>
            <a:lvl5pPr marL="0" indent="0" algn="l" defTabSz="457200" rtl="0" eaLnBrk="1" latinLnBrk="0" hangingPunct="1">
              <a:spcBef>
                <a:spcPct val="0"/>
              </a:spcBef>
              <a:buNone/>
              <a:defRPr lang="en-GB" sz="2400" b="0" kern="1200" cap="none" baseline="0" dirty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xmlns="" id="{AC303218-6DE8-4502-86D7-71989D0F2FD7}"/>
              </a:ext>
            </a:extLst>
          </p:cNvPr>
          <p:cNvSpPr txBox="1">
            <a:spLocks/>
          </p:cNvSpPr>
          <p:nvPr userDrawn="1"/>
        </p:nvSpPr>
        <p:spPr>
          <a:xfrm>
            <a:off x="314960" y="490181"/>
            <a:ext cx="8006080" cy="8694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Sliceable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mutli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-QAM format SDN-powered transponders and ROADMs Enabling Elastic Optical Networks</a:t>
            </a:r>
          </a:p>
        </p:txBody>
      </p:sp>
    </p:spTree>
    <p:extLst>
      <p:ext uri="{BB962C8B-B14F-4D97-AF65-F5344CB8AC3E}">
        <p14:creationId xmlns:p14="http://schemas.microsoft.com/office/powerpoint/2010/main" val="34799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48537"/>
            <a:ext cx="11309338" cy="72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9476"/>
          </a:xfrm>
        </p:spPr>
        <p:txBody>
          <a:bodyPr anchor="ctr" anchorCtr="0"/>
          <a:lstStyle>
            <a:lvl1pPr>
              <a:defRPr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52575"/>
            <a:ext cx="11029615" cy="467170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Kick-off meeting, Athens 15-16 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Jan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75237"/>
            <a:ext cx="1052508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581192" y="1378601"/>
            <a:ext cx="11168432" cy="89661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0286" y="6366636"/>
            <a:ext cx="11309338" cy="45719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92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84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4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20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467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14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110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Kick-off meeting, Athens 15-16 </a:t>
            </a: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Jan 2018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none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46533" y="334262"/>
            <a:ext cx="9024528" cy="144000"/>
            <a:chOff x="446533" y="354582"/>
            <a:chExt cx="9024528" cy="144000"/>
          </a:xfrm>
        </p:grpSpPr>
        <p:sp>
          <p:nvSpPr>
            <p:cNvPr id="11" name="Rectangle 10"/>
            <p:cNvSpPr/>
            <p:nvPr/>
          </p:nvSpPr>
          <p:spPr>
            <a:xfrm>
              <a:off x="2687320" y="354582"/>
              <a:ext cx="5257830" cy="144000"/>
            </a:xfrm>
            <a:prstGeom prst="rect">
              <a:avLst/>
            </a:prstGeom>
            <a:solidFill>
              <a:srgbClr val="1C75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46533" y="354582"/>
              <a:ext cx="3330447" cy="144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7018020" y="354582"/>
              <a:ext cx="2453041" cy="14400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1" y="128752"/>
            <a:ext cx="2664556" cy="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 cap="none" baseline="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 cap="none" baseline="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Kick-off meeting, Athens 15-16 </a:t>
            </a: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Jan 2018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none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46533" y="334262"/>
            <a:ext cx="9024528" cy="144000"/>
            <a:chOff x="446533" y="354582"/>
            <a:chExt cx="9024528" cy="144000"/>
          </a:xfrm>
        </p:grpSpPr>
        <p:sp>
          <p:nvSpPr>
            <p:cNvPr id="11" name="Rectangle 10"/>
            <p:cNvSpPr/>
            <p:nvPr/>
          </p:nvSpPr>
          <p:spPr>
            <a:xfrm>
              <a:off x="2687320" y="354582"/>
              <a:ext cx="5257830" cy="144000"/>
            </a:xfrm>
            <a:prstGeom prst="rect">
              <a:avLst/>
            </a:prstGeom>
            <a:solidFill>
              <a:srgbClr val="1C75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46533" y="354582"/>
              <a:ext cx="3330447" cy="144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7018020" y="354582"/>
              <a:ext cx="2453041" cy="14400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1" y="128752"/>
            <a:ext cx="2664556" cy="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3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 cap="none" baseline="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 cap="none" baseline="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2687400" y="334440"/>
            <a:ext cx="5257440" cy="143640"/>
          </a:xfrm>
          <a:prstGeom prst="rect">
            <a:avLst/>
          </a:prstGeom>
          <a:solidFill>
            <a:srgbClr val="1C75BC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446400" y="334440"/>
            <a:ext cx="3330000" cy="143640"/>
          </a:xfrm>
          <a:prstGeom prst="rect">
            <a:avLst/>
          </a:prstGeom>
          <a:solidFill>
            <a:srgbClr val="00AEEF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018200" y="334440"/>
            <a:ext cx="2452680" cy="143640"/>
          </a:xfrm>
          <a:prstGeom prst="rect">
            <a:avLst/>
          </a:prstGeom>
          <a:solidFill>
            <a:srgbClr val="E6E7E8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7"/>
          <p:cNvPicPr/>
          <p:nvPr/>
        </p:nvPicPr>
        <p:blipFill>
          <a:blip r:embed="rId14"/>
          <a:stretch/>
        </p:blipFill>
        <p:spPr>
          <a:xfrm>
            <a:off x="9471240" y="128880"/>
            <a:ext cx="2664360" cy="54288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440280" y="648360"/>
            <a:ext cx="11309040" cy="726480"/>
          </a:xfrm>
          <a:prstGeom prst="rect">
            <a:avLst/>
          </a:prstGeom>
          <a:solidFill>
            <a:srgbClr val="1C75BC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14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2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2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lang="en-US" sz="20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581040" y="6370920"/>
            <a:ext cx="6916680" cy="36468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Kick-off meeting, Athens 15-16 Jan 2018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10558440" y="6375240"/>
            <a:ext cx="1052280" cy="36468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EE5CD3-0EB2-45A7-90FD-459765998B98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581040" y="1378440"/>
            <a:ext cx="11167920" cy="89280"/>
          </a:xfrm>
          <a:prstGeom prst="rect">
            <a:avLst/>
          </a:prstGeom>
          <a:solidFill>
            <a:srgbClr val="E6E7E8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440280" y="6366600"/>
            <a:ext cx="11309040" cy="45360"/>
          </a:xfrm>
          <a:prstGeom prst="rect">
            <a:avLst/>
          </a:prstGeom>
          <a:solidFill>
            <a:srgbClr val="00AEEF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779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2692400"/>
            <a:ext cx="10993549" cy="108535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Progress on Task 2.3 – NXW</a:t>
            </a:r>
            <a:endParaRPr lang="en-GB" sz="4400" b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1" y="5951811"/>
            <a:ext cx="9736001" cy="59032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QAMeleon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Plenary Meeting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–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Berlin, 22-23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May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GB" sz="12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6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defRPr/>
            </a:pP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2.3 -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ROADM </a:t>
            </a: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Model (road to): reference models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Immagine 90"/>
          <p:cNvPicPr/>
          <p:nvPr/>
        </p:nvPicPr>
        <p:blipFill>
          <a:blip r:embed="rId2"/>
          <a:stretch/>
        </p:blipFill>
        <p:spPr>
          <a:xfrm>
            <a:off x="6998678" y="1882916"/>
            <a:ext cx="4428720" cy="36666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936473" y="5704901"/>
            <a:ext cx="4644817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QAMeleon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ROAD proposal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7263530" y="5704901"/>
            <a:ext cx="353674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Example of 4-degrees</a:t>
            </a:r>
            <a:r>
              <a:rPr kumimoji="0" lang="en-US" sz="1800" b="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ROADM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5" y="1822905"/>
            <a:ext cx="5263095" cy="37266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55301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ROADM Model: </a:t>
            </a: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possible solution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5" name="Immagine 94"/>
          <p:cNvPicPr/>
          <p:nvPr/>
        </p:nvPicPr>
        <p:blipFill>
          <a:blip r:embed="rId2"/>
          <a:stretch/>
        </p:blipFill>
        <p:spPr>
          <a:xfrm>
            <a:off x="1003320" y="1727640"/>
            <a:ext cx="4428720" cy="36666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2610000" y="5760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(A)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5616720" y="1756080"/>
            <a:ext cx="6111360" cy="162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module: </a:t>
            </a:r>
            <a:r>
              <a:rPr kumimoji="0" lang="en-US" sz="14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-id?    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[direction-id]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direction-id      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direction-switches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direction-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-id]</a:t>
            </a:r>
          </a:p>
        </p:txBody>
      </p:sp>
      <p:sp>
        <p:nvSpPr>
          <p:cNvPr id="98" name="TextShape 4"/>
          <p:cNvSpPr txBox="1"/>
          <p:nvPr/>
        </p:nvSpPr>
        <p:spPr>
          <a:xfrm>
            <a:off x="5616720" y="4114800"/>
            <a:ext cx="6111360" cy="889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TPAs 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are part of each ROADM </a:t>
            </a: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degree.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 ROADM is modeled as a set of Directions/Degrees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Each Direction/degree includes a list of WSS and a List of TPAs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32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defRPr/>
            </a:pP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2.3 -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ROADM </a:t>
            </a: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Model: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Alternative </a:t>
            </a: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Solution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610000" y="5760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(B)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5616720" y="1756080"/>
            <a:ext cx="6111360" cy="162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module: </a:t>
            </a:r>
            <a:r>
              <a:rPr kumimoji="0" lang="en-US" sz="14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-id?        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[direction-id]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|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direction-id      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|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direction-switches* [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-id]</a:t>
            </a:r>
          </a:p>
        </p:txBody>
      </p:sp>
      <p:sp>
        <p:nvSpPr>
          <p:cNvPr id="102" name="TextShape 4"/>
          <p:cNvSpPr txBox="1"/>
          <p:nvPr/>
        </p:nvSpPr>
        <p:spPr>
          <a:xfrm>
            <a:off x="5616720" y="4114800"/>
            <a:ext cx="6111360" cy="797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TPAs 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are NOT part of  ROADM </a:t>
            </a: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degree.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 ROADM is modeled as a set of Directions/Degrees and a set of TPAs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Each Direction/degree includes a list of WSS </a:t>
            </a:r>
          </a:p>
        </p:txBody>
      </p:sp>
      <p:pic>
        <p:nvPicPr>
          <p:cNvPr id="103" name="Immagine 102"/>
          <p:cNvPicPr/>
          <p:nvPr/>
        </p:nvPicPr>
        <p:blipFill>
          <a:blip r:embed="rId2"/>
          <a:stretch/>
        </p:blipFill>
        <p:spPr>
          <a:xfrm>
            <a:off x="1005840" y="1766520"/>
            <a:ext cx="4038120" cy="3262680"/>
          </a:xfrm>
          <a:prstGeom prst="rect">
            <a:avLst/>
          </a:prstGeom>
          <a:ln>
            <a:noFill/>
          </a:ln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9014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defRPr/>
            </a:pP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2.3 -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ROADM Model:</a:t>
            </a:r>
            <a:r>
              <a:rPr kumimoji="0" lang="en-US" sz="2800" b="1" i="0" u="none" strike="noStrike" kern="1200" cap="none" spc="-1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components wiring and </a:t>
            </a:r>
            <a:r>
              <a:rPr kumimoji="0" lang="en-US" sz="2800" b="1" i="0" u="none" strike="noStrike" kern="1200" cap="none" spc="-1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lightpaths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pic>
        <p:nvPicPr>
          <p:cNvPr id="9" name="Immagine 8"/>
          <p:cNvPicPr/>
          <p:nvPr/>
        </p:nvPicPr>
        <p:blipFill rotWithShape="1">
          <a:blip r:embed="rId2"/>
          <a:srcRect t="35931" r="23121" b="1"/>
          <a:stretch/>
        </p:blipFill>
        <p:spPr>
          <a:xfrm>
            <a:off x="581040" y="1613140"/>
            <a:ext cx="4690114" cy="3122762"/>
          </a:xfrm>
          <a:prstGeom prst="rect">
            <a:avLst/>
          </a:prstGeom>
          <a:ln>
            <a:noFill/>
          </a:ln>
        </p:spPr>
      </p:pic>
      <p:sp>
        <p:nvSpPr>
          <p:cNvPr id="4" name="CasellaDiTesto 3"/>
          <p:cNvSpPr txBox="1"/>
          <p:nvPr/>
        </p:nvSpPr>
        <p:spPr>
          <a:xfrm>
            <a:off x="888520" y="4735902"/>
            <a:ext cx="4882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 smtClean="0"/>
              <a:t>Physical</a:t>
            </a:r>
            <a:r>
              <a:rPr lang="it-IT" sz="1400" b="1" dirty="0" smtClean="0"/>
              <a:t> connection </a:t>
            </a:r>
            <a:r>
              <a:rPr lang="it-IT" sz="1400" b="1" dirty="0" err="1" smtClean="0"/>
              <a:t>between</a:t>
            </a:r>
            <a:r>
              <a:rPr lang="it-IT" sz="1400" b="1" dirty="0" smtClean="0"/>
              <a:t> ROADM </a:t>
            </a:r>
            <a:r>
              <a:rPr lang="it-IT" sz="1400" b="1" dirty="0" err="1" smtClean="0"/>
              <a:t>components</a:t>
            </a:r>
            <a:r>
              <a:rPr lang="it-IT" sz="14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Needed</a:t>
            </a:r>
            <a:r>
              <a:rPr lang="it-IT" sz="1400" dirty="0" smtClean="0"/>
              <a:t> to </a:t>
            </a:r>
            <a:r>
              <a:rPr lang="it-IT" sz="1400" dirty="0" err="1" smtClean="0"/>
              <a:t>know</a:t>
            </a:r>
            <a:r>
              <a:rPr lang="it-IT" sz="1400" dirty="0" smtClean="0"/>
              <a:t> </a:t>
            </a:r>
            <a:r>
              <a:rPr lang="it-IT" sz="1400" dirty="0" err="1" smtClean="0"/>
              <a:t>what</a:t>
            </a:r>
            <a:r>
              <a:rPr lang="it-IT" sz="1400" dirty="0" smtClean="0"/>
              <a:t> </a:t>
            </a:r>
            <a:r>
              <a:rPr lang="it-IT" sz="1400" dirty="0" err="1" smtClean="0"/>
              <a:t>resources</a:t>
            </a:r>
            <a:r>
              <a:rPr lang="it-IT" sz="1400" dirty="0" smtClean="0"/>
              <a:t> Optical HW </a:t>
            </a:r>
            <a:r>
              <a:rPr lang="it-IT" sz="1400" dirty="0" err="1" smtClean="0"/>
              <a:t>offers</a:t>
            </a:r>
            <a:r>
              <a:rPr lang="it-IT" sz="1400" dirty="0" smtClean="0"/>
              <a:t> in </a:t>
            </a:r>
            <a:r>
              <a:rPr lang="it-IT" sz="1400" dirty="0" err="1" smtClean="0"/>
              <a:t>terms</a:t>
            </a:r>
            <a:r>
              <a:rPr lang="it-IT" sz="1400" dirty="0" smtClean="0"/>
              <a:t> of </a:t>
            </a:r>
            <a:r>
              <a:rPr lang="it-IT" sz="1400" dirty="0" err="1" smtClean="0"/>
              <a:t>available</a:t>
            </a:r>
            <a:r>
              <a:rPr lang="it-IT" sz="1400" dirty="0" smtClean="0"/>
              <a:t> </a:t>
            </a:r>
            <a:r>
              <a:rPr lang="it-IT" sz="1400" dirty="0" err="1" smtClean="0"/>
              <a:t>path</a:t>
            </a:r>
            <a:r>
              <a:rPr lang="it-IT" sz="1400" dirty="0" smtClean="0"/>
              <a:t> for the 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 </a:t>
            </a:r>
            <a:r>
              <a:rPr lang="it-IT" sz="1400" b="1" dirty="0" err="1" smtClean="0"/>
              <a:t>Lightpaths</a:t>
            </a:r>
            <a:r>
              <a:rPr lang="it-IT" sz="14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Connections</a:t>
            </a:r>
            <a:r>
              <a:rPr lang="it-IT" sz="1400" dirty="0" smtClean="0"/>
              <a:t> in use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642340" y="1794294"/>
            <a:ext cx="4511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3">
                    <a:lumMod val="75000"/>
                  </a:schemeClr>
                </a:solidFill>
              </a:rPr>
              <a:t>In a network of N </a:t>
            </a:r>
            <a:r>
              <a:rPr lang="it-IT" sz="1400" b="1" dirty="0" err="1" smtClean="0">
                <a:solidFill>
                  <a:schemeClr val="accent3">
                    <a:lumMod val="75000"/>
                  </a:schemeClr>
                </a:solidFill>
              </a:rPr>
              <a:t>devices</a:t>
            </a:r>
            <a:r>
              <a:rPr lang="it-IT" sz="14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a </a:t>
            </a:r>
            <a:r>
              <a:rPr lang="it-IT" sz="1400" dirty="0" err="1"/>
              <a:t>scalable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?</a:t>
            </a:r>
            <a:r>
              <a:rPr lang="it-IT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Is</a:t>
            </a:r>
            <a:r>
              <a:rPr lang="it-IT" sz="1400" dirty="0" smtClean="0"/>
              <a:t> a single </a:t>
            </a:r>
            <a:r>
              <a:rPr lang="it-IT" sz="1400" dirty="0" err="1" smtClean="0"/>
              <a:t>instance</a:t>
            </a:r>
            <a:r>
              <a:rPr lang="it-IT" sz="1400" dirty="0" smtClean="0"/>
              <a:t> of SDN controller </a:t>
            </a:r>
            <a:r>
              <a:rPr lang="it-IT" sz="1400" dirty="0" err="1" smtClean="0"/>
              <a:t>enough</a:t>
            </a:r>
            <a:r>
              <a:rPr lang="it-IT" sz="1400" dirty="0" smtClean="0"/>
              <a:t> to </a:t>
            </a:r>
            <a:r>
              <a:rPr lang="it-IT" sz="1400" dirty="0" err="1" smtClean="0"/>
              <a:t>handle</a:t>
            </a:r>
            <a:r>
              <a:rPr lang="it-IT" sz="1400" dirty="0" smtClean="0"/>
              <a:t> </a:t>
            </a:r>
            <a:r>
              <a:rPr lang="it-IT" sz="1400" dirty="0" err="1" smtClean="0"/>
              <a:t>such</a:t>
            </a:r>
            <a:r>
              <a:rPr lang="it-IT" sz="1400" dirty="0" smtClean="0"/>
              <a:t> </a:t>
            </a:r>
            <a:r>
              <a:rPr lang="it-IT" sz="1400" dirty="0" err="1" smtClean="0"/>
              <a:t>complexity</a:t>
            </a:r>
            <a:r>
              <a:rPr lang="it-IT" sz="1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algn="ctr"/>
            <a:r>
              <a:rPr lang="it-IT" sz="1400" b="1" dirty="0" err="1" smtClean="0">
                <a:solidFill>
                  <a:srgbClr val="0070C0"/>
                </a:solidFill>
              </a:rPr>
              <a:t>Discussion</a:t>
            </a:r>
            <a:r>
              <a:rPr lang="it-IT" sz="1400" b="1" dirty="0" smtClean="0">
                <a:solidFill>
                  <a:srgbClr val="0070C0"/>
                </a:solidFill>
              </a:rPr>
              <a:t> </a:t>
            </a:r>
            <a:r>
              <a:rPr lang="it-IT" sz="1400" b="1" dirty="0" err="1" smtClean="0">
                <a:solidFill>
                  <a:srgbClr val="0070C0"/>
                </a:solidFill>
              </a:rPr>
              <a:t>is</a:t>
            </a:r>
            <a:r>
              <a:rPr lang="it-IT" sz="1400" b="1" dirty="0" smtClean="0">
                <a:solidFill>
                  <a:srgbClr val="0070C0"/>
                </a:solidFill>
              </a:rPr>
              <a:t> </a:t>
            </a:r>
            <a:r>
              <a:rPr lang="it-IT" sz="1400" b="1" dirty="0" err="1" smtClean="0">
                <a:solidFill>
                  <a:srgbClr val="0070C0"/>
                </a:solidFill>
              </a:rPr>
              <a:t>still</a:t>
            </a:r>
            <a:r>
              <a:rPr lang="it-IT" sz="1400" b="1" dirty="0" smtClean="0">
                <a:solidFill>
                  <a:srgbClr val="0070C0"/>
                </a:solidFill>
              </a:rPr>
              <a:t> in progress</a:t>
            </a:r>
          </a:p>
        </p:txBody>
      </p:sp>
      <p:sp>
        <p:nvSpPr>
          <p:cNvPr id="7" name="Freccia in giù 6"/>
          <p:cNvSpPr/>
          <p:nvPr/>
        </p:nvSpPr>
        <p:spPr>
          <a:xfrm>
            <a:off x="7392448" y="5151948"/>
            <a:ext cx="457200" cy="49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/>
          <p:cNvSpPr txBox="1"/>
          <p:nvPr/>
        </p:nvSpPr>
        <p:spPr>
          <a:xfrm>
            <a:off x="6642340" y="3389606"/>
            <a:ext cx="464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>
                <a:solidFill>
                  <a:schemeClr val="accent3">
                    <a:lumMod val="75000"/>
                  </a:schemeClr>
                </a:solidFill>
              </a:rPr>
              <a:t>Possible</a:t>
            </a:r>
            <a:r>
              <a:rPr lang="it-IT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1400" b="1" dirty="0" err="1" smtClean="0">
                <a:solidFill>
                  <a:schemeClr val="accent3">
                    <a:lumMod val="75000"/>
                  </a:schemeClr>
                </a:solidFill>
              </a:rPr>
              <a:t>solutions</a:t>
            </a:r>
            <a:r>
              <a:rPr lang="it-IT" sz="14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smtClean="0"/>
              <a:t>More </a:t>
            </a:r>
            <a:r>
              <a:rPr lang="it-IT" sz="1400" b="1" dirty="0" err="1" smtClean="0"/>
              <a:t>models</a:t>
            </a:r>
            <a:r>
              <a:rPr lang="it-IT" sz="1400" b="1" dirty="0" smtClean="0"/>
              <a:t> per </a:t>
            </a:r>
            <a:r>
              <a:rPr lang="it-IT" sz="1400" b="1" dirty="0" err="1" smtClean="0"/>
              <a:t>device</a:t>
            </a:r>
            <a:r>
              <a:rPr lang="it-IT" sz="1400" b="1" dirty="0" smtClean="0"/>
              <a:t> with </a:t>
            </a:r>
            <a:r>
              <a:rPr lang="it-IT" sz="1400" b="1" dirty="0" err="1" smtClean="0"/>
              <a:t>different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levels</a:t>
            </a:r>
            <a:r>
              <a:rPr lang="it-IT" sz="1400" b="1" dirty="0" smtClean="0"/>
              <a:t> of </a:t>
            </a:r>
            <a:r>
              <a:rPr lang="it-IT" sz="1400" b="1" dirty="0" err="1" smtClean="0"/>
              <a:t>abstraction</a:t>
            </a:r>
            <a:endParaRPr lang="it-IT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smtClean="0"/>
              <a:t>Controller </a:t>
            </a:r>
            <a:r>
              <a:rPr lang="it-IT" sz="1400" b="1" dirty="0" err="1" smtClean="0"/>
              <a:t>hiearchy</a:t>
            </a:r>
            <a:endParaRPr lang="it-IT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e</a:t>
            </a:r>
            <a:r>
              <a:rPr lang="it-IT" sz="1400" dirty="0" smtClean="0"/>
              <a:t>.g. </a:t>
            </a:r>
            <a:r>
              <a:rPr lang="it-IT" sz="1400" dirty="0" err="1"/>
              <a:t>o</a:t>
            </a:r>
            <a:r>
              <a:rPr lang="it-IT" sz="1400" dirty="0" err="1" smtClean="0"/>
              <a:t>ne</a:t>
            </a:r>
            <a:r>
              <a:rPr lang="it-IT" sz="1400" dirty="0" smtClean="0"/>
              <a:t> controller for a small set of </a:t>
            </a:r>
            <a:r>
              <a:rPr lang="it-IT" sz="1400" dirty="0" err="1" smtClean="0"/>
              <a:t>devices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one</a:t>
            </a:r>
            <a:r>
              <a:rPr lang="it-IT" sz="1400" dirty="0" smtClean="0"/>
              <a:t>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handles</a:t>
            </a:r>
            <a:r>
              <a:rPr lang="it-IT" sz="1400" dirty="0" smtClean="0"/>
              <a:t> the network domain</a:t>
            </a:r>
            <a:endParaRPr lang="en-GB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621482" y="5662234"/>
            <a:ext cx="6268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>
                <a:solidFill>
                  <a:srgbClr val="FF0000"/>
                </a:solidFill>
              </a:rPr>
              <a:t>Potential</a:t>
            </a:r>
            <a:r>
              <a:rPr lang="it-IT" sz="1400" b="1" dirty="0" smtClean="0">
                <a:solidFill>
                  <a:srgbClr val="FF0000"/>
                </a:solidFill>
              </a:rPr>
              <a:t> </a:t>
            </a:r>
            <a:r>
              <a:rPr lang="it-IT" sz="1400" b="1" dirty="0" err="1" smtClean="0">
                <a:solidFill>
                  <a:srgbClr val="FF0000"/>
                </a:solidFill>
              </a:rPr>
              <a:t>risk</a:t>
            </a:r>
            <a:r>
              <a:rPr lang="it-IT" sz="1400" b="1" smtClean="0">
                <a:solidFill>
                  <a:srgbClr val="FF0000"/>
                </a:solidFill>
              </a:rPr>
              <a:t>: </a:t>
            </a:r>
            <a:r>
              <a:rPr lang="it-IT" sz="1400" b="1" smtClean="0">
                <a:solidFill>
                  <a:srgbClr val="FF0000"/>
                </a:solidFill>
              </a:rPr>
              <a:t>the proposed centralized architecture may need to evolve in a «hierarchical» architecture.</a:t>
            </a:r>
          </a:p>
          <a:p>
            <a:r>
              <a:rPr lang="it-IT" sz="1400" b="1" smtClean="0">
                <a:solidFill>
                  <a:srgbClr val="FF0000"/>
                </a:solidFill>
                <a:sym typeface="Wingdings" panose="05000000000000000000" pitchFamily="2" charset="2"/>
              </a:rPr>
              <a:t> More complexity for a scalable deployment (not an issue for demos)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15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Task 2.3 – On ROADM modeling: </a:t>
            </a:r>
            <a:r>
              <a:rPr kumimoji="0" lang="en-US" sz="2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OpenROADM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MSA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81040" y="1552680"/>
            <a:ext cx="6917362" cy="3796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2800" lvl="0">
              <a:buClr>
                <a:srgbClr val="000000"/>
              </a:buClr>
              <a:buSzPct val="75000"/>
              <a:defRPr/>
            </a:pPr>
            <a:r>
              <a:rPr kumimoji="0" lang="en-US" b="0" i="0" u="sng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From</a:t>
            </a:r>
            <a:r>
              <a:rPr kumimoji="0" lang="en-US" b="0" i="0" u="sng" strike="noStrike" kern="1200" cap="none" spc="-1" normalizeH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kumimoji="0" lang="en-US" b="0" i="0" u="sng" strike="noStrike" kern="1200" cap="none" spc="-1" normalizeH="0" noProof="0" dirty="0" err="1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OpenROADM</a:t>
            </a:r>
            <a:r>
              <a:rPr kumimoji="0" lang="en-US" b="0" i="0" u="sng" strike="noStrike" kern="1200" cap="none" spc="-1" normalizeH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 site (http://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www.openroadm.org) 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kumimoji="0" lang="en-US" b="0" i="0" u="sng" strike="noStrike" kern="1200" cap="none" spc="-1" normalizeH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28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tabLst/>
              <a:defRPr/>
            </a:pPr>
            <a:endParaRPr kumimoji="0" lang="en-US" b="0" i="0" u="sng" strike="noStrike" kern="1200" cap="none" spc="-1" normalizeH="0" baseline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AC1BF-65D6-4394-A774-32024EAF2657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24620" y="2163797"/>
            <a:ext cx="4373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“The</a:t>
            </a:r>
            <a:r>
              <a:rPr lang="en-GB" sz="1600" i="1" dirty="0"/>
              <a:t> </a:t>
            </a:r>
            <a:r>
              <a:rPr lang="en-GB" sz="1600" b="1" i="1" dirty="0"/>
              <a:t>Open ROADM Multi-Source Agreement (MSA)</a:t>
            </a:r>
            <a:r>
              <a:rPr lang="en-GB" sz="1600" i="1" dirty="0"/>
              <a:t> defines interoperability specifications for Reconfigurable Optical Add/Drop Multiplexers (ROADM). Included are the ROADM switch as well as transponders and pluggable optics. Specifications consist of both Optical interoperability as well as </a:t>
            </a:r>
            <a:r>
              <a:rPr lang="en-GB" sz="1600" b="1" i="1" dirty="0"/>
              <a:t>YANG data </a:t>
            </a:r>
            <a:r>
              <a:rPr lang="en-GB" sz="1600" b="1" i="1" dirty="0" smtClean="0"/>
              <a:t>models”</a:t>
            </a:r>
            <a:endParaRPr lang="en-GB" sz="1600" b="1" i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0" y="2339298"/>
            <a:ext cx="5218807" cy="156291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24620" y="4565332"/>
            <a:ext cx="86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OpenROADM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a set of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yang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 can be </a:t>
            </a:r>
            <a:r>
              <a:rPr lang="it-IT" dirty="0" err="1" smtClean="0"/>
              <a:t>reused</a:t>
            </a:r>
            <a:r>
              <a:rPr lang="it-IT" dirty="0" smtClean="0"/>
              <a:t> in </a:t>
            </a:r>
            <a:r>
              <a:rPr lang="it-IT" dirty="0" err="1" smtClean="0"/>
              <a:t>QAMeleon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Telecom Italia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memeber</a:t>
            </a:r>
            <a:r>
              <a:rPr lang="it-IT" dirty="0" smtClean="0"/>
              <a:t> of the </a:t>
            </a:r>
            <a:r>
              <a:rPr lang="it-IT" dirty="0" err="1" smtClean="0"/>
              <a:t>agreement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860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Task 2.3 – On D2.2: </a:t>
            </a:r>
            <a:r>
              <a:rPr kumimoji="0" lang="en-US" sz="2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ToC</a:t>
            </a:r>
            <a:r>
              <a:rPr kumimoji="0" lang="en-US" sz="2800" b="1" i="0" u="none" strike="noStrike" kern="1200" cap="none" spc="-1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Proposal – SDN section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81040" y="1552680"/>
            <a:ext cx="11029320" cy="4671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28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tabLst/>
              <a:defRPr/>
            </a:pPr>
            <a:r>
              <a:rPr lang="en-US" u="sng" spc="-1" baseline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</a:t>
            </a:r>
            <a:r>
              <a:rPr lang="en-US" u="sng" spc="-1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T2.3 will start at [M6</a:t>
            </a:r>
            <a:r>
              <a:rPr lang="en-US" u="sng" spc="-1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], </a:t>
            </a:r>
            <a:r>
              <a:rPr lang="en-US" b="1" u="sng" spc="-1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D2.2 (due at M8) </a:t>
            </a:r>
            <a:r>
              <a:rPr lang="en-US" b="1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will cover only 2 of the 15 months of the task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828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tabLst/>
              <a:defRPr/>
            </a:pPr>
            <a:endParaRPr kumimoji="0" lang="en-US" sz="1800" b="0" i="0" u="sng" strike="noStrike" kern="1200" cap="none" spc="-1" normalizeH="0" baseline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28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tabLst/>
              <a:defRPr/>
            </a:pPr>
            <a:r>
              <a:rPr lang="en-US" sz="1600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Proposed SDN Section </a:t>
            </a:r>
            <a:r>
              <a:rPr lang="en-US" sz="1600" u="sng" spc="-1" dirty="0" err="1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ToC</a:t>
            </a:r>
            <a:r>
              <a:rPr lang="en-US" sz="1600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(both SBVT and </a:t>
            </a:r>
            <a:r>
              <a:rPr lang="en-US" sz="1600" u="sng" spc="-1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ROADM</a:t>
            </a:r>
            <a:r>
              <a:rPr lang="en-US" sz="1600" u="sng" spc="-1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):</a:t>
            </a:r>
            <a:endParaRPr kumimoji="0" lang="en-US" sz="1600" b="0" i="0" u="sng" strike="noStrike" kern="1200" cap="none" spc="-1" normalizeH="0" baseline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68550" lvl="0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1600" b="1" dirty="0" smtClean="0">
                <a:latin typeface="Century Gothic" panose="020B0502020202020204" pitchFamily="34" charset="0"/>
              </a:rPr>
              <a:t>State </a:t>
            </a:r>
            <a:r>
              <a:rPr lang="en-GB" sz="1600" b="1" dirty="0">
                <a:latin typeface="Century Gothic" panose="020B0502020202020204" pitchFamily="34" charset="0"/>
              </a:rPr>
              <a:t>of the art for SBVT and ROADM modelling and </a:t>
            </a:r>
            <a:r>
              <a:rPr lang="en-GB" sz="1600" b="1" dirty="0" smtClean="0">
                <a:latin typeface="Century Gothic" panose="020B0502020202020204" pitchFamily="34" charset="0"/>
              </a:rPr>
              <a:t>control - NXW, NTUA, TIM</a:t>
            </a:r>
            <a:endParaRPr lang="en-US" sz="1600" b="1" u="sng" spc="-1" dirty="0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1600" dirty="0">
                <a:latin typeface="Century Gothic" panose="020B0502020202020204" pitchFamily="34" charset="0"/>
              </a:rPr>
              <a:t>Existing projects </a:t>
            </a:r>
            <a:r>
              <a:rPr lang="en-GB" sz="1600">
                <a:latin typeface="Century Gothic" panose="020B0502020202020204" pitchFamily="34" charset="0"/>
              </a:rPr>
              <a:t>(</a:t>
            </a:r>
            <a:r>
              <a:rPr lang="en-GB" sz="1600" smtClean="0">
                <a:latin typeface="Century Gothic" panose="020B0502020202020204" pitchFamily="34" charset="0"/>
              </a:rPr>
              <a:t>ORCHESTRA, </a:t>
            </a:r>
            <a:r>
              <a:rPr lang="en-GB" sz="1600" dirty="0">
                <a:latin typeface="Century Gothic" panose="020B0502020202020204" pitchFamily="34" charset="0"/>
              </a:rPr>
              <a:t>NEPHELE </a:t>
            </a:r>
            <a:r>
              <a:rPr lang="en-GB" sz="1600" dirty="0" smtClean="0">
                <a:latin typeface="Century Gothic" panose="020B0502020202020204" pitchFamily="34" charset="0"/>
              </a:rPr>
              <a:t>for agent</a:t>
            </a:r>
            <a:r>
              <a:rPr lang="en-GB" sz="1600" dirty="0">
                <a:latin typeface="Century Gothic" panose="020B0502020202020204" pitchFamily="34" charset="0"/>
              </a:rPr>
              <a:t>) - NXW, NTUA, </a:t>
            </a:r>
            <a:r>
              <a:rPr lang="en-GB" sz="1600" dirty="0" smtClean="0">
                <a:latin typeface="Century Gothic" panose="020B0502020202020204" pitchFamily="34" charset="0"/>
              </a:rPr>
              <a:t>TIM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it-IT" sz="1600" b="0" i="0" u="sng" strike="noStrike" kern="1200" cap="none" spc="-1" normalizeH="0" noProof="0" dirty="0" err="1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Paper</a:t>
            </a:r>
            <a:r>
              <a:rPr kumimoji="0" lang="it-IT" sz="1600" b="0" i="0" u="sng" strike="noStrike" kern="1200" cap="none" spc="-1" normalizeH="0" noProof="0" dirty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kumimoji="0" lang="it-IT" sz="1600" b="0" i="0" u="sng" strike="noStrike" kern="1200" cap="none" spc="-1" normalizeH="0" noProof="0" err="1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references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 NXW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, 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NTUA</a:t>
            </a:r>
            <a:endParaRPr kumimoji="0" lang="it-IT" sz="1600" b="0" i="0" u="sng" strike="noStrike" kern="1200" cap="none" spc="-1" normalizeH="0" noProof="0" dirty="0" smtClean="0">
              <a:ln>
                <a:noFill/>
              </a:ln>
              <a:effectLst/>
              <a:uLnTx/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1600" u="sng" spc="-1" dirty="0" err="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Effort</a:t>
            </a:r>
            <a:r>
              <a:rPr lang="it-IT" sz="1600" u="sng" spc="-1" dirty="0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on </a:t>
            </a:r>
            <a:r>
              <a:rPr lang="it-IT" sz="1600" u="sng" spc="-1" dirty="0" err="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modelling</a:t>
            </a:r>
            <a:r>
              <a:rPr lang="it-IT" sz="1600" u="sng" spc="-1" dirty="0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: </a:t>
            </a:r>
            <a:r>
              <a:rPr kumimoji="0" lang="it-IT" sz="1600" b="0" i="0" u="sng" strike="noStrike" kern="1200" cap="none" spc="-1" normalizeH="0" noProof="0" dirty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Standard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, 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Consortium</a:t>
            </a:r>
            <a:r>
              <a:rPr kumimoji="0" lang="it-IT" sz="1600" b="0" i="0" u="sng" strike="noStrike" kern="1200" cap="none" spc="-1" normalizeH="0" noProof="0" dirty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, </a:t>
            </a:r>
            <a:r>
              <a:rPr kumimoji="0" lang="it-IT" sz="1600" b="0" i="0" u="sng" strike="noStrike" kern="1200" cap="none" spc="-1" normalizeH="0" noProof="0" dirty="0" err="1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etc</a:t>
            </a:r>
            <a:r>
              <a:rPr kumimoji="0" lang="it-IT" sz="1600" b="0" i="0" u="sng" strike="noStrike" kern="1200" cap="none" spc="-1" normalizeH="0" noProof="0" dirty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(IETF, </a:t>
            </a:r>
            <a:r>
              <a:rPr kumimoji="0" lang="it-IT" sz="1600" b="0" i="0" u="sng" strike="noStrike" kern="1200" cap="none" spc="-1" normalizeH="0" noProof="0" dirty="0" err="1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OpenROADM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, </a:t>
            </a:r>
            <a:r>
              <a:rPr kumimoji="0" lang="it-IT" sz="1600" b="0" i="0" u="sng" strike="noStrike" kern="1200" cap="none" spc="-1" normalizeH="0" noProof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...) </a:t>
            </a:r>
            <a:r>
              <a:rPr lang="it-IT" sz="1600" u="sng" spc="-1" dirty="0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 </a:t>
            </a:r>
            <a:r>
              <a:rPr kumimoji="0" lang="it-IT" sz="1600" b="0" i="0" u="sng" strike="noStrike" kern="1200" cap="none" spc="-1" normalizeH="0" noProof="0" dirty="0" smtClean="0">
                <a:ln>
                  <a:noFill/>
                </a:ln>
                <a:effectLst/>
                <a:uLnTx/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NXW</a:t>
            </a:r>
          </a:p>
          <a:p>
            <a:pPr marL="368550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1600" b="1" dirty="0">
                <a:latin typeface="Century Gothic" panose="020B0502020202020204" pitchFamily="34" charset="0"/>
              </a:rPr>
              <a:t>SDN-based architecture for controlling SBVT and ROADMs </a:t>
            </a:r>
            <a:r>
              <a:rPr lang="en-GB" sz="1600" b="1" dirty="0" smtClean="0">
                <a:latin typeface="Century Gothic" panose="020B0502020202020204" pitchFamily="34" charset="0"/>
              </a:rPr>
              <a:t>- NXW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1600" u="sng" spc="-1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Disaggregated </a:t>
            </a:r>
            <a:r>
              <a:rPr lang="it-IT" sz="1600" u="sng" spc="-1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modelling </a:t>
            </a:r>
            <a:r>
              <a:rPr lang="it-IT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approach</a:t>
            </a:r>
            <a:endParaRPr lang="it-IT" sz="1600" u="sng" spc="-1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General components </a:t>
            </a:r>
            <a:r>
              <a:rPr lang="it-IT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and </a:t>
            </a:r>
            <a:r>
              <a:rPr lang="it-IT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reference points</a:t>
            </a:r>
          </a:p>
          <a:p>
            <a:pPr marL="1282950" lvl="2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SDN controller + SDN agent</a:t>
            </a:r>
            <a:endParaRPr lang="it-IT" sz="1600" u="sng" spc="-1" dirty="0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1282950" lvl="2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Abstract messages</a:t>
            </a:r>
            <a:endParaRPr lang="en-US" sz="1600" u="sng" spc="-1" dirty="0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dirty="0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Controller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SBI </a:t>
            </a:r>
            <a:endParaRPr lang="en-US" sz="1600" u="sng" spc="-1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1282950" lvl="2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Short </a:t>
            </a:r>
            <a:r>
              <a:rPr lang="en-US" sz="1600" u="sng" spc="-1" dirty="0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discussion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on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protocol </a:t>
            </a:r>
            <a:r>
              <a:rPr lang="en-US" sz="1600" u="sng" spc="-1" dirty="0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alternatives, motivation for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NETCONF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– NXW</a:t>
            </a:r>
          </a:p>
          <a:p>
            <a:pPr marL="1282950" lvl="2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Interaction with proprietary devices with embedded controllers -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TIM</a:t>
            </a:r>
            <a:endParaRPr lang="en-US" sz="1600" u="sng" spc="-1" dirty="0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1282950" lvl="2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YANG models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draft </a:t>
            </a:r>
            <a:r>
              <a:rPr lang="en-US" sz="1600" u="sng" spc="-1" smtClean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 NXW</a:t>
            </a:r>
            <a:endParaRPr lang="en-US" sz="1600" u="sng" spc="-1" dirty="0" smtClean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Interface between </a:t>
            </a:r>
            <a:r>
              <a:rPr lang="en-US" sz="1600" u="sng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SDN-Agent </a:t>
            </a: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and </a:t>
            </a: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hw (via </a:t>
            </a: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FPGA) – NTUA/NXW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Initial </a:t>
            </a:r>
            <a:r>
              <a:rPr lang="en-US" sz="1600" u="sng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implementation design (</a:t>
            </a:r>
            <a:r>
              <a:rPr lang="en-US" sz="1600" u="sng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i</a:t>
            </a:r>
            <a:r>
              <a:rPr lang="en-US" sz="1600" u="sng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/f, NETCONF modules, </a:t>
            </a: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etc</a:t>
            </a:r>
            <a:r>
              <a:rPr lang="en-US" sz="1600" u="sng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.) - NXW</a:t>
            </a:r>
            <a:endParaRPr lang="en-US" sz="1600" u="sng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1600" u="sng" spc="-1" dirty="0" smtClean="0"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AC1BF-65D6-4394-A774-32024EAF2657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080654" y="5538356"/>
            <a:ext cx="6920345" cy="55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8338925" y="5484308"/>
            <a:ext cx="32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latin typeface="Century Gothic" panose="020B0502020202020204" pitchFamily="34" charset="0"/>
              </a:rPr>
              <a:t>Probably this deliverable is too early for implementation and integration issues. This needs further discussions in WP7.</a:t>
            </a:r>
            <a:endParaRPr lang="en-GB" sz="12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84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Task 2.3</a:t>
            </a:r>
            <a:r>
              <a:rPr kumimoji="0" lang="en-US" sz="2800" b="1" i="0" u="none" strike="noStrike" kern="1200" cap="none" spc="-1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– Progress, risks &amp; plans for next 6 months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81040" y="1552680"/>
            <a:ext cx="11029320" cy="4671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2800">
              <a:buClr>
                <a:srgbClr val="000000"/>
              </a:buClr>
              <a:buSzPct val="75000"/>
            </a:pPr>
            <a:r>
              <a:rPr lang="en-US" b="1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Plans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</a:p>
          <a:p>
            <a:pPr marL="368550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Close interaction with FG3 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partners 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</a:t>
            </a:r>
            <a:r>
              <a:rPr lang="en-US" u="sng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expecially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NTUA and TIM) 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both offline and </a:t>
            </a:r>
            <a:r>
              <a:rPr lang="en-US" u="sng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telcos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to: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Definition and practical solution for Agent-FPGA communication interface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Definition of interface between agent and TIM </a:t>
            </a:r>
            <a:r>
              <a:rPr lang="en-US" u="sng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Roadm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solution 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Periodically check of progresses on models (SDN 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functionalities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parameter correctness, </a:t>
            </a:r>
            <a:r>
              <a:rPr lang="en-US" u="sng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etc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1282950" lvl="2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Proposed models include only the configuration part</a:t>
            </a:r>
          </a:p>
          <a:p>
            <a:pPr marL="1740150" lvl="3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Status and Notification are still missing</a:t>
            </a:r>
            <a:endParaRPr lang="en-US" u="sng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28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tabLst/>
              <a:defRPr/>
            </a:pPr>
            <a:endParaRPr kumimoji="0" lang="en-US" b="0" i="0" u="sng" strike="noStrike" kern="1200" cap="none" spc="-1" normalizeH="0" baseline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28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tabLst/>
              <a:defRPr/>
            </a:pPr>
            <a:r>
              <a:rPr kumimoji="0" lang="en-US" b="1" i="0" u="sng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Progress:</a:t>
            </a:r>
          </a:p>
          <a:p>
            <a:pPr marL="368550" lvl="0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Expected to have a quite stable model 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both </a:t>
            </a:r>
            <a:r>
              <a:rPr lang="en-US" u="sng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S-BVT </a:t>
            </a: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 ROADM</a:t>
            </a:r>
          </a:p>
          <a:p>
            <a:pPr marL="825750" lvl="1" indent="-28575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u="sng" spc="-1" dirty="0" smtClean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Preliminary skeleton of the agent(s)</a:t>
            </a:r>
          </a:p>
          <a:p>
            <a:pPr marL="82800">
              <a:buClr>
                <a:srgbClr val="000000"/>
              </a:buClr>
              <a:buSzPct val="75000"/>
            </a:pPr>
            <a:endParaRPr lang="en-US" u="sng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2800">
              <a:buClr>
                <a:srgbClr val="000000"/>
              </a:buClr>
              <a:buSzPct val="75000"/>
            </a:pPr>
            <a:endParaRPr lang="en-US" u="sng" spc="-1" dirty="0" smtClean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AC1BF-65D6-4394-A774-32024EAF2657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164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2.3 - Objectives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6C5C7-4F61-44DD-9FFD-F863FEB1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1718"/>
            <a:ext cx="11029615" cy="4671705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b="1" dirty="0" smtClean="0"/>
              <a:t>2.3 </a:t>
            </a:r>
            <a:r>
              <a:rPr lang="en-US" dirty="0"/>
              <a:t>Design and specification </a:t>
            </a:r>
            <a:r>
              <a:rPr lang="en-US" dirty="0" smtClean="0"/>
              <a:t>of SDN interfaces (</a:t>
            </a:r>
            <a:r>
              <a:rPr lang="en-US" dirty="0" smtClean="0">
                <a:solidFill>
                  <a:srgbClr val="FF0000"/>
                </a:solidFill>
              </a:rPr>
              <a:t>M06-M21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u="sng" dirty="0"/>
              <a:t>NXW</a:t>
            </a:r>
            <a:r>
              <a:rPr lang="en-US" dirty="0"/>
              <a:t>, TIM, ICCS/NTUA, NBLF </a:t>
            </a:r>
            <a:endParaRPr lang="it-IT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Plenary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meeting,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Berlin 22-23 May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Rettangolo arrotondato 44"/>
          <p:cNvSpPr/>
          <p:nvPr/>
        </p:nvSpPr>
        <p:spPr>
          <a:xfrm>
            <a:off x="860794" y="3734226"/>
            <a:ext cx="3614468" cy="1051581"/>
          </a:xfrm>
          <a:prstGeom prst="roundRect">
            <a:avLst/>
          </a:prstGeom>
          <a:noFill/>
          <a:ln w="57150" cap="flat" cmpd="sng" algn="ctr">
            <a:solidFill>
              <a:srgbClr val="EEA5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969FA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7" name="Immagin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74" y="3989233"/>
            <a:ext cx="1455888" cy="605964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65846" y="5422579"/>
            <a:ext cx="1018233" cy="492996"/>
          </a:xfrm>
          <a:prstGeom prst="round2Diag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 Agent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61146" y="5422578"/>
            <a:ext cx="1018233" cy="503769"/>
          </a:xfrm>
          <a:prstGeom prst="round2Diag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 Agent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3457029" y="5421391"/>
            <a:ext cx="1018233" cy="503769"/>
          </a:xfrm>
          <a:prstGeom prst="round2Diag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 Agent</a:t>
            </a:r>
          </a:p>
        </p:txBody>
      </p:sp>
      <p:cxnSp>
        <p:nvCxnSpPr>
          <p:cNvPr id="16" name="Connettore diritto 48"/>
          <p:cNvCxnSpPr/>
          <p:nvPr/>
        </p:nvCxnSpPr>
        <p:spPr>
          <a:xfrm>
            <a:off x="470445" y="5103445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48"/>
          <p:cNvCxnSpPr/>
          <p:nvPr/>
        </p:nvCxnSpPr>
        <p:spPr>
          <a:xfrm>
            <a:off x="470445" y="3317588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58588" y="2743735"/>
            <a:ext cx="61495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SDN Controller interfaces 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and </a:t>
            </a: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 abstract information model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North-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bound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interface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: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Technology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Indipendent</a:t>
            </a:r>
            <a:endParaRPr kumimoji="0" lang="it-IT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prstClr val="black"/>
                </a:solidFill>
                <a:latin typeface="Century Gothic" panose="020F0302020204030204"/>
              </a:rPr>
              <a:t>Virtual Network </a:t>
            </a:r>
            <a:r>
              <a:rPr lang="it-IT" sz="1400" dirty="0" err="1" smtClean="0">
                <a:solidFill>
                  <a:prstClr val="black"/>
                </a:solidFill>
                <a:latin typeface="Century Gothic" panose="020F0302020204030204"/>
              </a:rPr>
              <a:t>Slicing</a:t>
            </a:r>
            <a:r>
              <a:rPr lang="it-IT" sz="1400" dirty="0" smtClean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lang="it-IT" sz="1400" dirty="0" err="1" smtClean="0">
                <a:solidFill>
                  <a:prstClr val="black"/>
                </a:solidFill>
                <a:latin typeface="Century Gothic" panose="020F0302020204030204"/>
              </a:rPr>
              <a:t>support</a:t>
            </a:r>
            <a:endParaRPr lang="it-IT" sz="1400" dirty="0" smtClean="0">
              <a:solidFill>
                <a:prstClr val="black"/>
              </a:solidFill>
              <a:latin typeface="Century Gothic" panose="020F0302020204030204"/>
            </a:endParaRPr>
          </a:p>
          <a:p>
            <a:pPr lvl="1" defTabSz="457200"/>
            <a:endParaRPr lang="it-IT" sz="1400" dirty="0">
              <a:solidFill>
                <a:prstClr val="black"/>
              </a:solidFill>
              <a:latin typeface="Century Gothic" panose="020F0302020204030204"/>
            </a:endParaRPr>
          </a:p>
          <a:p>
            <a:pPr marL="342900" indent="-342900" defTabSz="457200">
              <a:buFont typeface="+mj-lt"/>
              <a:buAutoNum type="arabicPeriod"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South-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bound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interface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Well-knonw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protocol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SDN (e.g. </a:t>
            </a: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NETCONF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) 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Configuration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and control (and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monitoring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of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optical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</a:t>
            </a:r>
          </a:p>
          <a:p>
            <a:pPr lvl="1" defTabSz="457200"/>
            <a:endParaRPr lang="it-IT" sz="1400" dirty="0">
              <a:solidFill>
                <a:prstClr val="black"/>
              </a:solidFill>
              <a:latin typeface="Century Gothic" panose="020F0302020204030204"/>
            </a:endParaRPr>
          </a:p>
          <a:p>
            <a:pPr marL="342900" indent="-342900" defTabSz="457200">
              <a:buFont typeface="+mj-lt"/>
              <a:buAutoNum type="arabicPeriod"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Optical 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</a:t>
            </a: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S-BVT, </a:t>
            </a:r>
            <a:r>
              <a:rPr kumimoji="0" lang="it-IT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ROADMs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</a:t>
            </a:r>
            <a:r>
              <a:rPr kumimoji="0" lang="it-IT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abstraction</a:t>
            </a:r>
            <a:endParaRPr kumimoji="0" lang="it-IT" sz="1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it-IT" sz="1400" baseline="0" dirty="0" smtClean="0">
                <a:solidFill>
                  <a:prstClr val="black"/>
                </a:solidFill>
                <a:latin typeface="Century Gothic" panose="020F0302020204030204"/>
              </a:rPr>
              <a:t>Yang </a:t>
            </a:r>
            <a:r>
              <a:rPr lang="it-IT" sz="1400" baseline="0" dirty="0" err="1" smtClean="0">
                <a:solidFill>
                  <a:prstClr val="black"/>
                </a:solidFill>
                <a:latin typeface="Century Gothic" panose="020F0302020204030204"/>
              </a:rPr>
              <a:t>models</a:t>
            </a:r>
            <a:endParaRPr kumimoji="0" lang="it-IT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12" name="Connettore 4 11"/>
          <p:cNvCxnSpPr>
            <a:stCxn id="6" idx="2"/>
            <a:endCxn id="8" idx="3"/>
          </p:cNvCxnSpPr>
          <p:nvPr/>
        </p:nvCxnSpPr>
        <p:spPr>
          <a:xfrm rot="5400000">
            <a:off x="1703110" y="4457661"/>
            <a:ext cx="636772" cy="12930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6" idx="2"/>
            <a:endCxn id="10" idx="3"/>
          </p:cNvCxnSpPr>
          <p:nvPr/>
        </p:nvCxnSpPr>
        <p:spPr>
          <a:xfrm rot="16200000" flipH="1">
            <a:off x="2999295" y="4454540"/>
            <a:ext cx="635584" cy="12981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6" idx="2"/>
            <a:endCxn id="9" idx="3"/>
          </p:cNvCxnSpPr>
          <p:nvPr/>
        </p:nvCxnSpPr>
        <p:spPr>
          <a:xfrm>
            <a:off x="2668028" y="4785807"/>
            <a:ext cx="2235" cy="6367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19804" y="4890369"/>
            <a:ext cx="2239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South-</a:t>
            </a:r>
            <a:r>
              <a:rPr kumimoji="0" lang="it-IT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bound</a:t>
            </a:r>
            <a:r>
              <a:rPr kumimoji="0" lang="it-IT" sz="11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Interface (SBI)</a:t>
            </a: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119803" y="3099858"/>
            <a:ext cx="2239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North-</a:t>
            </a:r>
            <a:r>
              <a:rPr kumimoji="0" lang="it-IT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bound</a:t>
            </a:r>
            <a:r>
              <a:rPr kumimoji="0" lang="it-IT" sz="11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Interface (NBI)</a:t>
            </a: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028" name="Picture 4" descr="https://cdn2.iconfinder.com/data/icons/office/512/Icon_8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98" y="2376102"/>
            <a:ext cx="508659" cy="5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ttore 2 39"/>
          <p:cNvCxnSpPr>
            <a:stCxn id="1028" idx="2"/>
            <a:endCxn id="6" idx="0"/>
          </p:cNvCxnSpPr>
          <p:nvPr/>
        </p:nvCxnSpPr>
        <p:spPr>
          <a:xfrm>
            <a:off x="2668028" y="2884761"/>
            <a:ext cx="0" cy="8494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2956620" y="2406098"/>
            <a:ext cx="1295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Users</a:t>
            </a:r>
            <a:r>
              <a:rPr kumimoji="0" lang="it-IT" sz="11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Applications, …</a:t>
            </a: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4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2.3 – </a:t>
            </a:r>
            <a:r>
              <a:rPr lang="en-GB" dirty="0" smtClean="0"/>
              <a:t>On the interfaces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8679" y="1677094"/>
            <a:ext cx="5534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Controller NBI: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 dirty="0">
              <a:solidFill>
                <a:prstClr val="black"/>
              </a:solidFill>
              <a:latin typeface="Century Gothic" panose="020F0302020204030204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Based</a:t>
            </a:r>
            <a:r>
              <a:rPr kumimoji="0" lang="it-IT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on </a:t>
            </a:r>
            <a:r>
              <a:rPr kumimoji="0" lang="it-IT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TransportAPI</a:t>
            </a:r>
            <a:r>
              <a:rPr kumimoji="0" lang="it-IT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(TAPI)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2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kumimoji="0" lang="it-IT" sz="12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Proposed</a:t>
            </a:r>
            <a:r>
              <a:rPr kumimoji="0" lang="it-IT" sz="1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 by </a:t>
            </a: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Open Networking Foundation </a:t>
            </a:r>
            <a:r>
              <a:rPr kumimoji="0" lang="it-IT" sz="1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(</a:t>
            </a: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ONF</a:t>
            </a:r>
            <a:r>
              <a:rPr kumimoji="0" lang="it-IT" sz="1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)</a:t>
            </a:r>
          </a:p>
          <a:p>
            <a:pPr lvl="1" defTabSz="457200">
              <a:defRPr/>
            </a:pPr>
            <a:endParaRPr kumimoji="0" lang="it-IT" sz="12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Enables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programmatic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control of network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both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in a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technology</a:t>
            </a:r>
            <a:r>
              <a:rPr lang="it-IT" sz="1200" dirty="0" err="1">
                <a:solidFill>
                  <a:prstClr val="black"/>
                </a:solidFill>
                <a:latin typeface="Century Gothic" panose="020F0302020204030204"/>
              </a:rPr>
              <a:t>-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indipent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and in a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technology-specific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fashion</a:t>
            </a:r>
            <a:endParaRPr kumimoji="0" lang="it-IT" sz="12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cxnSp>
        <p:nvCxnSpPr>
          <p:cNvPr id="19" name="Connettore 2 18"/>
          <p:cNvCxnSpPr/>
          <p:nvPr/>
        </p:nvCxnSpPr>
        <p:spPr>
          <a:xfrm flipH="1" flipV="1">
            <a:off x="7664651" y="4909987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"/>
          <p:cNvSpPr txBox="1"/>
          <p:nvPr/>
        </p:nvSpPr>
        <p:spPr>
          <a:xfrm>
            <a:off x="449287" y="3513818"/>
            <a:ext cx="54208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Controller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SBI (Controller-Agents):</a:t>
            </a:r>
          </a:p>
          <a:p>
            <a:pPr lvl="0" defTabSz="457200">
              <a:defRPr/>
            </a:pPr>
            <a:r>
              <a:rPr kumimoji="0" lang="it-IT" sz="12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Should</a:t>
            </a:r>
            <a:r>
              <a:rPr kumimoji="0" lang="it-IT" sz="12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 </a:t>
            </a:r>
            <a:r>
              <a:rPr kumimoji="0" lang="it-IT" sz="12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offer</a:t>
            </a:r>
            <a:r>
              <a:rPr kumimoji="0" lang="it-IT" sz="12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 </a:t>
            </a:r>
            <a:r>
              <a:rPr lang="it-IT" sz="1200" dirty="0" err="1">
                <a:solidFill>
                  <a:prstClr val="black"/>
                </a:solidFill>
              </a:rPr>
              <a:t>functionalities</a:t>
            </a:r>
            <a:r>
              <a:rPr lang="it-IT" sz="1200" dirty="0">
                <a:solidFill>
                  <a:prstClr val="black"/>
                </a:solidFill>
              </a:rPr>
              <a:t> </a:t>
            </a:r>
            <a:r>
              <a:rPr lang="it-IT" sz="1200" dirty="0" smtClean="0">
                <a:solidFill>
                  <a:prstClr val="black"/>
                </a:solidFill>
              </a:rPr>
              <a:t>for </a:t>
            </a:r>
            <a:r>
              <a:rPr kumimoji="0" lang="it-IT" sz="12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Configuration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, </a:t>
            </a:r>
            <a:r>
              <a:rPr kumimoji="0" lang="it-IT" sz="12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Control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, and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Monitoring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of the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optical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devices</a:t>
            </a:r>
            <a:endParaRPr lang="it-IT" sz="1200" dirty="0" smtClean="0">
              <a:solidFill>
                <a:prstClr val="black"/>
              </a:solidFill>
              <a:latin typeface="Century Gothic" panose="020F0302020204030204"/>
            </a:endParaRPr>
          </a:p>
          <a:p>
            <a:pPr lvl="0" defTabSz="457200">
              <a:defRPr/>
            </a:pPr>
            <a:endParaRPr lang="it-IT" sz="1200" dirty="0" smtClean="0">
              <a:solidFill>
                <a:prstClr val="black"/>
              </a:solidFill>
              <a:latin typeface="Century Gothic" panose="020F03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Configuration</a:t>
            </a:r>
            <a:r>
              <a:rPr kumimoji="0" lang="it-IT" sz="1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: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Add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/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Remove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/Update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kumimoji="0" lang="it-IT" sz="12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Control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Modification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(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optimization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) of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optical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parameters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(e.g.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Modulation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Format)</a:t>
            </a:r>
          </a:p>
          <a:p>
            <a:pPr marL="285750" indent="-285750" algn="just" defTabSz="457200">
              <a:buFont typeface="Arial" panose="020B0604020202020204" pitchFamily="34" charset="0"/>
              <a:buChar char="•"/>
              <a:defRPr/>
            </a:pPr>
            <a:r>
              <a:rPr kumimoji="0" lang="it-IT" sz="12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</a:rPr>
              <a:t>Monitoring</a:t>
            </a:r>
            <a:endParaRPr kumimoji="0" lang="it-IT" sz="1200" b="1" i="1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Active: Controller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periodically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retrieves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the status of the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devices</a:t>
            </a:r>
            <a:endParaRPr lang="it-IT" sz="1200" dirty="0" smtClean="0">
              <a:solidFill>
                <a:prstClr val="black"/>
              </a:solidFill>
              <a:latin typeface="Century Gothic" panose="020F0302020204030204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Passive: Controller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receives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lang="it-IT" sz="1200" dirty="0" err="1" smtClean="0">
                <a:solidFill>
                  <a:prstClr val="black"/>
                </a:solidFill>
                <a:latin typeface="Century Gothic" panose="020F0302020204030204"/>
              </a:rPr>
              <a:t>advertisements</a:t>
            </a:r>
            <a:r>
              <a:rPr lang="it-IT" sz="1200" dirty="0" smtClean="0">
                <a:solidFill>
                  <a:prstClr val="black"/>
                </a:solidFill>
                <a:latin typeface="Century Gothic" panose="020F0302020204030204"/>
              </a:rPr>
              <a:t> from the agents</a:t>
            </a:r>
          </a:p>
          <a:p>
            <a:pPr lvl="1" defTabSz="457200">
              <a:defRPr/>
            </a:pPr>
            <a:endParaRPr kumimoji="0" lang="it-IT" sz="120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NETCONF </a:t>
            </a:r>
            <a:r>
              <a:rPr kumimoji="0" lang="it-IT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provides</a:t>
            </a:r>
            <a:r>
              <a:rPr kumimoji="0" lang="it-IT" sz="1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 </a:t>
            </a:r>
            <a:r>
              <a:rPr kumimoji="0" lang="it-IT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all</a:t>
            </a:r>
            <a:r>
              <a:rPr kumimoji="0" lang="it-IT" sz="1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 </a:t>
            </a:r>
            <a:r>
              <a:rPr kumimoji="0" lang="it-IT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required</a:t>
            </a:r>
            <a:r>
              <a:rPr kumimoji="0" lang="it-IT" sz="1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 </a:t>
            </a:r>
            <a:r>
              <a:rPr kumimoji="0" lang="it-IT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</a:rPr>
              <a:t>functionalities</a:t>
            </a:r>
            <a:endParaRPr kumimoji="0" lang="it-IT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7054539" y="5552464"/>
            <a:ext cx="3830128" cy="4032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SDN Agent(s)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52" name="Connettore diritto 51"/>
          <p:cNvCxnSpPr/>
          <p:nvPr/>
        </p:nvCxnSpPr>
        <p:spPr>
          <a:xfrm>
            <a:off x="7054539" y="5538415"/>
            <a:ext cx="3830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/>
          <p:nvPr/>
        </p:nvCxnSpPr>
        <p:spPr>
          <a:xfrm>
            <a:off x="7054539" y="4901361"/>
            <a:ext cx="3830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/>
          <p:cNvSpPr/>
          <p:nvPr/>
        </p:nvSpPr>
        <p:spPr>
          <a:xfrm>
            <a:off x="7054539" y="4489273"/>
            <a:ext cx="3830128" cy="403230"/>
          </a:xfrm>
          <a:prstGeom prst="rect">
            <a:avLst/>
          </a:prstGeom>
          <a:solidFill>
            <a:srgbClr val="F2DEAC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SDN Controller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57" name="Immagin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74" y="4403487"/>
            <a:ext cx="1455888" cy="605964"/>
          </a:xfrm>
          <a:prstGeom prst="rect">
            <a:avLst/>
          </a:prstGeom>
        </p:spPr>
      </p:pic>
      <p:cxnSp>
        <p:nvCxnSpPr>
          <p:cNvPr id="73" name="Connettore 2 72"/>
          <p:cNvCxnSpPr/>
          <p:nvPr/>
        </p:nvCxnSpPr>
        <p:spPr>
          <a:xfrm flipH="1" flipV="1">
            <a:off x="7816655" y="4912240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/>
          <p:nvPr/>
        </p:nvCxnSpPr>
        <p:spPr>
          <a:xfrm flipH="1" flipV="1">
            <a:off x="7520484" y="4909369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/>
          <p:nvPr/>
        </p:nvCxnSpPr>
        <p:spPr>
          <a:xfrm>
            <a:off x="978668" y="2813406"/>
            <a:ext cx="3830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978668" y="2806758"/>
            <a:ext cx="3830128" cy="403230"/>
          </a:xfrm>
          <a:prstGeom prst="rect">
            <a:avLst/>
          </a:prstGeom>
          <a:solidFill>
            <a:srgbClr val="F2DEAC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SDN Controller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42" name="Immagin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03" y="2720972"/>
            <a:ext cx="1455888" cy="605964"/>
          </a:xfrm>
          <a:prstGeom prst="rect">
            <a:avLst/>
          </a:prstGeom>
        </p:spPr>
      </p:pic>
      <p:pic>
        <p:nvPicPr>
          <p:cNvPr id="50" name="Picture 4" descr="https://cdn2.iconfinder.com/data/icons/office/512/Icon_8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85" y="1737754"/>
            <a:ext cx="508659" cy="5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sellaDiTesto 50"/>
          <p:cNvSpPr txBox="1"/>
          <p:nvPr/>
        </p:nvSpPr>
        <p:spPr>
          <a:xfrm>
            <a:off x="3180907" y="1767750"/>
            <a:ext cx="1295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Users</a:t>
            </a:r>
            <a:r>
              <a:rPr kumimoji="0" lang="it-IT" sz="11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Applications, …</a:t>
            </a: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53" name="Connettore 2 52"/>
          <p:cNvCxnSpPr>
            <a:stCxn id="50" idx="2"/>
            <a:endCxn id="41" idx="0"/>
          </p:cNvCxnSpPr>
          <p:nvPr/>
        </p:nvCxnSpPr>
        <p:spPr>
          <a:xfrm>
            <a:off x="2892315" y="2246413"/>
            <a:ext cx="1417" cy="5603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Plenary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meeting,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Berlin 22-23 May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89" y="2390231"/>
            <a:ext cx="1267445" cy="6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2.3 – </a:t>
            </a:r>
            <a:r>
              <a:rPr lang="en-GB" dirty="0" smtClean="0"/>
              <a:t>On the interfaces </a:t>
            </a:r>
            <a:r>
              <a:rPr lang="en-GB" dirty="0"/>
              <a:t>(Preliminary Work)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914" y="1630907"/>
            <a:ext cx="1141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Preliminary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work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has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been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focused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(and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will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be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focused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in the first stage) on the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abstraction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modeling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of the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optical</a:t>
            </a:r>
            <a:r>
              <a:rPr kumimoji="0" lang="it-IT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devices</a:t>
            </a:r>
            <a:endParaRPr kumimoji="0" lang="it-IT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19" name="Connettore 2 18"/>
          <p:cNvCxnSpPr/>
          <p:nvPr/>
        </p:nvCxnSpPr>
        <p:spPr>
          <a:xfrm flipH="1" flipV="1">
            <a:off x="7664651" y="4909987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386110" y="5025334"/>
            <a:ext cx="201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Model-</a:t>
            </a:r>
            <a:r>
              <a:rPr kumimoji="0" lang="it-IT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driven</a:t>
            </a:r>
            <a:endParaRPr kumimoji="0" lang="it-IT" sz="11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Controller-Agent Interface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5" name="Freccia in giù 34"/>
          <p:cNvSpPr/>
          <p:nvPr/>
        </p:nvSpPr>
        <p:spPr>
          <a:xfrm>
            <a:off x="3209690" y="4238183"/>
            <a:ext cx="379562" cy="2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7054539" y="5552464"/>
            <a:ext cx="3830128" cy="4032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SDN Agent(s)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52" name="Connettore diritto 51"/>
          <p:cNvCxnSpPr/>
          <p:nvPr/>
        </p:nvCxnSpPr>
        <p:spPr>
          <a:xfrm>
            <a:off x="7054539" y="5538415"/>
            <a:ext cx="3830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/>
          <p:nvPr/>
        </p:nvCxnSpPr>
        <p:spPr>
          <a:xfrm>
            <a:off x="7054539" y="4901361"/>
            <a:ext cx="3830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/>
          <p:cNvSpPr/>
          <p:nvPr/>
        </p:nvSpPr>
        <p:spPr>
          <a:xfrm>
            <a:off x="7054539" y="4489273"/>
            <a:ext cx="3830128" cy="403230"/>
          </a:xfrm>
          <a:prstGeom prst="rect">
            <a:avLst/>
          </a:prstGeom>
          <a:solidFill>
            <a:srgbClr val="F2DEAC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SDN Controller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57" name="Immagin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74" y="4403487"/>
            <a:ext cx="1455888" cy="605964"/>
          </a:xfrm>
          <a:prstGeom prst="rect">
            <a:avLst/>
          </a:prstGeom>
        </p:spPr>
      </p:pic>
      <p:cxnSp>
        <p:nvCxnSpPr>
          <p:cNvPr id="73" name="Connettore 2 72"/>
          <p:cNvCxnSpPr/>
          <p:nvPr/>
        </p:nvCxnSpPr>
        <p:spPr>
          <a:xfrm flipH="1" flipV="1">
            <a:off x="7816655" y="4912240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/>
          <p:nvPr/>
        </p:nvCxnSpPr>
        <p:spPr>
          <a:xfrm flipH="1" flipV="1">
            <a:off x="7520484" y="4909369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474452" y="2156604"/>
            <a:ext cx="1054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NETCONF (RFC6241, RFC6242, …) </a:t>
            </a:r>
            <a:r>
              <a:rPr lang="it-IT" sz="1400" dirty="0" err="1" smtClean="0"/>
              <a:t>offers</a:t>
            </a:r>
            <a:r>
              <a:rPr lang="it-IT" sz="1400" dirty="0" smtClean="0"/>
              <a:t> </a:t>
            </a:r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functionality</a:t>
            </a:r>
            <a:r>
              <a:rPr lang="it-IT" sz="1400" dirty="0" smtClean="0"/>
              <a:t> </a:t>
            </a:r>
            <a:r>
              <a:rPr lang="it-IT" sz="1400" dirty="0" err="1" smtClean="0"/>
              <a:t>required</a:t>
            </a:r>
            <a:r>
              <a:rPr lang="it-IT" sz="1400" dirty="0" smtClean="0"/>
              <a:t> to </a:t>
            </a:r>
            <a:r>
              <a:rPr lang="it-IT" sz="1400" dirty="0" err="1" smtClean="0"/>
              <a:t>handle</a:t>
            </a:r>
            <a:r>
              <a:rPr lang="it-IT" sz="1400" dirty="0" smtClean="0"/>
              <a:t> a network </a:t>
            </a:r>
            <a:r>
              <a:rPr lang="it-IT" sz="1400" dirty="0" err="1" smtClean="0"/>
              <a:t>device</a:t>
            </a:r>
            <a:r>
              <a:rPr lang="it-IT" dirty="0" smtClean="0"/>
              <a:t> </a:t>
            </a:r>
            <a:endParaRPr lang="en-GB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474452" y="2659796"/>
            <a:ext cx="1054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YANG (RFC6020) </a:t>
            </a:r>
            <a:r>
              <a:rPr lang="it-IT" sz="1400" dirty="0" err="1" smtClean="0"/>
              <a:t>is</a:t>
            </a:r>
            <a:r>
              <a:rPr lang="it-IT" sz="1400" dirty="0" smtClean="0"/>
              <a:t> a data </a:t>
            </a:r>
            <a:r>
              <a:rPr lang="it-IT" sz="1400" dirty="0" err="1" smtClean="0"/>
              <a:t>modeling</a:t>
            </a:r>
            <a:r>
              <a:rPr lang="it-IT" sz="1400" dirty="0" smtClean="0"/>
              <a:t> </a:t>
            </a:r>
            <a:r>
              <a:rPr lang="it-IT" sz="1400" dirty="0" err="1" smtClean="0"/>
              <a:t>language</a:t>
            </a:r>
            <a:r>
              <a:rPr lang="it-IT" sz="1400" dirty="0" smtClean="0"/>
              <a:t> for NETCONF: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Models</a:t>
            </a:r>
            <a:r>
              <a:rPr lang="it-IT" sz="1400" dirty="0" smtClean="0"/>
              <a:t> </a:t>
            </a:r>
            <a:r>
              <a:rPr lang="it-IT" sz="1400" dirty="0" err="1" smtClean="0"/>
              <a:t>configuration</a:t>
            </a:r>
            <a:r>
              <a:rPr lang="it-IT" sz="1400" dirty="0" smtClean="0"/>
              <a:t> and state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Models</a:t>
            </a:r>
            <a:r>
              <a:rPr lang="it-IT" sz="1400" dirty="0" smtClean="0"/>
              <a:t> Remote Procedure </a:t>
            </a:r>
            <a:r>
              <a:rPr lang="it-IT" sz="1400" dirty="0" err="1" smtClean="0"/>
              <a:t>Calls</a:t>
            </a:r>
            <a:r>
              <a:rPr lang="it-IT" sz="1400" dirty="0" smtClean="0"/>
              <a:t> (</a:t>
            </a:r>
            <a:r>
              <a:rPr lang="it-IT" sz="1400" dirty="0" err="1" smtClean="0"/>
              <a:t>RPCs</a:t>
            </a:r>
            <a:r>
              <a:rPr lang="it-IT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Models</a:t>
            </a:r>
            <a:r>
              <a:rPr lang="it-IT" sz="1400" dirty="0" smtClean="0"/>
              <a:t> </a:t>
            </a:r>
            <a:r>
              <a:rPr lang="it-IT" sz="1400" dirty="0" err="1" smtClean="0"/>
              <a:t>Notifcations</a:t>
            </a:r>
            <a:endParaRPr lang="it-IT" sz="1400" dirty="0" smtClean="0"/>
          </a:p>
        </p:txBody>
      </p:sp>
      <p:sp>
        <p:nvSpPr>
          <p:cNvPr id="37" name="CasellaDiTesto 36"/>
          <p:cNvSpPr txBox="1"/>
          <p:nvPr/>
        </p:nvSpPr>
        <p:spPr>
          <a:xfrm>
            <a:off x="474452" y="3729238"/>
            <a:ext cx="1054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400" b="1" dirty="0" smtClean="0"/>
              <a:t>RFC6244</a:t>
            </a:r>
            <a:r>
              <a:rPr lang="it-IT" sz="1400" dirty="0" smtClean="0"/>
              <a:t> </a:t>
            </a:r>
            <a:r>
              <a:rPr lang="en-US" altLang="en-US" sz="14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”An </a:t>
            </a:r>
            <a:r>
              <a:rPr lang="en-US" alt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 for Network Management Using NETCONF and </a:t>
            </a:r>
            <a:r>
              <a:rPr lang="en-US" altLang="en-US" sz="14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YANG”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defines their interaction</a:t>
            </a:r>
            <a:r>
              <a:rPr lang="it-IT" dirty="0" smtClean="0">
                <a:latin typeface="+mj-lt"/>
              </a:rPr>
              <a:t>  </a:t>
            </a:r>
            <a:endParaRPr lang="en-GB" dirty="0">
              <a:latin typeface="+mj-lt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4512" y="4696211"/>
            <a:ext cx="5615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0070C0"/>
                </a:solidFill>
              </a:rPr>
              <a:t>Base NETCONF </a:t>
            </a:r>
            <a:r>
              <a:rPr lang="it-IT" sz="1400" b="1" dirty="0" err="1" smtClean="0">
                <a:solidFill>
                  <a:srgbClr val="0070C0"/>
                </a:solidFill>
              </a:rPr>
              <a:t>Configuration</a:t>
            </a:r>
            <a:r>
              <a:rPr lang="it-IT" sz="1400" b="1" dirty="0" smtClean="0">
                <a:solidFill>
                  <a:srgbClr val="0070C0"/>
                </a:solidFill>
              </a:rPr>
              <a:t>/Control/</a:t>
            </a:r>
            <a:r>
              <a:rPr lang="it-IT" sz="1400" b="1" dirty="0" err="1" smtClean="0">
                <a:solidFill>
                  <a:srgbClr val="0070C0"/>
                </a:solidFill>
              </a:rPr>
              <a:t>Monitoring</a:t>
            </a:r>
            <a:r>
              <a:rPr lang="it-IT" sz="1400" b="1" dirty="0" smtClean="0">
                <a:solidFill>
                  <a:srgbClr val="0070C0"/>
                </a:solidFill>
              </a:rPr>
              <a:t> </a:t>
            </a:r>
            <a:r>
              <a:rPr lang="it-IT" sz="1400" b="1" dirty="0" err="1" smtClean="0">
                <a:solidFill>
                  <a:srgbClr val="0070C0"/>
                </a:solidFill>
              </a:rPr>
              <a:t>mechanisms</a:t>
            </a:r>
            <a:r>
              <a:rPr lang="it-IT" sz="1400" b="1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it-IT" sz="1400" b="1" dirty="0" smtClean="0">
                <a:solidFill>
                  <a:srgbClr val="0070C0"/>
                </a:solidFill>
              </a:rPr>
              <a:t>are </a:t>
            </a:r>
            <a:r>
              <a:rPr lang="it-IT" sz="1400" b="1" dirty="0" err="1" smtClean="0">
                <a:solidFill>
                  <a:srgbClr val="0070C0"/>
                </a:solidFill>
              </a:rPr>
              <a:t>shaped</a:t>
            </a:r>
            <a:r>
              <a:rPr lang="it-IT" sz="1400" b="1" dirty="0" smtClean="0">
                <a:solidFill>
                  <a:srgbClr val="0070C0"/>
                </a:solidFill>
              </a:rPr>
              <a:t> by the </a:t>
            </a:r>
            <a:r>
              <a:rPr lang="it-IT" sz="1400" b="1" dirty="0" err="1" smtClean="0">
                <a:solidFill>
                  <a:srgbClr val="0070C0"/>
                </a:solidFill>
              </a:rPr>
              <a:t>models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Plenary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meeting,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Berlin 22-23 May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2.3 – Towards a Sliceable-BTV model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TextShape 2"/>
          <p:cNvSpPr txBox="1"/>
          <p:nvPr/>
        </p:nvSpPr>
        <p:spPr>
          <a:xfrm>
            <a:off x="581040" y="1552680"/>
            <a:ext cx="11029320" cy="17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Tx</a:t>
            </a:r>
            <a:r>
              <a:rPr lang="en-US" sz="18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Rx modules / reconfigurable optical layer parameter</a:t>
            </a:r>
          </a:p>
          <a:p>
            <a:pPr marL="630000" lvl="1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Narrow linewidth laser / </a:t>
            </a:r>
            <a:r>
              <a:rPr lang="en-US" sz="1600" b="1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central wavelength</a:t>
            </a: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{within C-band </a:t>
            </a:r>
            <a:r>
              <a:rPr lang="en-US" sz="1600" b="0" strike="noStrike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FlexGrid</a:t>
            </a: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12.5 GHz grid}, </a:t>
            </a:r>
            <a:r>
              <a:rPr lang="en-US" sz="1600" b="1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optical flows</a:t>
            </a: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600" b="1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optical carriers per flow</a:t>
            </a:r>
            <a:endParaRPr lang="en-US" sz="1400" b="0" strike="noStrike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30000" lvl="1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Dual polarization transmitter with driving electronics / </a:t>
            </a:r>
            <a:r>
              <a:rPr lang="en-US" sz="1600" b="1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modulation format</a:t>
            </a: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{DP-</a:t>
            </a:r>
            <a:r>
              <a:rPr lang="en-US" sz="1600" b="0" strike="noStrike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mQAM</a:t>
            </a: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Digital subcarrier multiplexing, probabilistic shaping}, </a:t>
            </a:r>
            <a:r>
              <a:rPr lang="en-US" sz="1600" b="1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digital subcarriers, Baud rate</a:t>
            </a: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1400" b="0" strike="noStrike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30000" lvl="1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Polarization diversity receiver / Dual pol signals will always be considered </a:t>
            </a:r>
            <a:endParaRPr lang="en-US" sz="1400" b="0" strike="noStrike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" name="Picture 3"/>
          <p:cNvPicPr/>
          <p:nvPr/>
        </p:nvPicPr>
        <p:blipFill>
          <a:blip r:embed="rId2"/>
          <a:stretch/>
        </p:blipFill>
        <p:spPr>
          <a:xfrm>
            <a:off x="7357293" y="3414084"/>
            <a:ext cx="4568760" cy="1710000"/>
          </a:xfrm>
          <a:prstGeom prst="rect">
            <a:avLst/>
          </a:prstGeom>
          <a:ln w="9360">
            <a:noFill/>
          </a:ln>
        </p:spPr>
      </p:pic>
      <p:sp>
        <p:nvSpPr>
          <p:cNvPr id="3" name="Rettangolo 2"/>
          <p:cNvSpPr/>
          <p:nvPr/>
        </p:nvSpPr>
        <p:spPr>
          <a:xfrm rot="20368008">
            <a:off x="1363524" y="4242801"/>
            <a:ext cx="6038490" cy="8387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Presented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12 </a:t>
            </a:r>
            <a:r>
              <a:rPr lang="it-IT" dirty="0" err="1" smtClean="0"/>
              <a:t>Apr</a:t>
            </a:r>
            <a:r>
              <a:rPr lang="it-IT" dirty="0" smtClean="0"/>
              <a:t> FG3 Conference Call</a:t>
            </a:r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Plenary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meeting,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Berlin 22-23 May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Task 2.3</a:t>
            </a:r>
            <a:r>
              <a:rPr kumimoji="0" lang="en-US" sz="2800" b="1" i="0" u="none" strike="noStrike" kern="1200" cap="none" spc="-1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-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Sliceable-BVT Model - Draft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616720" y="1756079"/>
            <a:ext cx="6111360" cy="4325543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r>
              <a:rPr lang="it-IT" sz="1200" b="1" dirty="0" err="1"/>
              <a:t>module</a:t>
            </a:r>
            <a:r>
              <a:rPr lang="it-IT" sz="1200" b="1" dirty="0"/>
              <a:t>: sliceable-bvt_v2</a:t>
            </a:r>
          </a:p>
          <a:p>
            <a:r>
              <a:rPr lang="it-IT" sz="1200" dirty="0"/>
              <a:t>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b="1" dirty="0" err="1"/>
              <a:t>sbvt</a:t>
            </a:r>
            <a:endParaRPr lang="it-IT" sz="1200" b="1" dirty="0"/>
          </a:p>
          <a:p>
            <a:r>
              <a:rPr lang="it-IT" sz="1200" dirty="0"/>
              <a:t>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 smtClean="0"/>
              <a:t>sbvt</a:t>
            </a:r>
            <a:r>
              <a:rPr lang="it-IT" sz="1200" dirty="0" smtClean="0"/>
              <a:t>-id                 </a:t>
            </a:r>
            <a:r>
              <a:rPr lang="it-IT" sz="1200" dirty="0"/>
              <a:t>uint16</a:t>
            </a:r>
          </a:p>
          <a:p>
            <a:r>
              <a:rPr lang="it-IT" sz="1200" dirty="0"/>
              <a:t>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 smtClean="0"/>
              <a:t>slice-ability-support</a:t>
            </a:r>
            <a:r>
              <a:rPr lang="it-IT" sz="1200" dirty="0" smtClean="0"/>
              <a:t>   </a:t>
            </a:r>
            <a:r>
              <a:rPr lang="it-IT" sz="1200" dirty="0" err="1"/>
              <a:t>boolean</a:t>
            </a:r>
            <a:endParaRPr lang="it-IT" sz="1200" dirty="0"/>
          </a:p>
          <a:p>
            <a:r>
              <a:rPr lang="it-IT" sz="1200" dirty="0"/>
              <a:t>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b="1" dirty="0" err="1"/>
              <a:t>tranceivers</a:t>
            </a:r>
            <a:r>
              <a:rPr lang="it-IT" sz="1200" dirty="0"/>
              <a:t>* [</a:t>
            </a:r>
            <a:r>
              <a:rPr lang="it-IT" sz="1200" dirty="0" err="1"/>
              <a:t>tranceiver</a:t>
            </a:r>
            <a:r>
              <a:rPr lang="it-IT" sz="1200" dirty="0"/>
              <a:t>-id]</a:t>
            </a:r>
          </a:p>
          <a:p>
            <a:r>
              <a:rPr lang="it-IT" sz="1200" dirty="0"/>
              <a:t>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/>
              <a:t>tranceiver</a:t>
            </a:r>
            <a:r>
              <a:rPr lang="it-IT" sz="1200" dirty="0"/>
              <a:t>-id    uint32</a:t>
            </a:r>
          </a:p>
          <a:p>
            <a:r>
              <a:rPr lang="it-IT" sz="1200" dirty="0"/>
              <a:t>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b="1" dirty="0" err="1"/>
              <a:t>optical-flows</a:t>
            </a:r>
            <a:r>
              <a:rPr lang="it-IT" sz="1200" dirty="0"/>
              <a:t>* [of-id]</a:t>
            </a:r>
          </a:p>
          <a:p>
            <a:r>
              <a:rPr lang="it-IT" sz="1200" dirty="0"/>
              <a:t>            +--</a:t>
            </a:r>
            <a:r>
              <a:rPr lang="it-IT" sz="1200" dirty="0" err="1"/>
              <a:t>rw</a:t>
            </a:r>
            <a:r>
              <a:rPr lang="it-IT" sz="1200" dirty="0"/>
              <a:t> of-id                    uint32</a:t>
            </a:r>
          </a:p>
          <a:p>
            <a:r>
              <a:rPr lang="it-IT" sz="1200" dirty="0"/>
              <a:t>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b="1" dirty="0" err="1"/>
              <a:t>optical</a:t>
            </a:r>
            <a:r>
              <a:rPr lang="it-IT" sz="1200" b="1" dirty="0"/>
              <a:t>-flow-</a:t>
            </a:r>
            <a:r>
              <a:rPr lang="it-IT" sz="1200" b="1" dirty="0" err="1"/>
              <a:t>carriers</a:t>
            </a:r>
            <a:r>
              <a:rPr lang="it-IT" sz="1200" dirty="0"/>
              <a:t>* [</a:t>
            </a:r>
            <a:r>
              <a:rPr lang="it-IT" sz="1200" dirty="0" err="1"/>
              <a:t>ofc</a:t>
            </a:r>
            <a:r>
              <a:rPr lang="it-IT" sz="1200" dirty="0"/>
              <a:t>-id]</a:t>
            </a:r>
          </a:p>
          <a:p>
            <a:r>
              <a:rPr lang="it-IT" sz="1200" dirty="0"/>
              <a:t>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/>
              <a:t>ofc</a:t>
            </a:r>
            <a:r>
              <a:rPr lang="it-IT" sz="1200" dirty="0"/>
              <a:t>-id                uint32</a:t>
            </a:r>
          </a:p>
          <a:p>
            <a:r>
              <a:rPr lang="it-IT" sz="1200" dirty="0"/>
              <a:t>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b="1" dirty="0" err="1"/>
              <a:t>frequency</a:t>
            </a:r>
            <a:r>
              <a:rPr lang="it-IT" sz="1200" b="1" dirty="0"/>
              <a:t>-info</a:t>
            </a:r>
          </a:p>
          <a:p>
            <a:r>
              <a:rPr lang="it-IT" sz="1200" dirty="0"/>
              <a:t>               |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smtClean="0"/>
              <a:t>base-</a:t>
            </a:r>
            <a:r>
              <a:rPr lang="it-IT" sz="1200" dirty="0" err="1" smtClean="0"/>
              <a:t>central</a:t>
            </a:r>
            <a:r>
              <a:rPr lang="it-IT" sz="1200" dirty="0" smtClean="0"/>
              <a:t>-</a:t>
            </a:r>
            <a:r>
              <a:rPr lang="it-IT" sz="1200" dirty="0" err="1" smtClean="0"/>
              <a:t>frequency</a:t>
            </a:r>
            <a:r>
              <a:rPr lang="it-IT" sz="1200" dirty="0" smtClean="0"/>
              <a:t>               </a:t>
            </a:r>
            <a:r>
              <a:rPr lang="it-IT" sz="1200" dirty="0" err="1"/>
              <a:t>frequency-ghz-type</a:t>
            </a:r>
            <a:endParaRPr lang="it-IT" sz="1200" dirty="0"/>
          </a:p>
          <a:p>
            <a:r>
              <a:rPr lang="it-IT" sz="1200" dirty="0"/>
              <a:t>               |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smtClean="0"/>
              <a:t>base-</a:t>
            </a:r>
            <a:r>
              <a:rPr lang="it-IT" sz="1200" dirty="0" err="1" smtClean="0"/>
              <a:t>central</a:t>
            </a:r>
            <a:r>
              <a:rPr lang="it-IT" sz="1200" dirty="0" smtClean="0"/>
              <a:t>-</a:t>
            </a:r>
            <a:r>
              <a:rPr lang="it-IT" sz="1200" dirty="0" err="1" smtClean="0"/>
              <a:t>frequency-granularity</a:t>
            </a:r>
            <a:r>
              <a:rPr lang="it-IT" sz="1200" dirty="0" smtClean="0"/>
              <a:t>   </a:t>
            </a:r>
            <a:r>
              <a:rPr lang="it-IT" sz="1200" dirty="0" err="1"/>
              <a:t>frequency-ghz-type</a:t>
            </a:r>
            <a:endParaRPr lang="it-IT" sz="1200" dirty="0"/>
          </a:p>
          <a:p>
            <a:r>
              <a:rPr lang="it-IT" sz="1200" dirty="0"/>
              <a:t>               |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 smtClean="0"/>
              <a:t>central</a:t>
            </a:r>
            <a:r>
              <a:rPr lang="it-IT" sz="1200" dirty="0" smtClean="0"/>
              <a:t>-</a:t>
            </a:r>
            <a:r>
              <a:rPr lang="it-IT" sz="1200" dirty="0" err="1" smtClean="0"/>
              <a:t>frequency</a:t>
            </a:r>
            <a:r>
              <a:rPr lang="it-IT" sz="1200" dirty="0" smtClean="0"/>
              <a:t>-slot-</a:t>
            </a:r>
            <a:r>
              <a:rPr lang="it-IT" sz="1200" dirty="0" err="1" smtClean="0"/>
              <a:t>granularity</a:t>
            </a:r>
            <a:r>
              <a:rPr lang="it-IT" sz="1200" dirty="0" smtClean="0"/>
              <a:t>   </a:t>
            </a:r>
            <a:r>
              <a:rPr lang="it-IT" sz="1200" dirty="0" err="1"/>
              <a:t>frequency-ghz-type</a:t>
            </a:r>
            <a:endParaRPr lang="it-IT" sz="1200" dirty="0"/>
          </a:p>
          <a:p>
            <a:r>
              <a:rPr lang="it-IT" sz="1200" dirty="0"/>
              <a:t>               |  +--</a:t>
            </a:r>
            <a:r>
              <a:rPr lang="it-IT" sz="1200" dirty="0" err="1"/>
              <a:t>rw</a:t>
            </a:r>
            <a:r>
              <a:rPr lang="it-IT" sz="1200" dirty="0"/>
              <a:t> n                                     int16</a:t>
            </a:r>
          </a:p>
          <a:p>
            <a:r>
              <a:rPr lang="it-IT" sz="1200" dirty="0"/>
              <a:t>               |  +--</a:t>
            </a:r>
            <a:r>
              <a:rPr lang="it-IT" sz="1200" dirty="0" err="1"/>
              <a:t>rw</a:t>
            </a:r>
            <a:r>
              <a:rPr lang="it-IT" sz="1200" dirty="0"/>
              <a:t> m                                     int16</a:t>
            </a:r>
          </a:p>
          <a:p>
            <a:r>
              <a:rPr lang="it-IT" sz="1200" dirty="0"/>
              <a:t>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b="1" dirty="0" err="1"/>
              <a:t>subcarrier-modules</a:t>
            </a:r>
            <a:r>
              <a:rPr lang="it-IT" sz="1200" dirty="0"/>
              <a:t>* [</a:t>
            </a:r>
            <a:r>
              <a:rPr lang="it-IT" sz="1200" dirty="0" err="1"/>
              <a:t>subcarrier</a:t>
            </a:r>
            <a:r>
              <a:rPr lang="it-IT" sz="1200" dirty="0"/>
              <a:t>-id]</a:t>
            </a:r>
          </a:p>
          <a:p>
            <a:r>
              <a:rPr lang="it-IT" sz="1200" dirty="0"/>
              <a:t>   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/>
              <a:t>subcarrier</a:t>
            </a:r>
            <a:r>
              <a:rPr lang="it-IT" sz="1200" dirty="0"/>
              <a:t>-id        uint32</a:t>
            </a:r>
          </a:p>
          <a:p>
            <a:r>
              <a:rPr lang="it-IT" sz="1200" dirty="0"/>
              <a:t>   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 smtClean="0"/>
              <a:t>direction</a:t>
            </a:r>
            <a:r>
              <a:rPr lang="it-IT" sz="1200" dirty="0" smtClean="0"/>
              <a:t>           </a:t>
            </a:r>
            <a:r>
              <a:rPr lang="it-IT" sz="1200" dirty="0" err="1"/>
              <a:t>direction-type</a:t>
            </a:r>
            <a:endParaRPr lang="it-IT" sz="1200" dirty="0"/>
          </a:p>
          <a:p>
            <a:r>
              <a:rPr lang="it-IT" sz="1200" dirty="0"/>
              <a:t>   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smtClean="0"/>
              <a:t>baud-rate           </a:t>
            </a:r>
            <a:r>
              <a:rPr lang="it-IT" sz="1200" dirty="0"/>
              <a:t>baud-rate-</a:t>
            </a:r>
            <a:r>
              <a:rPr lang="it-IT" sz="1200" dirty="0" err="1"/>
              <a:t>type</a:t>
            </a:r>
            <a:endParaRPr lang="it-IT" sz="1200" dirty="0"/>
          </a:p>
          <a:p>
            <a:r>
              <a:rPr lang="it-IT" sz="1200" dirty="0"/>
              <a:t>   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 smtClean="0"/>
              <a:t>modulation</a:t>
            </a:r>
            <a:r>
              <a:rPr lang="it-IT" sz="1200" dirty="0" smtClean="0"/>
              <a:t>          </a:t>
            </a:r>
            <a:r>
              <a:rPr lang="it-IT" sz="1200" dirty="0" err="1"/>
              <a:t>modulation-type</a:t>
            </a:r>
            <a:endParaRPr lang="it-IT" sz="1200" dirty="0"/>
          </a:p>
          <a:p>
            <a:r>
              <a:rPr lang="it-IT" sz="1200" dirty="0"/>
              <a:t>                  +--</a:t>
            </a:r>
            <a:r>
              <a:rPr lang="it-IT" sz="1200" dirty="0" err="1"/>
              <a:t>rw</a:t>
            </a:r>
            <a:r>
              <a:rPr lang="it-IT" sz="1200" dirty="0"/>
              <a:t> </a:t>
            </a:r>
            <a:r>
              <a:rPr lang="it-IT" sz="1200" dirty="0" err="1" smtClean="0"/>
              <a:t>central-frequency</a:t>
            </a:r>
            <a:r>
              <a:rPr lang="it-IT" sz="1200" dirty="0" smtClean="0"/>
              <a:t>   </a:t>
            </a:r>
            <a:r>
              <a:rPr lang="it-IT" sz="1200" dirty="0" err="1"/>
              <a:t>frequency-ghz-type</a:t>
            </a:r>
            <a:endParaRPr lang="it-IT" sz="1200" dirty="0"/>
          </a:p>
        </p:txBody>
      </p:sp>
      <p:sp>
        <p:nvSpPr>
          <p:cNvPr id="53" name="TextShape 3"/>
          <p:cNvSpPr txBox="1"/>
          <p:nvPr/>
        </p:nvSpPr>
        <p:spPr>
          <a:xfrm>
            <a:off x="548640" y="1535392"/>
            <a:ext cx="4114800" cy="6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SBVT</a:t>
            </a: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is the main container consisting of: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An ID (unique)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An Array of </a:t>
            </a:r>
            <a:r>
              <a:rPr kumimoji="0" lang="en-US" sz="12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Tranceivers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548640" y="2891113"/>
            <a:ext cx="4114800" cy="93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Optical flow</a:t>
            </a: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Array of Optical Carriers</a:t>
            </a:r>
          </a:p>
        </p:txBody>
      </p:sp>
      <p:sp>
        <p:nvSpPr>
          <p:cNvPr id="55" name="TextShape 5"/>
          <p:cNvSpPr txBox="1"/>
          <p:nvPr/>
        </p:nvSpPr>
        <p:spPr>
          <a:xfrm>
            <a:off x="548640" y="3506466"/>
            <a:ext cx="4572000" cy="208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Optical Carrier</a:t>
            </a: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Frequency Info:</a:t>
            </a:r>
          </a:p>
          <a:p>
            <a:pPr marL="864000" marR="0" lvl="3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Flex-Grid (ITU-T G.694.1)</a:t>
            </a:r>
          </a:p>
          <a:p>
            <a:pPr marL="864000" marR="0" lvl="3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Base-central-frequency: 193100 GHz</a:t>
            </a:r>
          </a:p>
          <a:p>
            <a:pPr marL="864000" marR="0" lvl="3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Central-frequency-granularity</a:t>
            </a: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: 6.25 GHz</a:t>
            </a:r>
          </a:p>
          <a:p>
            <a:pPr marL="864000" marR="0" lvl="3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Slot Granularity: 12.5 GHz</a:t>
            </a:r>
          </a:p>
          <a:p>
            <a:pPr marL="864000" marR="0" lvl="3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n: to fix the nominal central frequency</a:t>
            </a:r>
          </a:p>
          <a:p>
            <a:pPr marL="864000" marR="0" lvl="3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m: to fix the carrier width 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Array of Subcarriers</a:t>
            </a:r>
          </a:p>
        </p:txBody>
      </p:sp>
      <p:sp>
        <p:nvSpPr>
          <p:cNvPr id="56" name="TextShape 6"/>
          <p:cNvSpPr txBox="1"/>
          <p:nvPr/>
        </p:nvSpPr>
        <p:spPr>
          <a:xfrm>
            <a:off x="548640" y="5394258"/>
            <a:ext cx="4114800" cy="108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Subcarrier: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 (TX, RX)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Other: Baud-rate, modulation format and central frequency</a:t>
            </a:r>
          </a:p>
        </p:txBody>
      </p:sp>
      <p:sp>
        <p:nvSpPr>
          <p:cNvPr id="8" name="TextShape 4"/>
          <p:cNvSpPr txBox="1"/>
          <p:nvPr/>
        </p:nvSpPr>
        <p:spPr>
          <a:xfrm>
            <a:off x="548640" y="2188446"/>
            <a:ext cx="4114800" cy="6951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Tranceivers</a:t>
            </a:r>
            <a:r>
              <a:rPr kumimoji="0" lang="en-US" sz="1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</a:p>
          <a:p>
            <a:pPr marL="648000" marR="0" lvl="2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Array of </a:t>
            </a:r>
            <a:r>
              <a:rPr kumimoji="0" lang="en-US" sz="1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Optical</a:t>
            </a:r>
            <a:r>
              <a:rPr kumimoji="0" lang="en-US" sz="1200" b="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Flows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5385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Task 2.3 – Towards a ROADM model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81040" y="1552680"/>
            <a:ext cx="7972200" cy="4648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marR="0" lvl="0" indent="-305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ct val="92000"/>
              <a:buFont typeface="Wingdings 2" charset="2"/>
              <a:buChar char=""/>
              <a:tabLst/>
              <a:defRPr/>
            </a:pPr>
            <a:r>
              <a:rPr kumimoji="0" lang="en-US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High speed 1x4 WSS</a:t>
            </a:r>
          </a:p>
          <a:p>
            <a:pPr marL="630000" marR="0" lvl="1" indent="-305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ct val="92000"/>
              <a:buFont typeface="Wingdings 2" charset="2"/>
              <a:buChar char=""/>
              <a:tabLst/>
              <a:defRPr/>
            </a:pP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Reconfigurable optical parameters: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Input port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output port(s)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spectrum slot in multiples of 12.5 GHz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center frequency of port</a:t>
            </a:r>
            <a:endParaRPr kumimoji="0" lang="en-US" sz="1400" b="0" i="0" u="none" strike="noStrike" kern="1200" cap="none" spc="-1" normalizeH="0" baseline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6000" marR="0" lvl="0" indent="-305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ct val="92000"/>
              <a:buFont typeface="Wingdings 2" charset="2"/>
              <a:buChar char=""/>
              <a:tabLst/>
              <a:defRPr/>
            </a:pPr>
            <a:r>
              <a:rPr kumimoji="0" lang="en-US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1x24 WSS</a:t>
            </a:r>
          </a:p>
          <a:p>
            <a:pPr marL="630000" marR="0" lvl="1" indent="-305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ct val="92000"/>
              <a:buFont typeface="Wingdings 2" charset="2"/>
              <a:buChar char=""/>
              <a:tabLst/>
              <a:defRPr/>
            </a:pP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Reconfigurable optical parameters: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Input port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output port(s)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spectrum slot in multiples of 12.5 GHz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center frequency of port</a:t>
            </a:r>
            <a:endParaRPr kumimoji="0" lang="en-US" sz="1400" b="0" i="0" u="none" strike="noStrike" kern="1200" cap="none" spc="-1" normalizeH="0" baseline="0" noProof="0" dirty="0" smtClean="0">
              <a:ln>
                <a:noFill/>
              </a:ln>
              <a:solidFill>
                <a:srgbClr val="3D3D3D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6000" marR="0" lvl="0" indent="-305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ct val="92000"/>
              <a:buFont typeface="Wingdings 2" charset="2"/>
              <a:buChar char=""/>
              <a:tabLst/>
              <a:defRPr/>
            </a:pPr>
            <a:r>
              <a:rPr kumimoji="0" lang="en-US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8x24 Transponder Aggregator (TPA)</a:t>
            </a:r>
          </a:p>
          <a:p>
            <a:pPr marL="576000" marR="0" lvl="2" indent="-269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ct val="92000"/>
              <a:buFont typeface="Wingdings 2" charset="2"/>
              <a:buChar char=""/>
              <a:tabLst/>
              <a:defRPr/>
            </a:pP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Reconfigurable optical parameters: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output port(s) (ADD/DROP)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spectrum slot in multiples of 12.5 GHz</a:t>
            </a:r>
            <a:r>
              <a:rPr kumimoji="0" lang="en-US" sz="1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3D3D3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center frequency of port</a:t>
            </a:r>
          </a:p>
        </p:txBody>
      </p:sp>
      <p:sp>
        <p:nvSpPr>
          <p:cNvPr id="60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085C68-967A-4B92-9D03-B8894525F994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1" name="Picture 4"/>
          <p:cNvPicPr/>
          <p:nvPr/>
        </p:nvPicPr>
        <p:blipFill>
          <a:blip r:embed="rId2"/>
          <a:stretch/>
        </p:blipFill>
        <p:spPr>
          <a:xfrm>
            <a:off x="8573040" y="1496160"/>
            <a:ext cx="3232800" cy="4837680"/>
          </a:xfrm>
          <a:prstGeom prst="rect">
            <a:avLst/>
          </a:prstGeom>
          <a:ln w="9360">
            <a:noFill/>
          </a:ln>
        </p:spPr>
      </p:pic>
      <p:sp>
        <p:nvSpPr>
          <p:cNvPr id="7" name="Rettangolo 6"/>
          <p:cNvSpPr/>
          <p:nvPr/>
        </p:nvSpPr>
        <p:spPr>
          <a:xfrm rot="20977438">
            <a:off x="1356362" y="4451292"/>
            <a:ext cx="6036599" cy="8959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Presented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12 </a:t>
            </a:r>
            <a:r>
              <a:rPr lang="it-IT" dirty="0" err="1" smtClean="0"/>
              <a:t>Apr</a:t>
            </a:r>
            <a:r>
              <a:rPr lang="it-IT" dirty="0" smtClean="0"/>
              <a:t> FG3 Conference Call</a:t>
            </a:r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3960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defRPr/>
            </a:pP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2.3 -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ROADM Model (road to): WSS - draft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616720" y="1756080"/>
            <a:ext cx="6111360" cy="2410478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module: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            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-direction         direction-type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-number-of-ports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-speed            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boolean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-ports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[port-id]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port-id            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port-direction        direction-type</a:t>
            </a:r>
          </a:p>
          <a:p>
            <a:pPr lvl="0"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port-center-frequency</a:t>
            </a:r>
            <a:r>
              <a:rPr kumimoji="0" lang="en-US" sz="140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it-IT" sz="1400" dirty="0" err="1" smtClean="0"/>
              <a:t>frequency-ghz-type</a:t>
            </a:r>
            <a:endParaRPr lang="it-IT" sz="1400" dirty="0" smtClean="0"/>
          </a:p>
          <a:p>
            <a:pPr lvl="0">
              <a:defRPr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+--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rw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port-frequency-slots    uint16</a:t>
            </a:r>
            <a:endParaRPr lang="it-IT" sz="1400" dirty="0" smtClean="0"/>
          </a:p>
          <a:p>
            <a:pPr lvl="0">
              <a:defRPr/>
            </a:pPr>
            <a:endParaRPr kumimoji="0" lang="en-US" sz="1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</a:p>
        </p:txBody>
      </p:sp>
      <p:sp>
        <p:nvSpPr>
          <p:cNvPr id="64" name="CustomShape 3"/>
          <p:cNvSpPr/>
          <p:nvPr/>
        </p:nvSpPr>
        <p:spPr>
          <a:xfrm rot="5400000">
            <a:off x="1462680" y="2651760"/>
            <a:ext cx="2468880" cy="822960"/>
          </a:xfrm>
          <a:custGeom>
            <a:avLst/>
            <a:gdLst/>
            <a:ahLst/>
            <a:cxnLst/>
            <a:rect l="0" t="0" r="r" b="b"/>
            <a:pathLst>
              <a:path w="6859" h="2288">
                <a:moveTo>
                  <a:pt x="0" y="0"/>
                </a:moveTo>
                <a:lnTo>
                  <a:pt x="6858" y="0"/>
                </a:lnTo>
                <a:lnTo>
                  <a:pt x="5144" y="2287"/>
                </a:lnTo>
                <a:lnTo>
                  <a:pt x="1714" y="2287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4"/>
          <p:cNvSpPr/>
          <p:nvPr/>
        </p:nvSpPr>
        <p:spPr>
          <a:xfrm>
            <a:off x="3108960" y="237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5"/>
          <p:cNvSpPr/>
          <p:nvPr/>
        </p:nvSpPr>
        <p:spPr>
          <a:xfrm>
            <a:off x="3108960" y="255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6"/>
          <p:cNvSpPr/>
          <p:nvPr/>
        </p:nvSpPr>
        <p:spPr>
          <a:xfrm>
            <a:off x="3108960" y="273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7"/>
          <p:cNvSpPr/>
          <p:nvPr/>
        </p:nvSpPr>
        <p:spPr>
          <a:xfrm>
            <a:off x="3108960" y="3673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8"/>
          <p:cNvSpPr/>
          <p:nvPr/>
        </p:nvSpPr>
        <p:spPr>
          <a:xfrm flipH="1">
            <a:off x="1554480" y="305352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9"/>
          <p:cNvSpPr/>
          <p:nvPr/>
        </p:nvSpPr>
        <p:spPr>
          <a:xfrm>
            <a:off x="3474720" y="301752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0"/>
          <p:cNvSpPr txBox="1"/>
          <p:nvPr/>
        </p:nvSpPr>
        <p:spPr>
          <a:xfrm>
            <a:off x="4114800" y="294552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N Ports</a:t>
            </a:r>
          </a:p>
        </p:txBody>
      </p:sp>
      <p:sp>
        <p:nvSpPr>
          <p:cNvPr id="72" name="TextShape 11"/>
          <p:cNvSpPr txBox="1"/>
          <p:nvPr/>
        </p:nvSpPr>
        <p:spPr>
          <a:xfrm>
            <a:off x="2377440" y="270720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1xN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</a:p>
        </p:txBody>
      </p:sp>
      <p:sp>
        <p:nvSpPr>
          <p:cNvPr id="73" name="TextShape 12"/>
          <p:cNvSpPr txBox="1"/>
          <p:nvPr/>
        </p:nvSpPr>
        <p:spPr>
          <a:xfrm>
            <a:off x="640080" y="4846320"/>
            <a:ext cx="4754880" cy="88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In case of 1x4 WSS, Output direction (4x1), we will have: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5 Ports: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4 Input Ports: direction towards the wss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 Output Port: direction outwards the wss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xmlns="" id="{560FC057-982D-433C-923F-83CFF2E008C8}"/>
              </a:ext>
            </a:extLst>
          </p:cNvPr>
          <p:cNvSpPr txBox="1">
            <a:spLocks/>
          </p:cNvSpPr>
          <p:nvPr/>
        </p:nvSpPr>
        <p:spPr>
          <a:xfrm>
            <a:off x="581192" y="6370911"/>
            <a:ext cx="69172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GB" sz="1200" smtClean="0">
                <a:solidFill>
                  <a:prstClr val="black"/>
                </a:solidFill>
                <a:latin typeface="Century Gothic" panose="020F0302020204030204"/>
              </a:rPr>
              <a:t>Plenary meeting, Berlin 22-23 May 2018</a:t>
            </a:r>
            <a:endParaRPr lang="en-US" sz="120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5771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defRPr/>
            </a:pP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2.3 -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ROADM </a:t>
            </a: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Model (road to):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TPA - draft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616720" y="1756080"/>
            <a:ext cx="6111360" cy="254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module: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-id               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-direction           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-direction-type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-number-of-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inports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-number-of-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outports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-ports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* [port-id]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port-id                uint32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+--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rw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port-direction        </a:t>
            </a:r>
            <a:r>
              <a:rPr kumimoji="0" lang="en-US" sz="1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-port-direction-type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+--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rw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port-center-frequency </a:t>
            </a:r>
            <a:r>
              <a:rPr lang="it-IT" sz="1400" dirty="0" err="1"/>
              <a:t>frequency-ghz-type</a:t>
            </a:r>
            <a:endParaRPr lang="it-IT" sz="1400" dirty="0"/>
          </a:p>
          <a:p>
            <a:pPr lvl="0">
              <a:defRPr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+--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rw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port-frequency-slots   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uint16</a:t>
            </a:r>
            <a:endParaRPr lang="it-IT" sz="1400" dirty="0"/>
          </a:p>
        </p:txBody>
      </p:sp>
      <p:sp>
        <p:nvSpPr>
          <p:cNvPr id="85" name="TextShape 12"/>
          <p:cNvSpPr txBox="1"/>
          <p:nvPr/>
        </p:nvSpPr>
        <p:spPr>
          <a:xfrm>
            <a:off x="640080" y="5105110"/>
            <a:ext cx="4754880" cy="108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In case of 8x24 </a:t>
            </a: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TPA, 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Drop, we will have: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32 Ports: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8 Input Ports: direction towards the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24 Output Ports: direction outwards the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towards  transponders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2" y="2161449"/>
            <a:ext cx="4336095" cy="213623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337759" y="17921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 </a:t>
            </a:r>
            <a:r>
              <a:rPr lang="it-IT" dirty="0" err="1" smtClean="0"/>
              <a:t>Ports</a:t>
            </a:r>
            <a:endParaRPr lang="en-GB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337759" y="42976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 </a:t>
            </a:r>
            <a:r>
              <a:rPr lang="it-IT" dirty="0" err="1" smtClean="0"/>
              <a:t>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900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C75BC"/>
      </a:accent1>
      <a:accent2>
        <a:srgbClr val="00AEEF"/>
      </a:accent2>
      <a:accent3>
        <a:srgbClr val="000000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1_Dividend">
  <a:themeElements>
    <a:clrScheme name="Custom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C75BC"/>
      </a:accent1>
      <a:accent2>
        <a:srgbClr val="00AEEF"/>
      </a:accent2>
      <a:accent3>
        <a:srgbClr val="000000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1701</Words>
  <Application>Microsoft Office PowerPoint</Application>
  <PresentationFormat>Widescreen</PresentationFormat>
  <Paragraphs>264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16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DejaVu Sans</vt:lpstr>
      <vt:lpstr>Symbol</vt:lpstr>
      <vt:lpstr>Times New Roman</vt:lpstr>
      <vt:lpstr>Wingdings</vt:lpstr>
      <vt:lpstr>Wingdings 2</vt:lpstr>
      <vt:lpstr>Dividend</vt:lpstr>
      <vt:lpstr>1_Dividend</vt:lpstr>
      <vt:lpstr>Office Theme</vt:lpstr>
      <vt:lpstr>Progress on Task 2.3 – NXW</vt:lpstr>
      <vt:lpstr>Task 2.3 - Objectives</vt:lpstr>
      <vt:lpstr>Task 2.3 – On the interfaces</vt:lpstr>
      <vt:lpstr>Task 2.3 – On the interfaces (Preliminary Work)</vt:lpstr>
      <vt:lpstr>Task 2.3 – Towards a Sliceable-BTV model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</dc:creator>
  <cp:lastModifiedBy>Giada Landi</cp:lastModifiedBy>
  <cp:revision>56</cp:revision>
  <dcterms:created xsi:type="dcterms:W3CDTF">2018-05-14T15:27:01Z</dcterms:created>
  <dcterms:modified xsi:type="dcterms:W3CDTF">2018-05-18T15:03:49Z</dcterms:modified>
</cp:coreProperties>
</file>