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8" r:id="rId1"/>
  </p:sldMasterIdLst>
  <p:notesMasterIdLst>
    <p:notesMasterId r:id="rId2"/>
  </p:notesMasterIdLst>
  <p:sldIdLst>
    <p:sldId id="309" r:id="rId3"/>
    <p:sldId id="310" r:id="rId4"/>
    <p:sldId id="323" r:id="rId5"/>
    <p:sldId id="330" r:id="rId6"/>
    <p:sldId id="327" r:id="rId7"/>
    <p:sldId id="328" r:id="rId8"/>
    <p:sldId id="329" r:id="rId9"/>
    <p:sldId id="331" r:id="rId10"/>
    <p:sldId id="332" r:id="rId11"/>
    <p:sldId id="333" r:id="rId12"/>
    <p:sldId id="334" r:id="rId13"/>
    <p:sldId id="335" r:id="rId14"/>
    <p:sldId id="337" r:id="rId15"/>
    <p:sldId id="338" r:id="rId16"/>
    <p:sldId id="325" r:id="rId17"/>
    <p:sldId id="315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269" autoAdjust="0"/>
    <p:restoredTop sz="99457" autoAdjust="0"/>
  </p:normalViewPr>
  <p:slideViewPr>
    <p:cSldViewPr>
      <p:cViewPr>
        <p:scale>
          <a:sx n="88" d="100"/>
          <a:sy n="88" d="100"/>
        </p:scale>
        <p:origin x="552" y="-20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C434C1B-5E62-4AE6-8341-18B42DBF5F34}" type="datetime1">
              <a:rPr lang="ko-KR" altLang="en-US"/>
              <a:pPr lvl="0">
                <a:defRPr/>
              </a:pPr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DFAC89C-F7B2-42E8-9675-99321197E01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DFAC89C-F7B2-42E8-9675-99321197E01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9524" y="3631"/>
            <a:ext cx="93560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5480312" y="211889"/>
            <a:ext cx="3662348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3097"/>
            <a:ext cx="54863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695378" y="840852"/>
            <a:ext cx="2747768" cy="1074153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3027688" y="3027684"/>
            <a:ext cx="6862892" cy="80752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1143844" y="4100073"/>
            <a:ext cx="4116307" cy="1410651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814146" y="5392118"/>
            <a:ext cx="895421" cy="2048276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23187" y="-27432"/>
            <a:ext cx="2162794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2939" y="2919309"/>
            <a:ext cx="7226777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39" y="3890286"/>
            <a:ext cx="7223345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54863" y="3141915"/>
            <a:ext cx="9228784" cy="3716088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1" cy="6858001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7021" y="1121212"/>
            <a:ext cx="5878285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1907032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2" y="4214817"/>
            <a:ext cx="1335673" cy="2672210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2323" y="274638"/>
            <a:ext cx="15144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53414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54863" y="3141915"/>
            <a:ext cx="9228784" cy="3716088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71" y="2357419"/>
            <a:ext cx="77723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1" y="1807030"/>
            <a:ext cx="77723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0385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5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23849" y="123802"/>
            <a:ext cx="847724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214422"/>
            <a:ext cx="82295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277872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277872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786190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5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2"/>
            <a:ext cx="6887028" cy="21428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9144001" cy="6858001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7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7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7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299631" y="3147876"/>
            <a:ext cx="4731296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0" y="0"/>
            <a:ext cx="9144001" cy="6858001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3849" y="123802"/>
            <a:ext cx="847724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49" y="1308100"/>
            <a:ext cx="847724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4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2019-12-16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4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6.png"  /><Relationship Id="rId5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6.png"  /><Relationship Id="rId5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6.png"  /><Relationship Id="rId5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5.png"  /><Relationship Id="rId5" Type="http://schemas.openxmlformats.org/officeDocument/2006/relationships/image" Target="../media/image5.png"  /><Relationship Id="rId6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6.png"  /><Relationship Id="rId6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Relationship Id="rId5" Type="http://schemas.openxmlformats.org/officeDocument/2006/relationships/image" Target="../media/image6.png"  /><Relationship Id="rId6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Relationship Id="rId5" Type="http://schemas.openxmlformats.org/officeDocument/2006/relationships/image" Target="../media/image6.png"  /><Relationship Id="rId6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9.png"  /><Relationship Id="rId4" Type="http://schemas.openxmlformats.org/officeDocument/2006/relationships/image" Target="../media/image6.png"  /><Relationship Id="rId5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제목 1"/>
          <p:cNvSpPr/>
          <p:nvPr/>
        </p:nvSpPr>
        <p:spPr>
          <a:xfrm>
            <a:off x="5272041" y="1263392"/>
            <a:ext cx="3188390" cy="65344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24" tIns="45712" rIns="91424" bIns="45712"/>
          <a:lstStyle/>
          <a:p>
            <a:pPr>
              <a:defRPr/>
            </a:pPr>
            <a:r>
              <a:rPr lang="ko-KR" altLang="en-US" sz="3100" b="1" spc="44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2e0e5e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정보개발</a:t>
            </a:r>
            <a:endParaRPr lang="ko-KR" altLang="en-US" sz="3100" b="1" spc="44">
              <a:solidFill>
                <a:srgbClr val="2e0e5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5117" y="5286388"/>
            <a:ext cx="2995973" cy="1111059"/>
          </a:xfrm>
          <a:prstGeom prst="rect">
            <a:avLst/>
          </a:prstGeom>
          <a:noFill/>
          <a:ln w="9525" algn="ctr">
            <a:noFill/>
            <a:rou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lIns="80147" tIns="40074" rIns="80147" bIns="40074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직     종 </a:t>
            </a:r>
            <a:r>
              <a:rPr lang="en-US" altLang="ko-KR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: </a:t>
            </a:r>
            <a:r>
              <a:rPr lang="ko-KR" altLang="en-US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정보개발</a:t>
            </a:r>
            <a:endParaRPr lang="ko-KR" altLang="en-US" b="1" kern="0">
              <a:solidFill>
                <a:sysClr val="windowText" lastClr="000000">
                  <a:lumMod val="95000"/>
                  <a:lumOff val="5000"/>
                </a:sysClr>
              </a:solidFill>
              <a:effectLst>
                <a:reflection blurRad="6350" stA="50000" endA="300" endPos="50000" dir="5400000" sy="-100000" algn="bl" rotWithShape="0"/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강 의 자 </a:t>
            </a:r>
            <a:r>
              <a:rPr lang="en-US" altLang="ko-KR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: </a:t>
            </a:r>
            <a:r>
              <a:rPr lang="ko-KR" altLang="en-US" b="1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reflection blurRad="6350" stA="50000" endA="300" endPos="50000" dir="5400000" sy="-100000" algn="bl" rotWithShape="0"/>
                </a:effectLst>
              </a:rPr>
              <a:t>최 승재</a:t>
            </a:r>
            <a:endParaRPr lang="ko-KR" altLang="en-US" b="1" kern="0">
              <a:solidFill>
                <a:sysClr val="windowText" lastClr="000000">
                  <a:lumMod val="95000"/>
                  <a:lumOff val="5000"/>
                </a:sysClr>
              </a:solidFill>
              <a:effectLst>
                <a:reflection blurRad="6350" stA="50000" endA="300" endPos="50000" dir="5400000" sy="-100000" algn="bl" rotWithShape="0"/>
              </a:effectLst>
            </a:endParaRPr>
          </a:p>
        </p:txBody>
      </p:sp>
      <p:pic>
        <p:nvPicPr>
          <p:cNvPr id="5125" name="그림 51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08584"/>
            <a:ext cx="4876800" cy="4876800"/>
          </a:xfrm>
          <a:prstGeom prst="rect">
            <a:avLst/>
          </a:prstGeom>
        </p:spPr>
      </p:pic>
      <p:sp>
        <p:nvSpPr>
          <p:cNvPr id="5128" name="TextBox 5127"/>
          <p:cNvSpPr txBox="1"/>
          <p:nvPr/>
        </p:nvSpPr>
        <p:spPr>
          <a:xfrm>
            <a:off x="5211678" y="2132856"/>
            <a:ext cx="3566562" cy="14275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4400" mc:Ignorable="hp" hp:hslEmbossed="0">
                <a:ln w="9525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gradFill flip="xy" rotWithShape="1">
                  <a:gsLst>
                    <a:gs pos="0">
                      <a:schemeClr val="accent2">
                        <a:tint val="50000"/>
                        <a:satMod val="300000"/>
                      </a:schemeClr>
                    </a:gs>
                    <a:gs pos="35000">
                      <a:schemeClr val="accent2">
                        <a:tint val="37000"/>
                        <a:satMod val="300000"/>
                      </a:schemeClr>
                    </a:gs>
                    <a:gs pos="100000">
                      <a:schemeClr val="accent2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응용</a:t>
            </a:r>
            <a:r>
              <a:rPr xmlns:mc="http://schemas.openxmlformats.org/markup-compatibility/2006" xmlns:hp="http://schemas.haansoft.com/office/presentation/8.0" lang="en-US" altLang="ko-KR" sz="4400" mc:Ignorable="hp" hp:hslEmbossed="0">
                <a:ln w="9525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gradFill flip="xy" rotWithShape="1">
                  <a:gsLst>
                    <a:gs pos="0">
                      <a:schemeClr val="accent2">
                        <a:tint val="50000"/>
                        <a:satMod val="300000"/>
                      </a:schemeClr>
                    </a:gs>
                    <a:gs pos="35000">
                      <a:schemeClr val="accent2">
                        <a:tint val="37000"/>
                        <a:satMod val="300000"/>
                      </a:schemeClr>
                    </a:gs>
                    <a:gs pos="100000">
                      <a:schemeClr val="accent2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SW</a:t>
            </a:r>
            <a:endParaRPr xmlns:mc="http://schemas.openxmlformats.org/markup-compatibility/2006" xmlns:hp="http://schemas.haansoft.com/office/presentation/8.0" lang="en-US" altLang="ko-KR" sz="4400" mc:Ignorable="hp" hp:hslEmbossed="0"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  <a:headEnd w="med" len="med"/>
                <a:tailEnd w="med" len="med"/>
              </a:ln>
              <a:gradFill flip="xy"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  <a:tileRect/>
              </a:gra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  <a:p>
            <a:pPr>
              <a:defRPr/>
            </a:pPr>
            <a:r>
              <a:rPr xmlns:mc="http://schemas.openxmlformats.org/markup-compatibility/2006" xmlns:hp="http://schemas.haansoft.com/office/presentation/8.0" lang="ko-KR" altLang="en-US" sz="4400" mc:Ignorable="hp" hp:hslEmbossed="0">
                <a:ln w="9525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gradFill flip="xy" rotWithShape="1">
                  <a:gsLst>
                    <a:gs pos="0">
                      <a:schemeClr val="accent2">
                        <a:tint val="50000"/>
                        <a:satMod val="300000"/>
                      </a:schemeClr>
                    </a:gs>
                    <a:gs pos="35000">
                      <a:schemeClr val="accent2">
                        <a:tint val="37000"/>
                        <a:satMod val="300000"/>
                      </a:schemeClr>
                    </a:gs>
                    <a:gs pos="100000">
                      <a:schemeClr val="accent2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rPr>
              <a:t>어플리케이션</a:t>
            </a:r>
            <a:endParaRPr xmlns:mc="http://schemas.openxmlformats.org/markup-compatibility/2006" xmlns:hp="http://schemas.haansoft.com/office/presentation/8.0" lang="ko-KR" altLang="en-US" sz="4400" mc:Ignorable="hp" hp:hslEmbossed="0"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  <a:headEnd w="med" len="med"/>
                <a:tailEnd w="med" len="med"/>
              </a:ln>
              <a:gradFill flip="xy"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  <a:tileRect/>
              </a:gradFill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슬라이드 번호 개체 틀 1"/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51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548680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모서리가 둥근 직사각형 11"/>
          <p:cNvSpPr/>
          <p:nvPr/>
        </p:nvSpPr>
        <p:spPr>
          <a:xfrm>
            <a:off x="507804" y="4797152"/>
            <a:ext cx="5216324" cy="1728191"/>
          </a:xfrm>
          <a:prstGeom prst="roundRect">
            <a:avLst>
              <a:gd name="adj" fmla="val 264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>
                <a:solidFill>
                  <a:srgbClr val="0000ff"/>
                </a:solidFill>
              </a:rPr>
              <a:t> </a:t>
            </a:r>
            <a:r>
              <a:rPr lang="ko-KR" altLang="en-US" sz="3200" kern="0">
                <a:solidFill>
                  <a:srgbClr val="00b050"/>
                </a:solidFill>
              </a:rPr>
              <a:t>                            </a:t>
            </a:r>
            <a:r>
              <a:rPr lang="ko-KR" altLang="en-US" sz="2000" kern="0">
                <a:solidFill>
                  <a:srgbClr val="00b050"/>
                </a:solidFill>
              </a:rPr>
              <a:t>본시 학습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62" y="980728"/>
            <a:ext cx="5387281" cy="5799165"/>
            <a:chOff x="981074" y="1449388"/>
            <a:chExt cx="5387281" cy="2251265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4" y="1449388"/>
              <a:ext cx="5243265" cy="1397693"/>
              <a:chOff x="981075" y="1449388"/>
              <a:chExt cx="5243265" cy="1397692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008017" y="1822992"/>
                <a:ext cx="5216324" cy="1024088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5" y="1449388"/>
                <a:ext cx="2579688" cy="279538"/>
                <a:chOff x="623887" y="1659479"/>
                <a:chExt cx="2579672" cy="280028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217896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202704" cy="217173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79"/>
                  <a:ext cx="2281071" cy="269795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사용자 정의형</a:t>
                  </a:r>
                  <a:endParaRPr lang="en-US" altLang="ko-KR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111772" y="1821702"/>
              <a:ext cx="5256584" cy="1878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typedef	unsigned char	byte;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나이 정보를 저장하는 변수로 </a:t>
              </a:r>
              <a:r>
                <a:rPr lang="en-US" altLang="ko-KR" sz="1600" b="1">
                  <a:solidFill>
                    <a:schemeClr val="tx1"/>
                  </a:solidFill>
                </a:rPr>
                <a:t>int</a:t>
              </a:r>
              <a:r>
                <a:rPr lang="ko-KR" altLang="en-US" sz="1600" b="1">
                  <a:solidFill>
                    <a:schemeClr val="tx1"/>
                  </a:solidFill>
                </a:rPr>
                <a:t>형을 사용하기에는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 </a:t>
              </a:r>
              <a:r>
                <a:rPr lang="en-US" altLang="ko-KR" sz="1600" b="1">
                  <a:solidFill>
                    <a:schemeClr val="tx1"/>
                  </a:solidFill>
                </a:rPr>
                <a:t>resource</a:t>
              </a:r>
              <a:r>
                <a:rPr lang="ko-KR" altLang="en-US" sz="1600" b="1">
                  <a:solidFill>
                    <a:schemeClr val="tx1"/>
                  </a:solidFill>
                </a:rPr>
                <a:t>의 낭비가 발생하므로</a:t>
              </a:r>
              <a:r>
                <a:rPr lang="en-US" altLang="ko-KR" sz="1600" b="1">
                  <a:solidFill>
                    <a:schemeClr val="tx1"/>
                  </a:solidFill>
                </a:rPr>
                <a:t>(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200</a:t>
              </a:r>
              <a:r>
                <a:rPr lang="ko-KR" altLang="en-US" sz="1600" b="1">
                  <a:solidFill>
                    <a:schemeClr val="tx1"/>
                  </a:solidFill>
                </a:rPr>
                <a:t>살이</a:t>
              </a:r>
              <a:r>
                <a:rPr lang="en-US" altLang="ko-KR" sz="1600" b="1">
                  <a:solidFill>
                    <a:schemeClr val="tx1"/>
                  </a:solidFill>
                </a:rPr>
                <a:t> </a:t>
              </a:r>
              <a:r>
                <a:rPr lang="ko-KR" altLang="en-US" sz="1600" b="1">
                  <a:solidFill>
                    <a:schemeClr val="tx1"/>
                  </a:solidFill>
                </a:rPr>
                <a:t>넘는 사람은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존재 할 수 없다</a:t>
              </a:r>
              <a:r>
                <a:rPr lang="en-US" altLang="ko-KR" sz="1600" b="1">
                  <a:solidFill>
                    <a:schemeClr val="tx1"/>
                  </a:solidFill>
                </a:rPr>
                <a:t>.)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1byte </a:t>
              </a:r>
              <a:r>
                <a:rPr lang="ko-KR" altLang="en-US" sz="1600" b="1">
                  <a:solidFill>
                    <a:schemeClr val="tx1"/>
                  </a:solidFill>
                </a:rPr>
                <a:t>변수형인 </a:t>
              </a:r>
              <a:r>
                <a:rPr lang="en-US" altLang="ko-KR" sz="1600" b="1">
                  <a:solidFill>
                    <a:schemeClr val="tx1"/>
                  </a:solidFill>
                </a:rPr>
                <a:t>char</a:t>
              </a:r>
              <a:r>
                <a:rPr lang="ko-KR" altLang="en-US" sz="1600" b="1">
                  <a:solidFill>
                    <a:schemeClr val="tx1"/>
                  </a:solidFill>
                </a:rPr>
                <a:t>를 문자 저장용이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아닌 숫자 저장용으로 사용하고 싶을 때 사용자 정의형을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이용한다</a:t>
              </a:r>
              <a:r>
                <a:rPr lang="en-US" altLang="ko-KR" sz="1600" b="1">
                  <a:solidFill>
                    <a:schemeClr val="tx1"/>
                  </a:solidFill>
                </a:rPr>
                <a:t>.(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char</a:t>
              </a:r>
              <a:r>
                <a:rPr lang="ko-KR" altLang="en-US" sz="1600" b="1">
                  <a:solidFill>
                    <a:schemeClr val="tx1"/>
                  </a:solidFill>
                </a:rPr>
                <a:t>형 그대로 사용하여도 무방</a:t>
              </a:r>
              <a:r>
                <a:rPr lang="en-US" altLang="ko-KR" sz="1600" b="1">
                  <a:solidFill>
                    <a:schemeClr val="tx1"/>
                  </a:solidFill>
                </a:rPr>
                <a:t>.)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rgbClr val="cea61d"/>
                  </a:solidFill>
                </a:rPr>
                <a:t>byte  counter = 0;</a:t>
              </a:r>
              <a:endParaRPr lang="en-US" altLang="ko-KR" sz="1600" b="1">
                <a:solidFill>
                  <a:srgbClr val="cea61d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typedef	unsigned int	uint;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unsigned int </a:t>
              </a:r>
              <a:r>
                <a:rPr lang="ko-KR" altLang="en-US" sz="1600" b="1">
                  <a:solidFill>
                    <a:schemeClr val="tx1"/>
                  </a:solidFill>
                </a:rPr>
                <a:t>라고 쓰기에는 문자 입력의 번거로움을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줄이기 위하여 사용자 정의형으로 지정하여 사용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rgbClr val="cea61d"/>
                  </a:solidFill>
                </a:rPr>
                <a:t>uint  counter = 0;	// </a:t>
              </a:r>
              <a:endParaRPr lang="en-US" altLang="ko-KR" sz="1600" b="1">
                <a:solidFill>
                  <a:srgbClr val="cea61d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</a:t>
              </a:r>
              <a:endParaRPr lang="en-US" altLang="ko-KR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067944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10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908720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>
                <a:solidFill>
                  <a:srgbClr val="0000ff"/>
                </a:solidFill>
              </a:rPr>
              <a:t> </a:t>
            </a:r>
            <a:r>
              <a:rPr lang="ko-KR" altLang="en-US" sz="3200" kern="0">
                <a:solidFill>
                  <a:srgbClr val="00b050"/>
                </a:solidFill>
              </a:rPr>
              <a:t>                             </a:t>
            </a:r>
            <a:r>
              <a:rPr lang="ko-KR" altLang="en-US" sz="2000" kern="0">
                <a:solidFill>
                  <a:srgbClr val="00b050"/>
                </a:solidFill>
              </a:rPr>
              <a:t>본시 학습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60" y="980727"/>
            <a:ext cx="5675315" cy="5328592"/>
            <a:chOff x="981072" y="1449388"/>
            <a:chExt cx="5675315" cy="3513316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2" y="1449388"/>
              <a:ext cx="5459288" cy="3513316"/>
              <a:chOff x="981074" y="1449390"/>
              <a:chExt cx="5459288" cy="3513314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39" y="2493889"/>
                <a:ext cx="5216324" cy="2468815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4" y="1449390"/>
                <a:ext cx="2579688" cy="474772"/>
                <a:chOff x="623887" y="1659480"/>
                <a:chExt cx="2579672" cy="47560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171450" cy="412749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80"/>
                  <a:ext cx="2281071" cy="458224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유도형</a:t>
                  </a:r>
                  <a:endParaRPr lang="ko-KR" altLang="en-US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7" y="2066591"/>
              <a:ext cx="5429251" cy="271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기본형 변수를 확장한 형태로 </a:t>
              </a:r>
              <a:r>
                <a:rPr lang="ko-KR" altLang="en-US" sz="1600"/>
                <a:t>배열 / 구조체 / 공용체 / 포인터</a:t>
              </a:r>
              <a:endParaRPr lang="ko-KR" altLang="en-US" sz="1600"/>
            </a:p>
            <a:p>
              <a:pPr>
                <a:defRPr/>
              </a:pPr>
              <a:r>
                <a:rPr lang="ko-KR" altLang="en-US" sz="1600"/>
                <a:t>같은 것들이 유도형 변수에 속한다.</a:t>
              </a:r>
              <a:endParaRPr lang="ko-KR" altLang="en-US" sz="1600"/>
            </a:p>
            <a:p>
              <a:pPr>
                <a:defRPr/>
              </a:pPr>
              <a:endParaRPr lang="ko-KR" altLang="en-US" sz="1600"/>
            </a:p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배열</a:t>
              </a:r>
              <a:r>
                <a:rPr lang="en-US" altLang="ko-KR" sz="1600" b="1">
                  <a:solidFill>
                    <a:schemeClr val="tx1"/>
                  </a:solidFill>
                </a:rPr>
                <a:t>(Array)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</a:t>
              </a:r>
              <a:r>
                <a:rPr lang="ko-KR" altLang="en-US" sz="1600"/>
                <a:t>동일한 타입을 가지는 변수가 연속해서 붙어있는 덩어리</a:t>
              </a:r>
              <a:r>
                <a:rPr lang="en-US" altLang="ko-KR" sz="1600"/>
                <a:t>.</a:t>
              </a:r>
              <a:endParaRPr lang="en-US" altLang="ko-KR" sz="1600"/>
            </a:p>
            <a:p>
              <a:pPr>
                <a:defRPr/>
              </a:pPr>
              <a:r>
                <a:rPr lang="en-US" altLang="ko-KR" sz="1600"/>
                <a:t>  </a:t>
              </a:r>
              <a:r>
                <a:rPr lang="ko-KR" altLang="en-US" sz="1600"/>
                <a:t>정수면 정수, 실수면 실수, 문자면 문자… </a:t>
              </a:r>
              <a:endParaRPr lang="ko-KR" altLang="en-US" sz="1600"/>
            </a:p>
            <a:p>
              <a:pPr>
                <a:defRPr/>
              </a:pPr>
              <a:r>
                <a:rPr lang="en-US" altLang="ko-KR" sz="1600"/>
                <a:t>  </a:t>
              </a:r>
              <a:r>
                <a:rPr lang="ko-KR" altLang="en-US" sz="1600"/>
                <a:t>이렇게 같은 종류만 모아서 취급한다</a:t>
              </a:r>
              <a:r>
                <a:rPr lang="en-US" altLang="ko-KR" sz="1600"/>
                <a:t>.</a:t>
              </a:r>
              <a:endParaRPr lang="en-US" altLang="ko-KR" sz="1600"/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배열 선언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</a:t>
              </a:r>
              <a:r>
                <a:rPr lang="en-US" altLang="ko-KR" sz="1600" b="1">
                  <a:solidFill>
                    <a:schemeClr val="tx1"/>
                  </a:solidFill>
                </a:rPr>
                <a:t>int ages[10];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char name[16];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배열 이용</a:t>
              </a:r>
              <a:r>
                <a:rPr lang="en-US" altLang="ko-KR" sz="1600" b="1">
                  <a:solidFill>
                    <a:schemeClr val="tx1"/>
                  </a:solidFill>
                </a:rPr>
                <a:t> 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ages[0] = 18;	// index 0 ~ 9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</a:t>
              </a:r>
              <a:r>
                <a:rPr lang="en-US" altLang="ko-KR" sz="1600" b="1">
                  <a:solidFill>
                    <a:schemeClr val="tx1"/>
                  </a:solidFill>
                </a:rPr>
                <a:t>strcpy(name, “Elizabeth Goldman”);  // O.K.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endParaRPr lang="en-US" altLang="ko-KR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28396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11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272" y="764704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>
                <a:solidFill>
                  <a:srgbClr val="0000ff"/>
                </a:solidFill>
              </a:rPr>
              <a:t> </a:t>
            </a:r>
            <a:r>
              <a:rPr lang="ko-KR" altLang="en-US" sz="3200" kern="0">
                <a:solidFill>
                  <a:srgbClr val="00b050"/>
                </a:solidFill>
              </a:rPr>
              <a:t>                             </a:t>
            </a:r>
            <a:r>
              <a:rPr lang="ko-KR" altLang="en-US" sz="2000" kern="0">
                <a:solidFill>
                  <a:srgbClr val="00b050"/>
                </a:solidFill>
              </a:rPr>
              <a:t>본시 학습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60" y="980729"/>
            <a:ext cx="5675315" cy="5141941"/>
            <a:chOff x="981072" y="1449389"/>
            <a:chExt cx="5675315" cy="3390250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2" y="1449389"/>
              <a:ext cx="5459288" cy="3370882"/>
              <a:chOff x="981074" y="1449390"/>
              <a:chExt cx="5459288" cy="337088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38" y="2351457"/>
                <a:ext cx="5216324" cy="2468815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4" y="1449390"/>
                <a:ext cx="2579688" cy="474772"/>
                <a:chOff x="623887" y="1659480"/>
                <a:chExt cx="2579672" cy="47560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171450" cy="412749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80"/>
                  <a:ext cx="2281071" cy="458224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유도형</a:t>
                  </a:r>
                  <a:endParaRPr lang="ko-KR" altLang="en-US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7" y="1971638"/>
              <a:ext cx="5429251" cy="2868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기본형 변수를 확장한 형태로 </a:t>
              </a:r>
              <a:r>
                <a:rPr lang="ko-KR" altLang="en-US" sz="1600"/>
                <a:t>배열 / 구조체 / 공용체 / 포인터</a:t>
              </a:r>
              <a:endParaRPr lang="ko-KR" altLang="en-US" sz="1600"/>
            </a:p>
            <a:p>
              <a:pPr>
                <a:defRPr/>
              </a:pPr>
              <a:r>
                <a:rPr lang="ko-KR" altLang="en-US" sz="1600"/>
                <a:t>같은 것들이 유도형 변수에 속한다.</a:t>
              </a:r>
              <a:endParaRPr lang="ko-KR" altLang="en-US" sz="1600"/>
            </a:p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구조체</a:t>
              </a:r>
              <a:r>
                <a:rPr lang="en-US" altLang="ko-KR" sz="1600" b="1">
                  <a:solidFill>
                    <a:schemeClr val="tx1"/>
                  </a:solidFill>
                </a:rPr>
                <a:t>(struct)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</a:t>
              </a:r>
              <a:r>
                <a:rPr lang="ko-KR" altLang="en-US" sz="1600"/>
                <a:t>서로 다른 타입의 집합체이다.</a:t>
              </a:r>
              <a:endParaRPr lang="ko-KR" altLang="en-US" sz="1600"/>
            </a:p>
            <a:p>
              <a:pPr>
                <a:defRPr/>
              </a:pPr>
              <a:r>
                <a:rPr lang="ko-KR" altLang="en-US" sz="1600"/>
                <a:t> 구조체를 만드는 키워드는 struct </a:t>
              </a:r>
              <a:r>
                <a:rPr lang="en-US" altLang="ko-KR" sz="1600" b="1">
                  <a:solidFill>
                    <a:schemeClr val="tx1"/>
                  </a:solidFill>
                </a:rPr>
                <a:t> </a:t>
              </a:r>
              <a:r>
                <a:rPr lang="ko-KR" altLang="en-US" sz="1600" b="1">
                  <a:solidFill>
                    <a:schemeClr val="tx1"/>
                  </a:solidFill>
                </a:rPr>
                <a:t>이다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구조체 선언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</a:t>
              </a:r>
              <a:r>
                <a:rPr lang="ko-KR" altLang="en-US" sz="1600"/>
                <a:t>struct {</a:t>
              </a:r>
              <a:r>
                <a:rPr lang="en-US" altLang="ko-KR" sz="1600"/>
                <a:t>                     typedef struct _member{</a:t>
              </a:r>
              <a:endParaRPr lang="en-US" altLang="ko-KR" sz="1600"/>
            </a:p>
            <a:p>
              <a:pPr>
                <a:defRPr/>
              </a:pPr>
              <a:r>
                <a:rPr lang="ko-KR" altLang="en-US" sz="1600"/>
                <a:t>    char </a:t>
              </a:r>
              <a:r>
                <a:rPr lang="en-US" altLang="ko-KR" sz="1600"/>
                <a:t>n</a:t>
              </a:r>
              <a:r>
                <a:rPr lang="ko-KR" altLang="en-US" sz="1600"/>
                <a:t>ame[1</a:t>
              </a:r>
              <a:r>
                <a:rPr lang="en-US" altLang="ko-KR" sz="1600"/>
                <a:t>6</a:t>
              </a:r>
              <a:r>
                <a:rPr lang="ko-KR" altLang="en-US" sz="1600"/>
                <a:t>];</a:t>
              </a:r>
              <a:r>
                <a:rPr lang="en-US" altLang="ko-KR" sz="1600"/>
                <a:t>          char  name[16];</a:t>
              </a:r>
              <a:endParaRPr lang="en-US" altLang="ko-KR" sz="1600"/>
            </a:p>
            <a:p>
              <a:pPr>
                <a:defRPr/>
              </a:pPr>
              <a:r>
                <a:rPr lang="ko-KR" altLang="en-US" sz="1600"/>
                <a:t>    int </a:t>
              </a:r>
              <a:r>
                <a:rPr lang="en-US" altLang="ko-KR" sz="1600"/>
                <a:t>   a</a:t>
              </a:r>
              <a:r>
                <a:rPr lang="ko-KR" altLang="en-US" sz="1600"/>
                <a:t>ge;</a:t>
              </a:r>
              <a:r>
                <a:rPr lang="en-US" altLang="ko-KR" sz="1600"/>
                <a:t>                   int     age;</a:t>
              </a:r>
              <a:endParaRPr lang="en-US" altLang="ko-KR" sz="1600"/>
            </a:p>
            <a:p>
              <a:pPr>
                <a:defRPr/>
              </a:pPr>
              <a:r>
                <a:rPr lang="en-US" altLang="ko-KR" sz="1600"/>
                <a:t>    </a:t>
              </a:r>
              <a:r>
                <a:rPr lang="ko-KR" altLang="en-US" sz="1600"/>
                <a:t>float Height;</a:t>
              </a:r>
              <a:r>
                <a:rPr lang="en-US" altLang="ko-KR" sz="1600"/>
                <a:t>               float  height;</a:t>
              </a:r>
              <a:endParaRPr lang="en-US" altLang="ko-KR" sz="1600"/>
            </a:p>
            <a:p>
              <a:pPr>
                <a:defRPr/>
              </a:pPr>
              <a:r>
                <a:rPr lang="en-US" altLang="ko-KR" sz="1600"/>
                <a:t>   </a:t>
              </a:r>
              <a:r>
                <a:rPr lang="ko-KR" altLang="en-US" sz="1600"/>
                <a:t>} </a:t>
              </a:r>
              <a:r>
                <a:rPr lang="en-US" altLang="ko-KR" sz="1600"/>
                <a:t>Member</a:t>
              </a:r>
              <a:r>
                <a:rPr lang="ko-KR" altLang="en-US" sz="1600"/>
                <a:t>;</a:t>
              </a:r>
              <a:r>
                <a:rPr lang="en-US" altLang="ko-KR" sz="1600"/>
                <a:t>                   _member *pnext;</a:t>
              </a:r>
              <a:endParaRPr lang="en-US" altLang="ko-KR" sz="1600"/>
            </a:p>
            <a:p>
              <a:pPr>
                <a:defRPr/>
              </a:pPr>
              <a:r>
                <a:rPr lang="en-US" altLang="ko-KR" sz="1600"/>
                <a:t>                                  } Member;</a:t>
              </a:r>
              <a:endParaRPr lang="en-US" altLang="ko-KR" sz="1600"/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구조체 이용</a:t>
              </a:r>
              <a:r>
                <a:rPr lang="en-US" altLang="ko-KR" sz="1600" b="1">
                  <a:solidFill>
                    <a:schemeClr val="tx1"/>
                  </a:solidFill>
                </a:rPr>
                <a:t> 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Member  mem;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</a:t>
              </a:r>
              <a:r>
                <a:rPr lang="en-US" altLang="ko-KR" sz="1600" b="1">
                  <a:solidFill>
                    <a:schemeClr val="tx1"/>
                  </a:solidFill>
                </a:rPr>
                <a:t>strcpy(mem.name, “Elizabeth”);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12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272" y="908720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200" b="0" i="0" u="none" strike="noStrike" kern="0" cap="none" spc="0" normalizeH="0" baseline="0">
                <a:solidFill>
                  <a:srgbClr val="0000ff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변수의 타입 및 유형 </a:t>
            </a:r>
            <a:r>
              <a:rPr kumimoji="0" lang="ko-KR" altLang="en-US" sz="3200" b="0" i="0" u="none" strike="noStrike" kern="0" cap="none" spc="0" normalizeH="0" baseline="0">
                <a:solidFill>
                  <a:srgbClr val="00b05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                         </a:t>
            </a:r>
            <a:r>
              <a:rPr kumimoji="0" lang="ko-KR" altLang="en-US" sz="2000" b="0" i="0" u="none" strike="noStrike" kern="0" cap="none" spc="0" normalizeH="0" baseline="0">
                <a:solidFill>
                  <a:srgbClr val="00b05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본시 학습</a:t>
            </a:r>
            <a:endParaRPr kumimoji="0" lang="ko-KR" altLang="en-US" sz="2000" b="0" i="0" u="none" strike="noStrike" kern="0" cap="none" spc="0" normalizeH="0" baseline="0">
              <a:solidFill>
                <a:srgbClr val="00b050"/>
              </a:solidFill>
              <a:latin typeface="Arial"/>
              <a:ea typeface="한컴 윤고딕 230"/>
              <a:cs typeface="+mn-cs"/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59" y="980729"/>
            <a:ext cx="6179371" cy="5616622"/>
            <a:chOff x="981071" y="1449389"/>
            <a:chExt cx="5700876" cy="3447002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1" y="1449389"/>
              <a:ext cx="5459288" cy="3447001"/>
              <a:chOff x="981074" y="1449389"/>
              <a:chExt cx="5459288" cy="3447002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38" y="2333235"/>
                <a:ext cx="5216324" cy="2563156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347775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4" y="1449389"/>
                <a:ext cx="2579688" cy="474772"/>
                <a:chOff x="623887" y="1659479"/>
                <a:chExt cx="2579672" cy="47560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l" defTabSz="914400" rtl="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한컴 윤고딕 230"/>
                    <a:cs typeface="+mn-cs"/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171450" cy="412749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한컴 윤고딕 230"/>
                    <a:cs typeface="+mn-cs"/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29" y="1659479"/>
                  <a:ext cx="2281071" cy="42652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marR="0" lvl="0" indent="-176213" algn="l" defTabSz="914400" rtl="0" eaLnBrk="1" latinLnBrk="1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r>
                    <a:rPr kumimoji="0" lang="ko-KR" altLang="en-US" sz="2000" b="1" i="0" u="none" strike="noStrike" kern="1200" cap="none" spc="0" normalizeH="0" baseline="0"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한컴 윤고딕 230"/>
                      <a:cs typeface="+mn-cs"/>
                    </a:rPr>
                    <a:t>유도형</a:t>
                  </a:r>
                  <a:endParaRPr kumimoji="0" lang="ko-KR" altLang="en-US" sz="2000" b="1" i="0" u="none" strike="noStrike" kern="1200" cap="none" spc="0" normalizeH="0" baseline="0">
                    <a:solidFill>
                      <a:srgbClr val="ffffff"/>
                    </a:solidFill>
                    <a:latin typeface="Arial"/>
                    <a:ea typeface="한컴 윤고딕 230"/>
                    <a:cs typeface="+mn-cs"/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6" y="1971636"/>
              <a:ext cx="5454811" cy="28029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기본형 변수를 확장한 형태로 </a:t>
              </a: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배열 / 구조체 / 공용체 / 포인터</a:t>
              </a:r>
              <a:endParaRPr kumimoji="0" lang="ko-KR" altLang="en-US" sz="16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같은 것들이 유도형 변수에 속한다.</a:t>
              </a:r>
              <a:endParaRPr kumimoji="0" lang="ko-KR" altLang="en-US" sz="16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Blip>
                  <a:blip r:embed="rId3"/>
                </a:buBlip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</a:t>
              </a:r>
              <a:r>
                <a:rPr kumimoji="0" lang="ko-KR" altLang="en-US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포인터</a:t>
              </a:r>
              <a:r>
                <a:rPr kumimoji="0" lang="en-US" altLang="ko-KR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(pointer)</a:t>
              </a:r>
              <a:endParaRPr kumimoji="0" lang="en-US" altLang="ko-KR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</a:t>
              </a:r>
              <a:r>
                <a:rPr lang="ko-KR" altLang="en-US"/>
                <a:t>모든 메모리는 바이트 단위로 주소가 할당되어 있다.</a:t>
              </a:r>
              <a:endParaRPr lang="ko-KR" altLang="en-US"/>
            </a:p>
            <a:p>
              <a:pPr>
                <a:defRPr/>
              </a:pPr>
              <a:r>
                <a:rPr lang="ko-KR" altLang="en-US"/>
                <a:t> 메모리상에서의 주소, 즉 위치를 표시하는 값을 번지(</a:t>
              </a:r>
              <a:endParaRPr lang="ko-KR" altLang="en-US"/>
            </a:p>
            <a:p>
              <a:pPr>
                <a:defRPr/>
              </a:pPr>
              <a:r>
                <a:rPr lang="ko-KR" altLang="en-US"/>
                <a:t>address)라고 하는데</a:t>
              </a:r>
              <a:r>
                <a:rPr lang="en-US" altLang="ko-KR"/>
                <a:t>,</a:t>
              </a:r>
              <a:r>
                <a:rPr lang="ko-KR" altLang="en-US"/>
                <a:t> </a:t>
              </a:r>
              <a:r>
                <a:rPr lang="ko-KR" altLang="en-US">
                  <a:solidFill>
                    <a:srgbClr val="eb5800"/>
                  </a:solidFill>
                </a:rPr>
                <a:t>포인터</a:t>
              </a:r>
              <a:r>
                <a:rPr lang="ko-KR" altLang="en-US"/>
                <a:t>는 이 </a:t>
              </a:r>
              <a:r>
                <a:rPr lang="ko-KR" altLang="en-US">
                  <a:solidFill>
                    <a:srgbClr val="eb5800"/>
                  </a:solidFill>
                </a:rPr>
                <a:t>메모리의 번지</a:t>
              </a:r>
              <a:r>
                <a:rPr lang="ko-KR" altLang="en-US"/>
                <a:t>를 기억</a:t>
              </a:r>
              <a:endParaRPr lang="ko-KR" altLang="en-US"/>
            </a:p>
            <a:p>
              <a:pPr>
                <a:defRPr/>
              </a:pPr>
              <a:r>
                <a:rPr lang="ko-KR" altLang="en-US"/>
                <a:t>하는 변수이다.</a:t>
              </a:r>
              <a:endParaRPr lang="ko-KR" altLang="en-US" sz="1600"/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-. </a:t>
              </a:r>
              <a:r>
                <a:rPr kumimoji="0" lang="ko-KR" altLang="en-US" sz="17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포인터 선언</a:t>
              </a:r>
              <a:endParaRPr kumimoji="0" lang="ko-KR" altLang="en-US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char	*cptr;</a:t>
              </a:r>
              <a:endParaRPr lang="en-US" altLang="ko-KR" sz="1600" b="1">
                <a:solidFill>
                  <a:srgbClr val="264c72"/>
                </a:solidFill>
                <a:latin typeface="Arial"/>
                <a:ea typeface="한컴 윤고딕 230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</a:t>
              </a:r>
              <a:r>
                <a:rPr kumimoji="0" lang="en-US" altLang="ko-KR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Member *pmem = &amp;mem;</a:t>
              </a:r>
              <a:endParaRPr kumimoji="0" lang="en-US" altLang="ko-KR" sz="16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</a:t>
              </a:r>
              <a:r>
                <a:rPr kumimoji="0" lang="en-US" altLang="ko-KR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uint	*pint</a:t>
              </a:r>
              <a:r>
                <a:rPr kumimoji="0" lang="ko-KR" altLang="en-US" sz="1600" b="0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;</a:t>
              </a:r>
              <a:endParaRPr kumimoji="0" lang="ko-KR" altLang="en-US" sz="16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-. </a:t>
              </a:r>
              <a:r>
                <a:rPr lang="ko-KR" altLang="en-US" sz="1700" b="1">
                  <a:solidFill>
                    <a:srgbClr val="264c72"/>
                  </a:solidFill>
                  <a:latin typeface="Arial"/>
                  <a:ea typeface="한컴 윤고딕 230"/>
                </a:rPr>
                <a:t>포인터</a:t>
              </a:r>
              <a:r>
                <a:rPr kumimoji="0" lang="ko-KR" altLang="en-US" sz="17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이용</a:t>
              </a:r>
              <a:r>
                <a:rPr kumimoji="0" lang="en-US" altLang="ko-KR" sz="17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</a:t>
              </a:r>
              <a:endParaRPr kumimoji="0" lang="en-US" altLang="ko-KR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printf(“name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is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%s,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age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is</a:t>
              </a:r>
              <a:r>
                <a:rPr lang="ko-KR" altLang="en-US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 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%d\n”, pmem</a:t>
              </a:r>
              <a:r>
                <a:rPr lang="en-US" altLang="ko-KR" sz="1600" b="1">
                  <a:solidFill>
                    <a:srgbClr val="eb5800"/>
                  </a:solidFill>
                  <a:latin typeface="Arial"/>
                  <a:ea typeface="한컴 윤고딕 230"/>
                </a:rPr>
                <a:t>-&gt;</a:t>
              </a:r>
              <a:r>
                <a:rPr lang="en-US" altLang="ko-KR" sz="1600" b="1">
                  <a:solidFill>
                    <a:srgbClr val="264c72"/>
                  </a:solidFill>
                  <a:latin typeface="Arial"/>
                  <a:ea typeface="한컴 윤고딕 230"/>
                </a:rPr>
                <a:t>name</a:t>
              </a:r>
              <a:endParaRPr lang="en-US" altLang="ko-KR" sz="1600" b="1">
                <a:solidFill>
                  <a:srgbClr val="264c72"/>
                </a:solidFill>
                <a:latin typeface="Arial"/>
                <a:ea typeface="한컴 윤고딕 230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	                                , mem</a:t>
              </a:r>
              <a:r>
                <a:rPr kumimoji="0" lang="en-US" altLang="ko-KR" sz="1600" b="1" i="0" u="none" strike="noStrike" kern="1200" cap="none" spc="0" normalizeH="0" baseline="0">
                  <a:solidFill>
                    <a:srgbClr val="eb5800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.</a:t>
              </a: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age);</a:t>
              </a:r>
              <a:endParaRPr kumimoji="0" lang="en-US" altLang="ko-KR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  <a:p>
              <a:pPr marL="0" marR="0" lvl="0" indent="0" algn="l" defTabSz="914400" rt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  </a:t>
              </a:r>
              <a:r>
                <a:rPr kumimoji="0" lang="en-US" altLang="ko-KR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strcpy(mem.name, “Elizabeth”);</a:t>
              </a:r>
              <a:r>
                <a:rPr kumimoji="0" lang="ko-KR" altLang="en-US" sz="1600" b="1" i="0" u="none" strike="noStrike" kern="1200" cap="none" spc="0" normalizeH="0" baseline="0">
                  <a:solidFill>
                    <a:srgbClr val="264c72"/>
                  </a:solidFill>
                  <a:effectLst/>
                  <a:uLnTx/>
                  <a:uFillTx/>
                  <a:latin typeface="Arial"/>
                  <a:ea typeface="한컴 윤고딕 230"/>
                  <a:cs typeface="+mn-cs"/>
                </a:rPr>
                <a:t> </a:t>
              </a:r>
              <a:endParaRPr kumimoji="0" lang="ko-KR" altLang="en-US" sz="1600" b="1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endParaRPr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427984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7F65F548-4073-416B-8831-474EB8B0CAAB}" type="slidenum">
              <a:rPr kumimoji="0" lang="en-US" altLang="en-US" sz="2400" b="1" i="0" u="none" strike="noStrike" kern="1200" cap="none" spc="0" normalizeH="0" baseline="0">
                <a:solidFill>
                  <a:srgbClr val="0237c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13</a:t>
            </a:fld>
            <a:endParaRPr kumimoji="0" lang="en-US" altLang="en-US" sz="2400" b="1" i="0" u="none" strike="noStrike" kern="1200" cap="none" spc="0" normalizeH="0" baseline="0">
              <a:solidFill>
                <a:srgbClr val="0237c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272" y="836712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3" name="Rectangle 2"/>
          <p:cNvSpPr txBox="1"/>
          <p:nvPr/>
        </p:nvSpPr>
        <p:spPr>
          <a:xfrm>
            <a:off x="696938" y="142852"/>
            <a:ext cx="844706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0" i="0" u="none" strike="noStrike" kern="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이번 시간에 배운 내용 정리                             </a:t>
            </a:r>
            <a:r>
              <a:rPr kumimoji="0" lang="ko-KR" altLang="en-US" sz="2000" b="0" i="0" u="none" strike="noStrike" kern="0" cap="none" spc="0" normalizeH="0" baseline="0">
                <a:solidFill>
                  <a:srgbClr val="00b05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학습 평가</a:t>
            </a:r>
            <a:endParaRPr kumimoji="0" lang="ko-KR" altLang="en-US" sz="2000" b="0" i="0" u="none" strike="noStrike" kern="0" cap="none" spc="0" normalizeH="0" baseline="0">
              <a:solidFill>
                <a:srgbClr val="00b050"/>
              </a:solidFill>
              <a:latin typeface="Arial"/>
              <a:ea typeface="한컴 윤고딕 230"/>
              <a:cs typeface="+mn-cs"/>
            </a:endParaRPr>
          </a:p>
        </p:txBody>
      </p:sp>
      <p:pic>
        <p:nvPicPr>
          <p:cNvPr id="2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" name="Text Box 14"/>
          <p:cNvSpPr txBox="1">
            <a:spLocks noChangeArrowheads="1"/>
          </p:cNvSpPr>
          <p:nvPr/>
        </p:nvSpPr>
        <p:spPr>
          <a:xfrm>
            <a:off x="290899" y="1298561"/>
            <a:ext cx="8820472" cy="527178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ff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[Q-1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]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다음의 출력 결과를 예측해 보세요</a:t>
            </a:r>
            <a:endParaRPr kumimoji="0" lang="ko-KR" altLang="en-US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#include &lt;stdio.h&gt;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#include &lt;string.h&gt;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typedef unsigned char byte;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typedef struct {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char name[16];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byte    age;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float Height;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} Member;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int main() {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Member mem;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mem.age = 18;    mem.Height = 175.3;    strcpy(pmem-&gt;name, "Johnson");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99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printf("%s, %d, %f\n", mem.name, mem.age, mem.Height);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strcpy(mem.name, "Mr. Edward Johnson");</a:t>
            </a:r>
            <a:endParaRPr kumimoji="0" lang="en-US" altLang="ko-KR" sz="18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99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printf("%s, %d, %f\n", mem.name, mem.age, mem.Height</a:t>
            </a:r>
            <a:endParaRPr kumimoji="0" lang="en-US" altLang="ko-KR" sz="2000" b="1" i="0" u="none" strike="noStrike" kern="1200" cap="none" spc="0" normalizeH="0" baseline="0">
              <a:solidFill>
                <a:srgbClr val="ff99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99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			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ff99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, sizeof(Member));</a:t>
            </a:r>
            <a:endParaRPr kumimoji="0" lang="en-US" altLang="ko-KR" sz="2000" b="0" i="0" u="none" strike="noStrike" kern="1200" cap="none" spc="0" normalizeH="0" baseline="0">
              <a:solidFill>
                <a:srgbClr val="264c72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64c72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return 0;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}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68344" y="4725144"/>
            <a:ext cx="64807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?1</a:t>
            </a:r>
            <a:endParaRPr kumimoji="0" lang="en-US" altLang="ko-KR" sz="1800" b="1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52120" y="5661248"/>
            <a:ext cx="57606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d700"/>
                </a:solidFill>
                <a:effectLst/>
                <a:uLnTx/>
                <a:uFillTx/>
                <a:latin typeface="Arial"/>
                <a:ea typeface="한컴 윤고딕 230"/>
                <a:cs typeface="+mn-cs"/>
              </a:rPr>
              <a:t>?2</a:t>
            </a:r>
            <a:endParaRPr kumimoji="0" lang="en-US" altLang="ko-KR" sz="1800" b="1" i="0" u="none" strike="noStrike" kern="1200" cap="none" spc="0" normalizeH="0" baseline="0">
              <a:solidFill>
                <a:srgbClr val="ffd700"/>
              </a:solidFill>
              <a:effectLst/>
              <a:uLnTx/>
              <a:uFillTx/>
              <a:latin typeface="Arial"/>
              <a:ea typeface="한컴 윤고딕 230"/>
              <a:cs typeface="+mn-cs"/>
            </a:endParaRPr>
          </a:p>
        </p:txBody>
      </p:sp>
      <p:sp>
        <p:nvSpPr>
          <p:cNvPr id="13" name="슬라이드 번호 개체 틀 1"/>
          <p:cNvSpPr txBox="1"/>
          <p:nvPr/>
        </p:nvSpPr>
        <p:spPr>
          <a:xfrm>
            <a:off x="392392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14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1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3" name="Rectangle 2"/>
          <p:cNvSpPr txBox="1"/>
          <p:nvPr/>
        </p:nvSpPr>
        <p:spPr>
          <a:xfrm>
            <a:off x="696938" y="142852"/>
            <a:ext cx="844706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이번 시간에 배운 내용 </a:t>
            </a:r>
            <a:r>
              <a:rPr lang="ko-KR" altLang="en-US" sz="2800" kern="0">
                <a:solidFill>
                  <a:schemeClr val="bg1"/>
                </a:solidFill>
              </a:rPr>
              <a:t>확인                             </a:t>
            </a:r>
            <a:r>
              <a:rPr kumimoji="0" lang="ko-KR" altLang="en-US" sz="2000" kern="0">
                <a:solidFill>
                  <a:srgbClr val="00b050"/>
                </a:solidFill>
              </a:rPr>
              <a:t>학습 평가</a:t>
            </a:r>
            <a:endParaRPr kumimoji="0" lang="ko-KR" altLang="en-US" sz="2000" kern="0">
              <a:solidFill>
                <a:srgbClr val="00b050"/>
              </a:solidFill>
            </a:endParaRPr>
          </a:p>
        </p:txBody>
      </p:sp>
      <p:pic>
        <p:nvPicPr>
          <p:cNvPr id="2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6" name="Text Box 14"/>
          <p:cNvSpPr txBox="1">
            <a:spLocks noChangeArrowheads="1"/>
          </p:cNvSpPr>
          <p:nvPr/>
        </p:nvSpPr>
        <p:spPr>
          <a:xfrm>
            <a:off x="323528" y="751451"/>
            <a:ext cx="8820472" cy="554266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>
                <a:solidFill>
                  <a:srgbClr val="ff0000"/>
                </a:solidFill>
              </a:rPr>
              <a:t>[Q-2</a:t>
            </a:r>
            <a:r>
              <a:rPr lang="en-US" altLang="ko-KR">
                <a:solidFill>
                  <a:srgbClr val="ff0000"/>
                </a:solidFill>
              </a:rPr>
              <a:t>]</a:t>
            </a:r>
            <a:r>
              <a:rPr lang="en-US" altLang="ko-KR"/>
              <a:t> </a:t>
            </a:r>
            <a:r>
              <a:rPr lang="ko-KR" altLang="en-US" sz="2000"/>
              <a:t>다음의 출력 결과를 예측해 보세요</a:t>
            </a:r>
            <a:endParaRPr lang="ko-KR" altLang="en-US"/>
          </a:p>
          <a:p>
            <a:pPr>
              <a:defRPr/>
            </a:pPr>
            <a:endParaRPr lang="ko-KR" altLang="en-US" sz="800"/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#include &lt;stdio.h&gt;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#include &lt;string.h&gt;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typedef unsigned char byte;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typedef struct {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char name[16];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byte    age;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float Height;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} Member;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int main() {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Member mem;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Member  *pmem = &amp;mem;</a:t>
            </a:r>
            <a:endParaRPr lang="en-US" altLang="ko-KR"/>
          </a:p>
          <a:p>
            <a:pPr>
              <a:defRPr/>
            </a:pPr>
            <a:r>
              <a:rPr lang="en-US" altLang="ko-KR"/>
              <a:t>    </a:t>
            </a:r>
            <a:r>
              <a:rPr lang="en-US" altLang="ko-KR" sz="2000" b="1">
                <a:solidFill>
                  <a:srgbClr val="ff9900"/>
                </a:solidFill>
              </a:rPr>
              <a:t>printf(“size</a:t>
            </a:r>
            <a:r>
              <a:rPr lang="ko-KR" altLang="en-US" sz="2000" b="1">
                <a:solidFill>
                  <a:srgbClr val="ff9900"/>
                </a:solidFill>
              </a:rPr>
              <a:t> </a:t>
            </a:r>
            <a:r>
              <a:rPr lang="en-US" altLang="ko-KR" sz="2000" b="1">
                <a:solidFill>
                  <a:srgbClr val="ff9900"/>
                </a:solidFill>
              </a:rPr>
              <a:t>of Member is %ld\n”, </a:t>
            </a:r>
            <a:r>
              <a:rPr lang="en-US" altLang="ko-KR" sz="2000" b="1" i="1">
                <a:solidFill>
                  <a:srgbClr val="ff9900"/>
                </a:solidFill>
              </a:rPr>
              <a:t>sizeof(Member)</a:t>
            </a:r>
            <a:r>
              <a:rPr lang="en-US" altLang="ko-KR" sz="2000" b="1">
                <a:solidFill>
                  <a:srgbClr val="ff9900"/>
                </a:solidFill>
              </a:rPr>
              <a:t>);</a:t>
            </a:r>
            <a:endParaRPr lang="en-US" altLang="ko-KR" sz="2000" b="1">
              <a:solidFill>
                <a:srgbClr val="ff9900"/>
              </a:solidFill>
            </a:endParaRPr>
          </a:p>
          <a:p>
            <a:pPr>
              <a:defRPr/>
            </a:pPr>
            <a:r>
              <a:rPr lang="en-US" altLang="ko-KR" sz="2000" b="1">
                <a:solidFill>
                  <a:srgbClr val="ff9900"/>
                </a:solidFill>
              </a:rPr>
              <a:t>    printf("%p, %p, %p\n", pmem-&gt;name, &amp;pmem-&gt;age, </a:t>
            </a:r>
            <a:r>
              <a:rPr lang="en-US" altLang="ko-KR" sz="2000" b="1" i="1">
                <a:solidFill>
                  <a:srgbClr val="ff9900"/>
                </a:solidFill>
              </a:rPr>
              <a:t>&amp;pmem-&gt;Height</a:t>
            </a:r>
            <a:r>
              <a:rPr lang="en-US" altLang="ko-KR" sz="2000" b="1">
                <a:solidFill>
                  <a:srgbClr val="ff9900"/>
                </a:solidFill>
              </a:rPr>
              <a:t>);</a:t>
            </a:r>
            <a:endParaRPr lang="en-US" altLang="ko-KR" sz="2000"/>
          </a:p>
          <a:p>
            <a:pPr>
              <a:defRPr/>
            </a:pPr>
            <a:r>
              <a:rPr lang="en-US" altLang="ko-KR"/>
              <a:t>    </a:t>
            </a:r>
            <a:r>
              <a:rPr lang="en-US" altLang="ko-KR">
                <a:solidFill>
                  <a:srgbClr val="000000"/>
                </a:solidFill>
              </a:rPr>
              <a:t>pmem-&gt;age = 18; pmem-&gt;Height = 175.0;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strcpy(pmem-&gt;name, "Mr. Edward Johnson");</a:t>
            </a:r>
            <a:endParaRPr lang="en-US" altLang="ko-KR"/>
          </a:p>
          <a:p>
            <a:pPr>
              <a:defRPr/>
            </a:pPr>
            <a:r>
              <a:rPr lang="en-US" altLang="ko-KR"/>
              <a:t>   </a:t>
            </a:r>
            <a:r>
              <a:rPr lang="en-US" altLang="ko-KR" b="1"/>
              <a:t> </a:t>
            </a:r>
            <a:r>
              <a:rPr lang="en-US" altLang="ko-KR" sz="2000" b="1"/>
              <a:t>printf(“%s, %d, %f\n”, pmem-&gt;name, </a:t>
            </a:r>
            <a:r>
              <a:rPr lang="en-US" altLang="ko-KR" sz="2000" b="1" i="1"/>
              <a:t>pmem-&gt;age</a:t>
            </a:r>
            <a:r>
              <a:rPr lang="en-US" altLang="ko-KR" sz="2000" b="1"/>
              <a:t>, pmem-&gt;Height);</a:t>
            </a:r>
            <a:endParaRPr lang="en-US" altLang="ko-KR" sz="2000"/>
          </a:p>
          <a:p>
            <a:pPr>
              <a:defRPr/>
            </a:pPr>
            <a:r>
              <a:rPr lang="en-US" altLang="ko-KR"/>
              <a:t>    </a:t>
            </a:r>
            <a:r>
              <a:rPr lang="en-US" altLang="ko-KR">
                <a:solidFill>
                  <a:srgbClr val="000000"/>
                </a:solidFill>
              </a:rPr>
              <a:t>return 0;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32240" y="4221088"/>
            <a:ext cx="57606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ffd700"/>
                </a:solidFill>
              </a:rPr>
              <a:t>?1</a:t>
            </a:r>
            <a:endParaRPr lang="en-US" altLang="ko-KR" b="1">
              <a:solidFill>
                <a:srgbClr val="ffd7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44408" y="4221088"/>
            <a:ext cx="64807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/>
              <a:t>?2</a:t>
            </a:r>
            <a:endParaRPr lang="en-US" altLang="ko-KR" b="1"/>
          </a:p>
        </p:txBody>
      </p:sp>
      <p:sp>
        <p:nvSpPr>
          <p:cNvPr id="11" name="직사각형 10"/>
          <p:cNvSpPr/>
          <p:nvPr/>
        </p:nvSpPr>
        <p:spPr>
          <a:xfrm>
            <a:off x="7812360" y="5085184"/>
            <a:ext cx="57606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ffd700"/>
                </a:solidFill>
              </a:rPr>
              <a:t>?3</a:t>
            </a:r>
            <a:endParaRPr lang="en-US" altLang="ko-KR" b="1">
              <a:solidFill>
                <a:srgbClr val="ffd700"/>
              </a:solidFill>
            </a:endParaRPr>
          </a:p>
        </p:txBody>
      </p:sp>
      <p:sp>
        <p:nvSpPr>
          <p:cNvPr id="13" name="슬라이드 번호 개체 틀 1"/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15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1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  <p:bldP spid="11" grpId="2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Rectangle 2"/>
          <p:cNvSpPr txBox="1"/>
          <p:nvPr/>
        </p:nvSpPr>
        <p:spPr>
          <a:xfrm>
            <a:off x="703263" y="85725"/>
            <a:ext cx="8297893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lvl="0" eaLnBrk="0" hangingPunct="0">
              <a:defRPr/>
            </a:pPr>
            <a:r>
              <a:rPr lang="ko-KR" altLang="en-US" sz="3200" kern="0">
                <a:solidFill>
                  <a:schemeClr val="bg1"/>
                </a:solidFill>
              </a:rPr>
              <a:t>다음 시간</a:t>
            </a:r>
            <a:r>
              <a:rPr xmlns:mc="http://schemas.openxmlformats.org/markup-compatibility/2006" xmlns:hp="http://schemas.haansoft.com/office/presentation/8.0" lang="en-US" altLang="ko-KR" sz="3200" b="1" kern="0" spc="-150" mc:Ignorable="hp" hp:hslEmbossed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prstClr val="black">
                      <a:alpha val="90000"/>
                    </a:prstClr>
                  </a:outerShdw>
                </a:effectLst>
              </a:rPr>
              <a:t>…</a:t>
            </a:r>
            <a:r>
              <a:rPr lang="ko-KR" altLang="en-US" sz="3200" kern="0">
                <a:solidFill>
                  <a:schemeClr val="bg1"/>
                </a:solidFill>
              </a:rPr>
              <a:t>                                  </a:t>
            </a:r>
            <a:r>
              <a:rPr lang="ko-KR" altLang="en-US" sz="2400" kern="0">
                <a:solidFill>
                  <a:srgbClr val="69d8ff"/>
                </a:solidFill>
              </a:rPr>
              <a:t>차시 예고</a:t>
            </a:r>
            <a:r>
              <a:rPr xmlns:mc="http://schemas.openxmlformats.org/markup-compatibility/2006" xmlns:hp="http://schemas.haansoft.com/office/presentation/8.0" lang="en-US" altLang="ko-KR" sz="2400" b="1" kern="0" spc="-150" mc:Ignorable="hp" hp:hslEmbossed="0">
                <a:ln w="15875">
                  <a:solidFill>
                    <a:schemeClr val="bg1"/>
                  </a:solidFill>
                </a:ln>
                <a:solidFill>
                  <a:srgbClr val="69d8ff"/>
                </a:solidFill>
                <a:effectLst>
                  <a:outerShdw blurRad="50800" dist="50800" dir="2700000" algn="tl" rotWithShape="0">
                    <a:prstClr val="black">
                      <a:alpha val="90000"/>
                    </a:prstClr>
                  </a:outerShdw>
                </a:effectLst>
              </a:rPr>
              <a:t>                 </a:t>
            </a:r>
            <a:endParaRPr kumimoji="0" lang="ko-KR" altLang="en-US" sz="2400" kern="0">
              <a:solidFill>
                <a:srgbClr val="69d8ff"/>
              </a:solidFill>
            </a:endParaRPr>
          </a:p>
        </p:txBody>
      </p:sp>
      <p:pic>
        <p:nvPicPr>
          <p:cNvPr id="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3825" y="192088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224044" y="2996952"/>
            <a:ext cx="8695912" cy="301141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en-US" altLang="ko-KR" sz="2400"/>
              <a:t>1. </a:t>
            </a:r>
            <a:r>
              <a:rPr lang="ko-KR" altLang="en-US" sz="2400"/>
              <a:t>다음 수업 </a:t>
            </a:r>
            <a:r>
              <a:rPr lang="en-US" altLang="ko-KR" sz="2400"/>
              <a:t>:</a:t>
            </a:r>
            <a:r>
              <a:rPr lang="ko-KR" altLang="en-US" sz="2400"/>
              <a:t> </a:t>
            </a:r>
            <a:r>
              <a:rPr lang="ko-KR" altLang="en-US" sz="2400" b="1">
                <a:solidFill>
                  <a:srgbClr val="6182d6"/>
                </a:solidFill>
              </a:rPr>
              <a:t>객체 지향</a:t>
            </a:r>
            <a:r>
              <a:rPr lang="ko-KR" altLang="en-US" sz="2400"/>
              <a:t> 언어에 대하여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solidFill>
                  <a:srgbClr val="6182d6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class</a:t>
            </a:r>
            <a:r>
              <a:rPr lang="ko-KR" altLang="en-US" sz="2400"/>
              <a:t>를 통하여 학습한다</a:t>
            </a:r>
            <a:r>
              <a:rPr lang="en-US" altLang="ko-KR" sz="2400"/>
              <a:t>.</a:t>
            </a:r>
            <a:r>
              <a:rPr lang="ko-KR" altLang="en-US" sz="2400"/>
              <a:t>  </a:t>
            </a:r>
            <a:r>
              <a:rPr lang="en-US" altLang="ko-KR" sz="2400"/>
              <a:t>   </a:t>
            </a:r>
            <a:r>
              <a:rPr lang="ko-KR" altLang="en-US" sz="2400"/>
              <a:t> </a:t>
            </a:r>
            <a:endParaRPr lang="ko-KR" altLang="en-US" sz="2400"/>
          </a:p>
          <a:p>
            <a:pPr marL="457200" indent="-457200">
              <a:defRPr/>
            </a:pPr>
            <a:endParaRPr lang="en-US" altLang="ko-KR" sz="2400"/>
          </a:p>
          <a:p>
            <a:pPr marL="457200" indent="-457200">
              <a:defRPr/>
            </a:pPr>
            <a:r>
              <a:rPr lang="en-US" altLang="ko-KR" sz="2400"/>
              <a:t>                                                                                                                            </a:t>
            </a:r>
            <a:endParaRPr lang="en-US" altLang="ko-KR" sz="2400"/>
          </a:p>
          <a:p>
            <a:pPr marL="457200" indent="-457200">
              <a:defRPr/>
            </a:pPr>
            <a:r>
              <a:rPr lang="en-US" altLang="ko-KR" sz="2400"/>
              <a:t>2. </a:t>
            </a:r>
            <a:r>
              <a:rPr lang="ko-KR" altLang="en-US" sz="2400"/>
              <a:t>준비물 </a:t>
            </a:r>
            <a:r>
              <a:rPr lang="en-US" altLang="ko-KR" sz="2400"/>
              <a:t>: </a:t>
            </a:r>
            <a:r>
              <a:rPr lang="ko-KR" altLang="en-US" sz="2400"/>
              <a:t>노트북</a:t>
            </a:r>
            <a:r>
              <a:rPr lang="en-US" altLang="ko-KR" sz="2400"/>
              <a:t>. (</a:t>
            </a:r>
            <a:r>
              <a:rPr lang="ko-KR" altLang="en-US" sz="2400"/>
              <a:t>직접 </a:t>
            </a:r>
            <a:r>
              <a:rPr lang="en-US" altLang="ko-KR" sz="2400"/>
              <a:t>Coding</a:t>
            </a:r>
            <a:r>
              <a:rPr lang="ko-KR" altLang="en-US" sz="2400"/>
              <a:t>을 하면서 학습한 것을 확인 한다</a:t>
            </a:r>
            <a:r>
              <a:rPr lang="en-US" altLang="ko-KR" sz="2400"/>
              <a:t>.)</a:t>
            </a:r>
            <a:endParaRPr lang="ko-KR" altLang="en-US" sz="2400"/>
          </a:p>
          <a:p>
            <a:pPr marL="457200" indent="-457200">
              <a:defRPr/>
            </a:pPr>
            <a:endParaRPr lang="en-US" altLang="ko-KR" sz="2400"/>
          </a:p>
          <a:p>
            <a:pPr marL="457200" indent="-457200">
              <a:defRPr/>
            </a:pPr>
            <a:endParaRPr lang="en-US" altLang="ko-KR" sz="2400"/>
          </a:p>
          <a:p>
            <a:pPr marL="457200" indent="-457200">
              <a:defRPr/>
            </a:pPr>
            <a:r>
              <a:rPr lang="en-US" altLang="ko-KR" sz="2400"/>
              <a:t>3. </a:t>
            </a:r>
            <a:r>
              <a:rPr lang="ko-KR" altLang="en-US" sz="2400"/>
              <a:t>과제 </a:t>
            </a:r>
            <a:r>
              <a:rPr lang="en-US" altLang="ko-KR" sz="2400"/>
              <a:t>:</a:t>
            </a:r>
            <a:r>
              <a:rPr lang="ko-KR" altLang="en-US" sz="2400"/>
              <a:t> 없음</a:t>
            </a:r>
            <a:r>
              <a:rPr lang="en-US" altLang="ko-KR" sz="2400"/>
              <a:t>.</a:t>
            </a:r>
            <a:endParaRPr lang="en-US" altLang="ko-KR" sz="2400"/>
          </a:p>
          <a:p>
            <a:pPr marL="457200" indent="-457200">
              <a:defRPr/>
            </a:pPr>
            <a:endParaRPr lang="ko-KR" altLang="en-US" sz="2400"/>
          </a:p>
        </p:txBody>
      </p:sp>
      <p:sp>
        <p:nvSpPr>
          <p:cNvPr id="8" name="슬라이드 번호 개체 틀 1"/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16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548680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TextBox 3"/>
          <p:cNvSpPr txBox="1"/>
          <p:nvPr/>
        </p:nvSpPr>
        <p:spPr>
          <a:xfrm>
            <a:off x="1331640" y="5373216"/>
            <a:ext cx="4156021" cy="692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4000">
                <a:solidFill>
                  <a:srgbClr val="0070c0"/>
                </a:solidFill>
              </a:rPr>
              <a:t>...</a:t>
            </a:r>
            <a:r>
              <a:rPr lang="ko-KR" altLang="en-US" sz="4000">
                <a:solidFill>
                  <a:srgbClr val="0070c0"/>
                </a:solidFill>
              </a:rPr>
              <a:t> 끝</a:t>
            </a:r>
            <a:r>
              <a:rPr lang="en-US" altLang="ko-KR" sz="4000">
                <a:solidFill>
                  <a:srgbClr val="0070c0"/>
                </a:solidFill>
              </a:rPr>
              <a:t>.</a:t>
            </a:r>
            <a:endParaRPr lang="en-US" altLang="ko-KR" sz="4000">
              <a:solidFill>
                <a:srgbClr val="0070c0"/>
              </a:solidFill>
            </a:endParaRPr>
          </a:p>
        </p:txBody>
      </p:sp>
      <p:sp>
        <p:nvSpPr>
          <p:cNvPr id="6" name="슬라이드 번호 개체 틀 1"/>
          <p:cNvSpPr txBox="1"/>
          <p:nvPr/>
        </p:nvSpPr>
        <p:spPr>
          <a:xfrm>
            <a:off x="399593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17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0272" y="548680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2"/>
          <p:cNvSpPr txBox="1"/>
          <p:nvPr/>
        </p:nvSpPr>
        <p:spPr>
          <a:xfrm>
            <a:off x="1082628" y="1571612"/>
            <a:ext cx="1545986" cy="101703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4400" b="1" kern="0">
                <a:solidFill>
                  <a:schemeClr val="accent6">
                    <a:lumMod val="50000"/>
                  </a:schemeClr>
                </a:solidFill>
              </a:rPr>
              <a:t>목 차</a:t>
            </a:r>
            <a:endParaRPr kumimoji="0" lang="ko-KR" altLang="en-US" sz="4400" b="1" kern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49" name="그룹 27"/>
          <p:cNvGrpSpPr/>
          <p:nvPr/>
        </p:nvGrpSpPr>
        <p:grpSpPr>
          <a:xfrm rot="0">
            <a:off x="974725" y="1714488"/>
            <a:ext cx="123825" cy="609600"/>
            <a:chOff x="920394" y="2268463"/>
            <a:chExt cx="123660" cy="609640"/>
          </a:xfrm>
        </p:grpSpPr>
        <p:sp>
          <p:nvSpPr>
            <p:cNvPr id="150" name="직사각형 149"/>
            <p:cNvSpPr/>
            <p:nvPr/>
          </p:nvSpPr>
          <p:spPr>
            <a:xfrm>
              <a:off x="920394" y="2268463"/>
              <a:ext cx="123660" cy="477869"/>
            </a:xfrm>
            <a:prstGeom prst="rect">
              <a:avLst/>
            </a:prstGeom>
            <a:solidFill>
              <a:srgbClr val="00b0f0"/>
            </a:solidFill>
            <a:ln w="9525" algn="ctr">
              <a:noFill/>
              <a:rou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920394" y="2746332"/>
              <a:ext cx="123660" cy="131771"/>
            </a:xfrm>
            <a:prstGeom prst="rect">
              <a:avLst/>
            </a:prstGeom>
            <a:solidFill>
              <a:srgbClr val="ef7575"/>
            </a:solidFill>
            <a:ln w="9525" algn="ctr">
              <a:noFill/>
              <a:rou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sz="3200">
                <a:solidFill>
                  <a:srgbClr val="000000"/>
                </a:solidFill>
              </a:endParaRPr>
            </a:p>
          </p:txBody>
        </p:sp>
      </p:grpSp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84682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163" name="그룹 20"/>
          <p:cNvGrpSpPr/>
          <p:nvPr/>
        </p:nvGrpSpPr>
        <p:grpSpPr>
          <a:xfrm rot="0">
            <a:off x="1214414" y="3715854"/>
            <a:ext cx="5462588" cy="1119181"/>
            <a:chOff x="1241425" y="3305176"/>
            <a:chExt cx="5462588" cy="1119181"/>
          </a:xfrm>
        </p:grpSpPr>
        <p:sp>
          <p:nvSpPr>
            <p:cNvPr id="164" name="직사각형 163"/>
            <p:cNvSpPr/>
            <p:nvPr/>
          </p:nvSpPr>
          <p:spPr>
            <a:xfrm>
              <a:off x="2386013" y="3565525"/>
              <a:ext cx="4318000" cy="57484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3200" spc="-150"/>
                <a:t>언어특성 활용하기</a:t>
              </a:r>
              <a:endParaRPr lang="ko-KR" altLang="en-US" sz="3200" spc="-150"/>
            </a:p>
          </p:txBody>
        </p:sp>
        <p:grpSp>
          <p:nvGrpSpPr>
            <p:cNvPr id="165" name="그룹 29"/>
            <p:cNvGrpSpPr/>
            <p:nvPr/>
          </p:nvGrpSpPr>
          <p:grpSpPr>
            <a:xfrm rot="0">
              <a:off x="1241425" y="3305176"/>
              <a:ext cx="1171575" cy="1119181"/>
              <a:chOff x="2630605" y="2941259"/>
              <a:chExt cx="1171446" cy="1118769"/>
            </a:xfrm>
          </p:grpSpPr>
          <p:pic>
            <p:nvPicPr>
              <p:cNvPr id="166" name="Picture 5"/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630605" y="2941259"/>
                <a:ext cx="1171446" cy="111876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2987756" y="3153272"/>
                <a:ext cx="480965" cy="607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3200">
                    <a:solidFill>
                      <a:schemeClr val="bg1"/>
                    </a:solidFill>
                  </a:rPr>
                  <a:t>2</a:t>
                </a:r>
                <a:endParaRPr lang="ko-KR" altLang="en-US" sz="3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그룹 21"/>
          <p:cNvGrpSpPr/>
          <p:nvPr/>
        </p:nvGrpSpPr>
        <p:grpSpPr>
          <a:xfrm rot="0">
            <a:off x="1214415" y="4994782"/>
            <a:ext cx="7062465" cy="1077423"/>
            <a:chOff x="1243013" y="4370884"/>
            <a:chExt cx="4926167" cy="1077423"/>
          </a:xfrm>
        </p:grpSpPr>
        <p:sp>
          <p:nvSpPr>
            <p:cNvPr id="169" name="직사각형 168"/>
            <p:cNvSpPr/>
            <p:nvPr/>
          </p:nvSpPr>
          <p:spPr>
            <a:xfrm>
              <a:off x="2033373" y="4622967"/>
              <a:ext cx="4135806" cy="571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ko-KR" altLang="en-US" sz="3200" spc="-150"/>
                <a:t>라이브러리 활용하기</a:t>
              </a:r>
              <a:endParaRPr lang="ko-KR" altLang="en-US" sz="3200" spc="-150"/>
            </a:p>
          </p:txBody>
        </p:sp>
        <p:grpSp>
          <p:nvGrpSpPr>
            <p:cNvPr id="170" name="그룹 30"/>
            <p:cNvGrpSpPr/>
            <p:nvPr/>
          </p:nvGrpSpPr>
          <p:grpSpPr>
            <a:xfrm rot="0">
              <a:off x="1243013" y="4370884"/>
              <a:ext cx="797264" cy="1077423"/>
              <a:chOff x="2632054" y="4006952"/>
              <a:chExt cx="797176" cy="1077020"/>
            </a:xfrm>
          </p:grpSpPr>
          <p:pic>
            <p:nvPicPr>
              <p:cNvPr id="171" name="Picture 5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632054" y="4006952"/>
                <a:ext cx="797176" cy="107702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172" name="TextBox 171"/>
              <p:cNvSpPr txBox="1"/>
              <p:nvPr/>
            </p:nvSpPr>
            <p:spPr>
              <a:xfrm>
                <a:off x="2856292" y="4213772"/>
                <a:ext cx="423467" cy="58455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3200">
                    <a:solidFill>
                      <a:schemeClr val="bg1"/>
                    </a:solidFill>
                  </a:rPr>
                  <a:t>3</a:t>
                </a:r>
                <a:endParaRPr lang="ko-KR" altLang="en-US" sz="3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" name="그룹 20"/>
          <p:cNvGrpSpPr/>
          <p:nvPr/>
        </p:nvGrpSpPr>
        <p:grpSpPr>
          <a:xfrm rot="0">
            <a:off x="1252552" y="2439586"/>
            <a:ext cx="7856280" cy="1119181"/>
            <a:chOff x="1241425" y="3305176"/>
            <a:chExt cx="7856280" cy="1119181"/>
          </a:xfrm>
        </p:grpSpPr>
        <p:sp>
          <p:nvSpPr>
            <p:cNvPr id="18" name="직사각형 17"/>
            <p:cNvSpPr/>
            <p:nvPr/>
          </p:nvSpPr>
          <p:spPr>
            <a:xfrm>
              <a:off x="2350845" y="3593847"/>
              <a:ext cx="6746860" cy="575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200" spc="-150">
                  <a:solidFill>
                    <a:srgbClr val="eb5800"/>
                  </a:solidFill>
                </a:rPr>
                <a:t>기본문법 활용하기</a:t>
              </a:r>
              <a:endParaRPr lang="ko-KR" altLang="en-US" sz="3200" spc="-150">
                <a:solidFill>
                  <a:srgbClr val="eb5800"/>
                </a:solidFill>
              </a:endParaRPr>
            </a:p>
          </p:txBody>
        </p:sp>
        <p:grpSp>
          <p:nvGrpSpPr>
            <p:cNvPr id="19" name="그룹 29"/>
            <p:cNvGrpSpPr/>
            <p:nvPr/>
          </p:nvGrpSpPr>
          <p:grpSpPr>
            <a:xfrm rot="0">
              <a:off x="1241425" y="3305176"/>
              <a:ext cx="1171575" cy="1119181"/>
              <a:chOff x="2630605" y="2941259"/>
              <a:chExt cx="1171446" cy="1118769"/>
            </a:xfrm>
          </p:grpSpPr>
          <p:pic>
            <p:nvPicPr>
              <p:cNvPr id="20" name="Picture 5"/>
              <p:cNvPicPr>
                <a:picLocks noChangeAspect="1" noChangeArrowheads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2630605" y="2941259"/>
                <a:ext cx="1171446" cy="111876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981086" y="3142798"/>
                <a:ext cx="423467" cy="58456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3200">
                    <a:solidFill>
                      <a:schemeClr val="bg1"/>
                    </a:solidFill>
                  </a:rPr>
                  <a:t>1</a:t>
                </a:r>
                <a:endParaRPr lang="ko-KR" altLang="en-US" sz="3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3" name="슬라이드 번호 개체 틀 1"/>
          <p:cNvSpPr txBox="1"/>
          <p:nvPr/>
        </p:nvSpPr>
        <p:spPr>
          <a:xfrm>
            <a:off x="400322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2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17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785950"/>
            <a:ext cx="6297612" cy="50720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3" name="TextBox 9"/>
          <p:cNvSpPr txBox="1">
            <a:spLocks noChangeArrowheads="1"/>
          </p:cNvSpPr>
          <p:nvPr/>
        </p:nvSpPr>
        <p:spPr>
          <a:xfrm>
            <a:off x="2143690" y="1778099"/>
            <a:ext cx="4444534" cy="4530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lvl="0">
              <a:defRPr/>
            </a:pPr>
            <a:r>
              <a:rPr kumimoji="0" lang="en-US" altLang="ko-KR" sz="2400" b="1">
                <a:ea typeface="맑은 고딕"/>
              </a:rPr>
              <a:t>02  </a:t>
            </a:r>
            <a:r>
              <a:rPr kumimoji="0" lang="ko-KR" altLang="en-US" sz="2400" b="1">
                <a:ea typeface="맑은 고딕"/>
              </a:rPr>
              <a:t>연산자에의한 변수 조작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4" name="TextBox 15"/>
          <p:cNvSpPr txBox="1">
            <a:spLocks noChangeArrowheads="1"/>
          </p:cNvSpPr>
          <p:nvPr/>
        </p:nvSpPr>
        <p:spPr>
          <a:xfrm>
            <a:off x="2123728" y="1340768"/>
            <a:ext cx="3906334" cy="452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lvl="0">
              <a:defRPr/>
            </a:pPr>
            <a:r>
              <a:rPr kumimoji="0" lang="en-US" altLang="ko-KR" sz="2400" b="1">
                <a:ea typeface="맑은 고딕"/>
              </a:rPr>
              <a:t>01  </a:t>
            </a:r>
            <a:r>
              <a:rPr kumimoji="0" lang="ko-KR" altLang="en-US" sz="2400" b="1">
                <a:ea typeface="맑은 고딕"/>
              </a:rPr>
              <a:t>변수의 타입과 유형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>
          <a:xfrm>
            <a:off x="2143689" y="2606984"/>
            <a:ext cx="4444535" cy="4486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lvl="0">
              <a:defRPr/>
            </a:pPr>
            <a:r>
              <a:rPr kumimoji="0" lang="en-US" altLang="ko-KR" sz="2400" b="1">
                <a:ea typeface="맑은 고딕"/>
              </a:rPr>
              <a:t>03  </a:t>
            </a:r>
            <a:r>
              <a:rPr kumimoji="0" lang="ko-KR" altLang="en-US" sz="2400" b="1">
                <a:ea typeface="맑은 고딕"/>
              </a:rPr>
              <a:t>기본형 변수 타입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6" name="TextBox 18"/>
          <p:cNvSpPr txBox="1">
            <a:spLocks noChangeArrowheads="1"/>
          </p:cNvSpPr>
          <p:nvPr/>
        </p:nvSpPr>
        <p:spPr>
          <a:xfrm>
            <a:off x="2123728" y="5877272"/>
            <a:ext cx="3092450" cy="4517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400" b="1">
                <a:ea typeface="맑은 고딕"/>
              </a:rPr>
              <a:t>09  </a:t>
            </a:r>
            <a:r>
              <a:rPr kumimoji="0" lang="ko-KR" altLang="en-US" sz="2400" b="1">
                <a:ea typeface="맑은 고딕"/>
              </a:rPr>
              <a:t>차 시 예 고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>
          <a:xfrm>
            <a:off x="2123728" y="4488620"/>
            <a:ext cx="3311525" cy="4529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400" b="1">
                <a:ea typeface="맑은 고딕"/>
              </a:rPr>
              <a:t>07  </a:t>
            </a:r>
            <a:r>
              <a:rPr kumimoji="0" lang="ko-KR" altLang="en-US" sz="2400" b="1">
                <a:ea typeface="맑은 고딕"/>
              </a:rPr>
              <a:t>학 습 문 제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>
          <a:xfrm>
            <a:off x="2123728" y="3983890"/>
            <a:ext cx="4896544" cy="4528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400" b="1">
                <a:ea typeface="맑은 고딕"/>
              </a:rPr>
              <a:t>06  </a:t>
            </a:r>
            <a:r>
              <a:rPr kumimoji="0" lang="ko-KR" altLang="en-US" sz="2400" b="1">
                <a:ea typeface="맑은 고딕"/>
              </a:rPr>
              <a:t>메모리 배치 및 출력 확인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>
          <a:xfrm>
            <a:off x="2123728" y="5373216"/>
            <a:ext cx="3259137" cy="452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400" b="1">
                <a:ea typeface="맑은 고딕"/>
              </a:rPr>
              <a:t>08  </a:t>
            </a:r>
            <a:r>
              <a:rPr kumimoji="0" lang="ko-KR" altLang="en-US" sz="2400" b="1">
                <a:ea typeface="맑은 고딕"/>
              </a:rPr>
              <a:t>학 습 정 리</a:t>
            </a:r>
            <a:endParaRPr kumimoji="0" lang="ko-KR" altLang="en-US" sz="2400" b="1"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03648" y="1354448"/>
            <a:ext cx="431800" cy="9944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/>
              <a:t>도</a:t>
            </a:r>
            <a:endParaRPr kumimoji="0" lang="ko-KR" altLang="en-US" sz="2400"/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/>
              <a:t>입</a:t>
            </a:r>
            <a:endParaRPr kumimoji="0" lang="ko-KR" altLang="en-US" sz="2400"/>
          </a:p>
        </p:txBody>
      </p:sp>
      <p:sp>
        <p:nvSpPr>
          <p:cNvPr id="31" name="직사각형 30"/>
          <p:cNvSpPr/>
          <p:nvPr/>
        </p:nvSpPr>
        <p:spPr>
          <a:xfrm>
            <a:off x="1403648" y="2708920"/>
            <a:ext cx="431800" cy="216024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/>
              <a:t>전</a:t>
            </a:r>
            <a:endParaRPr kumimoji="0" lang="ko-KR" altLang="en-US" sz="2400"/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/>
              <a:t>개</a:t>
            </a:r>
            <a:endParaRPr kumimoji="0"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1403648" y="5373216"/>
            <a:ext cx="406551" cy="10081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/>
              <a:t>정리</a:t>
            </a:r>
            <a:endParaRPr kumimoji="0" lang="ko-KR" altLang="en-US" sz="2800"/>
          </a:p>
        </p:txBody>
      </p:sp>
      <p:sp>
        <p:nvSpPr>
          <p:cNvPr id="33" name="Rectangle 2"/>
          <p:cNvSpPr txBox="1"/>
          <p:nvPr/>
        </p:nvSpPr>
        <p:spPr>
          <a:xfrm>
            <a:off x="768376" y="163494"/>
            <a:ext cx="3374996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학습활동 순서</a:t>
            </a:r>
            <a:endParaRPr kumimoji="0" lang="ko-KR" altLang="en-US" sz="2000" kern="0">
              <a:solidFill>
                <a:srgbClr val="00b050"/>
              </a:solidFill>
            </a:endParaRPr>
          </a:p>
        </p:txBody>
      </p:sp>
      <p:pic>
        <p:nvPicPr>
          <p:cNvPr id="3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" name="슬라이드 번호 개체 틀 1"/>
          <p:cNvSpPr txBox="1"/>
          <p:nvPr/>
        </p:nvSpPr>
        <p:spPr>
          <a:xfrm>
            <a:off x="4435276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3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sp>
        <p:nvSpPr>
          <p:cNvPr id="153" name="TextBox 19"/>
          <p:cNvSpPr txBox="1">
            <a:spLocks noChangeArrowheads="1"/>
          </p:cNvSpPr>
          <p:nvPr/>
        </p:nvSpPr>
        <p:spPr>
          <a:xfrm>
            <a:off x="2123728" y="3068960"/>
            <a:ext cx="3672407" cy="4533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2400" b="1">
                <a:latin typeface="맑은 고딕"/>
                <a:ea typeface="맑은 고딕"/>
              </a:rPr>
              <a:t>04  </a:t>
            </a:r>
            <a:r>
              <a:rPr kumimoji="0" lang="ko-KR" altLang="en-US" sz="2400" b="1">
                <a:latin typeface="맑은 고딕"/>
                <a:ea typeface="맑은 고딕"/>
              </a:rPr>
              <a:t>사용자 정의 타입</a:t>
            </a:r>
            <a:endParaRPr kumimoji="0" lang="ko-KR" altLang="en-US" sz="2400" b="1">
              <a:latin typeface="맑은 고딕"/>
              <a:ea typeface="맑은 고딕"/>
            </a:endParaRPr>
          </a:p>
        </p:txBody>
      </p:sp>
      <p:sp>
        <p:nvSpPr>
          <p:cNvPr id="154" name="TextBox 19"/>
          <p:cNvSpPr txBox="1">
            <a:spLocks noChangeArrowheads="1"/>
          </p:cNvSpPr>
          <p:nvPr/>
        </p:nvSpPr>
        <p:spPr>
          <a:xfrm>
            <a:off x="2123728" y="3501008"/>
            <a:ext cx="3311525" cy="4530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kumimoji="0" lang="en-US" altLang="ko-KR" sz="2400" b="1">
                <a:latin typeface="맑은 고딕"/>
                <a:ea typeface="맑은 고딕"/>
              </a:rPr>
              <a:t>05  </a:t>
            </a:r>
            <a:r>
              <a:rPr kumimoji="0" lang="ko-KR" altLang="en-US" sz="2400" b="1">
                <a:latin typeface="맑은 고딕"/>
                <a:ea typeface="맑은 고딕"/>
              </a:rPr>
              <a:t>유도형 타입</a:t>
            </a:r>
            <a:endParaRPr kumimoji="0" lang="ko-KR" altLang="en-US" sz="2400" b="1">
              <a:latin typeface="맑은 고딕"/>
              <a:ea typeface="맑은 고딕"/>
            </a:endParaRPr>
          </a:p>
        </p:txBody>
      </p:sp>
      <p:pic>
        <p:nvPicPr>
          <p:cNvPr id="1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/>
          <p:nvPr/>
        </p:nvSpPr>
        <p:spPr>
          <a:xfrm>
            <a:off x="539552" y="1412776"/>
            <a:ext cx="4464496" cy="60121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lang="en-US" altLang="ko-KR" sz="4000" kern="0">
                <a:solidFill>
                  <a:srgbClr val="000000"/>
                </a:solidFill>
              </a:rPr>
              <a:t>What happens?</a:t>
            </a:r>
            <a:endParaRPr lang="en-US" altLang="ko-KR" sz="4000" kern="0">
              <a:solidFill>
                <a:srgbClr val="000000"/>
              </a:solidFill>
            </a:endParaRPr>
          </a:p>
        </p:txBody>
      </p:sp>
      <p:pic>
        <p:nvPicPr>
          <p:cNvPr id="8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2276872"/>
            <a:ext cx="6297612" cy="458112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6" name="Rectangle 2"/>
          <p:cNvSpPr txBox="1"/>
          <p:nvPr/>
        </p:nvSpPr>
        <p:spPr>
          <a:xfrm>
            <a:off x="696938" y="92056"/>
            <a:ext cx="844706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오늘의 수업 목표는</a:t>
            </a:r>
            <a:r>
              <a:rPr kumimoji="0" lang="en-US" altLang="ko-KR" sz="2800" kern="0">
                <a:solidFill>
                  <a:schemeClr val="bg1"/>
                </a:solidFill>
              </a:rPr>
              <a:t>?                                      </a:t>
            </a:r>
            <a:r>
              <a:rPr kumimoji="0" lang="ko-KR" altLang="en-US" sz="2000" kern="0">
                <a:solidFill>
                  <a:srgbClr val="00b050"/>
                </a:solidFill>
              </a:rPr>
              <a:t>수업 목표</a:t>
            </a:r>
            <a:endParaRPr kumimoji="0" lang="ko-KR" altLang="en-US" sz="2000" kern="0">
              <a:solidFill>
                <a:srgbClr val="00b050"/>
              </a:solidFill>
            </a:endParaRPr>
          </a:p>
        </p:txBody>
      </p:sp>
      <p:pic>
        <p:nvPicPr>
          <p:cNvPr id="37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슬라이드 번호 개체 틀 1"/>
          <p:cNvSpPr txBox="1"/>
          <p:nvPr/>
        </p:nvSpPr>
        <p:spPr>
          <a:xfrm>
            <a:off x="400322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4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1640" y="2965127"/>
            <a:ext cx="5777154" cy="2048048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4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9" name="그룹 20"/>
          <p:cNvGrpSpPr/>
          <p:nvPr/>
        </p:nvGrpSpPr>
        <p:grpSpPr>
          <a:xfrm rot="0">
            <a:off x="0" y="908719"/>
            <a:ext cx="8696295" cy="4585300"/>
            <a:chOff x="1591943" y="3222992"/>
            <a:chExt cx="7285497" cy="3649284"/>
          </a:xfrm>
        </p:grpSpPr>
        <p:sp>
          <p:nvSpPr>
            <p:cNvPr id="10" name="직사각형 9"/>
            <p:cNvSpPr/>
            <p:nvPr/>
          </p:nvSpPr>
          <p:spPr>
            <a:xfrm>
              <a:off x="2130581" y="3222992"/>
              <a:ext cx="6746859" cy="3649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400" spc="-150">
                  <a:solidFill>
                    <a:srgbClr val="808080"/>
                  </a:solidFill>
                </a:rPr>
                <a:t>확인 학습</a:t>
              </a:r>
              <a:endParaRPr lang="ko-KR" altLang="en-US" sz="3400" spc="-150">
                <a:solidFill>
                  <a:srgbClr val="808080"/>
                </a:solidFill>
              </a:endParaRPr>
            </a:p>
            <a:p>
              <a:pPr>
                <a:defRPr/>
              </a:pPr>
              <a:endParaRPr lang="en-US" altLang="ko-KR" sz="3400" spc="-150">
                <a:solidFill>
                  <a:srgbClr val="000000"/>
                </a:solidFill>
              </a:endParaRPr>
            </a:p>
            <a:p>
              <a:pPr>
                <a:defRPr/>
              </a:pPr>
              <a:r>
                <a:rPr lang="en-US" altLang="ko-KR" sz="2600" spc="-150"/>
                <a:t>int main(){</a:t>
              </a:r>
              <a:endParaRPr lang="en-US" altLang="ko-KR" sz="2600" spc="-150"/>
            </a:p>
            <a:p>
              <a:pPr>
                <a:defRPr/>
              </a:pPr>
              <a:r>
                <a:rPr lang="en-US" altLang="ko-KR" sz="2600" spc="-150"/>
                <a:t>	int	I = ‘A’;</a:t>
              </a:r>
              <a:endParaRPr lang="en-US" altLang="ko-KR" sz="2600" spc="-150"/>
            </a:p>
            <a:p>
              <a:pPr>
                <a:defRPr/>
              </a:pPr>
              <a:r>
                <a:rPr lang="en-US" altLang="ko-KR" sz="2600" spc="-150"/>
                <a:t>	char	J = 0x42;	// </a:t>
              </a:r>
              <a:r>
                <a:rPr lang="en-US" altLang="ko-KR" sz="2600" spc="-150">
                  <a:solidFill>
                    <a:srgbClr val="a6a6a6"/>
                  </a:solidFill>
                </a:rPr>
                <a:t>‘B’ </a:t>
              </a:r>
              <a:r>
                <a:rPr lang="ko-KR" altLang="en-US" sz="2600" spc="-150">
                  <a:solidFill>
                    <a:srgbClr val="a6a6a6"/>
                  </a:solidFill>
                </a:rPr>
                <a:t>의 </a:t>
              </a:r>
              <a:r>
                <a:rPr lang="en-US" altLang="ko-KR" sz="2600" spc="-150">
                  <a:solidFill>
                    <a:srgbClr val="a6a6a6"/>
                  </a:solidFill>
                </a:rPr>
                <a:t>ASCII code </a:t>
              </a:r>
              <a:r>
                <a:rPr lang="ko-KR" altLang="en-US" sz="2600" spc="-150">
                  <a:solidFill>
                    <a:srgbClr val="a6a6a6"/>
                  </a:solidFill>
                </a:rPr>
                <a:t>값</a:t>
              </a:r>
              <a:endParaRPr lang="ko-KR" altLang="en-US" sz="2600" spc="-150">
                <a:solidFill>
                  <a:srgbClr val="a6a6a6"/>
                </a:solidFill>
              </a:endParaRPr>
            </a:p>
            <a:p>
              <a:pPr>
                <a:defRPr/>
              </a:pPr>
              <a:r>
                <a:rPr lang="en-US" altLang="ko-KR" sz="2600" spc="-150"/>
                <a:t>	printf(”%d, %c, %d, %c\n”, I, I, J, J);</a:t>
              </a:r>
              <a:endParaRPr lang="en-US" altLang="ko-KR" sz="2600" spc="-150"/>
            </a:p>
            <a:p>
              <a:pPr>
                <a:defRPr/>
              </a:pPr>
              <a:r>
                <a:rPr lang="en-US" altLang="ko-KR" sz="2600" spc="-150"/>
                <a:t>	return	0;</a:t>
              </a:r>
              <a:endParaRPr lang="en-US" altLang="ko-KR" sz="2600" spc="-150"/>
            </a:p>
            <a:p>
              <a:pPr>
                <a:defRPr/>
              </a:pPr>
              <a:r>
                <a:rPr lang="en-US" altLang="ko-KR" sz="2600" spc="-150"/>
                <a:t>}</a:t>
              </a:r>
              <a:endParaRPr lang="en-US" altLang="ko-KR" sz="2600" spc="-150"/>
            </a:p>
            <a:p>
              <a:pPr marL="0" indent="0">
                <a:buFontTx/>
                <a:buNone/>
                <a:defRPr/>
              </a:pPr>
              <a:r>
                <a:rPr lang="en-US" altLang="ko-KR" sz="2000"/>
                <a:t>	</a:t>
              </a:r>
              <a:endParaRPr lang="en-US" altLang="ko-KR" sz="2000"/>
            </a:p>
            <a:p>
              <a:pPr marL="0" indent="0">
                <a:buFontTx/>
                <a:buNone/>
                <a:defRPr/>
              </a:pPr>
              <a:r>
                <a:rPr lang="en-US" altLang="ko-KR" sz="3100"/>
                <a:t>	</a:t>
              </a:r>
              <a:r>
                <a:rPr lang="ko-KR" altLang="en-US" sz="3100">
                  <a:solidFill>
                    <a:srgbClr val="000000"/>
                  </a:solidFill>
                </a:rPr>
                <a:t>의 출력은</a:t>
              </a:r>
              <a:r>
                <a:rPr lang="en-US" altLang="ko-KR" sz="3100">
                  <a:solidFill>
                    <a:srgbClr val="000000"/>
                  </a:solidFill>
                </a:rPr>
                <a:t>?</a:t>
              </a:r>
              <a:endParaRPr lang="en-US" altLang="ko-KR" sz="3100">
                <a:solidFill>
                  <a:srgbClr val="000000"/>
                </a:solidFill>
              </a:endParaRPr>
            </a:p>
            <a:p>
              <a:pPr lvl="0">
                <a:defRPr/>
              </a:pPr>
              <a:endParaRPr lang="ko-KR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91943" y="3506788"/>
              <a:ext cx="371885" cy="4584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3200">
                  <a:solidFill>
                    <a:schemeClr val="bg1"/>
                  </a:solidFill>
                </a:rPr>
                <a:t>1</a:t>
              </a:r>
              <a:endParaRPr lang="ko-KR" altLang="en-US" sz="320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16413" y="915969"/>
            <a:ext cx="42351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>
                <a:solidFill>
                  <a:schemeClr val="bg1"/>
                </a:solidFill>
              </a:rPr>
              <a:t>2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53" name="Rectangle 2"/>
          <p:cNvSpPr txBox="1"/>
          <p:nvPr/>
        </p:nvSpPr>
        <p:spPr>
          <a:xfrm>
            <a:off x="696938" y="142852"/>
            <a:ext cx="844706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지난 시간에 배웠던 내용 복습</a:t>
            </a:r>
            <a:r>
              <a:rPr kumimoji="0" lang="en-US" altLang="ko-KR" sz="2800" kern="0">
                <a:solidFill>
                  <a:schemeClr val="bg1"/>
                </a:solidFill>
              </a:rPr>
              <a:t>   </a:t>
            </a:r>
            <a:r>
              <a:rPr kumimoji="0" lang="ko-KR" altLang="en-US" sz="2800" kern="0">
                <a:solidFill>
                  <a:schemeClr val="bg1"/>
                </a:solidFill>
              </a:rPr>
              <a:t>                       </a:t>
            </a:r>
            <a:r>
              <a:rPr kumimoji="0" lang="en-US" altLang="ko-KR" sz="2800" kern="0">
                <a:solidFill>
                  <a:schemeClr val="bg1"/>
                </a:solidFill>
              </a:rPr>
              <a:t> </a:t>
            </a:r>
            <a:r>
              <a:rPr kumimoji="0" lang="ko-KR" altLang="en-US" sz="2000" kern="0">
                <a:solidFill>
                  <a:srgbClr val="00b050"/>
                </a:solidFill>
              </a:rPr>
              <a:t>전시 학습</a:t>
            </a:r>
            <a:endParaRPr kumimoji="0" lang="ko-KR" altLang="en-US" sz="2000" kern="0">
              <a:solidFill>
                <a:srgbClr val="00b050"/>
              </a:solidFill>
            </a:endParaRPr>
          </a:p>
        </p:txBody>
      </p:sp>
      <p:sp>
        <p:nvSpPr>
          <p:cNvPr id="12" name="슬라이드 번호 개체 틀 1"/>
          <p:cNvSpPr txBox="1"/>
          <p:nvPr/>
        </p:nvSpPr>
        <p:spPr>
          <a:xfrm>
            <a:off x="3851920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5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1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46388" y="1384682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1" name="모서리가 둥근 직사각형 20"/>
          <p:cNvSpPr/>
          <p:nvPr/>
        </p:nvSpPr>
        <p:spPr>
          <a:xfrm>
            <a:off x="1475656" y="908720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69d8ad"/>
                </a:solidFill>
              </a:rPr>
              <a:t>01000001</a:t>
            </a:r>
            <a:endParaRPr lang="en-US" altLang="ko-KR">
              <a:solidFill>
                <a:srgbClr val="69d8ad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0654" y="980728"/>
            <a:ext cx="93662" cy="363537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596" y="5297710"/>
            <a:ext cx="93663" cy="363538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1471" y="4602064"/>
            <a:ext cx="8572529" cy="177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/>
              <a:t>  </a:t>
            </a:r>
            <a:endParaRPr lang="ko-KR" altLang="en-US" sz="2000" b="1"/>
          </a:p>
          <a:p>
            <a:pPr marL="176213">
              <a:lnSpc>
                <a:spcPct val="150000"/>
              </a:lnSpc>
              <a:buFontTx/>
              <a:buBlip>
                <a:blip r:embed="rId4"/>
              </a:buBlip>
              <a:defRPr/>
            </a:pPr>
            <a:r>
              <a:rPr lang="en-US" altLang="ko-KR" b="1"/>
              <a:t> char *pch = (char*)&amp;I;</a:t>
            </a:r>
            <a:endParaRPr lang="en-US" altLang="ko-KR" b="1"/>
          </a:p>
          <a:p>
            <a:pPr marL="176213" indent="0">
              <a:lnSpc>
                <a:spcPct val="150000"/>
              </a:lnSpc>
              <a:buFontTx/>
              <a:buNone/>
              <a:defRPr/>
            </a:pPr>
            <a:r>
              <a:rPr lang="en-US" altLang="ko-KR" b="1"/>
              <a:t>    printf(”%x, %x, %x”, *pch++, *pch, *(pch + 4)); </a:t>
            </a:r>
            <a:r>
              <a:rPr lang="ko-KR" altLang="en-US" b="1"/>
              <a:t> </a:t>
            </a:r>
            <a:endParaRPr lang="ko-KR" altLang="en-US" b="1"/>
          </a:p>
          <a:p>
            <a:pPr marL="176213" indent="0">
              <a:lnSpc>
                <a:spcPct val="150000"/>
              </a:lnSpc>
              <a:buFontTx/>
              <a:buNone/>
              <a:defRPr/>
            </a:pPr>
            <a:endParaRPr lang="ko-KR" altLang="en-US" b="1"/>
          </a:p>
        </p:txBody>
      </p:sp>
      <p:sp>
        <p:nvSpPr>
          <p:cNvPr id="29" name="Rectangle 2"/>
          <p:cNvSpPr txBox="1"/>
          <p:nvPr/>
        </p:nvSpPr>
        <p:spPr>
          <a:xfrm>
            <a:off x="696938" y="92056"/>
            <a:ext cx="8304218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2800" kern="0">
                <a:solidFill>
                  <a:schemeClr val="bg1"/>
                </a:solidFill>
              </a:rPr>
              <a:t>메모리상의 변수                                              </a:t>
            </a:r>
            <a:r>
              <a:rPr lang="ko-KR" altLang="en-US" sz="3200" kern="0">
                <a:solidFill>
                  <a:srgbClr val="00b050"/>
                </a:solidFill>
              </a:rPr>
              <a:t>    </a:t>
            </a:r>
            <a:r>
              <a:rPr lang="ko-KR" altLang="en-US" sz="2000" kern="0">
                <a:solidFill>
                  <a:srgbClr val="00b050"/>
                </a:solidFill>
              </a:rPr>
              <a:t>도입 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pic>
        <p:nvPicPr>
          <p:cNvPr id="30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8938" y="214290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모서리가 둥근 직사각형 20"/>
          <p:cNvSpPr/>
          <p:nvPr/>
        </p:nvSpPr>
        <p:spPr>
          <a:xfrm>
            <a:off x="1475656" y="1412776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</a:rPr>
              <a:t>00000000</a:t>
            </a:r>
            <a:endParaRPr lang="en-US" altLang="ko-KR">
              <a:solidFill>
                <a:srgbClr val="00b050"/>
              </a:solidFill>
            </a:endParaRPr>
          </a:p>
        </p:txBody>
      </p:sp>
      <p:sp>
        <p:nvSpPr>
          <p:cNvPr id="33" name="모서리가 둥근 직사각형 20"/>
          <p:cNvSpPr/>
          <p:nvPr/>
        </p:nvSpPr>
        <p:spPr>
          <a:xfrm>
            <a:off x="1475656" y="3429000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4" name="모서리가 둥근 직사각형 20"/>
          <p:cNvSpPr/>
          <p:nvPr/>
        </p:nvSpPr>
        <p:spPr>
          <a:xfrm>
            <a:off x="1475656" y="1916832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</a:rPr>
              <a:t>00000000</a:t>
            </a:r>
            <a:endParaRPr lang="en-US" altLang="ko-KR">
              <a:solidFill>
                <a:srgbClr val="00b050"/>
              </a:solidFill>
            </a:endParaRPr>
          </a:p>
        </p:txBody>
      </p:sp>
      <p:sp>
        <p:nvSpPr>
          <p:cNvPr id="35" name="모서리가 둥근 직사각형 20"/>
          <p:cNvSpPr/>
          <p:nvPr/>
        </p:nvSpPr>
        <p:spPr>
          <a:xfrm>
            <a:off x="1475656" y="2420888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</a:rPr>
              <a:t>00000000</a:t>
            </a:r>
            <a:endParaRPr lang="en-US" altLang="ko-KR">
              <a:solidFill>
                <a:srgbClr val="00b050"/>
              </a:solidFill>
            </a:endParaRPr>
          </a:p>
        </p:txBody>
      </p:sp>
      <p:sp>
        <p:nvSpPr>
          <p:cNvPr id="36" name="모서리가 둥근 직사각형 20"/>
          <p:cNvSpPr/>
          <p:nvPr/>
        </p:nvSpPr>
        <p:spPr>
          <a:xfrm>
            <a:off x="1475656" y="2928934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</a:rPr>
              <a:t>01000010</a:t>
            </a:r>
            <a:endParaRPr lang="en-US" altLang="ko-KR">
              <a:solidFill>
                <a:srgbClr val="00b050"/>
              </a:solidFill>
            </a:endParaRPr>
          </a:p>
        </p:txBody>
      </p:sp>
      <p:sp>
        <p:nvSpPr>
          <p:cNvPr id="37" name="모서리가 둥근 직사각형 20"/>
          <p:cNvSpPr/>
          <p:nvPr/>
        </p:nvSpPr>
        <p:spPr>
          <a:xfrm>
            <a:off x="1475656" y="3933056"/>
            <a:ext cx="2016224" cy="50006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63888" y="980728"/>
            <a:ext cx="2304256" cy="360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0x10000  ( I )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3888" y="1484432"/>
            <a:ext cx="1152128" cy="361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0x10001</a:t>
            </a:r>
            <a:endParaRPr lang="en-US" altLang="ko-KR"/>
          </a:p>
        </p:txBody>
      </p:sp>
      <p:sp>
        <p:nvSpPr>
          <p:cNvPr id="41" name="TextBox 40"/>
          <p:cNvSpPr txBox="1"/>
          <p:nvPr/>
        </p:nvSpPr>
        <p:spPr>
          <a:xfrm>
            <a:off x="3563888" y="1981617"/>
            <a:ext cx="1152128" cy="367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0x10002</a:t>
            </a:r>
            <a:endParaRPr lang="en-US" altLang="ko-KR"/>
          </a:p>
        </p:txBody>
      </p:sp>
      <p:sp>
        <p:nvSpPr>
          <p:cNvPr id="42" name="TextBox 41"/>
          <p:cNvSpPr txBox="1"/>
          <p:nvPr/>
        </p:nvSpPr>
        <p:spPr>
          <a:xfrm>
            <a:off x="3563888" y="2492544"/>
            <a:ext cx="1152128" cy="363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0x10003</a:t>
            </a:r>
            <a:endParaRPr lang="en-US" altLang="ko-KR"/>
          </a:p>
        </p:txBody>
      </p:sp>
      <p:sp>
        <p:nvSpPr>
          <p:cNvPr id="43" name="TextBox 42"/>
          <p:cNvSpPr txBox="1"/>
          <p:nvPr/>
        </p:nvSpPr>
        <p:spPr>
          <a:xfrm>
            <a:off x="3563888" y="2996600"/>
            <a:ext cx="1800200" cy="36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0x10004  ( J )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501008"/>
            <a:ext cx="1152128" cy="364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0x10005</a:t>
            </a:r>
            <a:endParaRPr lang="en-US" altLang="ko-KR"/>
          </a:p>
        </p:txBody>
      </p:sp>
      <p:sp>
        <p:nvSpPr>
          <p:cNvPr id="45" name="TextBox 44"/>
          <p:cNvSpPr txBox="1"/>
          <p:nvPr/>
        </p:nvSpPr>
        <p:spPr>
          <a:xfrm>
            <a:off x="3563888" y="4004711"/>
            <a:ext cx="1152128" cy="365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0x10006</a:t>
            </a:r>
            <a:endParaRPr lang="en-US" altLang="ko-KR"/>
          </a:p>
        </p:txBody>
      </p:sp>
      <p:sp>
        <p:nvSpPr>
          <p:cNvPr id="23" name="슬라이드 번호 개체 틀 1"/>
          <p:cNvSpPr txBox="1"/>
          <p:nvPr/>
        </p:nvSpPr>
        <p:spPr>
          <a:xfrm>
            <a:off x="4067944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6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0272" y="620688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" name="모서리가 둥근 직사각형 11"/>
          <p:cNvSpPr/>
          <p:nvPr/>
        </p:nvSpPr>
        <p:spPr>
          <a:xfrm>
            <a:off x="755576" y="4149080"/>
            <a:ext cx="4824536" cy="2232248"/>
          </a:xfrm>
          <a:prstGeom prst="roundRect">
            <a:avLst>
              <a:gd name="adj" fmla="val 264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>
                <a:solidFill>
                  <a:srgbClr val="0000ff"/>
                </a:solidFill>
              </a:rPr>
              <a:t> </a:t>
            </a:r>
            <a:r>
              <a:rPr lang="ko-KR" altLang="en-US" sz="3200" kern="0">
                <a:solidFill>
                  <a:srgbClr val="00b050"/>
                </a:solidFill>
              </a:rPr>
              <a:t>                            </a:t>
            </a:r>
            <a:r>
              <a:rPr lang="ko-KR" altLang="en-US" sz="2000" kern="0">
                <a:solidFill>
                  <a:srgbClr val="00b050"/>
                </a:solidFill>
              </a:rPr>
              <a:t>본시 학습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500034" y="1285859"/>
            <a:ext cx="5675313" cy="4779660"/>
            <a:chOff x="981075" y="1449387"/>
            <a:chExt cx="5675313" cy="4232510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5" y="1449387"/>
              <a:ext cx="5080078" cy="2407924"/>
              <a:chOff x="981075" y="1449387"/>
              <a:chExt cx="5080078" cy="2407924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40" y="2152368"/>
                <a:ext cx="4837113" cy="1704943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5" y="1449387"/>
                <a:ext cx="2579688" cy="693435"/>
                <a:chOff x="623888" y="1659480"/>
                <a:chExt cx="2579672" cy="694650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8" y="1843952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8" y="1844675"/>
                  <a:ext cx="171450" cy="412750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79"/>
                  <a:ext cx="2281071" cy="615131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변수의 타입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2000" b="1">
                      <a:solidFill>
                        <a:schemeClr val="bg1"/>
                      </a:solidFill>
                    </a:rPr>
                    <a:t>기본형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)</a:t>
                  </a:r>
                  <a:endParaRPr lang="en-US" altLang="ko-KR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8" y="2046285"/>
              <a:ext cx="5429250" cy="36356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문자형</a:t>
              </a:r>
              <a:r>
                <a:rPr lang="en-US" altLang="ko-KR" sz="1600" b="1">
                  <a:solidFill>
                    <a:schemeClr val="tx1"/>
                  </a:solidFill>
                </a:rPr>
                <a:t> char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크기</a:t>
              </a:r>
              <a:r>
                <a:rPr lang="en-US" altLang="ko-KR" sz="1600" b="1">
                  <a:solidFill>
                    <a:schemeClr val="tx1"/>
                  </a:solidFill>
                </a:rPr>
                <a:t>: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1byte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지정 범위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  </a:t>
              </a:r>
              <a:r>
                <a:rPr lang="en-US" altLang="ko-KR" sz="1600" b="1">
                  <a:solidFill>
                    <a:schemeClr val="tx1"/>
                  </a:solidFill>
                </a:rPr>
                <a:t>signed char: -0x7F ~ +0x7F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   unsigned char: 0 ~ FF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buFontTx/>
                <a:buBlip>
                  <a:blip r:embed="rId4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정수형 </a:t>
              </a:r>
              <a:r>
                <a:rPr lang="en-US" altLang="ko-KR" sz="1600" b="1">
                  <a:solidFill>
                    <a:schemeClr val="tx1"/>
                  </a:solidFill>
                </a:rPr>
                <a:t>int (integer)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chemeClr val="tx1"/>
                  </a:solidFill>
                </a:rPr>
                <a:t>-.</a:t>
              </a:r>
              <a:r>
                <a:rPr lang="ko-KR" altLang="en-US" sz="1600" b="1">
                  <a:solidFill>
                    <a:schemeClr val="tx1"/>
                  </a:solidFill>
                </a:rPr>
                <a:t> 크기</a:t>
              </a:r>
              <a:r>
                <a:rPr lang="en-US" altLang="ko-KR" sz="1600" b="1">
                  <a:solidFill>
                    <a:schemeClr val="tx1"/>
                  </a:solidFill>
                </a:rPr>
                <a:t> :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4byte 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-.</a:t>
              </a:r>
              <a:r>
                <a:rPr lang="ko-KR" altLang="en-US" sz="1600" b="1">
                  <a:solidFill>
                    <a:schemeClr val="tx1"/>
                  </a:solidFill>
                </a:rPr>
                <a:t> 지정 범위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  </a:t>
              </a:r>
              <a:r>
                <a:rPr lang="en-US" altLang="ko-KR" sz="1600" b="1">
                  <a:solidFill>
                    <a:schemeClr val="tx1"/>
                  </a:solidFill>
                </a:rPr>
                <a:t>signed int : -0x7FFFFFFF ~ +0x7FFFFFFF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   unsigned int : 0 ~ FFFFFFFF</a:t>
              </a:r>
              <a:endParaRPr lang="ko-KR" altLang="en-US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28396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7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0272" y="692696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" name="모서리가 둥근 직사각형 11"/>
          <p:cNvSpPr/>
          <p:nvPr/>
        </p:nvSpPr>
        <p:spPr>
          <a:xfrm>
            <a:off x="755576" y="4509120"/>
            <a:ext cx="5040560" cy="1944216"/>
          </a:xfrm>
          <a:prstGeom prst="roundRect">
            <a:avLst>
              <a:gd name="adj" fmla="val 264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>
                <a:solidFill>
                  <a:srgbClr val="0000ff"/>
                </a:solidFill>
              </a:rPr>
              <a:t> </a:t>
            </a:r>
            <a:r>
              <a:rPr lang="ko-KR" altLang="en-US" sz="3200" kern="0">
                <a:solidFill>
                  <a:srgbClr val="00b050"/>
                </a:solidFill>
              </a:rPr>
              <a:t>                            </a:t>
            </a:r>
            <a:r>
              <a:rPr lang="ko-KR" altLang="en-US" sz="2000" kern="0">
                <a:solidFill>
                  <a:srgbClr val="00b050"/>
                </a:solidFill>
              </a:rPr>
              <a:t>본시 학습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63" y="980728"/>
            <a:ext cx="5675313" cy="5760734"/>
            <a:chOff x="981075" y="1449388"/>
            <a:chExt cx="5675313" cy="5760734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5" y="1449388"/>
              <a:ext cx="5296102" cy="3295268"/>
              <a:chOff x="981075" y="1449388"/>
              <a:chExt cx="5296102" cy="329526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40" y="2296384"/>
                <a:ext cx="5053137" cy="2448272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5" y="1449388"/>
                <a:ext cx="2579688" cy="693435"/>
                <a:chOff x="623888" y="1659480"/>
                <a:chExt cx="2579672" cy="694650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8" y="1843952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8" y="1844675"/>
                  <a:ext cx="171450" cy="412750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80"/>
                  <a:ext cx="2281071" cy="69498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변수의 타입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2000" b="1">
                      <a:solidFill>
                        <a:schemeClr val="bg1"/>
                      </a:solidFill>
                    </a:rPr>
                    <a:t>기본형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)</a:t>
                  </a:r>
                  <a:endParaRPr lang="en-US" altLang="ko-KR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8" y="2046283"/>
              <a:ext cx="5429250" cy="51641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실수형</a:t>
              </a:r>
              <a:r>
                <a:rPr lang="en-US" altLang="ko-KR" sz="1600" b="1">
                  <a:solidFill>
                    <a:schemeClr val="tx1"/>
                  </a:solidFill>
                </a:rPr>
                <a:t> float, double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크기</a:t>
              </a:r>
              <a:r>
                <a:rPr lang="en-US" altLang="ko-KR" sz="1600" b="1">
                  <a:solidFill>
                    <a:schemeClr val="tx1"/>
                  </a:solidFill>
                </a:rPr>
                <a:t>:</a:t>
              </a: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4byte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</a:t>
              </a:r>
              <a:r>
                <a:rPr lang="ko-KR" altLang="en-US" sz="1600" b="1">
                  <a:solidFill>
                    <a:schemeClr val="tx1"/>
                  </a:solidFill>
                </a:rPr>
                <a:t>지정 범위</a:t>
              </a:r>
              <a:r>
                <a:rPr lang="en-US" altLang="ko-KR" sz="1600" b="1">
                  <a:solidFill>
                    <a:schemeClr val="tx1"/>
                  </a:solidFill>
                </a:rPr>
                <a:t>:</a:t>
              </a:r>
              <a:r>
                <a:rPr lang="ko-KR" altLang="en-US" sz="1600" b="1">
                  <a:solidFill>
                    <a:schemeClr val="tx1"/>
                  </a:solidFill>
                </a:rPr>
                <a:t> 일반적으로 소숫점이 있는 수를 취급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 실수는 정수와는 다른 방식을 사용하여 저장하고 표현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</a:t>
              </a:r>
              <a:r>
                <a:rPr lang="en-US" altLang="ko-KR" sz="1600" b="1">
                  <a:solidFill>
                    <a:schemeClr val="tx1"/>
                  </a:solidFill>
                </a:rPr>
                <a:t>(</a:t>
              </a:r>
              <a:r>
                <a:rPr lang="ko-KR" altLang="en-US" sz="1600" b="1">
                  <a:solidFill>
                    <a:schemeClr val="tx1"/>
                  </a:solidFill>
                </a:rPr>
                <a:t>특정 한계 까지의 자릿 수와 몇자리 수인지 등의 정보를 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 조합하여 표현</a:t>
              </a:r>
              <a:r>
                <a:rPr lang="en-US" altLang="ko-KR" sz="1600" b="1">
                  <a:solidFill>
                    <a:schemeClr val="tx1"/>
                  </a:solidFill>
                </a:rPr>
                <a:t>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buFontTx/>
                <a:buBlip>
                  <a:blip r:embed="rId4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</a:t>
              </a:r>
              <a:r>
                <a:rPr lang="en-US" altLang="ko-KR" sz="1600" b="1">
                  <a:solidFill>
                    <a:schemeClr val="tx1"/>
                  </a:solidFill>
                </a:rPr>
                <a:t>void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</a:t>
              </a:r>
              <a:r>
                <a:rPr lang="ko-KR" altLang="en-US" sz="1600" b="1">
                  <a:solidFill>
                    <a:schemeClr val="tx1"/>
                  </a:solidFill>
                </a:rPr>
                <a:t>비어 있다는 뜻으로 어떤 타입도 캐스팅하여 수용 및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적용이 가능하다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주로</a:t>
              </a:r>
              <a:r>
                <a:rPr lang="en-US" altLang="ko-KR" sz="1600" b="1">
                  <a:solidFill>
                    <a:schemeClr val="tx1"/>
                  </a:solidFill>
                </a:rPr>
                <a:t>,</a:t>
              </a:r>
              <a:r>
                <a:rPr lang="ko-KR" altLang="en-US" sz="1600" b="1">
                  <a:solidFill>
                    <a:schemeClr val="tx1"/>
                  </a:solidFill>
                </a:rPr>
                <a:t> 각종 타입의 포인터 변수의 전달에 사용한다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  <a:r>
                <a:rPr lang="ko-KR" altLang="en-US" sz="1600" b="1">
                  <a:solidFill>
                    <a:schemeClr val="tx1"/>
                  </a:solidFill>
                </a:rPr>
                <a:t>	</a:t>
              </a:r>
              <a:endParaRPr lang="ko-KR" altLang="en-US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chemeClr val="tx1"/>
                  </a:solidFill>
                </a:rPr>
                <a:t>( </a:t>
              </a:r>
              <a:r>
                <a:rPr lang="ko-KR" altLang="en-US" sz="1600" b="1">
                  <a:solidFill>
                    <a:schemeClr val="tx1"/>
                  </a:solidFill>
                </a:rPr>
                <a:t>이 후 과정에서 상세히 설명</a:t>
              </a:r>
              <a:r>
                <a:rPr lang="en-US" altLang="ko-KR" sz="1600" b="1">
                  <a:solidFill>
                    <a:schemeClr val="tx1"/>
                  </a:solidFill>
                </a:rPr>
                <a:t>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endParaRPr lang="ko-KR" altLang="en-US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3923928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8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20272" y="692696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\\Server\share\공유\한국산업안전보건공단\PPT-원고\소스\서비스블루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6388" y="1357298"/>
            <a:ext cx="6297612" cy="550070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Rectangle 2"/>
          <p:cNvSpPr txBox="1"/>
          <p:nvPr/>
        </p:nvSpPr>
        <p:spPr>
          <a:xfrm>
            <a:off x="857224" y="163494"/>
            <a:ext cx="8143932" cy="622300"/>
          </a:xfrm>
          <a:prstGeom prst="rect">
            <a:avLst/>
          </a:prstGeom>
          <a:noFill/>
          <a:ln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4306" tIns="52153" rIns="104306" bIns="52153"/>
          <a:lstStyle/>
          <a:p>
            <a:pPr eaLnBrk="0" hangingPunct="0">
              <a:defRPr/>
            </a:pPr>
            <a:r>
              <a:rPr kumimoji="0" lang="ko-KR" altLang="en-US" sz="3200" kern="0">
                <a:solidFill>
                  <a:srgbClr val="0000ff"/>
                </a:solidFill>
              </a:rPr>
              <a:t>변수의 타입 및 유형</a:t>
            </a:r>
            <a:r>
              <a:rPr lang="ko-KR" altLang="en-US" sz="3200" kern="0">
                <a:solidFill>
                  <a:srgbClr val="0000ff"/>
                </a:solidFill>
              </a:rPr>
              <a:t> </a:t>
            </a:r>
            <a:r>
              <a:rPr lang="ko-KR" altLang="en-US" sz="3200" kern="0">
                <a:solidFill>
                  <a:srgbClr val="00b050"/>
                </a:solidFill>
              </a:rPr>
              <a:t>                            </a:t>
            </a:r>
            <a:r>
              <a:rPr lang="ko-KR" altLang="en-US" sz="2000" kern="0">
                <a:solidFill>
                  <a:srgbClr val="00b050"/>
                </a:solidFill>
              </a:rPr>
              <a:t>본시 학습</a:t>
            </a:r>
            <a:endParaRPr lang="ko-KR" altLang="en-US" sz="2000" kern="0">
              <a:solidFill>
                <a:srgbClr val="00b050"/>
              </a:solidFill>
            </a:endParaRPr>
          </a:p>
        </p:txBody>
      </p:sp>
      <p:grpSp>
        <p:nvGrpSpPr>
          <p:cNvPr id="2" name="그룹 21"/>
          <p:cNvGrpSpPr/>
          <p:nvPr/>
        </p:nvGrpSpPr>
        <p:grpSpPr>
          <a:xfrm rot="0">
            <a:off x="480862" y="980728"/>
            <a:ext cx="5675314" cy="3179791"/>
            <a:chOff x="981074" y="1449388"/>
            <a:chExt cx="5675314" cy="2096540"/>
          </a:xfrm>
        </p:grpSpPr>
        <p:grpSp>
          <p:nvGrpSpPr>
            <p:cNvPr id="3" name="그룹 20"/>
            <p:cNvGrpSpPr/>
            <p:nvPr/>
          </p:nvGrpSpPr>
          <p:grpSpPr>
            <a:xfrm rot="0">
              <a:off x="981074" y="1449388"/>
              <a:ext cx="5459289" cy="1946565"/>
              <a:chOff x="981075" y="1449388"/>
              <a:chExt cx="5459289" cy="1946565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224039" y="2019114"/>
                <a:ext cx="5216324" cy="1376839"/>
              </a:xfrm>
              <a:prstGeom prst="roundRect">
                <a:avLst>
                  <a:gd name="adj" fmla="val 264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  <p:grpSp>
            <p:nvGrpSpPr>
              <p:cNvPr id="4" name="그룹 55"/>
              <p:cNvGrpSpPr/>
              <p:nvPr/>
            </p:nvGrpSpPr>
            <p:grpSpPr>
              <a:xfrm rot="0">
                <a:off x="981075" y="1449388"/>
                <a:ext cx="2579688" cy="474772"/>
                <a:chOff x="623887" y="1659480"/>
                <a:chExt cx="2579672" cy="475604"/>
              </a:xfrm>
            </p:grpSpPr>
            <p:sp>
              <p:nvSpPr>
                <p:cNvPr id="14" name="직사각형 13"/>
                <p:cNvSpPr/>
                <p:nvPr/>
              </p:nvSpPr>
              <p:spPr>
                <a:xfrm>
                  <a:off x="623887" y="1721611"/>
                  <a:ext cx="2579672" cy="41347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noFill/>
                  <a:round/>
                </a:ln>
                <a:effectLst>
                  <a:outerShdw dist="35921" dir="2700000" algn="ctr" rotWithShape="0">
                    <a:srgbClr val="c0c0c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직사각형 16"/>
                <p:cNvSpPr>
                  <a:spLocks noChangeArrowheads="1"/>
                </p:cNvSpPr>
                <p:nvPr/>
              </p:nvSpPr>
              <p:spPr>
                <a:xfrm>
                  <a:off x="623887" y="1722334"/>
                  <a:ext cx="171450" cy="412749"/>
                </a:xfrm>
                <a:prstGeom prst="rect">
                  <a:avLst/>
                </a:prstGeom>
                <a:solidFill>
                  <a:srgbClr val="ff7c80"/>
                </a:soli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pPr lvl="0">
                    <a:defRPr/>
                  </a:pPr>
                  <a:endParaRPr lang="ko-KR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직사각형 47"/>
                <p:cNvSpPr>
                  <a:spLocks noChangeArrowheads="1"/>
                </p:cNvSpPr>
                <p:nvPr/>
              </p:nvSpPr>
              <p:spPr>
                <a:xfrm>
                  <a:off x="843130" y="1659480"/>
                  <a:ext cx="2281071" cy="458224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square">
                  <a:spAutoFit/>
                </a:bodyPr>
                <a:lstStyle/>
                <a:p>
                  <a:pPr marL="176213" indent="-176213">
                    <a:lnSpc>
                      <a:spcPct val="200000"/>
                    </a:lnSpc>
                    <a:defRPr/>
                  </a:pPr>
                  <a:r>
                    <a:rPr lang="ko-KR" altLang="en-US" sz="2000" b="1">
                      <a:solidFill>
                        <a:schemeClr val="bg1"/>
                      </a:solidFill>
                    </a:rPr>
                    <a:t>변수의 타입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2000" b="1">
                      <a:solidFill>
                        <a:schemeClr val="bg1"/>
                      </a:solidFill>
                    </a:rPr>
                    <a:t>기본형</a:t>
                  </a:r>
                  <a:r>
                    <a:rPr lang="en-US" altLang="ko-KR" sz="2000" b="1">
                      <a:solidFill>
                        <a:schemeClr val="bg1"/>
                      </a:solidFill>
                    </a:rPr>
                    <a:t>)</a:t>
                  </a:r>
                  <a:endParaRPr lang="en-US" altLang="ko-KR" sz="20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227137" y="2046282"/>
              <a:ext cx="5429251" cy="1499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Tx/>
                <a:buBlip>
                  <a:blip r:embed="rId3"/>
                </a:buBlip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열거형</a:t>
              </a:r>
              <a:r>
                <a:rPr lang="en-US" altLang="ko-KR" sz="1600" b="1">
                  <a:solidFill>
                    <a:schemeClr val="tx1"/>
                  </a:solidFill>
                </a:rPr>
                <a:t> enum( enumerous )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-. direction이라는 변수를 열거형으로 선언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enum {EAST, WEST, SOUTH, NORTH} direction;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chemeClr val="tx1"/>
                  </a:solidFill>
                </a:rPr>
                <a:t>direction = WEST;	// O.K.</a:t>
              </a:r>
              <a:endParaRPr lang="en-US" altLang="ko-KR" sz="1600" b="1">
                <a:solidFill>
                  <a:schemeClr val="tx1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    </a:t>
              </a:r>
              <a:r>
                <a:rPr lang="en-US" altLang="ko-KR" sz="1600" b="1">
                  <a:solidFill>
                    <a:srgbClr val="cea61d"/>
                  </a:solidFill>
                </a:rPr>
                <a:t>direction = 1;		// Compile Error</a:t>
              </a:r>
              <a:endParaRPr lang="en-US" altLang="ko-KR" sz="1600" b="1">
                <a:solidFill>
                  <a:srgbClr val="cea61d"/>
                </a:solidFill>
              </a:endParaRPr>
            </a:p>
            <a:p>
              <a:pPr marL="0" indent="0">
                <a:lnSpc>
                  <a:spcPct val="150000"/>
                </a:lnSpc>
                <a:buFontTx/>
                <a:buNone/>
                <a:defRPr/>
              </a:pPr>
              <a:r>
                <a:rPr lang="ko-KR" altLang="en-US" sz="1600" b="1">
                  <a:solidFill>
                    <a:schemeClr val="tx1"/>
                  </a:solidFill>
                </a:rPr>
                <a:t>  </a:t>
              </a:r>
              <a:endParaRPr lang="en-US" altLang="ko-KR" sz="1400"/>
            </a:p>
          </p:txBody>
        </p:sp>
      </p:grpSp>
      <p:sp>
        <p:nvSpPr>
          <p:cNvPr id="27" name="슬라이드 번호 개체 틀 1"/>
          <p:cNvSpPr txBox="1"/>
          <p:nvPr/>
        </p:nvSpPr>
        <p:spPr>
          <a:xfrm>
            <a:off x="4139952" y="7164388"/>
            <a:ext cx="712788" cy="2857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04306" tIns="52153" rIns="104306" bIns="52153" anchor="ctr"/>
          <a:lstStyle/>
          <a:p>
            <a:pPr algn="ctr" latinLnBrk="0">
              <a:defRPr/>
            </a:pPr>
            <a:fld id="{7F65F548-4073-416B-8831-474EB8B0CAAB}" type="slidenum">
              <a:rPr kumimoji="0" lang="en-US" altLang="en-US" sz="2400" b="1">
                <a:solidFill>
                  <a:srgbClr val="0237ce"/>
                </a:solidFill>
              </a:rPr>
              <a:pPr algn="ctr" latinLnBrk="0">
                <a:defRPr/>
              </a:pPr>
              <a:t>9</a:t>
            </a:fld>
            <a:endParaRPr kumimoji="0" lang="en-US" altLang="en-US" sz="2400" b="1">
              <a:solidFill>
                <a:srgbClr val="0237ce"/>
              </a:solidFill>
            </a:endParaRPr>
          </a:p>
        </p:txBody>
      </p:sp>
      <p:pic>
        <p:nvPicPr>
          <p:cNvPr id="29" name="Picture 29" descr="\\SERVER\share\공유\한국산업안전보건공단\PPT-원고\나리\보라악세서리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825" y="222231"/>
            <a:ext cx="598488" cy="492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1" name="모서리가 둥근 직사각형 11"/>
          <p:cNvSpPr/>
          <p:nvPr/>
        </p:nvSpPr>
        <p:spPr>
          <a:xfrm>
            <a:off x="723828" y="4221088"/>
            <a:ext cx="5216324" cy="2088232"/>
          </a:xfrm>
          <a:prstGeom prst="roundRect">
            <a:avLst>
              <a:gd name="adj" fmla="val 264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sz="1600" b="1">
                <a:solidFill>
                  <a:srgbClr val="eb5800"/>
                </a:solidFill>
              </a:rPr>
              <a:t>   enum origin {EAST, WEST, SOUTH=7, NORTH};</a:t>
            </a:r>
            <a:endParaRPr lang="en-US" altLang="ko-KR" sz="1600" b="1">
              <a:solidFill>
                <a:srgbClr val="eb58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   origin   direction = </a:t>
            </a:r>
            <a:r>
              <a:rPr lang="en-US" altLang="ko-KR" sz="1600" b="1">
                <a:solidFill>
                  <a:srgbClr val="eb5800"/>
                </a:solidFill>
              </a:rPr>
              <a:t>NORTH</a:t>
            </a:r>
            <a:r>
              <a:rPr lang="en-US" altLang="ko-KR" sz="1600"/>
              <a:t>;</a:t>
            </a:r>
            <a:endParaRPr lang="en-US" altLang="ko-KR" sz="1600"/>
          </a:p>
          <a:p>
            <a:pPr>
              <a:lnSpc>
                <a:spcPct val="150000"/>
              </a:lnSpc>
              <a:defRPr/>
            </a:pPr>
            <a:r>
              <a:rPr lang="en-US" altLang="ko-KR" sz="1600"/>
              <a:t>   printf("\ndirection: %d\n", direction);</a:t>
            </a:r>
            <a:endParaRPr lang="en-US" altLang="ko-KR" sz="1600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0272" y="692696"/>
            <a:ext cx="1800200" cy="18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a</ep:Company>
  <ep:Words>770</ep:Words>
  <ep:PresentationFormat>화면 슬라이드 쇼(4:3)</ep:PresentationFormat>
  <ep:Paragraphs>118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교차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2010-08-13T12:38:04.000</dcterms:created>
  <dc:creator>a</dc:creator>
  <cp:lastModifiedBy>user</cp:lastModifiedBy>
  <dcterms:modified xsi:type="dcterms:W3CDTF">2019-12-19T05:56:26.612</dcterms:modified>
  <cp:revision>271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