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2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2"/>
    <p:restoredTop sz="83191" autoAdjust="0"/>
  </p:normalViewPr>
  <p:slideViewPr>
    <p:cSldViewPr snapToGrid="0" snapToObjects="1">
      <p:cViewPr>
        <p:scale>
          <a:sx n="80" d="100"/>
          <a:sy n="80" d="100"/>
        </p:scale>
        <p:origin x="2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7749E-EBE6-084B-A0DE-16CDA1FFB6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A7A13-3CDE-EA49-AB11-5F7A3825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4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A7A13-3CDE-EA49-AB11-5F7A3825075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71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Bourne shell is the original version. The Bourne-Again</a:t>
            </a:r>
            <a:r>
              <a:rPr lang="en-US" baseline="0" dirty="0"/>
              <a:t> Shell is the later version.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A7A13-3CDE-EA49-AB11-5F7A382507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03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point out that the path is stored in</a:t>
            </a:r>
            <a:r>
              <a:rPr lang="en-US" baseline="0" dirty="0"/>
              <a:t> the variable PATH (more on variables in the scripting module) as a list of directories separated by “:”s.</a:t>
            </a:r>
          </a:p>
          <a:p>
            <a:endParaRPr lang="en-US" baseline="0" dirty="0"/>
          </a:p>
          <a:p>
            <a:r>
              <a:rPr lang="en-US" baseline="0" dirty="0"/>
              <a:t>In the first example, “/bin” is the first directory in the PATH, so the shell looks there first.</a:t>
            </a:r>
          </a:p>
          <a:p>
            <a:endParaRPr lang="en-US" baseline="0" dirty="0"/>
          </a:p>
          <a:p>
            <a:r>
              <a:rPr lang="en-US" baseline="0" dirty="0"/>
              <a:t>In the second example, “.” is the first directory in the PATH, so the shell looks there first.</a:t>
            </a:r>
          </a:p>
          <a:p>
            <a:endParaRPr lang="en-US" baseline="0" dirty="0"/>
          </a:p>
          <a:p>
            <a:r>
              <a:rPr lang="en-US" baseline="0" dirty="0"/>
              <a:t>Also in the second example, note </a:t>
            </a:r>
            <a:r>
              <a:rPr lang="en-US" dirty="0"/>
              <a:t>two directories in the search path have a program called </a:t>
            </a:r>
            <a:r>
              <a:rPr lang="en-US" i="1" dirty="0"/>
              <a:t>date</a:t>
            </a:r>
            <a:r>
              <a:rPr lang="en-US" dirty="0"/>
              <a:t>; but the one in the first directory is always executed.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BF452-1F3E-4736-9542-AE9A6EDD98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73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A7A13-3CDE-EA49-AB11-5F7A382507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63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represents rights as “r” for “read”, “w” for “write”, and “x” for “execute</a:t>
            </a:r>
            <a:r>
              <a:rPr lang="en-US" dirty="0" smtClean="0"/>
              <a:t>”. </a:t>
            </a:r>
            <a:r>
              <a:rPr lang="en-US" dirty="0"/>
              <a:t>“-” means no </a:t>
            </a:r>
            <a:r>
              <a:rPr lang="en-US" dirty="0" smtClean="0"/>
              <a:t>rights.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first triple is the rights for the user, and</a:t>
            </a:r>
            <a:r>
              <a:rPr lang="en-US" baseline="0" dirty="0"/>
              <a:t> says the user can read, write, and execute the </a:t>
            </a:r>
            <a:r>
              <a:rPr lang="en-US" baseline="0" dirty="0" smtClean="0"/>
              <a:t>file.</a:t>
            </a:r>
            <a:endParaRPr lang="en-US" baseline="0" dirty="0"/>
          </a:p>
          <a:p>
            <a:r>
              <a:rPr lang="en-US" dirty="0"/>
              <a:t>The second triple is the rights for the group, and says the user can read and execute the </a:t>
            </a:r>
            <a:r>
              <a:rPr lang="en-US" dirty="0" smtClean="0"/>
              <a:t>file.</a:t>
            </a:r>
            <a:endParaRPr lang="en-US" dirty="0"/>
          </a:p>
          <a:p>
            <a:r>
              <a:rPr lang="en-US" dirty="0"/>
              <a:t>The third triple</a:t>
            </a:r>
            <a:r>
              <a:rPr lang="en-US" baseline="0" dirty="0"/>
              <a:t> is the rights for everyone else, and says the user can execute the </a:t>
            </a:r>
            <a:r>
              <a:rPr lang="en-US" baseline="0" dirty="0" smtClean="0"/>
              <a:t>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BF452-1F3E-4736-9542-AE9A6EDD98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06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command has</a:t>
            </a:r>
            <a:r>
              <a:rPr lang="en-US" baseline="0" dirty="0"/>
              <a:t> an option but no file argument, so </a:t>
            </a:r>
            <a:r>
              <a:rPr lang="en-US" i="1" baseline="0" dirty="0"/>
              <a:t>ls</a:t>
            </a:r>
            <a:r>
              <a:rPr lang="en-US" i="0" baseline="0" dirty="0"/>
              <a:t> assumes you mean the current working directory. Compare this to the second command.</a:t>
            </a:r>
          </a:p>
          <a:p>
            <a:endParaRPr lang="en-US" i="0" baseline="0" dirty="0"/>
          </a:p>
          <a:p>
            <a:r>
              <a:rPr lang="en-US" i="0" baseline="0" dirty="0"/>
              <a:t>The second command has “.” (the current working directory) as its file argument. It gives the same result as the first.</a:t>
            </a:r>
          </a:p>
          <a:p>
            <a:endParaRPr lang="en-US" i="0" baseline="0" dirty="0"/>
          </a:p>
          <a:p>
            <a:r>
              <a:rPr lang="en-US" i="0" baseline="0" dirty="0"/>
              <a:t>The third command executes a Python script.</a:t>
            </a:r>
          </a:p>
          <a:p>
            <a:endParaRPr lang="en-US" i="0" baseline="0" dirty="0"/>
          </a:p>
          <a:p>
            <a:r>
              <a:rPr lang="en-US" i="0" baseline="0" dirty="0"/>
              <a:t>The fourth command executes a (Bourne) shell 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BF452-1F3E-4736-9542-AE9A6EDD98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A7A13-3CDE-EA49-AB11-5F7A382507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29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last command, the input file should be OUTPUT, but the final</a:t>
            </a:r>
            <a:r>
              <a:rPr lang="en-US" baseline="0" dirty="0"/>
              <a:t> T is missing.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BF452-1F3E-4736-9542-AE9A6EDD98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70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What happens is the output is tied to what file descriptor 1 refers to when the redirection occurs. In the first, the standard output referred to file OUTPUT2 when the redirection </a:t>
            </a:r>
            <a:r>
              <a:rPr lang="en-US" dirty="0" smtClean="0"/>
              <a:t>occurred, so </a:t>
            </a:r>
            <a:r>
              <a:rPr lang="en-US" dirty="0"/>
              <a:t>the standard error also referred to file OUTPUT2. In the second, the standard output referred to the terminal when the redirection </a:t>
            </a:r>
            <a:r>
              <a:rPr lang="en-US" dirty="0" smtClean="0"/>
              <a:t>occurred,</a:t>
            </a:r>
            <a:r>
              <a:rPr lang="en-US" baseline="0" dirty="0" smtClean="0"/>
              <a:t> </a:t>
            </a:r>
            <a:r>
              <a:rPr lang="en-US" dirty="0"/>
              <a:t>so the error messages went to the terminal. The standard output was then changed to refer to file </a:t>
            </a:r>
            <a:r>
              <a:rPr lang="en-US" dirty="0" smtClean="0"/>
              <a:t>OUTPUT2, </a:t>
            </a:r>
            <a:r>
              <a:rPr lang="en-US" dirty="0"/>
              <a:t>so the standard output went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BF452-1F3E-4736-9542-AE9A6EDD98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56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commands here aren’t important for the point of this slide. What is important is that</a:t>
            </a:r>
            <a:r>
              <a:rPr lang="en-US" baseline="0" dirty="0"/>
              <a:t> the redirection of each command’s output to a temporary file, and taking the input from the previous temporary file, can be replaced with a pipe, letting the system manage the transfer of output from one command to the input of </a:t>
            </a:r>
            <a:r>
              <a:rPr lang="en-US" baseline="0" dirty="0" smtClean="0"/>
              <a:t>another.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BF452-1F3E-4736-9542-AE9A6EDD98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10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exercise,</a:t>
            </a:r>
            <a:r>
              <a:rPr lang="en-US" baseline="0" dirty="0"/>
              <a:t> the “ls” command prints its outputs in columns </a:t>
            </a:r>
            <a:r>
              <a:rPr lang="en-US" i="1" baseline="0" dirty="0"/>
              <a:t>except</a:t>
            </a:r>
            <a:r>
              <a:rPr lang="en-US" i="0" baseline="0" dirty="0"/>
              <a:t> when the output is redirected. So for the exercise, the above is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BF452-1F3E-4736-9542-AE9A6EDD98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0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part will </a:t>
            </a:r>
            <a:r>
              <a:rPr lang="en-US" i="1" dirty="0"/>
              <a:t>not</a:t>
            </a:r>
            <a:r>
              <a:rPr lang="en-US" i="0" dirty="0"/>
              <a:t> teach you everything about Linux; it will only give you enough knowledge to do the Secure Scripting module. That module reviews</a:t>
            </a:r>
            <a:r>
              <a:rPr lang="en-US" i="0" baseline="0" dirty="0"/>
              <a:t> some of the material here, to remind you of what it is and how it is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BF452-1F3E-4736-9542-AE9A6EDD984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0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A7A13-3CDE-EA49-AB11-5F7A3825075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0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need to get the students to the command line, which is what they will use in the scripting module.</a:t>
            </a:r>
          </a:p>
          <a:p>
            <a:endParaRPr lang="en-US" baseline="0" dirty="0"/>
          </a:p>
          <a:p>
            <a:r>
              <a:rPr lang="en-US" baseline="0" dirty="0"/>
              <a:t>Note that there may be things before the prompt “$”; these are usually the time, command number, directory, and other things.</a:t>
            </a:r>
          </a:p>
          <a:p>
            <a:endParaRPr lang="en-US" baseline="0" dirty="0"/>
          </a:p>
          <a:p>
            <a:r>
              <a:rPr lang="en-US" baseline="0" dirty="0"/>
              <a:t>If instead of a “$” the students see a “%”, they are in a version of the C shell. They should type “bash” or “</a:t>
            </a:r>
            <a:r>
              <a:rPr lang="en-US" baseline="0" dirty="0" err="1"/>
              <a:t>sh</a:t>
            </a:r>
            <a:r>
              <a:rPr lang="en-US" baseline="0" dirty="0"/>
              <a:t>” to get to the Bourne shell.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BF452-1F3E-4736-9542-AE9A6EDD98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43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notion of “</a:t>
            </a:r>
            <a:r>
              <a:rPr lang="en-US" dirty="0" smtClean="0"/>
              <a:t>devices,” </a:t>
            </a:r>
            <a:r>
              <a:rPr lang="en-US" dirty="0"/>
              <a:t>but those are hidden within the file </a:t>
            </a:r>
            <a:r>
              <a:rPr lang="en-US" dirty="0" smtClean="0"/>
              <a:t>system, </a:t>
            </a:r>
            <a:r>
              <a:rPr lang="en-US" dirty="0"/>
              <a:t>s</a:t>
            </a:r>
            <a:r>
              <a:rPr lang="en-US" dirty="0" smtClean="0"/>
              <a:t>o </a:t>
            </a:r>
            <a:r>
              <a:rPr lang="en-US" dirty="0"/>
              <a:t>they are invisible to the ordinary user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BF452-1F3E-4736-9542-AE9A6EDD98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10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red </a:t>
            </a:r>
            <a:r>
              <a:rPr lang="en-US" dirty="0" smtClean="0"/>
              <a:t>type identifies</a:t>
            </a:r>
            <a:r>
              <a:rPr lang="en-US" baseline="0" dirty="0" smtClean="0"/>
              <a:t> </a:t>
            </a:r>
            <a:r>
              <a:rPr lang="en-US" baseline="0" dirty="0"/>
              <a:t>the files, and the black identifies the directories. “</a:t>
            </a:r>
            <a:r>
              <a:rPr lang="mr-IN" baseline="0" dirty="0"/>
              <a:t>…</a:t>
            </a:r>
            <a:r>
              <a:rPr lang="en-US" baseline="0" dirty="0"/>
              <a:t>” means much is omitted. For example, the directory /bin contains over 50 programs (same for </a:t>
            </a:r>
            <a:r>
              <a:rPr lang="en-US" baseline="0" dirty="0" err="1"/>
              <a:t>sbin</a:t>
            </a:r>
            <a:r>
              <a:rPr lang="en-US" baseline="0" dirty="0"/>
              <a:t>).</a:t>
            </a:r>
          </a:p>
          <a:p>
            <a:endParaRPr lang="en-US" baseline="0" dirty="0"/>
          </a:p>
          <a:p>
            <a:r>
              <a:rPr lang="en-US" baseline="0" dirty="0"/>
              <a:t>The directory under /home, </a:t>
            </a:r>
            <a:r>
              <a:rPr lang="en-US" i="1" baseline="0" dirty="0"/>
              <a:t>you</a:t>
            </a:r>
            <a:r>
              <a:rPr lang="en-US" i="0" baseline="0" dirty="0"/>
              <a:t>, is your home directory name (where you go when you log in).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BF452-1F3E-4736-9542-AE9A6EDD98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blue strings</a:t>
            </a:r>
            <a:r>
              <a:rPr lang="en-US" baseline="0" dirty="0"/>
              <a:t> are the absolute path names of each file and 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BF452-1F3E-4736-9542-AE9A6EDD98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42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blue strings</a:t>
            </a:r>
            <a:r>
              <a:rPr lang="en-US" baseline="0" dirty="0"/>
              <a:t> are the relative path names of each file and directory, with each path beginning at /bin.</a:t>
            </a:r>
          </a:p>
          <a:p>
            <a:endParaRPr lang="en-US" baseline="0" dirty="0"/>
          </a:p>
          <a:p>
            <a:r>
              <a:rPr lang="en-US" baseline="0" dirty="0"/>
              <a:t>You should also show what they are when you start at /home/</a:t>
            </a:r>
            <a:r>
              <a:rPr lang="en-US" i="1" baseline="0" dirty="0"/>
              <a:t>you</a:t>
            </a:r>
            <a:r>
              <a:rPr lang="en-US" i="0" baseline="0" dirty="0"/>
              <a:t> (replace every “..” with “../..”, except that the directory </a:t>
            </a:r>
            <a:r>
              <a:rPr lang="en-US" i="1" baseline="0" dirty="0"/>
              <a:t>you</a:t>
            </a:r>
            <a:r>
              <a:rPr lang="en-US" i="0" baseline="0" dirty="0"/>
              <a:t> is “.” and the directory home is “..”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BF452-1F3E-4736-9542-AE9A6EDD98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42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it happens because root is the top of</a:t>
            </a:r>
            <a:r>
              <a:rPr lang="en-US" baseline="0" dirty="0"/>
              <a:t> the hierarchy and, in the abstract, has no parent. So the convention is that the parent slot in the root directory (the “..”) is the root directory itself.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A7A13-3CDE-EA49-AB11-5F7A382507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49552" y="3401981"/>
            <a:ext cx="5372100" cy="2059641"/>
            <a:chOff x="914400" y="3657600"/>
            <a:chExt cx="7162800" cy="2059641"/>
          </a:xfrm>
        </p:grpSpPr>
        <p:sp>
          <p:nvSpPr>
            <p:cNvPr id="11" name="Rectangle 10"/>
            <p:cNvSpPr/>
            <p:nvPr/>
          </p:nvSpPr>
          <p:spPr>
            <a:xfrm>
              <a:off x="914400" y="3657600"/>
              <a:ext cx="7162800" cy="12954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4400" y="5069541"/>
              <a:ext cx="7162800" cy="6477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4400" y="3657600"/>
              <a:ext cx="228600" cy="12954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4400" y="5069541"/>
              <a:ext cx="228600" cy="6477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Module Name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 descr="Logo for Catalyzing Computing and Cybersecurity in Community Colleges (C5)" title="C5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1" y="283768"/>
            <a:ext cx="1883002" cy="1870957"/>
          </a:xfrm>
          <a:prstGeom prst="rect">
            <a:avLst/>
          </a:prstGeom>
        </p:spPr>
      </p:pic>
      <p:pic>
        <p:nvPicPr>
          <p:cNvPr id="3" name="Picture 2" descr="Logo for the National Science Foundation (NSF), which provides Catalyzing Computing and Cybersecurity in Community Colleges (C5) with grant funding." title="National Science Found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634" y="283768"/>
            <a:ext cx="1210054" cy="12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4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521E-D78F-42DB-B239-87581B71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521E-D78F-42DB-B239-87581B71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521E-D78F-42DB-B239-87581B71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6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521E-D78F-42DB-B239-87581B71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521E-D78F-42DB-B239-87581B71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521E-D78F-42DB-B239-87581B71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4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521E-D78F-42DB-B239-87581B71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1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 for Catalyzing Computing and Cybersecurity in Community Colleges (C5)" title="C5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66" y="285406"/>
            <a:ext cx="2173695" cy="2205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93410" y="2706987"/>
            <a:ext cx="626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Catalyzing Computing and Cybersecurity in Community Colleges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1988" y="3339724"/>
            <a:ext cx="4581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funded by a National Science Foundation grant and is located at Whatcom Community College</a:t>
            </a:r>
          </a:p>
          <a:p>
            <a:pPr algn="ctr"/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algn="ctr"/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237 West Kellogg Road</a:t>
            </a:r>
          </a:p>
          <a:p>
            <a:pPr algn="ctr"/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Bellingham, WA 98226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6427" y="4757291"/>
            <a:ext cx="1892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www.C5colleges.org</a:t>
            </a:r>
            <a:endParaRPr lang="en-US" sz="1600" dirty="0"/>
          </a:p>
        </p:txBody>
      </p:sp>
      <p:pic>
        <p:nvPicPr>
          <p:cNvPr id="8" name="Picture 7" title="National Science Foundation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63" y="5302879"/>
            <a:ext cx="1104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5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c5colleges.org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 title="Page Number"/>
          <p:cNvSpPr>
            <a:spLocks noGrp="1"/>
          </p:cNvSpPr>
          <p:nvPr>
            <p:ph type="sldNum" sz="quarter" idx="4"/>
          </p:nvPr>
        </p:nvSpPr>
        <p:spPr>
          <a:xfrm>
            <a:off x="8019661" y="6329898"/>
            <a:ext cx="495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B521E-D78F-42DB-B239-87581B7191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28650" y="457200"/>
            <a:ext cx="5685995" cy="110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Except where otherwise noted, content in this document is licensed under a Creative Commons Attribution 4.0 International license." title="Creative Commons Logo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3019"/>
            <a:ext cx="720197" cy="2952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48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</a:t>
            </a:r>
          </a:p>
          <a:p>
            <a:pPr lvl="0"/>
            <a:r>
              <a:rPr lang="en-US" dirty="0"/>
              <a:t>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levelThird</a:t>
            </a:r>
            <a:r>
              <a:rPr lang="en-US" dirty="0"/>
              <a:t>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" y="9010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 rot="10800000" flipV="1">
            <a:off x="1397918" y="6420127"/>
            <a:ext cx="4147458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8850" algn="ctr"/>
                <a:tab pos="4457700" algn="r"/>
              </a:tabLst>
            </a:pP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document is licensed with 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Creative Commons Attribution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©2017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www.C5colleges.org</a:t>
            </a:r>
            <a:endParaRPr kumimoji="0" lang="en-US" altLang="en-US" sz="13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6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Secure Scripting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2851A9"/>
                </a:solidFill>
                <a:latin typeface="+mj-lt"/>
              </a:rPr>
              <a:t>All </a:t>
            </a:r>
            <a:r>
              <a:rPr lang="en-US" sz="2000" b="1" dirty="0">
                <a:solidFill>
                  <a:srgbClr val="2851A9"/>
                </a:solidFill>
                <a:latin typeface="+mj-lt"/>
              </a:rPr>
              <a:t>About Linux</a:t>
            </a:r>
          </a:p>
        </p:txBody>
      </p:sp>
    </p:spTree>
    <p:extLst>
      <p:ext uri="{BB962C8B-B14F-4D97-AF65-F5344CB8AC3E}">
        <p14:creationId xmlns:p14="http://schemas.microsoft.com/office/powerpoint/2010/main" val="124458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Around the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8977"/>
            <a:ext cx="7886700" cy="1280476"/>
          </a:xfrm>
        </p:spPr>
        <p:txBody>
          <a:bodyPr>
            <a:normAutofit/>
          </a:bodyPr>
          <a:lstStyle/>
          <a:p>
            <a:r>
              <a:rPr lang="en-US" dirty="0"/>
              <a:t>To see the name of the current working directory: </a:t>
            </a:r>
            <a:r>
              <a:rPr lang="en-US" dirty="0" err="1">
                <a:ea typeface="Lucida Sans Typewriter" charset="0"/>
                <a:cs typeface="Lucida Sans Typewriter" charset="0"/>
              </a:rPr>
              <a:t>pwd</a:t>
            </a:r>
            <a:endParaRPr lang="en-US" dirty="0">
              <a:ea typeface="Lucida Sans Typewriter" charset="0"/>
              <a:cs typeface="Lucida Sans Typewriter" charset="0"/>
            </a:endParaRPr>
          </a:p>
          <a:p>
            <a:r>
              <a:rPr lang="en-US" dirty="0"/>
              <a:t>To change directory </a:t>
            </a:r>
            <a:r>
              <a:rPr lang="en-US" i="1" dirty="0" err="1"/>
              <a:t>dir</a:t>
            </a:r>
            <a:r>
              <a:rPr lang="en-US" dirty="0"/>
              <a:t>: </a:t>
            </a:r>
            <a:r>
              <a:rPr lang="en-US" dirty="0">
                <a:ea typeface="Lucida Sans Typewriter" charset="0"/>
                <a:cs typeface="Lucida Sans Typewriter" charset="0"/>
              </a:rPr>
              <a:t>cd </a:t>
            </a:r>
            <a:r>
              <a:rPr lang="en-US" i="1" dirty="0" err="1">
                <a:ea typeface="Lucida Sans Typewriter" charset="0"/>
                <a:cs typeface="Lucida Sans Typewriter" charset="0"/>
              </a:rPr>
              <a:t>dir</a:t>
            </a:r>
            <a:endParaRPr lang="en-US" i="1" dirty="0">
              <a:ea typeface="Lucida Sans Typewriter" charset="0"/>
              <a:cs typeface="Lucida Sans Typewriter" charset="0"/>
            </a:endParaRPr>
          </a:p>
          <a:p>
            <a:pPr marL="171450" lvl="1">
              <a:spcBef>
                <a:spcPts val="750"/>
              </a:spcBef>
            </a:pPr>
            <a:r>
              <a:rPr lang="en-US" sz="2100" dirty="0"/>
              <a:t>To go to the parent directory: </a:t>
            </a:r>
            <a:r>
              <a:rPr lang="en-US" sz="2100" dirty="0">
                <a:ea typeface="Lucida Sans Typewriter" charset="0"/>
                <a:cs typeface="Lucida Sans Typewriter" charset="0"/>
              </a:rPr>
              <a:t>cd ..</a:t>
            </a:r>
          </a:p>
          <a:p>
            <a:pPr marL="0" lvl="1" indent="0">
              <a:spcBef>
                <a:spcPts val="750"/>
              </a:spcBef>
              <a:buNone/>
            </a:pPr>
            <a:endParaRPr lang="en-US" sz="2100" dirty="0"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graphicFrame>
        <p:nvGraphicFramePr>
          <p:cNvPr id="5" name="Table 4" descr="This is a two-column table with five rows. In each row, the text input and output are shown in the first column; the effects of the script are described in the second column. " title="Table describing the effects of entering various script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06406"/>
              </p:ext>
            </p:extLst>
          </p:nvPr>
        </p:nvGraphicFramePr>
        <p:xfrm>
          <a:off x="628650" y="2800319"/>
          <a:ext cx="7886700" cy="333809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450055">
                  <a:extLst>
                    <a:ext uri="{9D8B030D-6E8A-4147-A177-3AD203B41FA5}">
                      <a16:colId xmlns:a16="http://schemas.microsoft.com/office/drawing/2014/main" val="1681705322"/>
                    </a:ext>
                  </a:extLst>
                </a:gridCol>
                <a:gridCol w="4436645">
                  <a:extLst>
                    <a:ext uri="{9D8B030D-6E8A-4147-A177-3AD203B41FA5}">
                      <a16:colId xmlns:a16="http://schemas.microsoft.com/office/drawing/2014/main" val="1505560872"/>
                    </a:ext>
                  </a:extLst>
                </a:gridCol>
              </a:tblGrid>
              <a:tr h="5258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 on</a:t>
                      </a:r>
                      <a:r>
                        <a:rPr lang="en-US" sz="1600" baseline="0" dirty="0" smtClean="0"/>
                        <a:t> Screen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Effect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95934"/>
                  </a:ext>
                </a:extLst>
              </a:tr>
              <a:tr h="52588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/home/bishop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the directory name (here, it is my home directory).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09787"/>
                  </a:ext>
                </a:extLst>
              </a:tr>
              <a:tr h="52588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cd test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/home/bishop/test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to the subdirectory test.</a:t>
                      </a:r>
                    </a:p>
                    <a:p>
                      <a:r>
                        <a:rPr lang="en-US" dirty="0" smtClean="0"/>
                        <a:t>Note it prints the name of the directory.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4011"/>
                  </a:ext>
                </a:extLst>
              </a:tr>
              <a:tr h="52588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/home/bishop/test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the directory name.</a:t>
                      </a:r>
                    </a:p>
                    <a:p>
                      <a:r>
                        <a:rPr lang="en-US" dirty="0" smtClean="0"/>
                        <a:t>Note it agrees with the one cd printed.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975460"/>
                  </a:ext>
                </a:extLst>
              </a:tr>
              <a:tr h="52588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cd . .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 to the parent directory of test.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05206"/>
                  </a:ext>
                </a:extLst>
              </a:tr>
              <a:tr h="52588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/home/bishop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the directory name; it’s where you started.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37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03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exercise, you will use various commands to create and manipulate directories and use the different types of paths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this exercise, you will need to use the command</a:t>
            </a:r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ea typeface="Lucida Sans Typewriter" charset="0"/>
                <a:cs typeface="Courier New" panose="02070309020205020404" pitchFamily="49" charset="0"/>
              </a:rPr>
              <a:t>ls </a:t>
            </a:r>
            <a:r>
              <a:rPr lang="en-US" sz="1800" i="1" dirty="0" err="1">
                <a:latin typeface="Courier New" panose="02070309020205020404" pitchFamily="49" charset="0"/>
                <a:ea typeface="Lucida Sans Typewriter" charset="0"/>
                <a:cs typeface="Courier New" panose="02070309020205020404" pitchFamily="49" charset="0"/>
              </a:rPr>
              <a:t>dir</a:t>
            </a:r>
            <a:endParaRPr lang="en-US" sz="1800" i="1" dirty="0">
              <a:latin typeface="Courier New" panose="02070309020205020404" pitchFamily="49" charset="0"/>
              <a:ea typeface="Lucida Sans Typewriter" charset="0"/>
              <a:cs typeface="Courier New" panose="02070309020205020404" pitchFamily="49" charset="0"/>
            </a:endParaRPr>
          </a:p>
          <a:p>
            <a:pPr marL="217885" indent="0">
              <a:buNone/>
            </a:pPr>
            <a:r>
              <a:rPr lang="en-US" dirty="0"/>
              <a:t>to list the contents of the directory </a:t>
            </a:r>
            <a:r>
              <a:rPr lang="en-US" sz="1800" i="1" dirty="0" smtClean="0">
                <a:latin typeface="Courier New" panose="02070309020205020404" pitchFamily="49" charset="0"/>
                <a:ea typeface="Lucida Sans Typewriter" charset="0"/>
                <a:cs typeface="Courier New" panose="02070309020205020404" pitchFamily="49" charset="0"/>
              </a:rPr>
              <a:t>dir.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4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</a:t>
            </a:r>
            <a:r>
              <a:rPr lang="en-US" dirty="0" smtClean="0"/>
              <a:t>Lab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what the parent of the root directory is.</a:t>
            </a:r>
          </a:p>
          <a:p>
            <a:pPr lvl="1"/>
            <a:r>
              <a:rPr lang="en-US" dirty="0"/>
              <a:t>Make the root directory your current working directory.</a:t>
            </a:r>
          </a:p>
          <a:p>
            <a:pPr lvl="1"/>
            <a:r>
              <a:rPr lang="en-US" dirty="0"/>
              <a:t>Verify this by displaying the name of the current working directory.</a:t>
            </a:r>
          </a:p>
          <a:p>
            <a:pPr lvl="1"/>
            <a:r>
              <a:rPr lang="en-US" dirty="0"/>
              <a:t>Now change to its parent.</a:t>
            </a:r>
          </a:p>
          <a:p>
            <a:pPr lvl="1"/>
            <a:r>
              <a:rPr lang="en-US" dirty="0"/>
              <a:t>What is the name of this directory?</a:t>
            </a:r>
          </a:p>
          <a:p>
            <a:r>
              <a:rPr lang="en-US" dirty="0"/>
              <a:t>Why does this happen?</a:t>
            </a:r>
          </a:p>
        </p:txBody>
      </p:sp>
    </p:spTree>
    <p:extLst>
      <p:ext uri="{BB962C8B-B14F-4D97-AF65-F5344CB8AC3E}">
        <p14:creationId xmlns:p14="http://schemas.microsoft.com/office/powerpoint/2010/main" val="12286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Bourne (or Bourne-Again)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command interpreter that executes the commands you give.</a:t>
            </a:r>
          </a:p>
          <a:p>
            <a:r>
              <a:rPr lang="en-US" i="1" dirty="0"/>
              <a:t>search path</a:t>
            </a:r>
            <a:r>
              <a:rPr lang="en-US" dirty="0"/>
              <a:t>: a list of directories the shell looks in for a command you type</a:t>
            </a:r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ea typeface="Lucida Sans Typewriter" charset="0"/>
                <a:cs typeface="Courier New" panose="02070309020205020404" pitchFamily="49" charset="0"/>
              </a:rPr>
              <a:t>PATH=/bin:/</a:t>
            </a:r>
            <a:r>
              <a:rPr lang="en-US" sz="1800" dirty="0" err="1">
                <a:latin typeface="Courier New" panose="02070309020205020404" pitchFamily="49" charset="0"/>
                <a:ea typeface="Lucida Sans Typewriter" charset="0"/>
                <a:cs typeface="Courier New" panose="02070309020205020404" pitchFamily="49" charset="0"/>
              </a:rPr>
              <a:t>usr</a:t>
            </a:r>
            <a:r>
              <a:rPr lang="en-US" sz="1800" dirty="0">
                <a:latin typeface="Courier New" panose="02070309020205020404" pitchFamily="49" charset="0"/>
                <a:ea typeface="Lucida Sans Typewriter" charset="0"/>
                <a:cs typeface="Courier New" panose="02070309020205020404" pitchFamily="49" charset="0"/>
              </a:rPr>
              <a:t>/bin:/</a:t>
            </a:r>
            <a:r>
              <a:rPr lang="en-US" sz="1800" dirty="0" err="1">
                <a:latin typeface="Courier New" panose="02070309020205020404" pitchFamily="49" charset="0"/>
                <a:ea typeface="Lucida Sans Typewriter" charset="0"/>
                <a:cs typeface="Courier New" panose="02070309020205020404" pitchFamily="49" charset="0"/>
              </a:rPr>
              <a:t>usr</a:t>
            </a:r>
            <a:r>
              <a:rPr lang="en-US" sz="1800" dirty="0">
                <a:latin typeface="Courier New" panose="02070309020205020404" pitchFamily="49" charset="0"/>
                <a:ea typeface="Lucida Sans Typewriter" charset="0"/>
                <a:cs typeface="Courier New" panose="02070309020205020404" pitchFamily="49" charset="0"/>
              </a:rPr>
              <a:t>/local/bin</a:t>
            </a:r>
          </a:p>
          <a:p>
            <a:pPr lvl="1"/>
            <a:r>
              <a:rPr lang="en-US" dirty="0"/>
              <a:t>First, look for the command in /bin</a:t>
            </a:r>
          </a:p>
          <a:p>
            <a:pPr lvl="1"/>
            <a:r>
              <a:rPr lang="en-US" dirty="0"/>
              <a:t>If it’s not there, look for it in /</a:t>
            </a:r>
            <a:r>
              <a:rPr lang="en-US" dirty="0" err="1"/>
              <a:t>usr</a:t>
            </a:r>
            <a:r>
              <a:rPr lang="en-US" dirty="0"/>
              <a:t>/bin</a:t>
            </a:r>
          </a:p>
          <a:p>
            <a:pPr lvl="1"/>
            <a:r>
              <a:rPr lang="en-US" dirty="0"/>
              <a:t>If it’s not there, look for it in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  <a:p>
            <a:r>
              <a:rPr lang="en-US" dirty="0"/>
              <a:t>If the command you type contains a “/”, the search path is </a:t>
            </a:r>
            <a:r>
              <a:rPr lang="en-US" dirty="0" smtClean="0"/>
              <a:t>ignored.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3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8601"/>
          </a:xfrm>
        </p:spPr>
        <p:txBody>
          <a:bodyPr/>
          <a:lstStyle/>
          <a:p>
            <a:r>
              <a:rPr lang="en-US" dirty="0" smtClean="0"/>
              <a:t>Examples of search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3727"/>
            <a:ext cx="7886700" cy="4787309"/>
          </a:xfrm>
        </p:spPr>
        <p:txBody>
          <a:bodyPr>
            <a:noAutofit/>
          </a:bodyPr>
          <a:lstStyle/>
          <a:p>
            <a:r>
              <a:rPr lang="en-US" dirty="0"/>
              <a:t>There is a program called </a:t>
            </a:r>
            <a:r>
              <a:rPr lang="en-US" i="1" dirty="0"/>
              <a:t>date</a:t>
            </a:r>
            <a:r>
              <a:rPr lang="en-US" dirty="0"/>
              <a:t> in /bin, and another one in the current working directory “.”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echo $PATH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/bin: 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/bin:/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/local/bin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$ date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Wed Dec 27 19:39:37 PST 2017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As the first directory is /bin, and there is a program /bin/date, it is executed.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echo $ PATH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. :/bin:/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/bin:/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/local/bin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$ 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	This is not the system date program</a:t>
            </a:r>
          </a:p>
          <a:p>
            <a:r>
              <a:rPr lang="en-US" dirty="0"/>
              <a:t>Now the program executed is </a:t>
            </a:r>
            <a:r>
              <a:rPr lang="en-US" i="1" dirty="0"/>
              <a:t>date</a:t>
            </a:r>
            <a:r>
              <a:rPr lang="en-US" dirty="0"/>
              <a:t> in the current working directory as “.” precedes “/bin” in the search path.</a:t>
            </a:r>
          </a:p>
        </p:txBody>
      </p:sp>
    </p:spTree>
    <p:extLst>
      <p:ext uri="{BB962C8B-B14F-4D97-AF65-F5344CB8AC3E}">
        <p14:creationId xmlns:p14="http://schemas.microsoft.com/office/powerpoint/2010/main" val="146308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type </a:t>
            </a:r>
            <a:r>
              <a:rPr lang="en-US" sz="1800" dirty="0">
                <a:latin typeface="Courier New" panose="02070309020205020404" pitchFamily="49" charset="0"/>
                <a:ea typeface="Lucida Sans Typewriter" charset="0"/>
                <a:cs typeface="Courier New" panose="02070309020205020404" pitchFamily="49" charset="0"/>
              </a:rPr>
              <a:t>ls </a:t>
            </a:r>
            <a:r>
              <a:rPr lang="mr-IN" sz="1800" dirty="0">
                <a:latin typeface="Courier New" panose="02070309020205020404" pitchFamily="49" charset="0"/>
                <a:ea typeface="Lucida Sans Typewriter" charset="0"/>
                <a:cs typeface="Lucida Sans Typewriter" charset="0"/>
              </a:rPr>
              <a:t>–</a:t>
            </a:r>
            <a:r>
              <a:rPr lang="en-US" sz="1800" dirty="0">
                <a:latin typeface="Courier New" panose="02070309020205020404" pitchFamily="49" charset="0"/>
                <a:ea typeface="Lucida Sans Typewriter" charset="0"/>
                <a:cs typeface="Courier New" panose="02070309020205020404" pitchFamily="49" charset="0"/>
              </a:rPr>
              <a:t>l  /</a:t>
            </a:r>
          </a:p>
          <a:p>
            <a:pPr lvl="1"/>
            <a:r>
              <a:rPr lang="en-US" dirty="0">
                <a:latin typeface="Courier New" panose="02070309020205020404" pitchFamily="49" charset="0"/>
                <a:ea typeface="Lucida Sans Typewriter" charset="0"/>
                <a:cs typeface="Courier New" panose="02070309020205020404" pitchFamily="49" charset="0"/>
              </a:rPr>
              <a:t>ls</a:t>
            </a:r>
            <a:r>
              <a:rPr lang="en-US" dirty="0"/>
              <a:t>: the command (always first word)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ea typeface="Lucida Sans Typewriter" charset="0"/>
                <a:cs typeface="Courier New" panose="02070309020205020404" pitchFamily="49" charset="0"/>
              </a:rPr>
              <a:t>-l</a:t>
            </a:r>
            <a:r>
              <a:rPr lang="en-US" dirty="0"/>
              <a:t>: an option (usually these begin with “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-</a:t>
            </a:r>
            <a:r>
              <a:rPr lang="en-US" dirty="0"/>
              <a:t>” or “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--</a:t>
            </a:r>
            <a:r>
              <a:rPr lang="en-US" dirty="0"/>
              <a:t>”), also an argument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ea typeface="Lucida Sans Typewriter" charset="0"/>
                <a:cs typeface="Courier New" panose="02070309020205020404" pitchFamily="49" charset="0"/>
              </a:rPr>
              <a:t>/</a:t>
            </a:r>
            <a:r>
              <a:rPr lang="en-US" dirty="0"/>
              <a:t>: an argument (but not an option)</a:t>
            </a:r>
          </a:p>
          <a:p>
            <a:r>
              <a:rPr lang="en-US" dirty="0"/>
              <a:t>When the command ends, it returns an </a:t>
            </a:r>
            <a:r>
              <a:rPr lang="en-US" i="1" dirty="0"/>
              <a:t>exit status code.</a:t>
            </a:r>
          </a:p>
          <a:p>
            <a:pPr lvl="1"/>
            <a:r>
              <a:rPr lang="en-US" dirty="0"/>
              <a:t>You will see how these are used later.</a:t>
            </a:r>
          </a:p>
        </p:txBody>
      </p:sp>
    </p:spTree>
    <p:extLst>
      <p:ext uri="{BB962C8B-B14F-4D97-AF65-F5344CB8AC3E}">
        <p14:creationId xmlns:p14="http://schemas.microsoft.com/office/powerpoint/2010/main" val="528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Script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it’s a shell script: </a:t>
            </a:r>
            <a:r>
              <a:rPr lang="en-US" sz="1800" dirty="0" err="1">
                <a:latin typeface="Courier New" panose="02070309020205020404" pitchFamily="49" charset="0"/>
                <a:ea typeface="Lucida Sans Typewriter" charset="0"/>
                <a:cs typeface="Courier New" panose="02070309020205020404" pitchFamily="49" charset="0"/>
              </a:rPr>
              <a:t>sh</a:t>
            </a:r>
            <a:r>
              <a:rPr lang="en-US" sz="1800" dirty="0">
                <a:latin typeface="Courier New" panose="02070309020205020404" pitchFamily="49" charset="0"/>
                <a:ea typeface="Lucida Sans Typewriter" charset="0"/>
                <a:cs typeface="Courier New" panose="02070309020205020404" pitchFamily="49" charset="0"/>
              </a:rPr>
              <a:t> </a:t>
            </a:r>
            <a:r>
              <a:rPr lang="en-US" sz="1800" i="1" dirty="0" err="1">
                <a:latin typeface="Courier New" panose="02070309020205020404" pitchFamily="49" charset="0"/>
                <a:ea typeface="Lucida Sans Typewriter" charset="0"/>
                <a:cs typeface="Courier New" panose="02070309020205020404" pitchFamily="49" charset="0"/>
              </a:rPr>
              <a:t>scriptfile</a:t>
            </a:r>
            <a:endParaRPr lang="en-US" sz="1800" i="1" dirty="0">
              <a:latin typeface="Courier New" panose="02070309020205020404" pitchFamily="49" charset="0"/>
              <a:ea typeface="Lucida Sans Typewriter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Create the </a:t>
            </a:r>
            <a:r>
              <a:rPr lang="en-US" i="1" dirty="0" err="1"/>
              <a:t>scriptfile</a:t>
            </a:r>
            <a:r>
              <a:rPr lang="en-US" dirty="0"/>
              <a:t> using a text editor.</a:t>
            </a:r>
          </a:p>
          <a:p>
            <a:r>
              <a:rPr lang="en-US" dirty="0"/>
              <a:t>If it’s a Python script: </a:t>
            </a:r>
            <a:r>
              <a:rPr lang="en-US" sz="1800" dirty="0">
                <a:latin typeface="Courier New" panose="02070309020205020404" pitchFamily="49" charset="0"/>
                <a:ea typeface="Lucida Sans Typewriter" charset="0"/>
                <a:cs typeface="Courier New" panose="02070309020205020404" pitchFamily="49" charset="0"/>
              </a:rPr>
              <a:t>python </a:t>
            </a:r>
            <a:r>
              <a:rPr lang="en-US" sz="1800" i="1" dirty="0" err="1">
                <a:latin typeface="Courier New" panose="02070309020205020404" pitchFamily="49" charset="0"/>
                <a:ea typeface="Lucida Sans Typewriter" charset="0"/>
                <a:cs typeface="Courier New" panose="02070309020205020404" pitchFamily="49" charset="0"/>
              </a:rPr>
              <a:t>scriptfile</a:t>
            </a:r>
            <a:endParaRPr lang="en-US" sz="1800" i="1" dirty="0">
              <a:latin typeface="Courier New" panose="02070309020205020404" pitchFamily="49" charset="0"/>
              <a:ea typeface="Lucida Sans Typewriter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Create the </a:t>
            </a:r>
            <a:r>
              <a:rPr lang="en-US" i="1" dirty="0" err="1"/>
              <a:t>scriptfile</a:t>
            </a:r>
            <a:r>
              <a:rPr lang="en-US" dirty="0"/>
              <a:t> using a text editor or a development environment such as IDLE.</a:t>
            </a:r>
          </a:p>
          <a:p>
            <a:r>
              <a:rPr lang="en-US" dirty="0"/>
              <a:t>You can simply type the name of </a:t>
            </a:r>
            <a:r>
              <a:rPr lang="en-US" sz="1800" i="1" dirty="0" err="1" smtClean="0"/>
              <a:t>scriptfile</a:t>
            </a:r>
            <a:r>
              <a:rPr lang="en-US" dirty="0" smtClean="0"/>
              <a:t> </a:t>
            </a:r>
            <a:r>
              <a:rPr lang="en-US" dirty="0"/>
              <a:t>if it is </a:t>
            </a:r>
            <a:r>
              <a:rPr lang="en-US" dirty="0" smtClean="0"/>
              <a:t>executable.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Tell?</a:t>
            </a:r>
          </a:p>
        </p:txBody>
      </p:sp>
      <p:grpSp>
        <p:nvGrpSpPr>
          <p:cNvPr id="4" name="Group 3" descr="Breakdown of the output Linux returns in response to the command &quot;$ ls -l .&quot;&#10;total 16&#10;-rwx------ 1 bishop users 8656 Dec 27 19:27 date&#10;-rw------- 1 bishop users  119 Dec 27 19:27 date.c&#10;-rwxr-xr-x 1 bishop users   55 Dec 27 19:54 pythonscript.py&#10;-rwxr-xr-x 1 bishop users   41 Dec 27 19:54 shscript.sh&#10;&#10;Arrows and labels explain the last line of the output:&#10;The first triple (&quot;rwx&quot;) indicates the rights available to the &quot;user.&quot;&#10;The second triple (&quot;r-x&quot;) indicate the rights available to the &quot;group.&quot;&#10;The third triple (&quot;r-x&quot;) indicates the rights available for &quot;other,&quot; or everyone else. &#10;In this example, &quot;bishop&quot; is the user name, and &quot;users&quot; is the group name. " title="Output of ls -l"/>
          <p:cNvGrpSpPr/>
          <p:nvPr/>
        </p:nvGrpSpPr>
        <p:grpSpPr>
          <a:xfrm>
            <a:off x="513374" y="1505928"/>
            <a:ext cx="8280400" cy="4598538"/>
            <a:chOff x="513374" y="1505928"/>
            <a:chExt cx="8280400" cy="459853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CF53A3-4A23-9B4C-A20D-657A697987AF}"/>
                </a:ext>
              </a:extLst>
            </p:cNvPr>
            <p:cNvCxnSpPr/>
            <p:nvPr/>
          </p:nvCxnSpPr>
          <p:spPr>
            <a:xfrm>
              <a:off x="628650" y="3271228"/>
              <a:ext cx="4615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30B12-21F3-CB45-96E0-FDFE8B27FA9A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5" y="3269731"/>
              <a:ext cx="3016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13374" y="1505928"/>
              <a:ext cx="8280400" cy="4598538"/>
              <a:chOff x="513374" y="1505928"/>
              <a:chExt cx="8280400" cy="459853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582612" y="4838459"/>
                <a:ext cx="206761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/>
                  <a:t>rights for “other”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939060" y="5271850"/>
                <a:ext cx="2093009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/>
                  <a:t>rights for “group”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334985" y="5688968"/>
                <a:ext cx="195021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/>
                  <a:t>rights for “user”</a:t>
                </a:r>
              </a:p>
            </p:txBody>
          </p:sp>
          <p:cxnSp>
            <p:nvCxnSpPr>
              <p:cNvPr id="9" name="Straight Arrow Connector 8"/>
              <p:cNvCxnSpPr>
                <a:cxnSpLocks/>
              </p:cNvCxnSpPr>
              <p:nvPr/>
            </p:nvCxnSpPr>
            <p:spPr>
              <a:xfrm flipH="1" flipV="1">
                <a:off x="1690067" y="3289121"/>
                <a:ext cx="1295497" cy="1549339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cxnSpLocks/>
              </p:cNvCxnSpPr>
              <p:nvPr/>
            </p:nvCxnSpPr>
            <p:spPr>
              <a:xfrm flipH="1" flipV="1">
                <a:off x="1350169" y="3423628"/>
                <a:ext cx="959923" cy="1848222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 flipH="1" flipV="1">
                <a:off x="859448" y="3271228"/>
                <a:ext cx="981442" cy="247600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5" name="Picture 1" descr="$ ls -l .&#10;total 16&#10;-rwx------ 1 bishop users 8656 Dec 27 19:27 date&#10;-rw------- 1 bishop users  119 Dec 27 19:27 date.c&#10;-rwxr-xr-x 1 bishop users   55 Dec 27 19:54 pythonscript.py&#10;-rwxr-xr-x 1 bishop users   41 Dec 27 19:54 shscript.sh" title="Output of ls -l">
                <a:extLst>
                  <a:ext uri="{FF2B5EF4-FFF2-40B4-BE49-F238E27FC236}">
                    <a16:creationId xmlns:a16="http://schemas.microsoft.com/office/drawing/2014/main" id="{6616572E-08A5-804F-906A-4312BF12B8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374" y="1505928"/>
                <a:ext cx="8280400" cy="1765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4C17902-2E64-BC4F-828A-D3B7D410EB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7649" y="3423628"/>
                <a:ext cx="4615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ACAEB4-C2B6-4D4F-89DD-0876FDDA8950}"/>
                  </a:ext>
                </a:extLst>
              </p:cNvPr>
              <p:cNvSpPr txBox="1"/>
              <p:nvPr/>
            </p:nvSpPr>
            <p:spPr>
              <a:xfrm>
                <a:off x="3199508" y="4412437"/>
                <a:ext cx="137249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/>
                  <a:t>user name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2FEB5F3-6648-BC4D-BA91-D26F5B5D02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49990" y="3319305"/>
                <a:ext cx="768620" cy="111102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1E4C474-93D0-E549-A7A7-E3DA8F61D1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092" y="3281149"/>
                <a:ext cx="739184" cy="79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6883A07-9353-F34D-A349-DE083E11788D}"/>
                  </a:ext>
                </a:extLst>
              </p:cNvPr>
              <p:cNvSpPr txBox="1"/>
              <p:nvPr/>
            </p:nvSpPr>
            <p:spPr>
              <a:xfrm>
                <a:off x="3541464" y="4011148"/>
                <a:ext cx="150599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/>
                  <a:t>group name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58F3076-AFD0-5842-AC7C-2CEEAAD1AD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54766" y="3317685"/>
                <a:ext cx="403500" cy="72479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F7E701E-D3A0-D146-B847-5B8811692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394" y="3308903"/>
                <a:ext cx="739184" cy="79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CAC8695-CC30-3647-BF0C-98601A244F07}"/>
              </a:ext>
            </a:extLst>
          </p:cNvPr>
          <p:cNvSpPr txBox="1"/>
          <p:nvPr/>
        </p:nvSpPr>
        <p:spPr>
          <a:xfrm>
            <a:off x="4990127" y="3549921"/>
            <a:ext cx="3901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Check for an “x” in the triple to the left that refers to you: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you are the user, look in the first </a:t>
            </a:r>
            <a:r>
              <a:rPr lang="en-US" sz="2000" dirty="0" smtClean="0"/>
              <a:t>triple.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you are not the user and in the group, look in the second </a:t>
            </a:r>
            <a:r>
              <a:rPr lang="en-US" sz="2000" dirty="0" smtClean="0"/>
              <a:t>triple.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Otherwise look in the third </a:t>
            </a:r>
            <a:r>
              <a:rPr lang="en-US" sz="2000" dirty="0" smtClean="0"/>
              <a:t>triple.</a:t>
            </a:r>
            <a:endParaRPr lang="en-US" sz="2000" dirty="0"/>
          </a:p>
          <a:p>
            <a:r>
              <a:rPr lang="en-US" sz="2000" dirty="0"/>
              <a:t>If you see “x”, it is </a:t>
            </a:r>
            <a:r>
              <a:rPr lang="en-US" sz="2000" dirty="0" smtClean="0"/>
              <a:t>executable.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1328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799C2-DA01-4456-BF39-76550E66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53" y="1450871"/>
            <a:ext cx="85144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ls-l .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total 16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------  1 bishop users 8656 Dec 27 19:27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-------   1 bishop users   119 Dec 27 19:27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-x 1 bishop users      55 Dec 27 19:54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phythonscript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-x 1 bishop users       41 Dec 27 19:54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shscript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pythonscript.py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shscript.sh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shell script</a:t>
            </a:r>
          </a:p>
        </p:txBody>
      </p:sp>
    </p:spTree>
    <p:extLst>
      <p:ext uri="{BB962C8B-B14F-4D97-AF65-F5344CB8AC3E}">
        <p14:creationId xmlns:p14="http://schemas.microsoft.com/office/powerpoint/2010/main" val="1754710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Standard input</a:t>
            </a:r>
            <a:r>
              <a:rPr lang="en-US" dirty="0"/>
              <a:t>: (usually) input typed at the terminal</a:t>
            </a:r>
          </a:p>
          <a:p>
            <a:pPr lvl="1"/>
            <a:r>
              <a:rPr lang="en-US" dirty="0"/>
              <a:t>Technical term: </a:t>
            </a:r>
            <a:r>
              <a:rPr lang="en-US" i="1" dirty="0"/>
              <a:t>file descriptor 0</a:t>
            </a:r>
          </a:p>
          <a:p>
            <a:r>
              <a:rPr lang="en-US" i="1" dirty="0"/>
              <a:t>Standard output</a:t>
            </a:r>
            <a:r>
              <a:rPr lang="en-US" dirty="0"/>
              <a:t>: (usually) output shown on the terminal</a:t>
            </a:r>
          </a:p>
          <a:p>
            <a:pPr lvl="1"/>
            <a:r>
              <a:rPr lang="en-US" dirty="0"/>
              <a:t>Technical term: </a:t>
            </a:r>
            <a:r>
              <a:rPr lang="en-US" i="1" dirty="0"/>
              <a:t>file descriptor 1</a:t>
            </a:r>
          </a:p>
          <a:p>
            <a:r>
              <a:rPr lang="en-US" i="1" dirty="0"/>
              <a:t>Standard error</a:t>
            </a:r>
            <a:r>
              <a:rPr lang="en-US" dirty="0"/>
              <a:t>: (usually) output shown on the terminal	indicating some sort of problem</a:t>
            </a:r>
          </a:p>
          <a:p>
            <a:pPr lvl="1"/>
            <a:r>
              <a:rPr lang="en-US" dirty="0"/>
              <a:t>Technical term: </a:t>
            </a:r>
            <a:r>
              <a:rPr lang="en-US" i="1" dirty="0"/>
              <a:t>file descriptor 2</a:t>
            </a:r>
          </a:p>
        </p:txBody>
      </p:sp>
    </p:spTree>
    <p:extLst>
      <p:ext uri="{BB962C8B-B14F-4D97-AF65-F5344CB8AC3E}">
        <p14:creationId xmlns:p14="http://schemas.microsoft.com/office/powerpoint/2010/main" val="43851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</a:t>
            </a:r>
            <a:r>
              <a:rPr lang="en-US" dirty="0" smtClean="0"/>
              <a:t>this Unit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254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not intended to be an exhaustive lesson on Linux. It is meant only to provide enough working knowledge to complete this module. This includes:	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100" dirty="0"/>
              <a:t>How to log in and get to a terminal.</a:t>
            </a:r>
          </a:p>
          <a:p>
            <a:pPr lvl="1"/>
            <a:r>
              <a:rPr lang="en-US" sz="2100" dirty="0"/>
              <a:t>What the file system looks like.</a:t>
            </a:r>
          </a:p>
          <a:p>
            <a:pPr lvl="1"/>
            <a:r>
              <a:rPr lang="en-US" sz="2100" dirty="0"/>
              <a:t>A bit about the Bourne shell </a:t>
            </a:r>
            <a:r>
              <a:rPr lang="en-US" sz="2100" i="1" dirty="0"/>
              <a:t>sh.</a:t>
            </a:r>
          </a:p>
          <a:p>
            <a:pPr lvl="1"/>
            <a:r>
              <a:rPr lang="en-US" sz="2100" dirty="0"/>
              <a:t>How to run a command.</a:t>
            </a:r>
          </a:p>
          <a:p>
            <a:pPr lvl="1"/>
            <a:r>
              <a:rPr lang="en-US" sz="2100" dirty="0"/>
              <a:t>How to redirect output.</a:t>
            </a:r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Completion of Unit 0 is optional.</a:t>
            </a:r>
          </a:p>
        </p:txBody>
      </p:sp>
    </p:spTree>
    <p:extLst>
      <p:ext uri="{BB962C8B-B14F-4D97-AF65-F5344CB8AC3E}">
        <p14:creationId xmlns:p14="http://schemas.microsoft.com/office/powerpoint/2010/main" val="382985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“Usually”?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Redirection</a:t>
            </a:r>
          </a:p>
          <a:p>
            <a:pPr marL="0" indent="0">
              <a:buNone/>
            </a:pPr>
            <a:endParaRPr lang="en-US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lvl="1"/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&gt;</a:t>
            </a:r>
            <a:r>
              <a:rPr lang="en-US" dirty="0"/>
              <a:t> writes the standard output to a file.</a:t>
            </a:r>
          </a:p>
          <a:p>
            <a:pPr lvl="1"/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&gt;&gt;</a:t>
            </a:r>
            <a:r>
              <a:rPr lang="en-US" dirty="0"/>
              <a:t> appends the standard output to a file.</a:t>
            </a:r>
          </a:p>
          <a:p>
            <a:pPr lvl="1"/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&lt;</a:t>
            </a:r>
            <a:r>
              <a:rPr lang="en-US" dirty="0"/>
              <a:t> causes the standard input to be read from a file.</a:t>
            </a:r>
          </a:p>
          <a:p>
            <a:pPr lvl="1"/>
            <a:r>
              <a:rPr lang="en-US" dirty="0"/>
              <a:t>Standard error goes to the terminal even when standard output is redirected.</a:t>
            </a:r>
          </a:p>
        </p:txBody>
      </p:sp>
    </p:spTree>
    <p:extLst>
      <p:ext uri="{BB962C8B-B14F-4D97-AF65-F5344CB8AC3E}">
        <p14:creationId xmlns:p14="http://schemas.microsoft.com/office/powerpoint/2010/main" val="2052841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I/O </a:t>
            </a:r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56B2D7-34A5-4A20-89E9-143A2E9CC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9889"/>
            <a:ext cx="7886700" cy="46770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date &gt; OUTPUT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$ cat &lt; OUTPUT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Wed Dec 27 20:31:45 PTS 2017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$ date &gt;&gt; OUTPUT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Wed Dec 27 20:31:45 PST 2017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Wed Dec 27 20:31:59 PST 2017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$ cat OUTPU &gt; OUTPUT2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cat: OUTPU: No such file or directory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574" y="3973116"/>
            <a:ext cx="7773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100" dirty="0"/>
              <a:t>The program </a:t>
            </a:r>
            <a:r>
              <a:rPr lang="en-US" sz="2100" i="1" dirty="0"/>
              <a:t>cat</a:t>
            </a:r>
            <a:r>
              <a:rPr lang="en-US" sz="2100" dirty="0"/>
              <a:t> copies the named file to the standard </a:t>
            </a:r>
            <a:r>
              <a:rPr lang="en-US" sz="2100" dirty="0" smtClean="0"/>
              <a:t>output.</a:t>
            </a:r>
            <a:endParaRPr lang="en-US" sz="2100" dirty="0"/>
          </a:p>
          <a:p>
            <a:pPr marL="342900" indent="-342900">
              <a:buFont typeface="Arial" charset="0"/>
              <a:buChar char="•"/>
            </a:pPr>
            <a:r>
              <a:rPr lang="en-US" sz="2100" dirty="0"/>
              <a:t>If no file is named, it copies its standard input to the standard </a:t>
            </a:r>
            <a:r>
              <a:rPr lang="en-US" sz="2100" dirty="0" smtClean="0"/>
              <a:t>output.</a:t>
            </a:r>
            <a:endParaRPr lang="en-US" sz="2100" dirty="0"/>
          </a:p>
          <a:p>
            <a:pPr marL="342900" indent="-342900">
              <a:buFont typeface="Arial" charset="0"/>
              <a:buChar char="•"/>
            </a:pPr>
            <a:r>
              <a:rPr lang="en-US" sz="2100" dirty="0"/>
              <a:t>In the last command, notice the input file name is </a:t>
            </a:r>
            <a:r>
              <a:rPr lang="en-US" sz="2100" dirty="0" smtClean="0"/>
              <a:t>misspelled.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635338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current time and date into a file called </a:t>
            </a:r>
            <a:r>
              <a:rPr lang="en-US" dirty="0" err="1">
                <a:ea typeface="Lucida Sans Typewriter" charset="0"/>
                <a:cs typeface="Courier New" panose="02070309020205020404" pitchFamily="49" charset="0"/>
              </a:rPr>
              <a:t>plugh</a:t>
            </a:r>
            <a:r>
              <a:rPr lang="en-US" dirty="0"/>
              <a:t> in your home directory.</a:t>
            </a:r>
          </a:p>
          <a:p>
            <a:r>
              <a:rPr lang="en-US" dirty="0"/>
              <a:t>Now, try to write the output of </a:t>
            </a:r>
            <a:r>
              <a:rPr lang="en-US" dirty="0">
                <a:latin typeface="Courier New" panose="02070309020205020404" pitchFamily="49" charset="0"/>
                <a:ea typeface="Lucida Sans Typewriter" charset="0"/>
                <a:cs typeface="Courier New" panose="02070309020205020404" pitchFamily="49" charset="0"/>
              </a:rPr>
              <a:t>date</a:t>
            </a:r>
            <a:r>
              <a:rPr lang="en-US" dirty="0"/>
              <a:t> into </a:t>
            </a:r>
            <a:r>
              <a:rPr lang="en-US" dirty="0" err="1">
                <a:ea typeface="Lucida Sans Typewriter" charset="0"/>
                <a:cs typeface="Courier New" panose="02070309020205020404" pitchFamily="49" charset="0"/>
              </a:rPr>
              <a:t>plugh</a:t>
            </a:r>
            <a:r>
              <a:rPr lang="en-US" dirty="0"/>
              <a:t> using redirection.</a:t>
            </a:r>
          </a:p>
        </p:txBody>
      </p:sp>
    </p:spTree>
    <p:extLst>
      <p:ext uri="{BB962C8B-B14F-4D97-AF65-F5344CB8AC3E}">
        <p14:creationId xmlns:p14="http://schemas.microsoft.com/office/powerpoint/2010/main" val="959066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Standard Error (File Descriptor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this by typing </a:t>
            </a:r>
            <a:r>
              <a:rPr lang="en-US" dirty="0">
                <a:latin typeface="Courier New" panose="02070309020205020404" pitchFamily="49" charset="0"/>
                <a:ea typeface="Lucida Sans Typewriter" charset="0"/>
                <a:cs typeface="Courier New" panose="02070309020205020404" pitchFamily="49" charset="0"/>
              </a:rPr>
              <a:t>2&gt;&amp;1</a:t>
            </a:r>
          </a:p>
          <a:p>
            <a:pPr lvl="1"/>
            <a:r>
              <a:rPr lang="en-US" sz="2100" dirty="0"/>
              <a:t>That says any output to file descriptor 2 (the standard error) is to be sent to file descriptor 1 (the standard output).</a:t>
            </a:r>
          </a:p>
          <a:p>
            <a:pPr lvl="1"/>
            <a:r>
              <a:rPr lang="en-US" sz="2100" dirty="0"/>
              <a:t>In this example, the standard error goes into the file OUTPUT2 </a:t>
            </a:r>
            <a:br>
              <a:rPr lang="en-US" sz="2100" dirty="0"/>
            </a:br>
            <a:r>
              <a:rPr lang="en-US" sz="2100" dirty="0"/>
              <a:t>	</a:t>
            </a:r>
          </a:p>
          <a:p>
            <a:pPr marL="342900" lvl="1" indent="0">
              <a:buNone/>
            </a:pPr>
            <a:r>
              <a:rPr lang="en-US" sz="2100" dirty="0"/>
              <a:t> 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OUTPU &gt; OUTPUT2 2&gt;&amp;1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$ cat OUTPUT2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cat: OUTPU: No such file or directory</a:t>
            </a:r>
          </a:p>
          <a:p>
            <a:pPr marL="3429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100" dirty="0"/>
              <a:t>But order matters! Here, the standard error is not redirected as you might expect:</a:t>
            </a:r>
            <a:br>
              <a:rPr lang="en-US" sz="2100" dirty="0"/>
            </a:b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OUTPU 2&gt;&amp;1 &gt; OUTPUT2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cat: OUTPU: No such file or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9038"/>
          </a:xfrm>
        </p:spPr>
        <p:txBody>
          <a:bodyPr/>
          <a:lstStyle/>
          <a:p>
            <a:r>
              <a:rPr lang="en-US" dirty="0"/>
              <a:t>Connecting Output to Input (Piping)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4165"/>
            <a:ext cx="8001000" cy="39475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300" dirty="0"/>
              <a:t>Example: </a:t>
            </a:r>
            <a:r>
              <a:rPr lang="en-US" sz="2300" dirty="0" smtClean="0"/>
              <a:t>Count </a:t>
            </a:r>
            <a:r>
              <a:rPr lang="en-US" sz="2300" dirty="0"/>
              <a:t>the number of unique words in the Declaration of Independence (in the text file </a:t>
            </a:r>
            <a:r>
              <a:rPr lang="en-US" sz="2300" dirty="0" err="1"/>
              <a:t>DoI</a:t>
            </a:r>
            <a:r>
              <a:rPr lang="en-US" sz="2300" dirty="0"/>
              <a:t>).</a:t>
            </a:r>
          </a:p>
          <a:p>
            <a:pPr marL="0" indent="0">
              <a:buNone/>
            </a:pPr>
            <a:endParaRPr lang="en-US" sz="23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300" dirty="0"/>
              <a:t>First, use redirection.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‘ ‘ ‘ \012’ &lt;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&gt; DOI2</a:t>
            </a:r>
            <a:b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-dc  “[: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alnum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:]\012” &lt;DoI2 &gt; DoI3</a:t>
            </a:r>
            <a:b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‘/^$/d’ &lt; DoI3 &gt; DoI4</a:t>
            </a:r>
            <a:b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 sort &lt; DoI4 &gt; DoI5</a:t>
            </a:r>
            <a:b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&lt; DoI5 &gt; DoI6</a:t>
            </a:r>
            <a:b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-l &lt;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  <a:b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582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/>
              <a:t/>
            </a:r>
            <a:br>
              <a:rPr lang="en-US" sz="2300" dirty="0"/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22444" y="1859339"/>
            <a:ext cx="31929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all spaces to newlines; now at most 1 word per line.</a:t>
            </a:r>
          </a:p>
          <a:p>
            <a:r>
              <a:rPr lang="en-US" dirty="0"/>
              <a:t>Delete all non-</a:t>
            </a:r>
            <a:r>
              <a:rPr lang="en-US" dirty="0" err="1"/>
              <a:t>alphanumerics</a:t>
            </a:r>
            <a:r>
              <a:rPr lang="en-US" dirty="0"/>
              <a:t> except newlines.</a:t>
            </a:r>
          </a:p>
          <a:p>
            <a:r>
              <a:rPr lang="en-US" dirty="0"/>
              <a:t>Delete all blank lines; now each line contains exactly 1 word.</a:t>
            </a:r>
          </a:p>
          <a:p>
            <a:r>
              <a:rPr lang="en-US" dirty="0"/>
              <a:t>Sort the lines (words).</a:t>
            </a:r>
          </a:p>
          <a:p>
            <a:r>
              <a:rPr lang="en-US" dirty="0"/>
              <a:t>Delete all but one of duplicated lines (words).</a:t>
            </a:r>
          </a:p>
          <a:p>
            <a:r>
              <a:rPr lang="en-US" dirty="0"/>
              <a:t>Count the number of lines (words) in the file.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5160593"/>
            <a:ext cx="7733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with pipes: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cs typeface="Courier New" panose="02070309020205020404" pitchFamily="49" charset="0"/>
              </a:rPr>
              <a:t>$ </a:t>
            </a:r>
            <a:r>
              <a:rPr lang="en-US" dirty="0" err="1">
                <a:cs typeface="Courier New" panose="02070309020205020404" pitchFamily="49" charset="0"/>
              </a:rPr>
              <a:t>tr</a:t>
            </a:r>
            <a:r>
              <a:rPr lang="en-US" dirty="0">
                <a:cs typeface="Courier New" panose="02070309020205020404" pitchFamily="49" charset="0"/>
              </a:rPr>
              <a:t> ‘ ‘ ‘ \012’ , </a:t>
            </a:r>
            <a:r>
              <a:rPr lang="en-US" dirty="0" err="1">
                <a:cs typeface="Courier New" panose="02070309020205020404" pitchFamily="49" charset="0"/>
              </a:rPr>
              <a:t>DoI</a:t>
            </a:r>
            <a:r>
              <a:rPr lang="en-US" dirty="0">
                <a:cs typeface="Courier New" panose="02070309020205020404" pitchFamily="49" charset="0"/>
              </a:rPr>
              <a:t> | </a:t>
            </a:r>
            <a:r>
              <a:rPr lang="en-US" dirty="0" err="1">
                <a:cs typeface="Courier New" panose="02070309020205020404" pitchFamily="49" charset="0"/>
              </a:rPr>
              <a:t>tr</a:t>
            </a:r>
            <a:r>
              <a:rPr lang="en-US" dirty="0">
                <a:cs typeface="Courier New" panose="02070309020205020404" pitchFamily="49" charset="0"/>
              </a:rPr>
              <a:t>-dc “[:</a:t>
            </a:r>
            <a:r>
              <a:rPr lang="en-US" dirty="0" err="1">
                <a:cs typeface="Courier New" panose="02070309020205020404" pitchFamily="49" charset="0"/>
              </a:rPr>
              <a:t>alnum</a:t>
            </a:r>
            <a:r>
              <a:rPr lang="en-US" dirty="0">
                <a:cs typeface="Courier New" panose="02070309020205020404" pitchFamily="49" charset="0"/>
              </a:rPr>
              <a:t>:]\012” | </a:t>
            </a:r>
            <a:r>
              <a:rPr lang="en-US" dirty="0" err="1">
                <a:cs typeface="Courier New" panose="02070309020205020404" pitchFamily="49" charset="0"/>
              </a:rPr>
              <a:t>sed</a:t>
            </a:r>
            <a:r>
              <a:rPr lang="en-US" dirty="0">
                <a:cs typeface="Courier New" panose="02070309020205020404" pitchFamily="49" charset="0"/>
              </a:rPr>
              <a:t> ‘/^$/d’ | sort | </a:t>
            </a:r>
            <a:r>
              <a:rPr lang="en-US" dirty="0" err="1">
                <a:cs typeface="Courier New" panose="02070309020205020404" pitchFamily="49" charset="0"/>
              </a:rPr>
              <a:t>uniq</a:t>
            </a:r>
            <a:r>
              <a:rPr lang="en-US" dirty="0">
                <a:cs typeface="Courier New" panose="02070309020205020404" pitchFamily="49" charset="0"/>
              </a:rPr>
              <a:t> | </a:t>
            </a:r>
            <a:r>
              <a:rPr lang="en-US" dirty="0" err="1">
                <a:cs typeface="Courier New" panose="02070309020205020404" pitchFamily="49" charset="0"/>
              </a:rPr>
              <a:t>wc</a:t>
            </a:r>
            <a:r>
              <a:rPr lang="en-US" dirty="0">
                <a:cs typeface="Courier New" panose="02070309020205020404" pitchFamily="49" charset="0"/>
              </a:rPr>
              <a:t>-l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57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exercise has you work with redirection and pipes. For this exercise, assume the following command</a:t>
            </a:r>
          </a:p>
          <a:p>
            <a:pPr marL="1029891" indent="0">
              <a:buNone/>
            </a:pPr>
            <a:r>
              <a:rPr lang="en-US" sz="1800" dirty="0">
                <a:latin typeface="Courier New" panose="02070309020205020404" pitchFamily="49" charset="0"/>
                <a:ea typeface="Lucida Sans Typewriter" charset="0"/>
                <a:cs typeface="Courier New" panose="02070309020205020404" pitchFamily="49" charset="0"/>
              </a:rPr>
              <a:t>grep ‘^..e’</a:t>
            </a:r>
          </a:p>
          <a:p>
            <a:pPr indent="0">
              <a:buNone/>
            </a:pPr>
            <a:r>
              <a:rPr lang="en-US" dirty="0"/>
              <a:t>matches any line that has as its third character the letter “e” and that the command</a:t>
            </a:r>
          </a:p>
          <a:p>
            <a:pPr marL="1029891" indent="0">
              <a:buNone/>
            </a:pPr>
            <a:r>
              <a:rPr lang="en-US" sz="1800" dirty="0">
                <a:latin typeface="Courier New" panose="02070309020205020404" pitchFamily="49" charset="0"/>
                <a:ea typeface="Lucida Sans Typewriter" charset="0"/>
                <a:cs typeface="Courier New" panose="02070309020205020404" pitchFamily="49" charset="0"/>
              </a:rPr>
              <a:t>ls</a:t>
            </a:r>
          </a:p>
          <a:p>
            <a:pPr indent="0">
              <a:buNone/>
            </a:pPr>
            <a:r>
              <a:rPr lang="en-US" dirty="0"/>
              <a:t>lists the files in a directory, one per line.</a:t>
            </a: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52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37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2237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Upon completion of this </a:t>
            </a:r>
            <a:r>
              <a:rPr lang="en-US" sz="2000" dirty="0" smtClean="0"/>
              <a:t>unit:</a:t>
            </a:r>
            <a:endParaRPr lang="en-US" sz="2000" dirty="0"/>
          </a:p>
          <a:p>
            <a:r>
              <a:rPr lang="en-US" sz="2000" dirty="0" smtClean="0"/>
              <a:t>Students </a:t>
            </a:r>
            <a:r>
              <a:rPr lang="en-US" sz="2000" dirty="0"/>
              <a:t>will be able </a:t>
            </a:r>
            <a:r>
              <a:rPr lang="en-US" sz="2000" dirty="0" smtClean="0"/>
              <a:t>to describe </a:t>
            </a:r>
            <a:r>
              <a:rPr lang="en-US" sz="2000" dirty="0"/>
              <a:t>the organization of the Linux file system.</a:t>
            </a:r>
          </a:p>
          <a:p>
            <a:r>
              <a:rPr lang="en-US" sz="2000" dirty="0"/>
              <a:t>Students will be able to </a:t>
            </a:r>
            <a:r>
              <a:rPr lang="en-US" sz="2000" dirty="0" smtClean="0"/>
              <a:t>i</a:t>
            </a:r>
            <a:r>
              <a:rPr lang="en-US" sz="2000" dirty="0" smtClean="0"/>
              <a:t>dentify </a:t>
            </a:r>
            <a:r>
              <a:rPr lang="en-US" sz="2000" dirty="0"/>
              <a:t>a file using both absolute path names and relative path names (and explain the difference).</a:t>
            </a:r>
          </a:p>
          <a:p>
            <a:r>
              <a:rPr lang="en-US" sz="2000" dirty="0"/>
              <a:t>Students will be able to </a:t>
            </a:r>
            <a:r>
              <a:rPr lang="en-US" sz="2000" dirty="0" smtClean="0"/>
              <a:t>m</a:t>
            </a:r>
            <a:r>
              <a:rPr lang="en-US" sz="2000" dirty="0" smtClean="0"/>
              <a:t>ove </a:t>
            </a:r>
            <a:r>
              <a:rPr lang="en-US" sz="2000" dirty="0"/>
              <a:t>around the file system using Linux commands.</a:t>
            </a:r>
          </a:p>
          <a:p>
            <a:r>
              <a:rPr lang="en-US" sz="2000" dirty="0"/>
              <a:t>Students will be able to </a:t>
            </a:r>
            <a:r>
              <a:rPr lang="en-US" sz="2000" dirty="0" smtClean="0"/>
              <a:t>e</a:t>
            </a:r>
            <a:r>
              <a:rPr lang="en-US" sz="2000" dirty="0" smtClean="0"/>
              <a:t>xplain </a:t>
            </a:r>
            <a:r>
              <a:rPr lang="en-US" sz="2000" dirty="0"/>
              <a:t>what the search path is and how it works.</a:t>
            </a:r>
          </a:p>
          <a:p>
            <a:r>
              <a:rPr lang="en-US" sz="2000" dirty="0"/>
              <a:t>Students will be able to </a:t>
            </a:r>
            <a:r>
              <a:rPr lang="en-US" sz="2000" dirty="0" smtClean="0"/>
              <a:t>execute </a:t>
            </a:r>
            <a:r>
              <a:rPr lang="en-US" sz="2000" dirty="0"/>
              <a:t>a Linux command.</a:t>
            </a:r>
          </a:p>
          <a:p>
            <a:r>
              <a:rPr lang="en-US" sz="2000" dirty="0"/>
              <a:t>Students will be able to </a:t>
            </a:r>
            <a:r>
              <a:rPr lang="en-US" sz="2000" dirty="0" smtClean="0"/>
              <a:t>demonstrate </a:t>
            </a:r>
            <a:r>
              <a:rPr lang="en-US" sz="2000" dirty="0"/>
              <a:t>how to redirect input from and output to a file.</a:t>
            </a:r>
          </a:p>
          <a:p>
            <a:r>
              <a:rPr lang="en-US" sz="2000" dirty="0"/>
              <a:t>Students will be able to </a:t>
            </a:r>
            <a:r>
              <a:rPr lang="en-US" sz="2000" dirty="0" smtClean="0"/>
              <a:t>s</a:t>
            </a:r>
            <a:r>
              <a:rPr lang="en-US" sz="2000" dirty="0" smtClean="0"/>
              <a:t>tate </a:t>
            </a:r>
            <a:r>
              <a:rPr lang="en-US" sz="2000" dirty="0"/>
              <a:t>what a pipe does and how it relates to input and output redirection.</a:t>
            </a:r>
          </a:p>
        </p:txBody>
      </p:sp>
    </p:spTree>
    <p:extLst>
      <p:ext uri="{BB962C8B-B14F-4D97-AF65-F5344CB8AC3E}">
        <p14:creationId xmlns:p14="http://schemas.microsoft.com/office/powerpoint/2010/main" val="17672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Into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Linux and log in.</a:t>
            </a:r>
          </a:p>
          <a:p>
            <a:pPr lvl="1"/>
            <a:r>
              <a:rPr lang="en-US" dirty="0"/>
              <a:t>You will be prompted for your login and password. Your instructor will supply these.</a:t>
            </a:r>
          </a:p>
          <a:p>
            <a:r>
              <a:rPr lang="en-US" dirty="0"/>
              <a:t>Your instructor will tell you how to get to the terminal.</a:t>
            </a:r>
          </a:p>
          <a:p>
            <a:pPr lvl="1"/>
            <a:r>
              <a:rPr lang="en-US" dirty="0"/>
              <a:t>If you see an icon on the left that looks like a terminal, click it.</a:t>
            </a:r>
          </a:p>
          <a:p>
            <a:pPr lvl="1"/>
            <a:r>
              <a:rPr lang="en-US" dirty="0"/>
              <a:t>If not, look for the search icon (it looks like a whirlpool and is	usually at the top of the bar), click it, and type “terminal”.</a:t>
            </a:r>
          </a:p>
          <a:p>
            <a:pPr lvl="1"/>
            <a:r>
              <a:rPr lang="en-US" dirty="0"/>
              <a:t>If you see a black window with the cursor right after a “$”, you're in the terminal.</a:t>
            </a:r>
          </a:p>
        </p:txBody>
      </p:sp>
    </p:spTree>
    <p:extLst>
      <p:ext uri="{BB962C8B-B14F-4D97-AF65-F5344CB8AC3E}">
        <p14:creationId xmlns:p14="http://schemas.microsoft.com/office/powerpoint/2010/main" val="14967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hierarchy, like on Windows and Macs.</a:t>
            </a:r>
          </a:p>
          <a:p>
            <a:pPr lvl="1"/>
            <a:r>
              <a:rPr lang="en-US" dirty="0"/>
              <a:t>Windows folks: you don't need to name a drive like “C:”.</a:t>
            </a:r>
          </a:p>
          <a:p>
            <a:pPr lvl="1"/>
            <a:r>
              <a:rPr lang="en-US" dirty="0"/>
              <a:t>Folders are called </a:t>
            </a:r>
            <a:r>
              <a:rPr lang="en-US" i="1" dirty="0"/>
              <a:t>directories.</a:t>
            </a:r>
          </a:p>
          <a:p>
            <a:pPr lvl="1"/>
            <a:r>
              <a:rPr lang="en-US" dirty="0"/>
              <a:t>The divider is “/” rather than “\”.</a:t>
            </a:r>
          </a:p>
          <a:p>
            <a:pPr lvl="1"/>
            <a:r>
              <a:rPr lang="en-US" dirty="0"/>
              <a:t>The top of the hierarchy is called the </a:t>
            </a:r>
            <a:r>
              <a:rPr lang="en-US" i="1" dirty="0"/>
              <a:t>root</a:t>
            </a:r>
            <a:r>
              <a:rPr lang="en-US" dirty="0"/>
              <a:t> and is written “/”.</a:t>
            </a:r>
          </a:p>
        </p:txBody>
      </p:sp>
    </p:spTree>
    <p:extLst>
      <p:ext uri="{BB962C8B-B14F-4D97-AF65-F5344CB8AC3E}">
        <p14:creationId xmlns:p14="http://schemas.microsoft.com/office/powerpoint/2010/main" val="55376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File System Looks Like</a:t>
            </a:r>
          </a:p>
        </p:txBody>
      </p:sp>
      <p:grpSp>
        <p:nvGrpSpPr>
          <p:cNvPr id="5" name="Group 4" descr="This diagram depicts the hierarchy in the Linux file system. Under the directory &quot;bin&quot; are the files &quot;bash&quot; and &quot;ed&quot;, plus other files not shown. Under the directory &quot;sbin&quot; are the files &quot;fsck&quot; and &quot;sysctl&quot;, plus other files not shown. Under the directory &quot;home&quot; is the home directory &quot;you&quot;. Under the directory &quot;usr&quot; are the directories &quot;bin&quot; and &quot;var&quot;, as well as other directories not shown. Under the directory &quot;bin&quot; are the files &quot;cc&quot; and &quot;xinit&quot;, as well as other files not shown. On the top level of directories an ellipsis is marked, indicating that additional directories present are not shown. &#10;  " title="Diagram of the Linux file system"/>
          <p:cNvGrpSpPr/>
          <p:nvPr/>
        </p:nvGrpSpPr>
        <p:grpSpPr>
          <a:xfrm>
            <a:off x="879574" y="2125266"/>
            <a:ext cx="7188396" cy="2560115"/>
            <a:chOff x="879574" y="2125266"/>
            <a:chExt cx="7188396" cy="2560115"/>
          </a:xfrm>
        </p:grpSpPr>
        <p:sp>
          <p:nvSpPr>
            <p:cNvPr id="4" name="TextBox 3"/>
            <p:cNvSpPr txBox="1"/>
            <p:nvPr/>
          </p:nvSpPr>
          <p:spPr>
            <a:xfrm>
              <a:off x="3682603" y="2125266"/>
              <a:ext cx="235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853805" y="2441602"/>
              <a:ext cx="1653783" cy="513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33899" y="2934182"/>
              <a:ext cx="54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1267123" y="3259444"/>
              <a:ext cx="364333" cy="3462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79574" y="3605696"/>
              <a:ext cx="745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bash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110" y="3624788"/>
              <a:ext cx="408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/>
                <a:t>…</a:t>
              </a:r>
              <a:endParaRPr lang="en-US" dirty="0"/>
            </a:p>
          </p:txBody>
        </p:sp>
        <p:cxnSp>
          <p:nvCxnSpPr>
            <p:cNvPr id="53" name="Straight Connector 52"/>
            <p:cNvCxnSpPr>
              <a:endCxn id="13" idx="0"/>
            </p:cNvCxnSpPr>
            <p:nvPr/>
          </p:nvCxnSpPr>
          <p:spPr>
            <a:xfrm>
              <a:off x="1853805" y="3289360"/>
              <a:ext cx="224578" cy="316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841301" y="3605696"/>
              <a:ext cx="474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2990552" y="2471513"/>
              <a:ext cx="687138" cy="4626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650332" y="2934184"/>
              <a:ext cx="620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sbin</a:t>
              </a:r>
              <a:endParaRPr lang="en-US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2570411" y="3280431"/>
              <a:ext cx="175914" cy="3462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3859" y="3605696"/>
              <a:ext cx="582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fsck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48569" y="3644537"/>
              <a:ext cx="408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093695" y="3280428"/>
              <a:ext cx="277709" cy="346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02173" y="3605695"/>
              <a:ext cx="732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sysctl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Connector 29"/>
            <p:cNvCxnSpPr>
              <a:endCxn id="8" idx="0"/>
            </p:cNvCxnSpPr>
            <p:nvPr/>
          </p:nvCxnSpPr>
          <p:spPr>
            <a:xfrm>
              <a:off x="3874589" y="2461023"/>
              <a:ext cx="638473" cy="473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146944" y="2934182"/>
              <a:ext cx="732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cxnSp>
          <p:nvCxnSpPr>
            <p:cNvPr id="38" name="Straight Connector 37"/>
            <p:cNvCxnSpPr>
              <a:stCxn id="8" idx="2"/>
              <a:endCxn id="18" idx="0"/>
            </p:cNvCxnSpPr>
            <p:nvPr/>
          </p:nvCxnSpPr>
          <p:spPr>
            <a:xfrm flipH="1">
              <a:off x="4486273" y="3303514"/>
              <a:ext cx="26789" cy="475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990675" y="3778818"/>
              <a:ext cx="99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you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4258" y="2934182"/>
              <a:ext cx="678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/>
                <a:t>…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4017911" y="2450529"/>
              <a:ext cx="2954388" cy="414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861571" y="2934182"/>
              <a:ext cx="489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usr</a:t>
              </a:r>
              <a:endParaRPr lang="en-US" dirty="0"/>
            </a:p>
          </p:txBody>
        </p:sp>
        <p:cxnSp>
          <p:nvCxnSpPr>
            <p:cNvPr id="41" name="Straight Connector 40"/>
            <p:cNvCxnSpPr>
              <a:endCxn id="19" idx="0"/>
            </p:cNvCxnSpPr>
            <p:nvPr/>
          </p:nvCxnSpPr>
          <p:spPr>
            <a:xfrm flipH="1">
              <a:off x="6649718" y="3289360"/>
              <a:ext cx="322584" cy="355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397678" y="3644538"/>
              <a:ext cx="504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bin</a:t>
              </a:r>
              <a:endParaRPr lang="en-US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6182915" y="3960871"/>
              <a:ext cx="315218" cy="355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25752" y="4316049"/>
              <a:ext cx="442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cc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9551" y="4316049"/>
              <a:ext cx="408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/>
                <a:t>…</a:t>
              </a:r>
              <a:endParaRPr lang="en-US" dirty="0"/>
            </a:p>
          </p:txBody>
        </p:sp>
        <p:cxnSp>
          <p:nvCxnSpPr>
            <p:cNvPr id="44" name="Straight Connector 43"/>
            <p:cNvCxnSpPr>
              <a:endCxn id="21" idx="0"/>
            </p:cNvCxnSpPr>
            <p:nvPr/>
          </p:nvCxnSpPr>
          <p:spPr>
            <a:xfrm>
              <a:off x="6814691" y="3945942"/>
              <a:ext cx="293338" cy="3701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785662" y="4316049"/>
              <a:ext cx="644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xinit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21416" y="3580154"/>
              <a:ext cx="408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/>
                <a:t>…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7267874" y="3280431"/>
              <a:ext cx="383083" cy="3701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502720" y="3644537"/>
              <a:ext cx="565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var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(and Common)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home directory</a:t>
            </a:r>
            <a:r>
              <a:rPr lang="en-US" dirty="0"/>
              <a:t>: the directory you’re put into when you log in</a:t>
            </a:r>
          </a:p>
          <a:p>
            <a:r>
              <a:rPr lang="en-US" i="1" dirty="0"/>
              <a:t>current working directory</a:t>
            </a:r>
            <a:r>
              <a:rPr lang="en-US" dirty="0"/>
              <a:t>: the directory you’re in</a:t>
            </a:r>
          </a:p>
          <a:p>
            <a:pPr lvl="1"/>
            <a:r>
              <a:rPr lang="en-US" dirty="0"/>
              <a:t>Referred to in path names as “.”	</a:t>
            </a:r>
          </a:p>
          <a:p>
            <a:r>
              <a:rPr lang="en-US" i="1" dirty="0"/>
              <a:t>relative path name of a file</a:t>
            </a:r>
            <a:r>
              <a:rPr lang="en-US" dirty="0"/>
              <a:t>: the location of the file beginning with the current working directory</a:t>
            </a:r>
          </a:p>
          <a:p>
            <a:pPr lvl="1"/>
            <a:r>
              <a:rPr lang="en-US" dirty="0"/>
              <a:t>If a path name does not begin with “/”, it is a relative path </a:t>
            </a:r>
            <a:r>
              <a:rPr lang="en-US" dirty="0" smtClean="0"/>
              <a:t>name.</a:t>
            </a:r>
            <a:endParaRPr lang="en-US" dirty="0"/>
          </a:p>
          <a:p>
            <a:r>
              <a:rPr lang="en-US" i="1" dirty="0"/>
              <a:t>absolute path name of a file</a:t>
            </a:r>
            <a:r>
              <a:rPr lang="en-US" dirty="0"/>
              <a:t>: the location of the file beginning at the root of the file system, “/”</a:t>
            </a:r>
          </a:p>
          <a:p>
            <a:pPr lvl="1"/>
            <a:r>
              <a:rPr lang="en-US" dirty="0"/>
              <a:t>If a path name begins with “/”, it is an absolute path </a:t>
            </a:r>
            <a:r>
              <a:rPr lang="en-US" dirty="0" smtClean="0"/>
              <a:t>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Absolute Path Names for the Files and Directories</a:t>
            </a:r>
          </a:p>
        </p:txBody>
      </p:sp>
      <p:grpSp>
        <p:nvGrpSpPr>
          <p:cNvPr id="5" name="Group 4" descr="This graphic is a version of the diagram on Slide 6, with absolute path names provided for each directory and file shown. &#10;The absolute path name for the root directory: /&#10;The absolute path name for the directory &quot;bin&quot;: /bin&#10;The absolute path name for the file &quot;bash&quot; in the directory &quot;bin&quot;: /bin/bash&#10;The absolute path name for the file &quot;ed&quot; in the directory &quot;bin&quot;: /bin/ed&#10;The absolute path name for the directory &quot;sbin&quot;: /sbin &#10;The absolute path name for the file &quot;fsck&quot; in the directory &quot;sbin&quot;:  /sbin/fsck &#10;The absolute path name for the file &quot;sysctl&quot; in the directory &quot;sbin&quot;: /sbin/sysctl&#10;The absolute path name for the directory &quot;home&quot;: /home&#10;The absolute path name for the file &quot;you&quot; in the directory &quot;home&quot;: /home/you&#10;The absolute path name for the directory &quot;usr&quot;: /usr&#10;The absolute path name for the directory &quot;bin&quot; in the directory &quot;usr&quot;: /usr/bin&#10;The absolute path name for the file &quot;cc&quot; in the directory &quot;bin&quot; in the directory &quot;usr&quot;: /usr/bin/cc&#10;The absolute path name for the file &quot;xinit&quot; in the directory &quot;bin&quot; in the directory &quot;usr&quot;: /usr/bin/xinit&#10;The absolute path name for the directory &quot;var&quot; in the directory &quot;usr&quot;: /usr/bin/var&#10; " title="Diagram of the file tree with absolute path names">
            <a:extLst>
              <a:ext uri="{FF2B5EF4-FFF2-40B4-BE49-F238E27FC236}">
                <a16:creationId xmlns:a16="http://schemas.microsoft.com/office/drawing/2014/main" id="{02A2F612-39CB-EF48-9892-668184B39559}"/>
              </a:ext>
            </a:extLst>
          </p:cNvPr>
          <p:cNvGrpSpPr/>
          <p:nvPr/>
        </p:nvGrpSpPr>
        <p:grpSpPr>
          <a:xfrm>
            <a:off x="525258" y="1997855"/>
            <a:ext cx="8258268" cy="3077172"/>
            <a:chOff x="525258" y="1997855"/>
            <a:chExt cx="8258268" cy="3077172"/>
          </a:xfrm>
        </p:grpSpPr>
        <p:sp>
          <p:nvSpPr>
            <p:cNvPr id="4" name="TextBox 3"/>
            <p:cNvSpPr txBox="1"/>
            <p:nvPr/>
          </p:nvSpPr>
          <p:spPr>
            <a:xfrm>
              <a:off x="3682603" y="2125266"/>
              <a:ext cx="235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33899" y="2934182"/>
              <a:ext cx="56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50331" y="2934184"/>
              <a:ext cx="57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sbin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46944" y="2934182"/>
              <a:ext cx="743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home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4258" y="2934182"/>
              <a:ext cx="678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/>
                <a:t>…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61571" y="2934182"/>
              <a:ext cx="505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usr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1551" y="3605696"/>
              <a:ext cx="653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bash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41301" y="3605696"/>
              <a:ext cx="455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0205" y="3643184"/>
              <a:ext cx="408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/>
                <a:t>…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03859" y="3605696"/>
              <a:ext cx="582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fsck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02173" y="3605695"/>
              <a:ext cx="732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sysctl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64644" y="3605694"/>
              <a:ext cx="408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/>
                <a:t>…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90675" y="3778818"/>
              <a:ext cx="99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you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40983" y="3644538"/>
              <a:ext cx="494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bin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25752" y="4316049"/>
              <a:ext cx="442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85662" y="4316049"/>
              <a:ext cx="641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xinit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9551" y="4316049"/>
              <a:ext cx="408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02720" y="3644537"/>
              <a:ext cx="565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var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21416" y="3580154"/>
              <a:ext cx="408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/>
                <a:t>…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853805" y="2441602"/>
              <a:ext cx="1653783" cy="513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990552" y="2471513"/>
              <a:ext cx="687138" cy="4626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8" idx="0"/>
            </p:cNvCxnSpPr>
            <p:nvPr/>
          </p:nvCxnSpPr>
          <p:spPr>
            <a:xfrm>
              <a:off x="3874589" y="2461023"/>
              <a:ext cx="644322" cy="473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017911" y="2450529"/>
              <a:ext cx="2954388" cy="414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267123" y="3259444"/>
              <a:ext cx="364333" cy="3462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570411" y="3280431"/>
              <a:ext cx="175914" cy="3462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8" idx="2"/>
              <a:endCxn id="18" idx="0"/>
            </p:cNvCxnSpPr>
            <p:nvPr/>
          </p:nvCxnSpPr>
          <p:spPr>
            <a:xfrm flipH="1">
              <a:off x="4486273" y="3303514"/>
              <a:ext cx="32638" cy="475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19" idx="0"/>
            </p:cNvCxnSpPr>
            <p:nvPr/>
          </p:nvCxnSpPr>
          <p:spPr>
            <a:xfrm flipH="1">
              <a:off x="6688022" y="3289360"/>
              <a:ext cx="284280" cy="355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6182915" y="3960871"/>
              <a:ext cx="315218" cy="355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21" idx="0"/>
            </p:cNvCxnSpPr>
            <p:nvPr/>
          </p:nvCxnSpPr>
          <p:spPr>
            <a:xfrm>
              <a:off x="6814691" y="3945942"/>
              <a:ext cx="291480" cy="3701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267874" y="3280431"/>
              <a:ext cx="383083" cy="3701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93695" y="3280428"/>
              <a:ext cx="277709" cy="346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13" idx="0"/>
            </p:cNvCxnSpPr>
            <p:nvPr/>
          </p:nvCxnSpPr>
          <p:spPr>
            <a:xfrm>
              <a:off x="1853805" y="3289360"/>
              <a:ext cx="215430" cy="316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739378" y="2775347"/>
              <a:ext cx="47481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/bin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5258" y="4130995"/>
              <a:ext cx="87556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/bin/bash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57001" y="4419340"/>
              <a:ext cx="71692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/bin/</a:t>
              </a:r>
              <a:r>
                <a:rPr lang="en-US" sz="1350" dirty="0" err="1">
                  <a:solidFill>
                    <a:srgbClr val="0070C0"/>
                  </a:solidFill>
                </a:rPr>
                <a:t>ed</a:t>
              </a:r>
              <a:endParaRPr lang="en-US" sz="1350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35072" y="4114476"/>
              <a:ext cx="87645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/</a:t>
              </a:r>
              <a:r>
                <a:rPr lang="en-US" sz="1350" dirty="0" err="1">
                  <a:solidFill>
                    <a:srgbClr val="0070C0"/>
                  </a:solidFill>
                </a:rPr>
                <a:t>sbin</a:t>
              </a:r>
              <a:r>
                <a:rPr lang="en-US" sz="1350" dirty="0">
                  <a:solidFill>
                    <a:srgbClr val="0070C0"/>
                  </a:solidFill>
                </a:rPr>
                <a:t>/</a:t>
              </a:r>
              <a:r>
                <a:rPr lang="en-US" sz="1350" dirty="0" err="1">
                  <a:solidFill>
                    <a:srgbClr val="0070C0"/>
                  </a:solidFill>
                </a:rPr>
                <a:t>fsck</a:t>
              </a:r>
              <a:endParaRPr lang="en-US" sz="1350" dirty="0">
                <a:solidFill>
                  <a:srgbClr val="0070C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3067" y="4429382"/>
              <a:ext cx="98296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/</a:t>
              </a:r>
              <a:r>
                <a:rPr lang="en-US" sz="1350" dirty="0" err="1">
                  <a:solidFill>
                    <a:srgbClr val="0070C0"/>
                  </a:solidFill>
                </a:rPr>
                <a:t>sbin</a:t>
              </a:r>
              <a:r>
                <a:rPr lang="en-US" sz="1350" dirty="0">
                  <a:solidFill>
                    <a:srgbClr val="0070C0"/>
                  </a:solidFill>
                </a:rPr>
                <a:t>/</a:t>
              </a:r>
              <a:r>
                <a:rPr lang="en-US" sz="1350" dirty="0" err="1">
                  <a:solidFill>
                    <a:srgbClr val="0070C0"/>
                  </a:solidFill>
                </a:rPr>
                <a:t>sysctl</a:t>
              </a:r>
              <a:endParaRPr lang="en-US" sz="1350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17912" y="4429382"/>
              <a:ext cx="98135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/home/</a:t>
              </a:r>
              <a:r>
                <a:rPr lang="en-US" sz="1350" i="1" dirty="0">
                  <a:solidFill>
                    <a:srgbClr val="0070C0"/>
                  </a:solidFill>
                </a:rPr>
                <a:t>you</a:t>
              </a:r>
              <a:endParaRPr lang="en-US" sz="1350" dirty="0">
                <a:solidFill>
                  <a:srgbClr val="0070C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09022" y="2865478"/>
              <a:ext cx="53886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/</a:t>
              </a:r>
              <a:r>
                <a:rPr lang="en-US" sz="1350" dirty="0" err="1">
                  <a:solidFill>
                    <a:srgbClr val="0070C0"/>
                  </a:solidFill>
                </a:rPr>
                <a:t>sbin</a:t>
              </a:r>
              <a:endParaRPr lang="en-US" sz="1350" dirty="0">
                <a:solidFill>
                  <a:srgbClr val="0070C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78932" y="3441655"/>
              <a:ext cx="65915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/home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47379" y="2607902"/>
              <a:ext cx="47160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/</a:t>
              </a:r>
              <a:r>
                <a:rPr lang="en-US" sz="1350" dirty="0" err="1">
                  <a:solidFill>
                    <a:srgbClr val="0070C0"/>
                  </a:solidFill>
                </a:rPr>
                <a:t>usr</a:t>
              </a:r>
              <a:endParaRPr lang="en-US" sz="1350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024216" y="3441626"/>
              <a:ext cx="75931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/</a:t>
              </a:r>
              <a:r>
                <a:rPr lang="en-US" sz="1350" dirty="0" err="1">
                  <a:solidFill>
                    <a:srgbClr val="0070C0"/>
                  </a:solidFill>
                </a:rPr>
                <a:t>usr</a:t>
              </a:r>
              <a:r>
                <a:rPr lang="en-US" sz="1350" dirty="0">
                  <a:solidFill>
                    <a:srgbClr val="0070C0"/>
                  </a:solidFill>
                </a:rPr>
                <a:t>/</a:t>
              </a:r>
              <a:r>
                <a:rPr lang="en-US" sz="1350" dirty="0" err="1">
                  <a:solidFill>
                    <a:srgbClr val="0070C0"/>
                  </a:solidFill>
                </a:rPr>
                <a:t>var</a:t>
              </a:r>
              <a:endParaRPr lang="en-US" sz="1350" dirty="0">
                <a:solidFill>
                  <a:srgbClr val="0070C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45404" y="3190741"/>
              <a:ext cx="76174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/</a:t>
              </a:r>
              <a:r>
                <a:rPr lang="en-US" sz="1350" dirty="0" err="1">
                  <a:solidFill>
                    <a:srgbClr val="0070C0"/>
                  </a:solidFill>
                </a:rPr>
                <a:t>usr</a:t>
              </a:r>
              <a:r>
                <a:rPr lang="en-US" sz="1350" dirty="0">
                  <a:solidFill>
                    <a:srgbClr val="0070C0"/>
                  </a:solidFill>
                </a:rPr>
                <a:t>/bin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68536" y="4706381"/>
              <a:ext cx="97340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/</a:t>
              </a:r>
              <a:r>
                <a:rPr lang="en-US" sz="1350" dirty="0" err="1">
                  <a:solidFill>
                    <a:srgbClr val="0070C0"/>
                  </a:solidFill>
                </a:rPr>
                <a:t>usr</a:t>
              </a:r>
              <a:r>
                <a:rPr lang="en-US" sz="1350" dirty="0">
                  <a:solidFill>
                    <a:srgbClr val="0070C0"/>
                  </a:solidFill>
                </a:rPr>
                <a:t>/bin/cc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040093" y="4774945"/>
              <a:ext cx="113364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/</a:t>
              </a:r>
              <a:r>
                <a:rPr lang="en-US" sz="1350" dirty="0" err="1">
                  <a:solidFill>
                    <a:srgbClr val="0070C0"/>
                  </a:solidFill>
                </a:rPr>
                <a:t>usr</a:t>
              </a:r>
              <a:r>
                <a:rPr lang="en-US" sz="1350" dirty="0">
                  <a:solidFill>
                    <a:srgbClr val="0070C0"/>
                  </a:solidFill>
                </a:rPr>
                <a:t>/bin/</a:t>
              </a:r>
              <a:r>
                <a:rPr lang="en-US" sz="1350" dirty="0" err="1">
                  <a:solidFill>
                    <a:srgbClr val="0070C0"/>
                  </a:solidFill>
                </a:rPr>
                <a:t>xinit</a:t>
              </a:r>
              <a:endParaRPr lang="en-US" sz="135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3" idx="3"/>
              <a:endCxn id="6" idx="1"/>
            </p:cNvCxnSpPr>
            <p:nvPr/>
          </p:nvCxnSpPr>
          <p:spPr>
            <a:xfrm>
              <a:off x="1214188" y="2925388"/>
              <a:ext cx="319711" cy="193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7" idx="0"/>
            </p:cNvCxnSpPr>
            <p:nvPr/>
          </p:nvCxnSpPr>
          <p:spPr>
            <a:xfrm flipV="1">
              <a:off x="963039" y="3926404"/>
              <a:ext cx="204582" cy="204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1639192" y="3922031"/>
              <a:ext cx="310607" cy="457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16" idx="2"/>
            </p:cNvCxnSpPr>
            <p:nvPr/>
          </p:nvCxnSpPr>
          <p:spPr>
            <a:xfrm flipV="1">
              <a:off x="3253607" y="3975027"/>
              <a:ext cx="214684" cy="474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0" idx="0"/>
            </p:cNvCxnSpPr>
            <p:nvPr/>
          </p:nvCxnSpPr>
          <p:spPr>
            <a:xfrm flipV="1">
              <a:off x="2373301" y="3951944"/>
              <a:ext cx="89544" cy="162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3141040" y="3011740"/>
              <a:ext cx="260659" cy="48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18" idx="2"/>
            </p:cNvCxnSpPr>
            <p:nvPr/>
          </p:nvCxnSpPr>
          <p:spPr>
            <a:xfrm flipV="1">
              <a:off x="4464659" y="4148150"/>
              <a:ext cx="21614" cy="340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7" idx="1"/>
            </p:cNvCxnSpPr>
            <p:nvPr/>
          </p:nvCxnSpPr>
          <p:spPr>
            <a:xfrm flipH="1" flipV="1">
              <a:off x="4744343" y="3234978"/>
              <a:ext cx="334589" cy="356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5995392" y="4567883"/>
              <a:ext cx="97921" cy="207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 flipV="1">
              <a:off x="7318772" y="4626231"/>
              <a:ext cx="216099" cy="173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7225906" y="2736016"/>
              <a:ext cx="421473" cy="25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7897414" y="3567998"/>
              <a:ext cx="136967" cy="126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6198949" y="3457079"/>
              <a:ext cx="275249" cy="237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146944" y="1997855"/>
              <a:ext cx="25199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/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3885307" y="2166813"/>
              <a:ext cx="261638" cy="95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496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Relative Path Names for the Files and Directories from /bin</a:t>
            </a:r>
          </a:p>
        </p:txBody>
      </p:sp>
      <p:grpSp>
        <p:nvGrpSpPr>
          <p:cNvPr id="5" name="Group 4" descr="This graphic is a version of the diagram on Slide 6, with relative path names provided for each directory and file if the current working directory is /bin&#10;The relative path name for the root directory: ..&#10;The relative path name for the directory &quot;bin&quot;: .&#10;The relative path name for the file &quot;bash&quot; in the directory &quot;bin&quot;: bash&#10;The relative path name for the file &quot;ed&quot; in the directory &quot;bin&quot;: ed&#10;The relative path name for the directory &quot;sbin&quot;: ../sbin &#10;The relative path name for the file &quot;fsck&quot; in the directory &quot;sbin&quot;:  ../sbin/fsck &#10;The relative path name for the file &quot;sysctl&quot; in the directory &quot;sbin&quot;: ../sbin/sysctl&#10;The relative path name for the directory &quot;home&quot;: ../home&#10;The relative path name for the file &quot;you&quot; in the directory &quot;home&quot;: ../home/you&#10;The relative path name for the directory &quot;usr&quot;: ../usr&#10;The relative path name for the directory &quot;bin&quot; in the directory &quot;usr&quot;: ../usr/bin&#10;The relative path name for the file &quot;cc&quot; in the directory &quot;bin&quot; in the directory &quot;usr&quot;: ../usr/bin/cc&#10;The relative path name for the file &quot;xinit&quot; in the directory &quot;bin&quot; in the directory &quot;usr&quot;: ../usr/bin/xinit&#10;The relative path name for the directory &quot;var&quot; in the directory &quot;usr&quot;:.. /usr/bin/var" title="The file tree with relative path names">
            <a:extLst>
              <a:ext uri="{FF2B5EF4-FFF2-40B4-BE49-F238E27FC236}">
                <a16:creationId xmlns:a16="http://schemas.microsoft.com/office/drawing/2014/main" id="{764C64B8-6560-8444-8088-93263C576B11}"/>
              </a:ext>
            </a:extLst>
          </p:cNvPr>
          <p:cNvGrpSpPr/>
          <p:nvPr/>
        </p:nvGrpSpPr>
        <p:grpSpPr>
          <a:xfrm>
            <a:off x="432193" y="1997855"/>
            <a:ext cx="8437897" cy="3077172"/>
            <a:chOff x="432193" y="1997855"/>
            <a:chExt cx="8437897" cy="3077172"/>
          </a:xfrm>
        </p:grpSpPr>
        <p:sp>
          <p:nvSpPr>
            <p:cNvPr id="4" name="TextBox 3"/>
            <p:cNvSpPr txBox="1"/>
            <p:nvPr/>
          </p:nvSpPr>
          <p:spPr>
            <a:xfrm>
              <a:off x="3682603" y="2125266"/>
              <a:ext cx="235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33899" y="2934182"/>
              <a:ext cx="51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50332" y="2934184"/>
              <a:ext cx="63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sbin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46944" y="2934182"/>
              <a:ext cx="775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4258" y="2934182"/>
              <a:ext cx="678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/>
                <a:t>…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61571" y="2934182"/>
              <a:ext cx="505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usr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1652" y="3605696"/>
              <a:ext cx="823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bash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41302" y="3605696"/>
              <a:ext cx="56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8381" y="3659367"/>
              <a:ext cx="408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/>
                <a:t>…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03859" y="3605696"/>
              <a:ext cx="582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fsck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02173" y="3605695"/>
              <a:ext cx="732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sysctl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64644" y="3605694"/>
              <a:ext cx="408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/>
                <a:t>…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90675" y="3778818"/>
              <a:ext cx="99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you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46145" y="3644538"/>
              <a:ext cx="527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bin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25752" y="4316049"/>
              <a:ext cx="442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85661" y="4316049"/>
              <a:ext cx="68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xinit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9551" y="4316049"/>
              <a:ext cx="408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02720" y="3644537"/>
              <a:ext cx="565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var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21416" y="3580154"/>
              <a:ext cx="408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/>
                <a:t>…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853805" y="2441602"/>
              <a:ext cx="1653783" cy="513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990552" y="2471513"/>
              <a:ext cx="687138" cy="4626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8" idx="0"/>
            </p:cNvCxnSpPr>
            <p:nvPr/>
          </p:nvCxnSpPr>
          <p:spPr>
            <a:xfrm>
              <a:off x="3874589" y="2461023"/>
              <a:ext cx="659990" cy="473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017911" y="2450529"/>
              <a:ext cx="2954388" cy="414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267123" y="3259444"/>
              <a:ext cx="364333" cy="3462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570411" y="3280431"/>
              <a:ext cx="175914" cy="3462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8" idx="2"/>
              <a:endCxn id="18" idx="0"/>
            </p:cNvCxnSpPr>
            <p:nvPr/>
          </p:nvCxnSpPr>
          <p:spPr>
            <a:xfrm flipH="1">
              <a:off x="4486273" y="3303514"/>
              <a:ext cx="48306" cy="475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19" idx="0"/>
            </p:cNvCxnSpPr>
            <p:nvPr/>
          </p:nvCxnSpPr>
          <p:spPr>
            <a:xfrm flipH="1">
              <a:off x="6609663" y="3289360"/>
              <a:ext cx="362640" cy="355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6182915" y="3960871"/>
              <a:ext cx="315218" cy="355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21" idx="0"/>
            </p:cNvCxnSpPr>
            <p:nvPr/>
          </p:nvCxnSpPr>
          <p:spPr>
            <a:xfrm>
              <a:off x="6814691" y="3945942"/>
              <a:ext cx="312352" cy="3701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267874" y="3280431"/>
              <a:ext cx="383083" cy="3701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93695" y="3280428"/>
              <a:ext cx="277709" cy="346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13" idx="0"/>
            </p:cNvCxnSpPr>
            <p:nvPr/>
          </p:nvCxnSpPr>
          <p:spPr>
            <a:xfrm>
              <a:off x="1853805" y="3289360"/>
              <a:ext cx="267666" cy="316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432193" y="2736016"/>
              <a:ext cx="25360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5258" y="4130995"/>
              <a:ext cx="51809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bash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57001" y="4419340"/>
              <a:ext cx="36260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solidFill>
                    <a:srgbClr val="0070C0"/>
                  </a:solidFill>
                </a:rPr>
                <a:t>ed</a:t>
              </a:r>
              <a:endParaRPr lang="en-US" sz="1350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35072" y="4114476"/>
              <a:ext cx="96302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../</a:t>
              </a:r>
              <a:r>
                <a:rPr lang="en-US" sz="1350" dirty="0" err="1">
                  <a:solidFill>
                    <a:srgbClr val="0070C0"/>
                  </a:solidFill>
                </a:rPr>
                <a:t>sbin</a:t>
              </a:r>
              <a:r>
                <a:rPr lang="en-US" sz="1350" dirty="0">
                  <a:solidFill>
                    <a:srgbClr val="0070C0"/>
                  </a:solidFill>
                </a:rPr>
                <a:t>/</a:t>
              </a:r>
              <a:r>
                <a:rPr lang="en-US" sz="1350" dirty="0" err="1">
                  <a:solidFill>
                    <a:srgbClr val="0070C0"/>
                  </a:solidFill>
                </a:rPr>
                <a:t>fsck</a:t>
              </a:r>
              <a:endParaRPr lang="en-US" sz="1350" dirty="0">
                <a:solidFill>
                  <a:srgbClr val="0070C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3067" y="4429382"/>
              <a:ext cx="106952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../</a:t>
              </a:r>
              <a:r>
                <a:rPr lang="en-US" sz="1350" dirty="0" err="1">
                  <a:solidFill>
                    <a:srgbClr val="0070C0"/>
                  </a:solidFill>
                </a:rPr>
                <a:t>sbin</a:t>
              </a:r>
              <a:r>
                <a:rPr lang="en-US" sz="1350" dirty="0">
                  <a:solidFill>
                    <a:srgbClr val="0070C0"/>
                  </a:solidFill>
                </a:rPr>
                <a:t>/</a:t>
              </a:r>
              <a:r>
                <a:rPr lang="en-US" sz="1350" dirty="0" err="1">
                  <a:solidFill>
                    <a:srgbClr val="0070C0"/>
                  </a:solidFill>
                </a:rPr>
                <a:t>sysctl</a:t>
              </a:r>
              <a:endParaRPr lang="en-US" sz="1350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17912" y="4429382"/>
              <a:ext cx="106792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../home/</a:t>
              </a:r>
              <a:r>
                <a:rPr lang="en-US" sz="1350" i="1" dirty="0">
                  <a:solidFill>
                    <a:srgbClr val="0070C0"/>
                  </a:solidFill>
                </a:rPr>
                <a:t>you</a:t>
              </a:r>
              <a:endParaRPr lang="en-US" sz="1350" dirty="0">
                <a:solidFill>
                  <a:srgbClr val="0070C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69889" y="2882258"/>
              <a:ext cx="62542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../</a:t>
              </a:r>
              <a:r>
                <a:rPr lang="en-US" sz="1350" dirty="0" err="1">
                  <a:solidFill>
                    <a:srgbClr val="0070C0"/>
                  </a:solidFill>
                </a:rPr>
                <a:t>sbin</a:t>
              </a:r>
              <a:endParaRPr lang="en-US" sz="1350" dirty="0">
                <a:solidFill>
                  <a:srgbClr val="0070C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78931" y="3441655"/>
              <a:ext cx="74571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../home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47379" y="2607902"/>
              <a:ext cx="55816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../</a:t>
              </a:r>
              <a:r>
                <a:rPr lang="en-US" sz="1350" dirty="0" err="1">
                  <a:solidFill>
                    <a:srgbClr val="0070C0"/>
                  </a:solidFill>
                </a:rPr>
                <a:t>usr</a:t>
              </a:r>
              <a:endParaRPr lang="en-US" sz="1350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024217" y="3441626"/>
              <a:ext cx="84587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../</a:t>
              </a:r>
              <a:r>
                <a:rPr lang="en-US" sz="1350" dirty="0" err="1">
                  <a:solidFill>
                    <a:srgbClr val="0070C0"/>
                  </a:solidFill>
                </a:rPr>
                <a:t>usr</a:t>
              </a:r>
              <a:r>
                <a:rPr lang="en-US" sz="1350" dirty="0">
                  <a:solidFill>
                    <a:srgbClr val="0070C0"/>
                  </a:solidFill>
                </a:rPr>
                <a:t>/</a:t>
              </a:r>
              <a:r>
                <a:rPr lang="en-US" sz="1350" dirty="0" err="1">
                  <a:solidFill>
                    <a:srgbClr val="0070C0"/>
                  </a:solidFill>
                </a:rPr>
                <a:t>var</a:t>
              </a:r>
              <a:endParaRPr lang="en-US" sz="1350" dirty="0">
                <a:solidFill>
                  <a:srgbClr val="0070C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45404" y="3190741"/>
              <a:ext cx="84830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../</a:t>
              </a:r>
              <a:r>
                <a:rPr lang="en-US" sz="1350" dirty="0" err="1">
                  <a:solidFill>
                    <a:srgbClr val="0070C0"/>
                  </a:solidFill>
                </a:rPr>
                <a:t>usr</a:t>
              </a:r>
              <a:r>
                <a:rPr lang="en-US" sz="1350" dirty="0">
                  <a:solidFill>
                    <a:srgbClr val="0070C0"/>
                  </a:solidFill>
                </a:rPr>
                <a:t>/bin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68536" y="4706381"/>
              <a:ext cx="105997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../</a:t>
              </a:r>
              <a:r>
                <a:rPr lang="en-US" sz="1350" dirty="0" err="1">
                  <a:solidFill>
                    <a:srgbClr val="0070C0"/>
                  </a:solidFill>
                </a:rPr>
                <a:t>usr</a:t>
              </a:r>
              <a:r>
                <a:rPr lang="en-US" sz="1350" dirty="0">
                  <a:solidFill>
                    <a:srgbClr val="0070C0"/>
                  </a:solidFill>
                </a:rPr>
                <a:t>/bin/cc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040092" y="4774945"/>
              <a:ext cx="122020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../</a:t>
              </a:r>
              <a:r>
                <a:rPr lang="en-US" sz="1350" dirty="0" err="1">
                  <a:solidFill>
                    <a:srgbClr val="0070C0"/>
                  </a:solidFill>
                </a:rPr>
                <a:t>usr</a:t>
              </a:r>
              <a:r>
                <a:rPr lang="en-US" sz="1350" dirty="0">
                  <a:solidFill>
                    <a:srgbClr val="0070C0"/>
                  </a:solidFill>
                </a:rPr>
                <a:t>/bin/</a:t>
              </a:r>
              <a:r>
                <a:rPr lang="en-US" sz="1350" dirty="0" err="1">
                  <a:solidFill>
                    <a:srgbClr val="0070C0"/>
                  </a:solidFill>
                </a:rPr>
                <a:t>xinit</a:t>
              </a:r>
              <a:endParaRPr lang="en-US" sz="135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3" idx="3"/>
              <a:endCxn id="6" idx="1"/>
            </p:cNvCxnSpPr>
            <p:nvPr/>
          </p:nvCxnSpPr>
          <p:spPr>
            <a:xfrm>
              <a:off x="685800" y="2886057"/>
              <a:ext cx="848099" cy="23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7" idx="0"/>
            </p:cNvCxnSpPr>
            <p:nvPr/>
          </p:nvCxnSpPr>
          <p:spPr>
            <a:xfrm flipV="1">
              <a:off x="784304" y="3926404"/>
              <a:ext cx="383317" cy="204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1639192" y="3922031"/>
              <a:ext cx="310607" cy="457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16" idx="2"/>
            </p:cNvCxnSpPr>
            <p:nvPr/>
          </p:nvCxnSpPr>
          <p:spPr>
            <a:xfrm flipV="1">
              <a:off x="3253607" y="3975027"/>
              <a:ext cx="214684" cy="474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0" idx="0"/>
            </p:cNvCxnSpPr>
            <p:nvPr/>
          </p:nvCxnSpPr>
          <p:spPr>
            <a:xfrm flipV="1">
              <a:off x="2416583" y="3951944"/>
              <a:ext cx="46262" cy="162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3102174" y="3036098"/>
              <a:ext cx="347616" cy="82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18" idx="2"/>
            </p:cNvCxnSpPr>
            <p:nvPr/>
          </p:nvCxnSpPr>
          <p:spPr>
            <a:xfrm flipV="1">
              <a:off x="4464659" y="4148150"/>
              <a:ext cx="21614" cy="340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7" idx="1"/>
            </p:cNvCxnSpPr>
            <p:nvPr/>
          </p:nvCxnSpPr>
          <p:spPr>
            <a:xfrm flipH="1" flipV="1">
              <a:off x="4744343" y="3234978"/>
              <a:ext cx="334588" cy="356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5995392" y="4567883"/>
              <a:ext cx="97921" cy="207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 flipV="1">
              <a:off x="7318772" y="4626231"/>
              <a:ext cx="216099" cy="173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7225906" y="2736016"/>
              <a:ext cx="421473" cy="25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7897414" y="3567998"/>
              <a:ext cx="136967" cy="126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6198949" y="3457079"/>
              <a:ext cx="275249" cy="237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146944" y="1997855"/>
              <a:ext cx="27122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..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3885307" y="2166813"/>
              <a:ext cx="261638" cy="95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1768486"/>
      </p:ext>
    </p:extLst>
  </p:cSld>
  <p:clrMapOvr>
    <a:masterClrMapping/>
  </p:clrMapOvr>
</p:sld>
</file>

<file path=ppt/theme/theme1.xml><?xml version="1.0" encoding="utf-8"?>
<a:theme xmlns:a="http://schemas.openxmlformats.org/drawingml/2006/main" name="C5.module.ADAC.standard.format.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5.module.ADAC.standard.format.template" id="{3B1436D9-82ED-4A23-A0F1-CF5E86CF56A7}" vid="{B65F0333-2B73-4EEE-9737-F55EB0F81A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C5.module.ADAC.standard.format.template</Template>
  <TotalTime>1742</TotalTime>
  <Words>2202</Words>
  <Application>Microsoft Office PowerPoint</Application>
  <PresentationFormat>On-screen Show (4:3)</PresentationFormat>
  <Paragraphs>310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Lucida Sans Typewriter</vt:lpstr>
      <vt:lpstr>Mangal</vt:lpstr>
      <vt:lpstr>Times New Roman</vt:lpstr>
      <vt:lpstr>C5.module.ADAC.standard.format.template</vt:lpstr>
      <vt:lpstr>Secure Scripting</vt:lpstr>
      <vt:lpstr>The Purpose of this Unit </vt:lpstr>
      <vt:lpstr>Learning Objectives</vt:lpstr>
      <vt:lpstr>Logging Into Linux</vt:lpstr>
      <vt:lpstr>File System</vt:lpstr>
      <vt:lpstr>What the File System Looks Like</vt:lpstr>
      <vt:lpstr>Useful (and Common) Terms</vt:lpstr>
      <vt:lpstr>The Absolute Path Names for the Files and Directories</vt:lpstr>
      <vt:lpstr>The Relative Path Names for the Files and Directories from /bin</vt:lpstr>
      <vt:lpstr>Moving Around the File System</vt:lpstr>
      <vt:lpstr>Lab Exercise 1</vt:lpstr>
      <vt:lpstr>Bonus Lab Exercise</vt:lpstr>
      <vt:lpstr>The Bourne (or Bourne-Again) Shell</vt:lpstr>
      <vt:lpstr>Examples of search paths</vt:lpstr>
      <vt:lpstr>Running a Command</vt:lpstr>
      <vt:lpstr>Running Script Commands</vt:lpstr>
      <vt:lpstr>How Do You Tell?</vt:lpstr>
      <vt:lpstr>Examples</vt:lpstr>
      <vt:lpstr>I/O Terminology</vt:lpstr>
      <vt:lpstr>Why “Usually”? </vt:lpstr>
      <vt:lpstr>Examples of I/O Redirection</vt:lpstr>
      <vt:lpstr>Lab Exercise 2</vt:lpstr>
      <vt:lpstr>Redirecting Standard Error (File Descriptor 2)</vt:lpstr>
      <vt:lpstr>Connecting Output to Input (Piping)</vt:lpstr>
      <vt:lpstr>Lab Exercise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Scripting</dc:title>
  <dc:creator>Matt Bishop</dc:creator>
  <cp:lastModifiedBy>Christine Hosler</cp:lastModifiedBy>
  <cp:revision>76</cp:revision>
  <dcterms:created xsi:type="dcterms:W3CDTF">2018-01-17T07:52:15Z</dcterms:created>
  <dcterms:modified xsi:type="dcterms:W3CDTF">2018-06-07T00:06:45Z</dcterms:modified>
</cp:coreProperties>
</file>