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 id="2147483686" r:id="rId2"/>
  </p:sldMasterIdLst>
  <p:notesMasterIdLst>
    <p:notesMasterId r:id="rId54"/>
  </p:notesMasterIdLst>
  <p:sldIdLst>
    <p:sldId id="256" r:id="rId3"/>
    <p:sldId id="303" r:id="rId4"/>
    <p:sldId id="257" r:id="rId5"/>
    <p:sldId id="315" r:id="rId6"/>
    <p:sldId id="258" r:id="rId7"/>
    <p:sldId id="259" r:id="rId8"/>
    <p:sldId id="312" r:id="rId9"/>
    <p:sldId id="311" r:id="rId10"/>
    <p:sldId id="316" r:id="rId11"/>
    <p:sldId id="308" r:id="rId12"/>
    <p:sldId id="309" r:id="rId13"/>
    <p:sldId id="304" r:id="rId14"/>
    <p:sldId id="305" r:id="rId15"/>
    <p:sldId id="260" r:id="rId16"/>
    <p:sldId id="261" r:id="rId17"/>
    <p:sldId id="262" r:id="rId18"/>
    <p:sldId id="277" r:id="rId19"/>
    <p:sldId id="263" r:id="rId20"/>
    <p:sldId id="278" r:id="rId21"/>
    <p:sldId id="267" r:id="rId22"/>
    <p:sldId id="266" r:id="rId23"/>
    <p:sldId id="279" r:id="rId24"/>
    <p:sldId id="280" r:id="rId25"/>
    <p:sldId id="290" r:id="rId26"/>
    <p:sldId id="284" r:id="rId27"/>
    <p:sldId id="281" r:id="rId28"/>
    <p:sldId id="282" r:id="rId29"/>
    <p:sldId id="283" r:id="rId30"/>
    <p:sldId id="285" r:id="rId31"/>
    <p:sldId id="286" r:id="rId32"/>
    <p:sldId id="287" r:id="rId33"/>
    <p:sldId id="288" r:id="rId34"/>
    <p:sldId id="291" r:id="rId35"/>
    <p:sldId id="289" r:id="rId36"/>
    <p:sldId id="292" r:id="rId37"/>
    <p:sldId id="293" r:id="rId38"/>
    <p:sldId id="294" r:id="rId39"/>
    <p:sldId id="295" r:id="rId40"/>
    <p:sldId id="296" r:id="rId41"/>
    <p:sldId id="271" r:id="rId42"/>
    <p:sldId id="275" r:id="rId43"/>
    <p:sldId id="297" r:id="rId44"/>
    <p:sldId id="298" r:id="rId45"/>
    <p:sldId id="300" r:id="rId46"/>
    <p:sldId id="299" r:id="rId47"/>
    <p:sldId id="301" r:id="rId48"/>
    <p:sldId id="302" r:id="rId49"/>
    <p:sldId id="306" r:id="rId50"/>
    <p:sldId id="307" r:id="rId51"/>
    <p:sldId id="314" r:id="rId52"/>
    <p:sldId id="310" r:id="rId53"/>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1" autoAdjust="0"/>
    <p:restoredTop sz="81868" autoAdjust="0"/>
  </p:normalViewPr>
  <p:slideViewPr>
    <p:cSldViewPr snapToGrid="0" snapToObjects="1">
      <p:cViewPr varScale="1">
        <p:scale>
          <a:sx n="85" d="100"/>
          <a:sy n="85" d="100"/>
        </p:scale>
        <p:origin x="2268"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6F34958D-5910-2B4E-8346-D45CE8D303AB}" type="datetimeFigureOut">
              <a:rPr lang="en-US" smtClean="0"/>
              <a:t>6/8/2018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D27B6843-3AD9-D947-BFC2-4A81687A714D}" type="slidenum">
              <a:rPr lang="en-US" smtClean="0"/>
              <a:t>‹#›</a:t>
            </a:fld>
            <a:endParaRPr lang="en-US"/>
          </a:p>
        </p:txBody>
      </p:sp>
    </p:spTree>
    <p:extLst>
      <p:ext uri="{BB962C8B-B14F-4D97-AF65-F5344CB8AC3E}">
        <p14:creationId xmlns:p14="http://schemas.microsoft.com/office/powerpoint/2010/main" val="214132159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a:t>
            </a:fld>
            <a:endParaRPr lang="en-US"/>
          </a:p>
        </p:txBody>
      </p:sp>
    </p:spTree>
    <p:extLst>
      <p:ext uri="{BB962C8B-B14F-4D97-AF65-F5344CB8AC3E}">
        <p14:creationId xmlns:p14="http://schemas.microsoft.com/office/powerpoint/2010/main" val="2985927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material on this slide and the next slide</a:t>
            </a:r>
            <a:r>
              <a:rPr lang="en-US" baseline="0" dirty="0"/>
              <a:t> (Slides 11-12) is basic; </a:t>
            </a:r>
            <a:r>
              <a:rPr lang="en-US" dirty="0"/>
              <a:t>students have certainly seen</a:t>
            </a:r>
            <a:r>
              <a:rPr lang="en-US" baseline="0" dirty="0"/>
              <a:t> something like it in their first programming class. </a:t>
            </a:r>
          </a:p>
          <a:p>
            <a:endParaRPr lang="en-US" baseline="0" dirty="0"/>
          </a:p>
          <a:p>
            <a:r>
              <a:rPr lang="en-US" baseline="0" dirty="0"/>
              <a:t>The only point that may be new to them is the emphasis on integrating robustness (error checking and such) into Steps 3, 4, and 5, rather than writing the program and then adding security on later.</a:t>
            </a:r>
          </a:p>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12</a:t>
            </a:fld>
            <a:endParaRPr lang="en-US"/>
          </a:p>
        </p:txBody>
      </p:sp>
    </p:spTree>
    <p:extLst>
      <p:ext uri="{BB962C8B-B14F-4D97-AF65-F5344CB8AC3E}">
        <p14:creationId xmlns:p14="http://schemas.microsoft.com/office/powerpoint/2010/main" val="1359341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“Corner cases” are cases that use data</a:t>
            </a:r>
            <a:r>
              <a:rPr lang="en-US" baseline="0" dirty="0"/>
              <a:t> at or crossing limits. For example, if a script requires a command-line argument, try not giving it any or give it two, then see if the script handles those cases reasonably. Here, “reasonably” must be interpreted in light of the requirements, the environment, and so forth.</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13</a:t>
            </a:fld>
            <a:endParaRPr lang="en-US"/>
          </a:p>
        </p:txBody>
      </p:sp>
    </p:spTree>
    <p:extLst>
      <p:ext uri="{BB962C8B-B14F-4D97-AF65-F5344CB8AC3E}">
        <p14:creationId xmlns:p14="http://schemas.microsoft.com/office/powerpoint/2010/main" val="2215874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problem corresponds to Lab</a:t>
            </a:r>
            <a:r>
              <a:rPr lang="en-US" baseline="0" dirty="0"/>
              <a:t> Exercise 1 in 06.SeS_Unit1_TheBasics_Lab. </a:t>
            </a:r>
          </a:p>
          <a:p>
            <a:endParaRPr lang="en-US" dirty="0"/>
          </a:p>
          <a:p>
            <a:r>
              <a:rPr lang="en-US" dirty="0"/>
              <a:t>Here, we state the problem and start breaking it down along the lines discussed earlier.</a:t>
            </a:r>
          </a:p>
          <a:p>
            <a:endParaRPr lang="en-US" dirty="0"/>
          </a:p>
          <a:p>
            <a:r>
              <a:rPr lang="en-US" dirty="0"/>
              <a:t>First, what is a word? One common definition is any nonempty sequence of alphabetic</a:t>
            </a:r>
            <a:r>
              <a:rPr lang="en-US" baseline="0" dirty="0"/>
              <a:t> characters. But does that include numbers, apostrophes, and hyphens? That depends on interpretation. So let’s look at the data and see if it suggests anything.</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14</a:t>
            </a:fld>
            <a:endParaRPr lang="en-US"/>
          </a:p>
        </p:txBody>
      </p:sp>
    </p:spTree>
    <p:extLst>
      <p:ext uri="{BB962C8B-B14F-4D97-AF65-F5344CB8AC3E}">
        <p14:creationId xmlns:p14="http://schemas.microsoft.com/office/powerpoint/2010/main" val="2809241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This slide corresponds to Lab</a:t>
            </a:r>
            <a:r>
              <a:rPr lang="en-US" baseline="0" dirty="0"/>
              <a:t> Exercise 1, Part A, in 06.SeS_Unit1_TheBasics_Lab. </a:t>
            </a:r>
          </a:p>
          <a:p>
            <a:endParaRPr lang="en-US" dirty="0"/>
          </a:p>
          <a:p>
            <a:r>
              <a:rPr lang="en-US" dirty="0"/>
              <a:t>Looking at the file,</a:t>
            </a:r>
            <a:r>
              <a:rPr lang="en-US" baseline="0" dirty="0"/>
              <a:t> it’s clear the file is a list of words, one per line, so we just say that a word is whatever is on a single line.</a:t>
            </a:r>
            <a:endParaRPr lang="en-US" dirty="0"/>
          </a:p>
          <a:p>
            <a:endParaRPr lang="en-US" dirty="0"/>
          </a:p>
          <a:p>
            <a:r>
              <a:rPr lang="en-US" dirty="0"/>
              <a:t>This</a:t>
            </a:r>
            <a:r>
              <a:rPr lang="en-US" baseline="0" dirty="0"/>
              <a:t> highlights the need to understand the data to be analyzed. Here, text files generally have multiple words per line. On those files, you would need to use a completely different tactic. But with one word per line, the problem is much easier to solve.</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15</a:t>
            </a:fld>
            <a:endParaRPr lang="en-US"/>
          </a:p>
        </p:txBody>
      </p:sp>
    </p:spTree>
    <p:extLst>
      <p:ext uri="{BB962C8B-B14F-4D97-AF65-F5344CB8AC3E}">
        <p14:creationId xmlns:p14="http://schemas.microsoft.com/office/powerpoint/2010/main" val="40056720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83306" rtl="0" eaLnBrk="1" fontAlgn="auto" latinLnBrk="0" hangingPunct="1">
              <a:lnSpc>
                <a:spcPct val="100000"/>
              </a:lnSpc>
              <a:spcBef>
                <a:spcPts val="0"/>
              </a:spcBef>
              <a:spcAft>
                <a:spcPts val="0"/>
              </a:spcAft>
              <a:buClrTx/>
              <a:buSzTx/>
              <a:buFontTx/>
              <a:buNone/>
              <a:tabLst/>
              <a:defRPr/>
            </a:pPr>
            <a:r>
              <a:rPr lang="en-US" dirty="0"/>
              <a:t>This slide corresponds to Lab</a:t>
            </a:r>
            <a:r>
              <a:rPr lang="en-US" baseline="0" dirty="0"/>
              <a:t> Exercise 1, Part B, in 06.SeS_Unit1_TheBasics_Lab. </a:t>
            </a:r>
          </a:p>
          <a:p>
            <a:pPr marL="0" lvl="1" defTabSz="483306">
              <a:defRPr/>
            </a:pPr>
            <a:endParaRPr lang="en-US" dirty="0"/>
          </a:p>
          <a:p>
            <a:pPr marL="0" lvl="1" defTabSz="483306">
              <a:defRPr/>
            </a:pPr>
            <a:r>
              <a:rPr lang="en-US" dirty="0"/>
              <a:t>Note that you can use a pattern to express a character sequence. Here it’s easy as there are no metacharacters to be matched. </a:t>
            </a:r>
          </a:p>
          <a:p>
            <a:endParaRPr lang="en-US" dirty="0"/>
          </a:p>
          <a:p>
            <a:r>
              <a:rPr lang="en-US" dirty="0"/>
              <a:t>A useful tool for finding commands is the command </a:t>
            </a:r>
            <a:r>
              <a:rPr lang="en-US" i="1" dirty="0"/>
              <a:t>apropos </a:t>
            </a:r>
            <a:r>
              <a:rPr lang="en-US" i="0" dirty="0"/>
              <a:t>(1):</a:t>
            </a:r>
            <a:endParaRPr lang="en-US" i="1" dirty="0"/>
          </a:p>
          <a:p>
            <a:pPr marL="664546" lvl="1" indent="-181240">
              <a:buFont typeface="Arial"/>
              <a:buChar char="•"/>
            </a:pPr>
            <a:r>
              <a:rPr lang="en-US" dirty="0"/>
              <a:t>Try</a:t>
            </a:r>
            <a:r>
              <a:rPr lang="en-US" i="1" dirty="0"/>
              <a:t> apropos match.</a:t>
            </a:r>
          </a:p>
          <a:p>
            <a:pPr marL="664546" lvl="1" indent="-181240">
              <a:buFont typeface="Arial"/>
              <a:buChar char="•"/>
            </a:pPr>
            <a:r>
              <a:rPr lang="en-US" dirty="0"/>
              <a:t>Look down the output for something that says “print lines matching” or something similar and has a “(1)” on it;</a:t>
            </a:r>
            <a:r>
              <a:rPr lang="en-US" baseline="0" dirty="0"/>
              <a:t> </a:t>
            </a:r>
            <a:r>
              <a:rPr lang="en-US" dirty="0"/>
              <a:t>the (1) means it’s a user command.</a:t>
            </a:r>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16</a:t>
            </a:fld>
            <a:endParaRPr lang="en-US"/>
          </a:p>
        </p:txBody>
      </p:sp>
    </p:spTree>
    <p:extLst>
      <p:ext uri="{BB962C8B-B14F-4D97-AF65-F5344CB8AC3E}">
        <p14:creationId xmlns:p14="http://schemas.microsoft.com/office/powerpoint/2010/main" val="7653864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Others that work are </a:t>
            </a:r>
            <a:r>
              <a:rPr lang="en-US" i="1" dirty="0" err="1"/>
              <a:t>sed</a:t>
            </a:r>
            <a:r>
              <a:rPr lang="en-US" i="1" dirty="0"/>
              <a:t> </a:t>
            </a:r>
            <a:r>
              <a:rPr lang="en-US" i="0" dirty="0"/>
              <a:t>(1) and </a:t>
            </a:r>
            <a:r>
              <a:rPr lang="en-US" i="1" dirty="0" err="1"/>
              <a:t>awk</a:t>
            </a:r>
            <a:r>
              <a:rPr lang="en-US" i="1" dirty="0"/>
              <a:t> </a:t>
            </a:r>
            <a:r>
              <a:rPr lang="en-US" i="0" dirty="0"/>
              <a:t>(1),</a:t>
            </a:r>
            <a:r>
              <a:rPr lang="en-US" i="0" baseline="0" dirty="0"/>
              <a:t> but these are more complicated, so we won’t use them.</a:t>
            </a:r>
          </a:p>
          <a:p>
            <a:endParaRPr lang="en-US" i="0" baseline="0" dirty="0"/>
          </a:p>
          <a:p>
            <a:r>
              <a:rPr lang="en-US" i="0" baseline="0" dirty="0"/>
              <a:t>If looking for the command will distract students too much, you can simply say “We will use </a:t>
            </a:r>
            <a:r>
              <a:rPr lang="en-US" i="1" baseline="0" dirty="0" err="1"/>
              <a:t>grep</a:t>
            </a:r>
            <a:r>
              <a:rPr lang="en-US" i="0" baseline="0" dirty="0"/>
              <a:t> to look for the pattern ‘</a:t>
            </a:r>
            <a:r>
              <a:rPr lang="en-US" i="0" baseline="0" dirty="0" err="1"/>
              <a:t>gry</a:t>
            </a:r>
            <a:r>
              <a:rPr lang="en-US" i="0" baseline="0" dirty="0"/>
              <a:t>’.”</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17</a:t>
            </a:fld>
            <a:endParaRPr lang="en-US"/>
          </a:p>
        </p:txBody>
      </p:sp>
    </p:spTree>
    <p:extLst>
      <p:ext uri="{BB962C8B-B14F-4D97-AF65-F5344CB8AC3E}">
        <p14:creationId xmlns:p14="http://schemas.microsoft.com/office/powerpoint/2010/main" val="932538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emphasize that this is an existing command (they do not need to write it), and that “pattern” here can also be a character sequence like “</a:t>
            </a:r>
            <a:r>
              <a:rPr lang="en-US" dirty="0" err="1"/>
              <a:t>gry</a:t>
            </a:r>
            <a:r>
              <a:rPr lang="en-US" dirty="0"/>
              <a:t>”.</a:t>
            </a:r>
          </a:p>
          <a:p>
            <a:endParaRPr lang="en-US" dirty="0"/>
          </a:p>
          <a:p>
            <a:r>
              <a:rPr lang="en-US" dirty="0"/>
              <a:t>The “more that</a:t>
            </a:r>
            <a:r>
              <a:rPr lang="en-US" baseline="0" dirty="0"/>
              <a:t> we’ll get to later” will come up in Unit 2, where we do use a real pattern.</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18</a:t>
            </a:fld>
            <a:endParaRPr lang="en-US"/>
          </a:p>
        </p:txBody>
      </p:sp>
    </p:spTree>
    <p:extLst>
      <p:ext uri="{BB962C8B-B14F-4D97-AF65-F5344CB8AC3E}">
        <p14:creationId xmlns:p14="http://schemas.microsoft.com/office/powerpoint/2010/main" val="623142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83306" rtl="0" eaLnBrk="1" fontAlgn="auto" latinLnBrk="0" hangingPunct="1">
              <a:lnSpc>
                <a:spcPct val="100000"/>
              </a:lnSpc>
              <a:spcBef>
                <a:spcPts val="0"/>
              </a:spcBef>
              <a:spcAft>
                <a:spcPts val="0"/>
              </a:spcAft>
              <a:buClrTx/>
              <a:buSzTx/>
              <a:buFontTx/>
              <a:buNone/>
              <a:tabLst/>
              <a:defRPr/>
            </a:pPr>
            <a:r>
              <a:rPr lang="en-US" dirty="0"/>
              <a:t>This slide corresponds to Lab</a:t>
            </a:r>
            <a:r>
              <a:rPr lang="en-US" baseline="0" dirty="0"/>
              <a:t> Exercise 1, Part C, in 06.SeS_Unit1_TheBasics_Lab. </a:t>
            </a:r>
          </a:p>
          <a:p>
            <a:pPr marL="0" lvl="1" defTabSz="483306">
              <a:defRPr/>
            </a:pPr>
            <a:endParaRPr lang="en-US" dirty="0"/>
          </a:p>
          <a:p>
            <a:pPr marL="0" lvl="1" defTabSz="483306">
              <a:defRPr/>
            </a:pPr>
            <a:r>
              <a:rPr lang="en-US" dirty="0"/>
              <a:t>This repeats what</a:t>
            </a:r>
            <a:r>
              <a:rPr lang="en-US" baseline="0" dirty="0"/>
              <a:t> we said earlier, and re-emphasizes how the interpreter works. In the command, the </a:t>
            </a:r>
            <a:r>
              <a:rPr lang="en-US" dirty="0"/>
              <a:t>“/bin/” says where the shell is, and the “</a:t>
            </a:r>
            <a:r>
              <a:rPr lang="en-US" dirty="0" err="1"/>
              <a:t>sh</a:t>
            </a:r>
            <a:r>
              <a:rPr lang="en-US" dirty="0"/>
              <a:t>” names the command.</a:t>
            </a:r>
          </a:p>
          <a:p>
            <a:pPr marL="0" lvl="1" defTabSz="483306">
              <a:defRPr/>
            </a:pPr>
            <a:endParaRPr lang="en-US" dirty="0"/>
          </a:p>
          <a:p>
            <a:pPr marL="0" lvl="1" defTabSz="483306">
              <a:defRPr/>
            </a:pPr>
            <a:r>
              <a:rPr lang="en-US" dirty="0"/>
              <a:t>Similarly, in the second example, the Python interpreter, called “python”, is located in the directory “/</a:t>
            </a:r>
            <a:r>
              <a:rPr lang="en-US" dirty="0" err="1"/>
              <a:t>usr</a:t>
            </a:r>
            <a:r>
              <a:rPr lang="en-US" dirty="0"/>
              <a:t>/bin”.</a:t>
            </a:r>
          </a:p>
          <a:p>
            <a:pPr marL="0" lvl="1" defTabSz="483306">
              <a:defRPr/>
            </a:pPr>
            <a:endParaRPr lang="en-US" dirty="0"/>
          </a:p>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19</a:t>
            </a:fld>
            <a:endParaRPr lang="en-US"/>
          </a:p>
        </p:txBody>
      </p:sp>
    </p:spTree>
    <p:extLst>
      <p:ext uri="{BB962C8B-B14F-4D97-AF65-F5344CB8AC3E}">
        <p14:creationId xmlns:p14="http://schemas.microsoft.com/office/powerpoint/2010/main" val="3518003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This is Lab</a:t>
            </a:r>
            <a:r>
              <a:rPr lang="en-US" baseline="0" dirty="0"/>
              <a:t> Exercise 1, Part C, in 06.SeS_Unit1_TheBasics_Lab.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Step 5 of the approached outlined on Slides 11-12, “Test it,” is included in Part C of Lab Exercise 1.  </a:t>
            </a:r>
            <a:r>
              <a:rPr lang="en-US" dirty="0"/>
              <a:t>We’re doing only basic testing</a:t>
            </a:r>
            <a:r>
              <a:rPr lang="en-US" baseline="0" dirty="0"/>
              <a:t>. Part C of Lab Exercise 1 says what the script should print. Here are the words:</a:t>
            </a:r>
          </a:p>
          <a:p>
            <a:r>
              <a:rPr lang="en-US" sz="1300" dirty="0" err="1"/>
              <a:t>agrypnia</a:t>
            </a:r>
            <a:endParaRPr lang="en-US" sz="1300" dirty="0"/>
          </a:p>
          <a:p>
            <a:r>
              <a:rPr lang="en-US" sz="1300" dirty="0" err="1"/>
              <a:t>agrypnode</a:t>
            </a:r>
            <a:endParaRPr lang="en-US" sz="1300" dirty="0"/>
          </a:p>
          <a:p>
            <a:r>
              <a:rPr lang="en-US" sz="1300" dirty="0" err="1"/>
              <a:t>arthrogryposis</a:t>
            </a:r>
            <a:endParaRPr lang="en-US" sz="1300" dirty="0"/>
          </a:p>
          <a:p>
            <a:r>
              <a:rPr lang="en-US" sz="1300" dirty="0" err="1"/>
              <a:t>grylle</a:t>
            </a:r>
            <a:endParaRPr lang="en-US" sz="1300" dirty="0"/>
          </a:p>
          <a:p>
            <a:r>
              <a:rPr lang="en-US" sz="1300" dirty="0" err="1"/>
              <a:t>grypanian</a:t>
            </a:r>
            <a:endParaRPr lang="en-US" sz="1300" dirty="0"/>
          </a:p>
          <a:p>
            <a:r>
              <a:rPr lang="en-US" sz="1300" dirty="0" err="1"/>
              <a:t>gryph</a:t>
            </a:r>
            <a:endParaRPr lang="en-US" sz="1300" dirty="0"/>
          </a:p>
          <a:p>
            <a:r>
              <a:rPr lang="en-US" sz="1300" dirty="0" err="1"/>
              <a:t>gryposis</a:t>
            </a:r>
            <a:endParaRPr lang="en-US" sz="1300" dirty="0"/>
          </a:p>
          <a:p>
            <a:r>
              <a:rPr lang="en-US" sz="1300" dirty="0" err="1"/>
              <a:t>puggry</a:t>
            </a:r>
            <a:endParaRPr lang="en-US" sz="1300" dirty="0"/>
          </a:p>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20</a:t>
            </a:fld>
            <a:endParaRPr lang="en-US"/>
          </a:p>
        </p:txBody>
      </p:sp>
    </p:spTree>
    <p:extLst>
      <p:ext uri="{BB962C8B-B14F-4D97-AF65-F5344CB8AC3E}">
        <p14:creationId xmlns:p14="http://schemas.microsoft.com/office/powerpoint/2010/main" val="23889740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a:t>
            </a:r>
            <a:r>
              <a:rPr lang="en-US" baseline="0" dirty="0"/>
              <a:t> this point on, we will use the script written for Exercise 1 as the basis for developing the other scripts.</a:t>
            </a:r>
          </a:p>
          <a:p>
            <a:endParaRPr lang="en-US" baseline="0" dirty="0"/>
          </a:p>
          <a:p>
            <a:r>
              <a:rPr lang="en-US" baseline="0" dirty="0"/>
              <a:t>Also, throughout we will use “</a:t>
            </a:r>
            <a:r>
              <a:rPr lang="en-US" baseline="0" dirty="0" err="1"/>
              <a:t>sh</a:t>
            </a:r>
            <a:r>
              <a:rPr lang="en-US" baseline="0" dirty="0"/>
              <a:t>” to run the scripts, rather than making the scripts executable. You can change this if you like; just remember to have the students make the scripts executable so they will run. Slide 5 shows how to do this.</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21</a:t>
            </a:fld>
            <a:endParaRPr lang="en-US"/>
          </a:p>
        </p:txBody>
      </p:sp>
    </p:spTree>
    <p:extLst>
      <p:ext uri="{BB962C8B-B14F-4D97-AF65-F5344CB8AC3E}">
        <p14:creationId xmlns:p14="http://schemas.microsoft.com/office/powerpoint/2010/main" val="2352245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D27B6843-3AD9-D947-BFC2-4A81687A714D}" type="slidenum">
              <a:rPr lang="en-US" smtClean="0"/>
              <a:t>2</a:t>
            </a:fld>
            <a:endParaRPr lang="en-US"/>
          </a:p>
        </p:txBody>
      </p:sp>
    </p:spTree>
    <p:extLst>
      <p:ext uri="{BB962C8B-B14F-4D97-AF65-F5344CB8AC3E}">
        <p14:creationId xmlns:p14="http://schemas.microsoft.com/office/powerpoint/2010/main" val="3584173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basic Linux/*nix terminology.</a:t>
            </a:r>
            <a:r>
              <a:rPr lang="en-US" baseline="0" dirty="0"/>
              <a:t> Emphasize that if the command is a script and the shell is named explicitly, the script treats argument 0 as its name. If it won’t confuse the students, you can mention that the command interpreter (</a:t>
            </a:r>
            <a:r>
              <a:rPr lang="en-US" baseline="0" dirty="0" err="1"/>
              <a:t>sh</a:t>
            </a:r>
            <a:r>
              <a:rPr lang="en-US" baseline="0" dirty="0"/>
              <a:t>) sees the script name as argument 1 and itself as argument 0, so this is consistent. But it may be too confusing to point this out.</a:t>
            </a:r>
          </a:p>
          <a:p>
            <a:endParaRPr lang="en-US" baseline="0" dirty="0"/>
          </a:p>
          <a:p>
            <a:r>
              <a:rPr lang="en-US" baseline="0" dirty="0"/>
              <a:t>Also, arguments that begin with hyphen or dash (“-”) are often called </a:t>
            </a:r>
            <a:r>
              <a:rPr lang="en-US" i="1" baseline="0" dirty="0"/>
              <a:t>options</a:t>
            </a:r>
            <a:r>
              <a:rPr lang="en-US" baseline="0" dirty="0"/>
              <a:t>, and they control how the program or script is run. We won’t cover this further in Unit 1, but we will in Unit 2!</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22</a:t>
            </a:fld>
            <a:endParaRPr lang="en-US"/>
          </a:p>
        </p:txBody>
      </p:sp>
    </p:spTree>
    <p:extLst>
      <p:ext uri="{BB962C8B-B14F-4D97-AF65-F5344CB8AC3E}">
        <p14:creationId xmlns:p14="http://schemas.microsoft.com/office/powerpoint/2010/main" val="17900205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generally, “$” is a metacharacter that says “interpolate the value of the variable whose name immediately</a:t>
            </a:r>
            <a:r>
              <a:rPr lang="en-US" baseline="0" dirty="0"/>
              <a:t> follows the “$” – no intervening spaces or other characters.</a:t>
            </a:r>
          </a:p>
          <a:p>
            <a:endParaRPr lang="en-US" baseline="0" dirty="0"/>
          </a:p>
          <a:p>
            <a:r>
              <a:rPr lang="en-US" dirty="0"/>
              <a:t>The number</a:t>
            </a:r>
            <a:r>
              <a:rPr lang="en-US" baseline="0" dirty="0"/>
              <a:t> following the “$”  is a “variable” the value of which is the corresponding argument.</a:t>
            </a:r>
          </a:p>
          <a:p>
            <a:endParaRPr lang="en-US" baseline="0" dirty="0"/>
          </a:p>
          <a:p>
            <a:r>
              <a:rPr lang="en-US" baseline="0" dirty="0"/>
              <a:t>Also, emphasize that “</a:t>
            </a:r>
            <a:r>
              <a:rPr lang="en-US" i="1" baseline="0" dirty="0" err="1"/>
              <a:t>grep</a:t>
            </a:r>
            <a:r>
              <a:rPr lang="en-US" baseline="0" dirty="0"/>
              <a:t>” is </a:t>
            </a:r>
            <a:r>
              <a:rPr lang="en-US" i="1" baseline="0" dirty="0"/>
              <a:t>not</a:t>
            </a:r>
            <a:r>
              <a:rPr lang="en-US" i="0" baseline="0" dirty="0"/>
              <a:t> a script. It is just being used as an example.</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23</a:t>
            </a:fld>
            <a:endParaRPr lang="en-US"/>
          </a:p>
        </p:txBody>
      </p:sp>
    </p:spTree>
    <p:extLst>
      <p:ext uri="{BB962C8B-B14F-4D97-AF65-F5344CB8AC3E}">
        <p14:creationId xmlns:p14="http://schemas.microsoft.com/office/powerpoint/2010/main" val="37053811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won’t use the first two in this unit;</a:t>
            </a:r>
            <a:r>
              <a:rPr lang="en-US" baseline="0" dirty="0"/>
              <a:t> we will in Unit 2, though.</a:t>
            </a:r>
          </a:p>
          <a:p>
            <a:endParaRPr lang="en-US" baseline="0" dirty="0"/>
          </a:p>
          <a:p>
            <a:r>
              <a:rPr lang="en-US" baseline="0" dirty="0"/>
              <a:t>We will use the $# later on in this unit. Emphasize that the number does </a:t>
            </a:r>
            <a:r>
              <a:rPr lang="en-US" i="1" baseline="0" dirty="0"/>
              <a:t>not</a:t>
            </a:r>
            <a:r>
              <a:rPr lang="en-US" baseline="0" dirty="0"/>
              <a:t> include the command.</a:t>
            </a:r>
          </a:p>
          <a:p>
            <a:endParaRPr lang="en-US" baseline="0" dirty="0"/>
          </a:p>
          <a:p>
            <a:r>
              <a:rPr lang="en-US" baseline="0" dirty="0"/>
              <a:t>The difference between $* and $@ is that $* is a single string produced by concatenating the arguments with an intervening blank between each, whereas $@ is a sequence of strings. Both are very useful for looping, which we introduce in the next unit.</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24</a:t>
            </a:fld>
            <a:endParaRPr lang="en-US"/>
          </a:p>
        </p:txBody>
      </p:sp>
    </p:spTree>
    <p:extLst>
      <p:ext uri="{BB962C8B-B14F-4D97-AF65-F5344CB8AC3E}">
        <p14:creationId xmlns:p14="http://schemas.microsoft.com/office/powerpoint/2010/main" val="41067394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some</a:t>
            </a:r>
            <a:r>
              <a:rPr lang="en-US" baseline="0" dirty="0"/>
              <a:t> common mistakes. It’s better to be upfront about potential problems.</a:t>
            </a:r>
          </a:p>
          <a:p>
            <a:endParaRPr lang="en-US" baseline="0" dirty="0"/>
          </a:p>
          <a:p>
            <a:r>
              <a:rPr lang="en-US" baseline="0" dirty="0"/>
              <a:t>The “{“ in the next-to-last bullet point is used to enclose a variable name (which we haven’t seen yet, but we will). The important point is that if there is no corresponding “}”, then the shell will give an error.</a:t>
            </a:r>
          </a:p>
          <a:p>
            <a:endParaRPr lang="en-US" baseline="0" dirty="0"/>
          </a:p>
          <a:p>
            <a:r>
              <a:rPr lang="en-US" baseline="0" dirty="0"/>
              <a:t>The last bullet point (“If it’s followed by anything else … ”) is meant to warn students that various strange things can happen. </a:t>
            </a:r>
            <a:r>
              <a:rPr lang="en-US" sz="1300" dirty="0"/>
              <a:t>Here are the combinations that are always safe, and what their values are:</a:t>
            </a:r>
          </a:p>
          <a:p>
            <a:pPr marL="181240" indent="-181240">
              <a:buFont typeface="Arial"/>
              <a:buChar char="•"/>
            </a:pPr>
            <a:r>
              <a:rPr lang="en-US" sz="1300" dirty="0"/>
              <a:t>$$ has as its value the PID of the shell (command interpreter).</a:t>
            </a:r>
          </a:p>
          <a:p>
            <a:pPr marL="181240" indent="-181240">
              <a:buFont typeface="Arial"/>
              <a:buChar char="•"/>
            </a:pPr>
            <a:r>
              <a:rPr lang="en-US" sz="1300" dirty="0"/>
              <a:t>$? has as its value the exit status of the last command executed.</a:t>
            </a:r>
          </a:p>
          <a:p>
            <a:pPr marL="181240" indent="-181240">
              <a:buFont typeface="Arial"/>
              <a:buChar char="•"/>
            </a:pPr>
            <a:r>
              <a:rPr lang="en-US" sz="1300" dirty="0"/>
              <a:t>$- has as its value the list of options given to the shell when it is invoked.</a:t>
            </a:r>
          </a:p>
          <a:p>
            <a:pPr marL="181240" indent="-181240">
              <a:buFont typeface="Arial"/>
              <a:buChar char="•"/>
            </a:pPr>
            <a:endParaRPr lang="en-US" sz="1300" dirty="0"/>
          </a:p>
          <a:p>
            <a:r>
              <a:rPr lang="en-US" sz="1300" dirty="0"/>
              <a:t>I recommend not saying anything yet, because $$ and $? will</a:t>
            </a:r>
            <a:r>
              <a:rPr lang="en-US" sz="1300" baseline="0" dirty="0"/>
              <a:t> be discussed </a:t>
            </a:r>
            <a:r>
              <a:rPr lang="en-US" sz="1300" dirty="0"/>
              <a:t>in Unit 2 of this module.</a:t>
            </a:r>
          </a:p>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25</a:t>
            </a:fld>
            <a:endParaRPr lang="en-US"/>
          </a:p>
        </p:txBody>
      </p:sp>
    </p:spTree>
    <p:extLst>
      <p:ext uri="{BB962C8B-B14F-4D97-AF65-F5344CB8AC3E}">
        <p14:creationId xmlns:p14="http://schemas.microsoft.com/office/powerpoint/2010/main" val="31731042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point to emphasize is that the arguments are treated as text,</a:t>
            </a:r>
            <a:r>
              <a:rPr lang="en-US" baseline="0" dirty="0"/>
              <a:t> not as numbers or anything else. So the argument “1 + 2” and “3 + 4” will produce “1 + 2 + 3 + 4”.</a:t>
            </a:r>
          </a:p>
          <a:p>
            <a:endParaRPr lang="en-US" baseline="0" dirty="0"/>
          </a:p>
          <a:p>
            <a:r>
              <a:rPr lang="en-US" baseline="0" dirty="0"/>
              <a:t>One caveat: If the argument contains any metacharacters, those will be expanded before being passed to the script. That may affect things. We’ll deal with this more in Unit 2.</a:t>
            </a:r>
          </a:p>
          <a:p>
            <a:endParaRPr lang="en-US" baseline="0" dirty="0"/>
          </a:p>
          <a:p>
            <a:r>
              <a:rPr lang="en-US" baseline="0" dirty="0"/>
              <a:t>The script </a:t>
            </a:r>
            <a:r>
              <a:rPr lang="en-US" i="1" baseline="0" dirty="0"/>
              <a:t>add</a:t>
            </a:r>
            <a:r>
              <a:rPr lang="en-US" baseline="0" dirty="0"/>
              <a:t> is in the </a:t>
            </a:r>
            <a:r>
              <a:rPr lang="en-US" sz="1200" kern="1200" dirty="0">
                <a:solidFill>
                  <a:schemeClr val="tx1"/>
                </a:solidFill>
                <a:effectLst/>
                <a:latin typeface="+mn-lt"/>
                <a:ea typeface="+mn-ea"/>
                <a:cs typeface="+mn-cs"/>
              </a:rPr>
              <a:t>07.SeS_Unit1_TheBasics_DataFiles</a:t>
            </a:r>
            <a:r>
              <a:rPr lang="en-US" baseline="0" dirty="0"/>
              <a:t>.</a:t>
            </a:r>
          </a:p>
        </p:txBody>
      </p:sp>
      <p:sp>
        <p:nvSpPr>
          <p:cNvPr id="4" name="Slide Number Placeholder 3"/>
          <p:cNvSpPr>
            <a:spLocks noGrp="1"/>
          </p:cNvSpPr>
          <p:nvPr>
            <p:ph type="sldNum" sz="quarter" idx="10"/>
          </p:nvPr>
        </p:nvSpPr>
        <p:spPr/>
        <p:txBody>
          <a:bodyPr/>
          <a:lstStyle/>
          <a:p>
            <a:fld id="{D27B6843-3AD9-D947-BFC2-4A81687A714D}" type="slidenum">
              <a:rPr lang="en-US" smtClean="0"/>
              <a:t>26</a:t>
            </a:fld>
            <a:endParaRPr lang="en-US"/>
          </a:p>
        </p:txBody>
      </p:sp>
    </p:spTree>
    <p:extLst>
      <p:ext uri="{BB962C8B-B14F-4D97-AF65-F5344CB8AC3E}">
        <p14:creationId xmlns:p14="http://schemas.microsoft.com/office/powerpoint/2010/main" val="39738692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we’re getting to the issues of robustness. If you give too many arguments, the excess</a:t>
            </a:r>
            <a:r>
              <a:rPr lang="en-US" baseline="0" dirty="0"/>
              <a:t> ones are ignored. That’s what happens here.</a:t>
            </a:r>
          </a:p>
          <a:p>
            <a:endParaRPr lang="en-US" baseline="0" dirty="0"/>
          </a:p>
          <a:p>
            <a:r>
              <a:rPr lang="en-US" baseline="0" dirty="0"/>
              <a:t>Although it may be tempting to gloss over or skip teaching this part, it is critical to the idea of robust (usually called “secure”) programming. It is a key part of what follows.</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27</a:t>
            </a:fld>
            <a:endParaRPr lang="en-US"/>
          </a:p>
        </p:txBody>
      </p:sp>
    </p:spTree>
    <p:extLst>
      <p:ext uri="{BB962C8B-B14F-4D97-AF65-F5344CB8AC3E}">
        <p14:creationId xmlns:p14="http://schemas.microsoft.com/office/powerpoint/2010/main" val="15973459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get to a key concept of the</a:t>
            </a:r>
            <a:r>
              <a:rPr lang="en-US" baseline="0" dirty="0"/>
              <a:t> shell scripting language. The two types of quotation marks both group text together. The difference is that ‘xyz*</a:t>
            </a:r>
            <a:r>
              <a:rPr lang="en-US" baseline="0" dirty="0" err="1"/>
              <a:t>abc</a:t>
            </a:r>
            <a:r>
              <a:rPr lang="en-US" baseline="0" dirty="0"/>
              <a:t>’ is treated as a string of seven characters, while “xyz*</a:t>
            </a:r>
            <a:r>
              <a:rPr lang="en-US" baseline="0" dirty="0" err="1"/>
              <a:t>abc</a:t>
            </a:r>
            <a:r>
              <a:rPr lang="en-US" baseline="0" dirty="0"/>
              <a:t>” expands to a list of filenames that are in the current working directory, begin with “xyz”, and end with “xyz” (because “*” is a </a:t>
            </a:r>
            <a:r>
              <a:rPr lang="en-US" baseline="0" dirty="0" err="1"/>
              <a:t>metacharacter</a:t>
            </a:r>
            <a:r>
              <a:rPr lang="en-US" baseline="0" dirty="0"/>
              <a:t>).</a:t>
            </a:r>
          </a:p>
          <a:p>
            <a:endParaRPr lang="en-US" baseline="0" dirty="0"/>
          </a:p>
          <a:p>
            <a:r>
              <a:rPr lang="en-US" baseline="0" dirty="0"/>
              <a:t>If there are no </a:t>
            </a:r>
            <a:r>
              <a:rPr lang="en-US" baseline="0" dirty="0" err="1"/>
              <a:t>metacharacters</a:t>
            </a:r>
            <a:r>
              <a:rPr lang="en-US" sz="1200" kern="1200" dirty="0">
                <a:solidFill>
                  <a:schemeClr val="tx1"/>
                </a:solidFill>
                <a:effectLst/>
                <a:latin typeface="+mn-lt"/>
                <a:ea typeface="+mn-ea"/>
                <a:cs typeface="+mn-cs"/>
              </a:rPr>
              <a:t>—remember, </a:t>
            </a:r>
            <a:r>
              <a:rPr lang="en-US" baseline="0" dirty="0"/>
              <a:t>letters, numbers, and spaces are never </a:t>
            </a:r>
            <a:r>
              <a:rPr lang="en-US" baseline="0" dirty="0" err="1"/>
              <a:t>metacharacters</a:t>
            </a:r>
            <a:r>
              <a:rPr lang="en-US" sz="1200" kern="1200" dirty="0">
                <a:solidFill>
                  <a:schemeClr val="tx1"/>
                </a:solidFill>
                <a:effectLst/>
                <a:latin typeface="+mn-lt"/>
                <a:ea typeface="+mn-ea"/>
                <a:cs typeface="+mn-cs"/>
              </a:rPr>
              <a:t>—</a:t>
            </a:r>
            <a:r>
              <a:rPr lang="en-US" baseline="0" dirty="0"/>
              <a:t>the two types of quotation marks function the same way. This will be demonstrated in the next few slides.</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28</a:t>
            </a:fld>
            <a:endParaRPr lang="en-US"/>
          </a:p>
        </p:txBody>
      </p:sp>
    </p:spTree>
    <p:extLst>
      <p:ext uri="{BB962C8B-B14F-4D97-AF65-F5344CB8AC3E}">
        <p14:creationId xmlns:p14="http://schemas.microsoft.com/office/powerpoint/2010/main" val="35414730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quotation</a:t>
            </a:r>
            <a:r>
              <a:rPr lang="en-US" baseline="0" dirty="0"/>
              <a:t> marks</a:t>
            </a:r>
            <a:r>
              <a:rPr lang="en-US" dirty="0"/>
              <a:t> are interpreted by the shell – but you type</a:t>
            </a:r>
            <a:r>
              <a:rPr lang="en-US" baseline="0" dirty="0"/>
              <a:t> the script name and arguments in a shell! So the command interpreter that you’re using interprets the quotation marks. And so the first argument is the string x followed by blank followed by y (“x y”). When replacing $1, though, there are no quotation marks – so </a:t>
            </a:r>
            <a:r>
              <a:rPr lang="en-US" i="1" baseline="0" dirty="0"/>
              <a:t>cat</a:t>
            </a:r>
            <a:r>
              <a:rPr lang="en-US" baseline="0" dirty="0"/>
              <a:t> sees this as two arguments, x and y.</a:t>
            </a:r>
          </a:p>
          <a:p>
            <a:endParaRPr lang="en-US" baseline="0" dirty="0"/>
          </a:p>
          <a:p>
            <a:r>
              <a:rPr lang="en-US" baseline="0" dirty="0"/>
              <a:t>The next two slides show this in detail.</a:t>
            </a:r>
          </a:p>
          <a:p>
            <a:endParaRPr lang="en-US" baseline="0" dirty="0"/>
          </a:p>
          <a:p>
            <a:r>
              <a:rPr lang="en-US" baseline="0" dirty="0"/>
              <a:t>The script </a:t>
            </a:r>
            <a:r>
              <a:rPr lang="en-US" i="1" baseline="0" dirty="0" err="1"/>
              <a:t>mycat</a:t>
            </a:r>
            <a:r>
              <a:rPr lang="en-US" baseline="0" dirty="0"/>
              <a:t> is in the directory </a:t>
            </a:r>
            <a:r>
              <a:rPr lang="en-US" sz="1200" kern="1200" dirty="0">
                <a:solidFill>
                  <a:schemeClr val="tx1"/>
                </a:solidFill>
                <a:effectLst/>
                <a:latin typeface="+mn-lt"/>
                <a:ea typeface="+mn-ea"/>
                <a:cs typeface="+mn-cs"/>
              </a:rPr>
              <a:t>07.SeS_Unit1_TheBasics_DataFiles</a:t>
            </a:r>
            <a:r>
              <a:rPr lang="en-US" baseline="0" dirty="0"/>
              <a:t>.</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29</a:t>
            </a:fld>
            <a:endParaRPr lang="en-US"/>
          </a:p>
        </p:txBody>
      </p:sp>
    </p:spTree>
    <p:extLst>
      <p:ext uri="{BB962C8B-B14F-4D97-AF65-F5344CB8AC3E}">
        <p14:creationId xmlns:p14="http://schemas.microsoft.com/office/powerpoint/2010/main" val="30655361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shows the error. The files are in </a:t>
            </a:r>
            <a:r>
              <a:rPr lang="en-US" sz="1200" kern="1200" dirty="0">
                <a:solidFill>
                  <a:schemeClr val="tx1"/>
                </a:solidFill>
                <a:effectLst/>
                <a:latin typeface="+mn-lt"/>
                <a:ea typeface="+mn-ea"/>
                <a:cs typeface="+mn-cs"/>
              </a:rPr>
              <a:t>07.SeS_Unit1_TheBasics_DataFiles</a:t>
            </a:r>
            <a:r>
              <a:rPr lang="en-US" dirty="0"/>
              <a:t>, so you can actually demonstrate this, or have the students try it out.</a:t>
            </a:r>
          </a:p>
        </p:txBody>
      </p:sp>
      <p:sp>
        <p:nvSpPr>
          <p:cNvPr id="4" name="Slide Number Placeholder 3"/>
          <p:cNvSpPr>
            <a:spLocks noGrp="1"/>
          </p:cNvSpPr>
          <p:nvPr>
            <p:ph type="sldNum" sz="quarter" idx="10"/>
          </p:nvPr>
        </p:nvSpPr>
        <p:spPr/>
        <p:txBody>
          <a:bodyPr/>
          <a:lstStyle/>
          <a:p>
            <a:fld id="{D27B6843-3AD9-D947-BFC2-4A81687A714D}" type="slidenum">
              <a:rPr lang="en-US" smtClean="0"/>
              <a:t>30</a:t>
            </a:fld>
            <a:endParaRPr lang="en-US"/>
          </a:p>
        </p:txBody>
      </p:sp>
    </p:spTree>
    <p:extLst>
      <p:ext uri="{BB962C8B-B14F-4D97-AF65-F5344CB8AC3E}">
        <p14:creationId xmlns:p14="http://schemas.microsoft.com/office/powerpoint/2010/main" val="2322350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solution is to put the argument variable reference in the script</a:t>
            </a:r>
            <a:r>
              <a:rPr lang="en-US" baseline="0" dirty="0"/>
              <a:t> in quotes. You </a:t>
            </a:r>
            <a:r>
              <a:rPr lang="en-US" i="1" baseline="0" dirty="0"/>
              <a:t>must</a:t>
            </a:r>
            <a:r>
              <a:rPr lang="en-US" i="0" baseline="0" dirty="0"/>
              <a:t> use double quotes here; if you use single quotes, then the $1 will be interpreted as the string “$1”, not as “x y”. Slide 27 asks the students this question, so if you didn’t mention the difference between double quotes and single quotes, you might want to do so now.</a:t>
            </a:r>
          </a:p>
          <a:p>
            <a:endParaRPr lang="en-US" i="0" baseline="0" dirty="0"/>
          </a:p>
          <a:p>
            <a:r>
              <a:rPr lang="en-US" i="0" baseline="0" dirty="0"/>
              <a:t>To re-emphasize this: $ is a metacharacter, so single quotes strip it of its “meta” power.</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31</a:t>
            </a:fld>
            <a:endParaRPr lang="en-US"/>
          </a:p>
        </p:txBody>
      </p:sp>
    </p:spTree>
    <p:extLst>
      <p:ext uri="{BB962C8B-B14F-4D97-AF65-F5344CB8AC3E}">
        <p14:creationId xmlns:p14="http://schemas.microsoft.com/office/powerpoint/2010/main" val="1467507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Scripting is useful when when one needs to complete a task quickly,</a:t>
            </a:r>
            <a:r>
              <a:rPr lang="en-US" baseline="0" dirty="0"/>
              <a:t> or when the task can be completed by combining multiple existing programs.</a:t>
            </a:r>
          </a:p>
          <a:p>
            <a:endParaRPr lang="en-US" baseline="0" dirty="0"/>
          </a:p>
          <a:p>
            <a:r>
              <a:rPr lang="en-US" baseline="0" dirty="0"/>
              <a:t>A caution: Scripts are often much less efficient than compiled programs, in part because scripts are usually interpreted (this adds the overhead of the interpreter) and in part because they invoke other programs (adding the overhead of program invocation).</a:t>
            </a:r>
          </a:p>
          <a:p>
            <a:endParaRPr lang="en-US" baseline="0" dirty="0"/>
          </a:p>
          <a:p>
            <a:r>
              <a:rPr lang="en-US" baseline="0" dirty="0"/>
              <a:t>Scripting is often used for rapid prototyping, where the goal is to build a simple version of the desired program to test different approaches and to develop a mechanism for testing user interfaces. One can quickly implement different algorithms and try different data representations to find the one that is most suitable (due to performance, interaction with other components, user needs, and so forth).</a:t>
            </a:r>
          </a:p>
        </p:txBody>
      </p:sp>
      <p:sp>
        <p:nvSpPr>
          <p:cNvPr id="4" name="Slide Number Placeholder 3"/>
          <p:cNvSpPr>
            <a:spLocks noGrp="1"/>
          </p:cNvSpPr>
          <p:nvPr>
            <p:ph type="sldNum" sz="quarter" idx="10"/>
          </p:nvPr>
        </p:nvSpPr>
        <p:spPr/>
        <p:txBody>
          <a:bodyPr/>
          <a:lstStyle/>
          <a:p>
            <a:fld id="{D27B6843-3AD9-D947-BFC2-4A81687A714D}" type="slidenum">
              <a:rPr lang="en-US" smtClean="0"/>
              <a:t>3</a:t>
            </a:fld>
            <a:endParaRPr lang="en-US"/>
          </a:p>
        </p:txBody>
      </p:sp>
    </p:spTree>
    <p:extLst>
      <p:ext uri="{BB962C8B-B14F-4D97-AF65-F5344CB8AC3E}">
        <p14:creationId xmlns:p14="http://schemas.microsoft.com/office/powerpoint/2010/main" val="12185364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32</a:t>
            </a:fld>
            <a:endParaRPr lang="en-US"/>
          </a:p>
        </p:txBody>
      </p:sp>
    </p:spTree>
    <p:extLst>
      <p:ext uri="{BB962C8B-B14F-4D97-AF65-F5344CB8AC3E}">
        <p14:creationId xmlns:p14="http://schemas.microsoft.com/office/powerpoint/2010/main" val="5419530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may have discussed this earlier. I’d recommend letting the students try it out, though, and see what happens.</a:t>
            </a:r>
            <a:endParaRPr lang="en-US" dirty="0"/>
          </a:p>
          <a:p>
            <a:endParaRPr lang="en-US" dirty="0"/>
          </a:p>
          <a:p>
            <a:r>
              <a:rPr lang="en-US" dirty="0"/>
              <a:t>Answer: No. The single quotes treat the $ as a character and not as a </a:t>
            </a:r>
            <a:r>
              <a:rPr lang="en-US" dirty="0" err="1"/>
              <a:t>metacharacter</a:t>
            </a:r>
            <a:r>
              <a:rPr lang="en-US" dirty="0"/>
              <a:t>. Doing</a:t>
            </a:r>
            <a:r>
              <a:rPr lang="en-US" baseline="0" dirty="0"/>
              <a:t> that would</a:t>
            </a:r>
            <a:r>
              <a:rPr lang="en-US" dirty="0"/>
              <a:t> print the contents of the file “$1” (without the quotes). No substitution will take place.</a:t>
            </a:r>
          </a:p>
        </p:txBody>
      </p:sp>
      <p:sp>
        <p:nvSpPr>
          <p:cNvPr id="4" name="Slide Number Placeholder 3"/>
          <p:cNvSpPr>
            <a:spLocks noGrp="1"/>
          </p:cNvSpPr>
          <p:nvPr>
            <p:ph type="sldNum" sz="quarter" idx="10"/>
          </p:nvPr>
        </p:nvSpPr>
        <p:spPr/>
        <p:txBody>
          <a:bodyPr/>
          <a:lstStyle/>
          <a:p>
            <a:fld id="{D27B6843-3AD9-D947-BFC2-4A81687A714D}" type="slidenum">
              <a:rPr lang="en-US" smtClean="0"/>
              <a:t>33</a:t>
            </a:fld>
            <a:endParaRPr lang="en-US"/>
          </a:p>
        </p:txBody>
      </p:sp>
    </p:spTree>
    <p:extLst>
      <p:ext uri="{BB962C8B-B14F-4D97-AF65-F5344CB8AC3E}">
        <p14:creationId xmlns:p14="http://schemas.microsoft.com/office/powerpoint/2010/main" val="38650434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focus of this question is on command line arguments</a:t>
            </a:r>
            <a:r>
              <a:rPr lang="en-US" baseline="0" dirty="0"/>
              <a:t> and handling blanks. Students can use the script from Lab Exercise 1, modifying it as needed. Some students may use the solution to Part F as their solution to Part A, because of the discussion of quotation marks. That’s okay, but it might cause a little confusion about the answer to E. If they become confused, ask them to answer the question as though there were no quotes around $1.</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34</a:t>
            </a:fld>
            <a:endParaRPr lang="en-US"/>
          </a:p>
        </p:txBody>
      </p:sp>
    </p:spTree>
    <p:extLst>
      <p:ext uri="{BB962C8B-B14F-4D97-AF65-F5344CB8AC3E}">
        <p14:creationId xmlns:p14="http://schemas.microsoft.com/office/powerpoint/2010/main" val="4748598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get to real robustness! This</a:t>
            </a:r>
            <a:r>
              <a:rPr lang="en-US" baseline="0" dirty="0"/>
              <a:t> is</a:t>
            </a:r>
            <a:r>
              <a:rPr lang="en-US" dirty="0"/>
              <a:t> also a great way to introduce conditionals</a:t>
            </a:r>
            <a:r>
              <a:rPr lang="en-US" baseline="0" dirty="0"/>
              <a:t> in the language, which is what we are going to do.</a:t>
            </a:r>
          </a:p>
          <a:p>
            <a:endParaRPr lang="en-US" baseline="0" dirty="0"/>
          </a:p>
          <a:p>
            <a:r>
              <a:rPr lang="en-US" baseline="0" dirty="0"/>
              <a:t>Please emphasize that most problems arise due to errors, not deliberate attempts to compromise security – but the effects can be exactly the same. From the system administrator’s point of view, there is no difference. From the security officer’s point of view, the question of intent may determine whether to apply administrative or legal sanctions, or take some other (or no) action.</a:t>
            </a:r>
          </a:p>
          <a:p>
            <a:endParaRPr lang="en-US" baseline="0" dirty="0"/>
          </a:p>
          <a:p>
            <a:r>
              <a:rPr lang="en-US" baseline="0" dirty="0"/>
              <a:t>The comment about quoting is an attempt to show students how something they have seen, and will make errors in, can cause problems without their intending to do so.</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35</a:t>
            </a:fld>
            <a:endParaRPr lang="en-US"/>
          </a:p>
        </p:txBody>
      </p:sp>
    </p:spTree>
    <p:extLst>
      <p:ext uri="{BB962C8B-B14F-4D97-AF65-F5344CB8AC3E}">
        <p14:creationId xmlns:p14="http://schemas.microsoft.com/office/powerpoint/2010/main" val="6993566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emphasize these:</a:t>
            </a:r>
          </a:p>
          <a:p>
            <a:pPr marL="181240" indent="-181240">
              <a:buFont typeface="Arial"/>
              <a:buChar char="•"/>
            </a:pPr>
            <a:r>
              <a:rPr lang="en-US" dirty="0"/>
              <a:t>Principle of Maximum Stupidity: Users do not read manuals or instructions, so always assume your</a:t>
            </a:r>
            <a:r>
              <a:rPr lang="en-US" baseline="0" dirty="0"/>
              <a:t> script will be called incorrectly.</a:t>
            </a:r>
          </a:p>
          <a:p>
            <a:pPr marL="181240" indent="-181240">
              <a:buFont typeface="Arial"/>
              <a:buChar char="•"/>
            </a:pPr>
            <a:r>
              <a:rPr lang="en-US" baseline="0" dirty="0"/>
              <a:t>Principle of Paranoia: Yes, some people (attackers) really </a:t>
            </a:r>
            <a:r>
              <a:rPr lang="en-US" i="1" baseline="0" dirty="0"/>
              <a:t>are</a:t>
            </a:r>
            <a:r>
              <a:rPr lang="en-US" i="0" baseline="0" dirty="0"/>
              <a:t> out to get you, so check inputs very carefully.</a:t>
            </a:r>
          </a:p>
          <a:p>
            <a:endParaRPr lang="en-US" i="0" baseline="0" dirty="0"/>
          </a:p>
          <a:p>
            <a:r>
              <a:rPr lang="en-US" i="0" baseline="0" dirty="0"/>
              <a:t>With the </a:t>
            </a:r>
            <a:r>
              <a:rPr lang="en-US" dirty="0"/>
              <a:t>Principle of Maximum Stupidity in mind</a:t>
            </a:r>
            <a:r>
              <a:rPr lang="en-US" i="0" baseline="0" dirty="0"/>
              <a:t>, stress the importance of making error messages informative and useful. The error message “Error Code 342; see manual” is very annoying, but it’s at least mildly helpful if the manual is available. Error messages like “lint’s little brain is fried,” while cute, are useless</a:t>
            </a:r>
            <a:r>
              <a:rPr lang="en-US" sz="1200" kern="1200" dirty="0">
                <a:solidFill>
                  <a:schemeClr val="tx1"/>
                </a:solidFill>
                <a:effectLst/>
                <a:latin typeface="+mn-lt"/>
                <a:ea typeface="+mn-ea"/>
                <a:cs typeface="+mn-cs"/>
              </a:rPr>
              <a:t>—</a:t>
            </a:r>
            <a:r>
              <a:rPr lang="en-US" i="0" baseline="0" dirty="0"/>
              <a:t>and yes, that was a real error message!</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36</a:t>
            </a:fld>
            <a:endParaRPr lang="en-US"/>
          </a:p>
        </p:txBody>
      </p:sp>
    </p:spTree>
    <p:extLst>
      <p:ext uri="{BB962C8B-B14F-4D97-AF65-F5344CB8AC3E}">
        <p14:creationId xmlns:p14="http://schemas.microsoft.com/office/powerpoint/2010/main" val="26486303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echo command is very useful for printing anything. You can put what you want to print in quotes if you like; it will then be treated as a single string. Of course, keep in mind the difference between single and double quotation marks. </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37</a:t>
            </a:fld>
            <a:endParaRPr lang="en-US"/>
          </a:p>
        </p:txBody>
      </p:sp>
    </p:spTree>
    <p:extLst>
      <p:ext uri="{BB962C8B-B14F-4D97-AF65-F5344CB8AC3E}">
        <p14:creationId xmlns:p14="http://schemas.microsoft.com/office/powerpoint/2010/main" val="1200680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Technically: the &gt;&amp; redirects a file descriptor to another descriptor. Output is written</a:t>
            </a:r>
            <a:r>
              <a:rPr lang="en-US" baseline="0" dirty="0"/>
              <a:t> to file descriptor 1, the “standard output” (usually the screen). File descriptor 2, the standard error, is also tied to the screen. By convention, we write error messages to the standard error, so 1&gt;&amp;2 says take whatever the command writes to file descriptor 1 and reroute it to file descriptor 2; that is, reroute the output of the echo (which goes to the standard output) to the error output. </a:t>
            </a:r>
          </a:p>
          <a:p>
            <a:endParaRPr lang="en-US" baseline="0" dirty="0"/>
          </a:p>
          <a:p>
            <a:r>
              <a:rPr lang="en-US" baseline="0" dirty="0"/>
              <a:t>This is complicated, so you can just say the above is an idiom to make sure someone sees the error message.</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38</a:t>
            </a:fld>
            <a:endParaRPr lang="en-US"/>
          </a:p>
        </p:txBody>
      </p:sp>
    </p:spTree>
    <p:extLst>
      <p:ext uri="{BB962C8B-B14F-4D97-AF65-F5344CB8AC3E}">
        <p14:creationId xmlns:p14="http://schemas.microsoft.com/office/powerpoint/2010/main" val="34783830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we frame our use of the conditional for this script. You can also point out that the conditional has other uses; we’ll see some in the next two units of this module.</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39</a:t>
            </a:fld>
            <a:endParaRPr lang="en-US"/>
          </a:p>
        </p:txBody>
      </p:sp>
    </p:spTree>
    <p:extLst>
      <p:ext uri="{BB962C8B-B14F-4D97-AF65-F5344CB8AC3E}">
        <p14:creationId xmlns:p14="http://schemas.microsoft.com/office/powerpoint/2010/main" val="33118930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Technically, when the command executes and exits, it exits</a:t>
            </a:r>
            <a:r>
              <a:rPr lang="en-US" baseline="0" dirty="0"/>
              <a:t> with an </a:t>
            </a:r>
            <a:r>
              <a:rPr lang="en-US" i="1" baseline="0" dirty="0"/>
              <a:t>exit status code</a:t>
            </a:r>
            <a:r>
              <a:rPr lang="en-US" i="0" baseline="0" dirty="0"/>
              <a:t>. This is set by the program as it exits.</a:t>
            </a:r>
          </a:p>
          <a:p>
            <a:endParaRPr lang="en-US" i="0" baseline="0" dirty="0"/>
          </a:p>
          <a:p>
            <a:r>
              <a:rPr lang="en-US" i="0" baseline="0" dirty="0"/>
              <a:t>If the exit status code is 0, the command evaluates to true. If it is anything else, the command evaluates to false.</a:t>
            </a:r>
          </a:p>
          <a:p>
            <a:endParaRPr lang="en-US" i="0" baseline="0" dirty="0"/>
          </a:p>
          <a:p>
            <a:r>
              <a:rPr lang="en-US" i="0" baseline="0" dirty="0"/>
              <a:t>The </a:t>
            </a:r>
            <a:r>
              <a:rPr lang="en-US" i="1" baseline="0" dirty="0"/>
              <a:t>actions</a:t>
            </a:r>
            <a:r>
              <a:rPr lang="en-US" i="0" baseline="0" dirty="0"/>
              <a:t> in the first case for which the command evaluates as true are executed, and then control goes to the statement after the </a:t>
            </a:r>
            <a:r>
              <a:rPr lang="en-US" i="1" baseline="0" dirty="0"/>
              <a:t>fi</a:t>
            </a:r>
            <a:r>
              <a:rPr lang="en-US" i="0" baseline="0" dirty="0"/>
              <a:t>. If all commands evaluate to false, the actions in the </a:t>
            </a:r>
            <a:r>
              <a:rPr lang="en-US" i="1" baseline="0" dirty="0"/>
              <a:t>else</a:t>
            </a:r>
            <a:r>
              <a:rPr lang="en-US" i="0" baseline="0" dirty="0"/>
              <a:t> are executed. You can omit the </a:t>
            </a:r>
            <a:r>
              <a:rPr lang="en-US" i="1" baseline="0" dirty="0"/>
              <a:t>else</a:t>
            </a:r>
            <a:r>
              <a:rPr lang="en-US" i="0" baseline="0" dirty="0"/>
              <a:t> and </a:t>
            </a:r>
            <a:r>
              <a:rPr lang="en-US" i="1" baseline="0" dirty="0" err="1"/>
              <a:t>elif</a:t>
            </a:r>
            <a:r>
              <a:rPr lang="en-US" i="0" baseline="0" dirty="0" err="1"/>
              <a:t>s</a:t>
            </a:r>
            <a:r>
              <a:rPr lang="en-US" i="0" baseline="0" dirty="0"/>
              <a:t>.</a:t>
            </a:r>
          </a:p>
          <a:p>
            <a:endParaRPr lang="en-US" i="0" baseline="0" dirty="0"/>
          </a:p>
          <a:p>
            <a:r>
              <a:rPr lang="en-US" i="0" baseline="0" dirty="0"/>
              <a:t>This works just like a usual “</a:t>
            </a:r>
            <a:r>
              <a:rPr lang="en-US" i="1" baseline="0" dirty="0"/>
              <a:t>if</a:t>
            </a:r>
            <a:r>
              <a:rPr lang="en-US" i="0" baseline="0" dirty="0"/>
              <a:t> </a:t>
            </a:r>
            <a:r>
              <a:rPr lang="is-IS" i="0" baseline="0" dirty="0"/>
              <a:t>… </a:t>
            </a:r>
            <a:r>
              <a:rPr lang="is-IS" i="1" baseline="0" dirty="0"/>
              <a:t>else if </a:t>
            </a:r>
            <a:r>
              <a:rPr lang="is-IS" i="0" baseline="0" dirty="0"/>
              <a:t>.... </a:t>
            </a:r>
            <a:r>
              <a:rPr lang="is-IS" i="1" baseline="0" dirty="0"/>
              <a:t>else if</a:t>
            </a:r>
            <a:r>
              <a:rPr lang="is-IS" i="0" baseline="0" dirty="0"/>
              <a:t> .... </a:t>
            </a:r>
            <a:r>
              <a:rPr lang="is-IS" i="1" baseline="0" dirty="0"/>
              <a:t>else</a:t>
            </a:r>
            <a:r>
              <a:rPr lang="is-IS" i="0" baseline="0" dirty="0"/>
              <a:t> ...” statement. Note the </a:t>
            </a:r>
            <a:r>
              <a:rPr lang="is-IS" i="1" baseline="0" dirty="0"/>
              <a:t>fi</a:t>
            </a:r>
            <a:r>
              <a:rPr lang="is-IS" i="0" baseline="0" dirty="0"/>
              <a:t> that closes the</a:t>
            </a:r>
            <a:r>
              <a:rPr lang="is-IS" i="1" baseline="0" dirty="0"/>
              <a:t> if</a:t>
            </a:r>
            <a:r>
              <a:rPr lang="is-IS" i="0" baseline="0" dirty="0"/>
              <a:t>.</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40</a:t>
            </a:fld>
            <a:endParaRPr lang="en-US"/>
          </a:p>
        </p:txBody>
      </p:sp>
    </p:spTree>
    <p:extLst>
      <p:ext uri="{BB962C8B-B14F-4D97-AF65-F5344CB8AC3E}">
        <p14:creationId xmlns:p14="http://schemas.microsoft.com/office/powerpoint/2010/main" val="20209497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Some notes:</a:t>
            </a:r>
          </a:p>
          <a:p>
            <a:pPr marL="181240" indent="-181240" defTabSz="483306">
              <a:buFontTx/>
              <a:buChar char="•"/>
              <a:defRPr/>
            </a:pPr>
            <a:r>
              <a:rPr lang="en-US" dirty="0"/>
              <a:t>There </a:t>
            </a:r>
            <a:r>
              <a:rPr lang="en-US" i="1" dirty="0"/>
              <a:t>must</a:t>
            </a:r>
            <a:r>
              <a:rPr lang="en-US" dirty="0"/>
              <a:t> be a space between the “[“ and “#”, and between the “1” and “]”, in the “if”.</a:t>
            </a:r>
          </a:p>
          <a:p>
            <a:pPr marL="181240" indent="-181240">
              <a:buFontTx/>
              <a:buChar char="•"/>
            </a:pPr>
            <a:r>
              <a:rPr lang="en-US" dirty="0"/>
              <a:t>The “–</a:t>
            </a:r>
            <a:r>
              <a:rPr lang="en-US" dirty="0" err="1"/>
              <a:t>eq</a:t>
            </a:r>
            <a:r>
              <a:rPr lang="en-US" dirty="0"/>
              <a:t>”</a:t>
            </a:r>
            <a:r>
              <a:rPr lang="en-US" baseline="0" dirty="0"/>
              <a:t> compares the $# and the 1 as integers. If you used “=“ instead, it would compare them as strings.</a:t>
            </a:r>
          </a:p>
          <a:p>
            <a:pPr marL="181240" indent="-181240">
              <a:buFontTx/>
              <a:buChar char="•"/>
            </a:pPr>
            <a:r>
              <a:rPr lang="en-US" baseline="0" dirty="0"/>
              <a:t>The “[“ is another name for the </a:t>
            </a:r>
            <a:r>
              <a:rPr lang="en-US" i="1" baseline="0" dirty="0"/>
              <a:t>test</a:t>
            </a:r>
            <a:r>
              <a:rPr lang="en-US" i="0" baseline="0" dirty="0"/>
              <a:t>(1) command. Look in /bin to see it.</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41</a:t>
            </a:fld>
            <a:endParaRPr lang="en-US"/>
          </a:p>
        </p:txBody>
      </p:sp>
    </p:spTree>
    <p:extLst>
      <p:ext uri="{BB962C8B-B14F-4D97-AF65-F5344CB8AC3E}">
        <p14:creationId xmlns:p14="http://schemas.microsoft.com/office/powerpoint/2010/main" val="3549759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use the Bourne</a:t>
            </a:r>
            <a:r>
              <a:rPr lang="en-US" baseline="0" dirty="0"/>
              <a:t> shell command language to develop a Bourne shell script (called a </a:t>
            </a:r>
            <a:r>
              <a:rPr lang="en-US" i="1" baseline="0" dirty="0"/>
              <a:t>shell script </a:t>
            </a:r>
            <a:r>
              <a:rPr lang="en-US" baseline="0" dirty="0"/>
              <a:t>from this point on). This shell, or command interpreter, is universal on all Linux systems as well as all versions of UNIX such as FreeBSD, </a:t>
            </a:r>
            <a:r>
              <a:rPr lang="en-US" baseline="0" dirty="0" err="1"/>
              <a:t>OpenBSD</a:t>
            </a:r>
            <a:r>
              <a:rPr lang="en-US" baseline="0" dirty="0"/>
              <a:t>, and so forth.</a:t>
            </a:r>
          </a:p>
          <a:p>
            <a:endParaRPr lang="en-US" baseline="0" dirty="0"/>
          </a:p>
          <a:p>
            <a:r>
              <a:rPr lang="en-US" baseline="0" dirty="0"/>
              <a:t>This language allows one to combine programs already written to perform a task or a set of tasks. It also provides a framework for testing conditions and performing I/O both through the command line and using files.</a:t>
            </a:r>
          </a:p>
          <a:p>
            <a:endParaRPr lang="en-US" baseline="0" dirty="0"/>
          </a:p>
          <a:p>
            <a:r>
              <a:rPr lang="en-US" baseline="0" dirty="0"/>
              <a:t>A later version of this shell, called the Bourne Again </a:t>
            </a:r>
            <a:r>
              <a:rPr lang="en-US" baseline="0" dirty="0" err="1"/>
              <a:t>SHell</a:t>
            </a:r>
            <a:r>
              <a:rPr lang="en-US" baseline="0" dirty="0"/>
              <a:t> or </a:t>
            </a:r>
            <a:r>
              <a:rPr lang="en-US" i="1" baseline="0" dirty="0"/>
              <a:t>BASH</a:t>
            </a:r>
            <a:r>
              <a:rPr lang="en-US" baseline="0" dirty="0"/>
              <a:t>, provides a superset of this language, including adding functions. We will not use these because on systems without Bash, the functions may not work.</a:t>
            </a:r>
          </a:p>
          <a:p>
            <a:endParaRPr lang="en-US" baseline="0" dirty="0"/>
          </a:p>
          <a:p>
            <a:r>
              <a:rPr lang="en-US" baseline="0" dirty="0"/>
              <a:t>Although this language is particular to the Bourne shell, the ideas and many of the constructs also apply to other *nix command interpreters such as the C shell (</a:t>
            </a:r>
            <a:r>
              <a:rPr lang="en-US" i="1" baseline="0" dirty="0" err="1"/>
              <a:t>csh</a:t>
            </a:r>
            <a:r>
              <a:rPr lang="en-US" baseline="0" dirty="0"/>
              <a:t> and </a:t>
            </a:r>
            <a:r>
              <a:rPr lang="en-US" i="1" baseline="0" dirty="0" err="1"/>
              <a:t>tcsh</a:t>
            </a:r>
            <a:r>
              <a:rPr lang="en-US" baseline="0" dirty="0"/>
              <a:t>), the </a:t>
            </a:r>
            <a:r>
              <a:rPr lang="en-US" baseline="0" dirty="0" err="1"/>
              <a:t>Korn</a:t>
            </a:r>
            <a:r>
              <a:rPr lang="en-US" baseline="0" dirty="0"/>
              <a:t> shell, and so forth.</a:t>
            </a:r>
          </a:p>
        </p:txBody>
      </p:sp>
      <p:sp>
        <p:nvSpPr>
          <p:cNvPr id="4" name="Slide Number Placeholder 3"/>
          <p:cNvSpPr>
            <a:spLocks noGrp="1"/>
          </p:cNvSpPr>
          <p:nvPr>
            <p:ph type="sldNum" sz="quarter" idx="10"/>
          </p:nvPr>
        </p:nvSpPr>
        <p:spPr/>
        <p:txBody>
          <a:bodyPr/>
          <a:lstStyle/>
          <a:p>
            <a:fld id="{D27B6843-3AD9-D947-BFC2-4A81687A714D}" type="slidenum">
              <a:rPr lang="en-US" smtClean="0"/>
              <a:t>5</a:t>
            </a:fld>
            <a:endParaRPr lang="en-US"/>
          </a:p>
        </p:txBody>
      </p:sp>
    </p:spTree>
    <p:extLst>
      <p:ext uri="{BB962C8B-B14F-4D97-AF65-F5344CB8AC3E}">
        <p14:creationId xmlns:p14="http://schemas.microsoft.com/office/powerpoint/2010/main" val="26472385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just</a:t>
            </a:r>
            <a:r>
              <a:rPr lang="en-US" baseline="0" dirty="0"/>
              <a:t> emphasizes that you can test lots of things. Some of these will pop up in the next unit of the module; we will discuss them then.</a:t>
            </a:r>
          </a:p>
          <a:p>
            <a:endParaRPr lang="en-US" baseline="0" dirty="0"/>
          </a:p>
          <a:p>
            <a:r>
              <a:rPr lang="en-US" baseline="0" dirty="0"/>
              <a:t>Again, you should put quotes around </a:t>
            </a:r>
            <a:r>
              <a:rPr lang="en-US" i="1" baseline="0" dirty="0" err="1"/>
              <a:t>str</a:t>
            </a:r>
            <a:r>
              <a:rPr lang="en-US" i="0" baseline="0" dirty="0"/>
              <a:t> and </a:t>
            </a:r>
            <a:r>
              <a:rPr lang="en-US" i="1" baseline="0" dirty="0"/>
              <a:t>name</a:t>
            </a:r>
            <a:r>
              <a:rPr lang="en-US" i="0" baseline="0" dirty="0"/>
              <a:t> when you use them, in case they contain blanks.</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42</a:t>
            </a:fld>
            <a:endParaRPr lang="en-US"/>
          </a:p>
        </p:txBody>
      </p:sp>
    </p:spTree>
    <p:extLst>
      <p:ext uri="{BB962C8B-B14F-4D97-AF65-F5344CB8AC3E}">
        <p14:creationId xmlns:p14="http://schemas.microsoft.com/office/powerpoint/2010/main" val="27801374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a:t>
            </a:r>
            <a:r>
              <a:rPr lang="en-US" baseline="0" dirty="0"/>
              <a:t> introduces</a:t>
            </a:r>
            <a:r>
              <a:rPr lang="en-US" dirty="0"/>
              <a:t> some useful idioms. </a:t>
            </a:r>
          </a:p>
          <a:p>
            <a:endParaRPr lang="en-US" dirty="0"/>
          </a:p>
          <a:p>
            <a:r>
              <a:rPr lang="en-US" dirty="0"/>
              <a:t>The last one used to be very common</a:t>
            </a:r>
            <a:r>
              <a:rPr lang="en-US" baseline="0" dirty="0"/>
              <a:t> </a:t>
            </a:r>
            <a:r>
              <a:rPr lang="en-US" dirty="0"/>
              <a:t>but is much less so now.</a:t>
            </a:r>
            <a:r>
              <a:rPr lang="en-US" baseline="0" dirty="0"/>
              <a:t> </a:t>
            </a:r>
            <a:r>
              <a:rPr lang="en-US" dirty="0"/>
              <a:t>Students</a:t>
            </a:r>
            <a:r>
              <a:rPr lang="en-US" baseline="0" dirty="0"/>
              <a:t> may see it in older shell scripts.</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43</a:t>
            </a:fld>
            <a:endParaRPr lang="en-US"/>
          </a:p>
        </p:txBody>
      </p:sp>
    </p:spTree>
    <p:extLst>
      <p:ext uri="{BB962C8B-B14F-4D97-AF65-F5344CB8AC3E}">
        <p14:creationId xmlns:p14="http://schemas.microsoft.com/office/powerpoint/2010/main" val="23636600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Students should build on the script they wrote for Lab Exercise 2. They can test the script by giving no (or multiple) arguments.</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44</a:t>
            </a:fld>
            <a:endParaRPr lang="en-US"/>
          </a:p>
        </p:txBody>
      </p:sp>
    </p:spTree>
    <p:extLst>
      <p:ext uri="{BB962C8B-B14F-4D97-AF65-F5344CB8AC3E}">
        <p14:creationId xmlns:p14="http://schemas.microsoft.com/office/powerpoint/2010/main" val="17086945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end this part of the module, we add one more feature to the error messages to make them</a:t>
            </a:r>
            <a:r>
              <a:rPr lang="en-US" baseline="0" dirty="0"/>
              <a:t> clearer for the user.</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45</a:t>
            </a:fld>
            <a:endParaRPr lang="en-US"/>
          </a:p>
        </p:txBody>
      </p:sp>
    </p:spTree>
    <p:extLst>
      <p:ext uri="{BB962C8B-B14F-4D97-AF65-F5344CB8AC3E}">
        <p14:creationId xmlns:p14="http://schemas.microsoft.com/office/powerpoint/2010/main" val="35772531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goes back to the idea of command</a:t>
            </a:r>
            <a:r>
              <a:rPr lang="en-US" baseline="0" dirty="0"/>
              <a:t> line names as arguments. It should refresh students’ memories and reinforce what they have learned.</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46</a:t>
            </a:fld>
            <a:endParaRPr lang="en-US"/>
          </a:p>
        </p:txBody>
      </p:sp>
    </p:spTree>
    <p:extLst>
      <p:ext uri="{BB962C8B-B14F-4D97-AF65-F5344CB8AC3E}">
        <p14:creationId xmlns:p14="http://schemas.microsoft.com/office/powerpoint/2010/main" val="37855747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easily modify the script from the preceding</a:t>
            </a:r>
            <a:r>
              <a:rPr lang="en-US" baseline="0" dirty="0"/>
              <a:t> exercise to do this.</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47</a:t>
            </a:fld>
            <a:endParaRPr lang="en-US"/>
          </a:p>
        </p:txBody>
      </p:sp>
    </p:spTree>
    <p:extLst>
      <p:ext uri="{BB962C8B-B14F-4D97-AF65-F5344CB8AC3E}">
        <p14:creationId xmlns:p14="http://schemas.microsoft.com/office/powerpoint/2010/main" val="2084091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one uses</a:t>
            </a:r>
            <a:r>
              <a:rPr lang="en-US" baseline="0" dirty="0"/>
              <a:t> information from the previous slides, so students should be able to do this.</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48</a:t>
            </a:fld>
            <a:endParaRPr lang="en-US"/>
          </a:p>
        </p:txBody>
      </p:sp>
    </p:spTree>
    <p:extLst>
      <p:ext uri="{BB962C8B-B14F-4D97-AF65-F5344CB8AC3E}">
        <p14:creationId xmlns:p14="http://schemas.microsoft.com/office/powerpoint/2010/main" val="40251151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will</a:t>
            </a:r>
            <a:r>
              <a:rPr lang="en-US" baseline="0" dirty="0"/>
              <a:t> be hard for students who do not know the </a:t>
            </a:r>
            <a:r>
              <a:rPr lang="en-US" i="1" baseline="0" dirty="0" err="1"/>
              <a:t>sed</a:t>
            </a:r>
            <a:r>
              <a:rPr lang="en-US" i="0" baseline="0" dirty="0"/>
              <a:t> and </a:t>
            </a:r>
            <a:r>
              <a:rPr lang="en-US" i="1" baseline="0" dirty="0" err="1"/>
              <a:t>awk</a:t>
            </a:r>
            <a:r>
              <a:rPr lang="en-US" i="0" baseline="0" dirty="0"/>
              <a:t> commands. It’s a “Big Puzzler” because it requires knowledge not included in this unit, but attempting it will stretch students’ knowledge by forcing them to read manual pages.</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49</a:t>
            </a:fld>
            <a:endParaRPr lang="en-US"/>
          </a:p>
        </p:txBody>
      </p:sp>
    </p:spTree>
    <p:extLst>
      <p:ext uri="{BB962C8B-B14F-4D97-AF65-F5344CB8AC3E}">
        <p14:creationId xmlns:p14="http://schemas.microsoft.com/office/powerpoint/2010/main" val="28705251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50</a:t>
            </a:fld>
            <a:endParaRPr lang="en-US"/>
          </a:p>
        </p:txBody>
      </p:sp>
    </p:spTree>
    <p:extLst>
      <p:ext uri="{BB962C8B-B14F-4D97-AF65-F5344CB8AC3E}">
        <p14:creationId xmlns:p14="http://schemas.microsoft.com/office/powerpoint/2010/main" val="18860182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7B6843-3AD9-D947-BFC2-4A81687A714D}" type="slidenum">
              <a:rPr lang="en-US" smtClean="0"/>
              <a:t>51</a:t>
            </a:fld>
            <a:endParaRPr lang="en-US"/>
          </a:p>
        </p:txBody>
      </p:sp>
    </p:spTree>
    <p:extLst>
      <p:ext uri="{BB962C8B-B14F-4D97-AF65-F5344CB8AC3E}">
        <p14:creationId xmlns:p14="http://schemas.microsoft.com/office/powerpoint/2010/main" val="3101836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probably a good idea here to review the hierarchical Linux file structure. The /bin directory contains many system programs including the Bourne shell (</a:t>
            </a:r>
            <a:r>
              <a:rPr lang="en-US" dirty="0" err="1"/>
              <a:t>sh</a:t>
            </a:r>
            <a:r>
              <a:rPr lang="en-US" dirty="0"/>
              <a:t>).</a:t>
            </a:r>
          </a:p>
          <a:p>
            <a:endParaRPr lang="en-US" dirty="0"/>
          </a:p>
          <a:p>
            <a:r>
              <a:rPr lang="en-US" dirty="0"/>
              <a:t>Also, emphasize that the file is simply a text file. The problem with Microsoft Word and word</a:t>
            </a:r>
            <a:r>
              <a:rPr lang="en-US" baseline="0" dirty="0"/>
              <a:t> processing programs is that they include formatting commands that mess up the interpretation of the script. Saving a word processing file as text probably won’t work, as these programs often combine lines or add line breaks at odd locations. It is best to use </a:t>
            </a:r>
            <a:r>
              <a:rPr lang="en-US" i="1" baseline="0" dirty="0"/>
              <a:t>vi</a:t>
            </a:r>
            <a:r>
              <a:rPr lang="en-US" i="0" baseline="0" dirty="0"/>
              <a:t> (1), </a:t>
            </a:r>
            <a:r>
              <a:rPr lang="en-US" i="1" baseline="0" dirty="0" err="1"/>
              <a:t>emacs</a:t>
            </a:r>
            <a:r>
              <a:rPr lang="en-US" i="0" baseline="0" dirty="0"/>
              <a:t> (1), or some editor that saves what you type as ASCII text.</a:t>
            </a:r>
          </a:p>
          <a:p>
            <a:endParaRPr lang="en-US" dirty="0"/>
          </a:p>
          <a:p>
            <a:r>
              <a:rPr lang="en-US" dirty="0"/>
              <a:t>Technically, you can name the file using almost</a:t>
            </a:r>
            <a:r>
              <a:rPr lang="en-US" baseline="0" dirty="0"/>
              <a:t> any ASCII character, but some are metacharacters (like ‘*’, ‘{‘, and blank) and so need to be escaped. Metacharacters are explained in a later part, so for now it’s simplest to have students follow the rule of letters and numbers only.</a:t>
            </a:r>
          </a:p>
          <a:p>
            <a:endParaRPr lang="en-US" baseline="0" dirty="0"/>
          </a:p>
          <a:p>
            <a:r>
              <a:rPr lang="en-US" sz="1200" kern="1200" dirty="0">
                <a:solidFill>
                  <a:schemeClr val="tx1"/>
                </a:solidFill>
                <a:effectLst/>
                <a:latin typeface="+mn-lt"/>
                <a:ea typeface="+mn-ea"/>
                <a:cs typeface="+mn-cs"/>
              </a:rPr>
              <a:t>These presentation notes follow the Linux/UNIX convention of giving the section of the manual with the description of the command in parentheses. For example, </a:t>
            </a:r>
            <a:r>
              <a:rPr lang="en-US" sz="1200" i="1" kern="1200" dirty="0" err="1">
                <a:solidFill>
                  <a:schemeClr val="tx1"/>
                </a:solidFill>
                <a:effectLst/>
                <a:latin typeface="+mn-lt"/>
                <a:ea typeface="+mn-ea"/>
                <a:cs typeface="+mn-cs"/>
              </a:rPr>
              <a:t>grep</a:t>
            </a:r>
            <a:r>
              <a:rPr lang="en-US" sz="1200" kern="1200" dirty="0">
                <a:solidFill>
                  <a:schemeClr val="tx1"/>
                </a:solidFill>
                <a:effectLst/>
                <a:latin typeface="+mn-lt"/>
                <a:ea typeface="+mn-ea"/>
                <a:cs typeface="+mn-cs"/>
              </a:rPr>
              <a:t> and </a:t>
            </a:r>
            <a:r>
              <a:rPr lang="en-US" sz="1200" i="1" kern="1200" dirty="0" err="1">
                <a:solidFill>
                  <a:schemeClr val="tx1"/>
                </a:solidFill>
                <a:effectLst/>
                <a:latin typeface="+mn-lt"/>
                <a:ea typeface="+mn-ea"/>
                <a:cs typeface="+mn-cs"/>
              </a:rPr>
              <a:t>sed</a:t>
            </a:r>
            <a:r>
              <a:rPr lang="en-US" sz="1200" kern="1200" dirty="0">
                <a:solidFill>
                  <a:schemeClr val="tx1"/>
                </a:solidFill>
                <a:effectLst/>
                <a:latin typeface="+mn-lt"/>
                <a:ea typeface="+mn-ea"/>
                <a:cs typeface="+mn-cs"/>
              </a:rPr>
              <a:t> are in Section 1 of the manual, so</a:t>
            </a:r>
            <a:r>
              <a:rPr lang="en-US" sz="1200" kern="1200" baseline="0" dirty="0">
                <a:solidFill>
                  <a:schemeClr val="tx1"/>
                </a:solidFill>
                <a:effectLst/>
                <a:latin typeface="+mn-lt"/>
                <a:ea typeface="+mn-ea"/>
                <a:cs typeface="+mn-cs"/>
              </a:rPr>
              <a:t> they are written</a:t>
            </a:r>
            <a:r>
              <a:rPr lang="en-US" sz="1200"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grep</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(1)" and "</a:t>
            </a:r>
            <a:r>
              <a:rPr lang="en-US" sz="1200" i="1" kern="1200" dirty="0" err="1">
                <a:solidFill>
                  <a:schemeClr val="tx1"/>
                </a:solidFill>
                <a:effectLst/>
                <a:latin typeface="+mn-lt"/>
                <a:ea typeface="+mn-ea"/>
                <a:cs typeface="+mn-cs"/>
              </a:rPr>
              <a:t>sed</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(1)" the first time they appear. </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6</a:t>
            </a:fld>
            <a:endParaRPr lang="en-US"/>
          </a:p>
        </p:txBody>
      </p:sp>
    </p:spTree>
    <p:extLst>
      <p:ext uri="{BB962C8B-B14F-4D97-AF65-F5344CB8AC3E}">
        <p14:creationId xmlns:p14="http://schemas.microsoft.com/office/powerpoint/2010/main" val="2810606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assumes the current working directory contains the script “</a:t>
            </a:r>
            <a:r>
              <a:rPr lang="en-US" baseline="0" dirty="0" err="1"/>
              <a:t>abcscript</a:t>
            </a:r>
            <a:r>
              <a:rPr lang="en-US" baseline="0" dirty="0"/>
              <a:t>”, which is provided in </a:t>
            </a:r>
            <a:r>
              <a:rPr lang="en-US" sz="1200" kern="1200" dirty="0">
                <a:solidFill>
                  <a:schemeClr val="tx1"/>
                </a:solidFill>
                <a:effectLst/>
                <a:latin typeface="+mn-lt"/>
                <a:ea typeface="+mn-ea"/>
                <a:cs typeface="+mn-cs"/>
              </a:rPr>
              <a:t>04.SeS_Unit1_TheBasics_DataFiles. </a:t>
            </a:r>
            <a:endParaRPr lang="en-US" baseline="0" dirty="0"/>
          </a:p>
          <a:p>
            <a:endParaRPr lang="en-US" baseline="0" dirty="0"/>
          </a:p>
          <a:p>
            <a:r>
              <a:rPr lang="en-US" baseline="0" dirty="0"/>
              <a:t>In general, in shell scripts, lines that begin with “#” are comments and are ignored. That’s why the first line does not cause problems with this method.</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7</a:t>
            </a:fld>
            <a:endParaRPr lang="en-US"/>
          </a:p>
        </p:txBody>
      </p:sp>
    </p:spTree>
    <p:extLst>
      <p:ext uri="{BB962C8B-B14F-4D97-AF65-F5344CB8AC3E}">
        <p14:creationId xmlns:p14="http://schemas.microsoft.com/office/powerpoint/2010/main" val="2810606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worth</a:t>
            </a:r>
            <a:r>
              <a:rPr lang="en-US" baseline="0" dirty="0"/>
              <a:t> discussing the </a:t>
            </a:r>
            <a:r>
              <a:rPr lang="en-US" i="1" baseline="0" dirty="0" err="1"/>
              <a:t>chmod</a:t>
            </a:r>
            <a:r>
              <a:rPr lang="en-US" baseline="0" dirty="0"/>
              <a:t> (1) command. This command line sets the user rights to read, write, and execute, and everyone else’s rights to read and execute (“g” stands for “group” and “o” for “other”).</a:t>
            </a:r>
          </a:p>
          <a:p>
            <a:endParaRPr lang="en-US" baseline="0" dirty="0"/>
          </a:p>
          <a:p>
            <a:r>
              <a:rPr lang="en-US" baseline="0" dirty="0"/>
              <a:t>If you set up the search path so it contains the current working directory “.”, you can simply type “</a:t>
            </a:r>
            <a:r>
              <a:rPr lang="en-US" baseline="0" dirty="0" err="1"/>
              <a:t>abcscript</a:t>
            </a:r>
            <a:r>
              <a:rPr lang="en-US" baseline="0" dirty="0"/>
              <a:t>”. Warning: This is very bad security practice, so I emphatically do not recommend it! But in all the examples, I omit the “./” and/or the “</a:t>
            </a:r>
            <a:r>
              <a:rPr lang="en-US" baseline="0" dirty="0" err="1"/>
              <a:t>sh</a:t>
            </a:r>
            <a:r>
              <a:rPr lang="en-US" baseline="0" dirty="0"/>
              <a:t>”.</a:t>
            </a:r>
          </a:p>
          <a:p>
            <a:endParaRPr lang="en-US" baseline="0" dirty="0"/>
          </a:p>
          <a:p>
            <a:r>
              <a:rPr lang="en-US" baseline="0" dirty="0"/>
              <a:t>What actually happens when you execute the script using Method 2:</a:t>
            </a:r>
          </a:p>
          <a:p>
            <a:pPr marL="241653" indent="-241653">
              <a:buFont typeface="+mj-lt"/>
              <a:buAutoNum type="arabicPeriod"/>
            </a:pPr>
            <a:r>
              <a:rPr lang="en-US" baseline="0" dirty="0"/>
              <a:t>The kernel opens the file and loads the first two bytes into memory. These are “#!”.</a:t>
            </a:r>
          </a:p>
          <a:p>
            <a:pPr marL="241653" indent="-241653">
              <a:buFont typeface="+mj-lt"/>
              <a:buAutoNum type="arabicPeriod"/>
            </a:pPr>
            <a:r>
              <a:rPr lang="en-US" baseline="0" dirty="0"/>
              <a:t>The kernel recognizes this as a “magic number” and reads the rest of the line. This is the name of the program that will be used to interpret the script.</a:t>
            </a:r>
          </a:p>
          <a:p>
            <a:pPr marL="241653" indent="-241653">
              <a:buFont typeface="+mj-lt"/>
              <a:buAutoNum type="arabicPeriod"/>
            </a:pPr>
            <a:r>
              <a:rPr lang="en-US" baseline="0" dirty="0"/>
              <a:t>It then executes the program, giving it the name of the script and any arguments as parameters. It also sets things up so the name of the script is argument 0, and so forth.</a:t>
            </a:r>
          </a:p>
          <a:p>
            <a:r>
              <a:rPr lang="en-US" dirty="0"/>
              <a:t>If you omit the first line, some systems will simply assume you meant the Bourne shell and act as though you put it there. Others will give an error. It’s good practice</a:t>
            </a:r>
            <a:r>
              <a:rPr lang="en-US" baseline="0" dirty="0"/>
              <a:t> to put it in (that is, robust scripts have this).</a:t>
            </a:r>
          </a:p>
          <a:p>
            <a:endParaRPr lang="en-US" baseline="0" dirty="0"/>
          </a:p>
          <a:p>
            <a:r>
              <a:rPr lang="en-US" baseline="0" dirty="0"/>
              <a:t>In general, in shell scripts, lines that begin with “#” are comments and are ignored. This is the only exception.</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8</a:t>
            </a:fld>
            <a:endParaRPr lang="en-US"/>
          </a:p>
        </p:txBody>
      </p:sp>
    </p:spTree>
    <p:extLst>
      <p:ext uri="{BB962C8B-B14F-4D97-AF65-F5344CB8AC3E}">
        <p14:creationId xmlns:p14="http://schemas.microsoft.com/office/powerpoint/2010/main" val="2810606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Commenting</a:t>
            </a:r>
            <a:r>
              <a:rPr lang="en-US" baseline="0" dirty="0"/>
              <a:t> in scripts is like commenting in programs:</a:t>
            </a:r>
          </a:p>
          <a:p>
            <a:pPr marL="181240" indent="-181240">
              <a:buFont typeface="Arial"/>
              <a:buChar char="•"/>
            </a:pPr>
            <a:r>
              <a:rPr lang="en-US" baseline="0" dirty="0"/>
              <a:t>Comments should say what the code is doing at a high level, not how it is doing it—that should be clear from the code.</a:t>
            </a:r>
          </a:p>
          <a:p>
            <a:pPr marL="181240" indent="-181240">
              <a:buFont typeface="Arial"/>
              <a:buChar char="•"/>
            </a:pPr>
            <a:r>
              <a:rPr lang="en-US" baseline="0" dirty="0"/>
              <a:t>If the code is obscure, tricky, or weird, then it is appropriate to explain how the code does it.</a:t>
            </a:r>
          </a:p>
          <a:p>
            <a:pPr marL="181240" indent="-181240">
              <a:buFont typeface="Arial"/>
              <a:buChar char="•"/>
            </a:pPr>
            <a:r>
              <a:rPr lang="en-US" baseline="0" dirty="0"/>
              <a:t>At all costs avoid comments like “Add 1 to x” or “Assign the variable X the value ‘yes’.”</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10</a:t>
            </a:fld>
            <a:endParaRPr lang="en-US"/>
          </a:p>
        </p:txBody>
      </p:sp>
    </p:spTree>
    <p:extLst>
      <p:ext uri="{BB962C8B-B14F-4D97-AF65-F5344CB8AC3E}">
        <p14:creationId xmlns:p14="http://schemas.microsoft.com/office/powerpoint/2010/main" val="1037292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two commands here emphasize that # must be</a:t>
            </a:r>
            <a:r>
              <a:rPr lang="en-US" baseline="0" dirty="0"/>
              <a:t> preceded by white space or it will be considered part of the word in which it occurs.</a:t>
            </a:r>
          </a:p>
          <a:p>
            <a:endParaRPr lang="en-US" baseline="0" dirty="0"/>
          </a:p>
          <a:p>
            <a:r>
              <a:rPr lang="en-US" baseline="0" dirty="0"/>
              <a:t>Indeed, the students will see the variable reference “$#” (it means the number of arguments to the script).</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11</a:t>
            </a:fld>
            <a:endParaRPr lang="en-US"/>
          </a:p>
        </p:txBody>
      </p:sp>
    </p:spTree>
    <p:extLst>
      <p:ext uri="{BB962C8B-B14F-4D97-AF65-F5344CB8AC3E}">
        <p14:creationId xmlns:p14="http://schemas.microsoft.com/office/powerpoint/2010/main" val="2704515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3736975"/>
            <a:ext cx="6400800" cy="1136650"/>
          </a:xfrm>
        </p:spPr>
        <p:txBody>
          <a:bodyPr>
            <a:normAutofit/>
          </a:bodyPr>
          <a:lstStyle>
            <a:lvl1pPr>
              <a:defRPr sz="4000">
                <a:solidFill>
                  <a:srgbClr val="2955A6"/>
                </a:solidFill>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371600" y="5191124"/>
            <a:ext cx="6400800" cy="447675"/>
          </a:xfrm>
          <a:prstGeom prst="rect">
            <a:avLst/>
          </a:prstGeom>
        </p:spPr>
        <p:txBody>
          <a:bodyPr/>
          <a:lstStyle>
            <a:lvl1pPr marL="0" indent="0" algn="ctr">
              <a:buNone/>
              <a:defRPr>
                <a:solidFill>
                  <a:srgbClr val="2955A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grpSp>
        <p:nvGrpSpPr>
          <p:cNvPr id="4" name="Group 3"/>
          <p:cNvGrpSpPr/>
          <p:nvPr/>
        </p:nvGrpSpPr>
        <p:grpSpPr>
          <a:xfrm>
            <a:off x="914400" y="3657600"/>
            <a:ext cx="7162800" cy="2059641"/>
            <a:chOff x="914400" y="3657600"/>
            <a:chExt cx="7162800" cy="2059641"/>
          </a:xfrm>
        </p:grpSpPr>
        <p:sp>
          <p:nvSpPr>
            <p:cNvPr id="5" name="Rectangle 4"/>
            <p:cNvSpPr/>
            <p:nvPr/>
          </p:nvSpPr>
          <p:spPr>
            <a:xfrm>
              <a:off x="914400" y="3657600"/>
              <a:ext cx="7162800" cy="1295400"/>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400" kern="0">
                <a:solidFill>
                  <a:srgbClr val="FFFFFF"/>
                </a:solidFill>
                <a:sym typeface="Arial"/>
                <a:rtl val="0"/>
              </a:endParaRPr>
            </a:p>
          </p:txBody>
        </p:sp>
        <p:sp>
          <p:nvSpPr>
            <p:cNvPr id="6" name="Rectangle 5"/>
            <p:cNvSpPr/>
            <p:nvPr/>
          </p:nvSpPr>
          <p:spPr>
            <a:xfrm>
              <a:off x="914400" y="5069541"/>
              <a:ext cx="7162800" cy="647700"/>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400" kern="0">
                <a:solidFill>
                  <a:srgbClr val="FFFFFF"/>
                </a:solidFill>
                <a:sym typeface="Arial"/>
                <a:rtl val="0"/>
              </a:endParaRPr>
            </a:p>
          </p:txBody>
        </p:sp>
        <p:sp>
          <p:nvSpPr>
            <p:cNvPr id="7" name="Rectangle 6"/>
            <p:cNvSpPr/>
            <p:nvPr/>
          </p:nvSpPr>
          <p:spPr>
            <a:xfrm>
              <a:off x="914400" y="3657600"/>
              <a:ext cx="228600" cy="1295400"/>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400" kern="0">
                <a:solidFill>
                  <a:srgbClr val="FFFFFF"/>
                </a:solidFill>
                <a:sym typeface="Arial"/>
                <a:rtl val="0"/>
              </a:endParaRPr>
            </a:p>
          </p:txBody>
        </p:sp>
        <p:sp>
          <p:nvSpPr>
            <p:cNvPr id="8" name="Rectangle 7"/>
            <p:cNvSpPr/>
            <p:nvPr/>
          </p:nvSpPr>
          <p:spPr>
            <a:xfrm>
              <a:off x="914400" y="5069541"/>
              <a:ext cx="228600" cy="647700"/>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400" kern="0">
                <a:solidFill>
                  <a:srgbClr val="FFFFFF"/>
                </a:solidFill>
                <a:sym typeface="Arial"/>
                <a:rtl val="0"/>
              </a:endParaRPr>
            </a:p>
          </p:txBody>
        </p:sp>
      </p:grpSp>
    </p:spTree>
    <p:extLst>
      <p:ext uri="{BB962C8B-B14F-4D97-AF65-F5344CB8AC3E}">
        <p14:creationId xmlns:p14="http://schemas.microsoft.com/office/powerpoint/2010/main" val="2566724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198" y="568325"/>
            <a:ext cx="3008313" cy="1384300"/>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84575" y="568325"/>
            <a:ext cx="5073650" cy="5557839"/>
          </a:xfrm>
          <a:prstGeom prst="rect">
            <a:avLst/>
          </a:prstGeom>
        </p:spPr>
        <p:txBody>
          <a:bodyPr/>
          <a:lstStyle>
            <a:lvl1pPr>
              <a:defRPr sz="2800">
                <a:solidFill>
                  <a:srgbClr val="2955A6"/>
                </a:solidFill>
              </a:defRPr>
            </a:lvl1pPr>
            <a:lvl2pPr>
              <a:defRPr sz="2400">
                <a:solidFill>
                  <a:srgbClr val="2955A6"/>
                </a:solidFill>
              </a:defRPr>
            </a:lvl2pPr>
            <a:lvl3pPr>
              <a:defRPr sz="2000">
                <a:solidFill>
                  <a:srgbClr val="2955A6"/>
                </a:solidFill>
              </a:defRPr>
            </a:lvl3pPr>
            <a:lvl4pPr>
              <a:defRPr sz="1800">
                <a:solidFill>
                  <a:srgbClr val="2955A6"/>
                </a:solidFill>
              </a:defRPr>
            </a:lvl4pPr>
            <a:lvl5pPr>
              <a:defRPr sz="1800">
                <a:solidFill>
                  <a:srgbClr val="2955A6"/>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197" y="2166938"/>
            <a:ext cx="3008314" cy="3959226"/>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5419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9131805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Last Slide">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75256" y="391997"/>
            <a:ext cx="2001679" cy="2030962"/>
          </a:xfrm>
          <a:prstGeom prst="rect">
            <a:avLst/>
          </a:prstGeom>
        </p:spPr>
      </p:pic>
      <p:sp>
        <p:nvSpPr>
          <p:cNvPr id="4" name="Rectangle 3"/>
          <p:cNvSpPr/>
          <p:nvPr userDrawn="1"/>
        </p:nvSpPr>
        <p:spPr>
          <a:xfrm>
            <a:off x="2290095" y="2577695"/>
            <a:ext cx="4572000" cy="646331"/>
          </a:xfrm>
          <a:prstGeom prst="rect">
            <a:avLst/>
          </a:prstGeom>
        </p:spPr>
        <p:txBody>
          <a:bodyPr>
            <a:spAutoFit/>
          </a:bodyPr>
          <a:lstStyle/>
          <a:p>
            <a:pPr algn="ctr"/>
            <a:r>
              <a:rPr lang="en-US" b="1" dirty="0"/>
              <a:t>Catalyzing Computing and Cybersecurity in Community Colleges</a:t>
            </a:r>
          </a:p>
        </p:txBody>
      </p:sp>
      <p:sp>
        <p:nvSpPr>
          <p:cNvPr id="5" name="Rectangle 4"/>
          <p:cNvSpPr/>
          <p:nvPr userDrawn="1"/>
        </p:nvSpPr>
        <p:spPr>
          <a:xfrm>
            <a:off x="2290095" y="3314561"/>
            <a:ext cx="4572000" cy="1323439"/>
          </a:xfrm>
          <a:prstGeom prst="rect">
            <a:avLst/>
          </a:prstGeom>
        </p:spPr>
        <p:txBody>
          <a:bodyPr>
            <a:spAutoFit/>
          </a:bodyPr>
          <a:lstStyle/>
          <a:p>
            <a:pPr algn="ctr"/>
            <a:r>
              <a:rPr lang="en-US" sz="1600" dirty="0"/>
              <a:t>is funded by a National Science Foundation grant and is located at Whatcom Community College</a:t>
            </a:r>
          </a:p>
          <a:p>
            <a:pPr algn="ctr"/>
            <a:endParaRPr lang="en-US" sz="1600" dirty="0"/>
          </a:p>
          <a:p>
            <a:pPr algn="ctr"/>
            <a:r>
              <a:rPr lang="en-US" sz="1600" dirty="0"/>
              <a:t>237 West Kellogg Road</a:t>
            </a:r>
          </a:p>
          <a:p>
            <a:pPr algn="ctr"/>
            <a:r>
              <a:rPr lang="en-US" sz="1600" dirty="0"/>
              <a:t>Bellingham, WA 98226</a:t>
            </a:r>
          </a:p>
        </p:txBody>
      </p:sp>
      <p:sp>
        <p:nvSpPr>
          <p:cNvPr id="6" name="Rectangle 5"/>
          <p:cNvSpPr/>
          <p:nvPr userDrawn="1"/>
        </p:nvSpPr>
        <p:spPr>
          <a:xfrm>
            <a:off x="3575256" y="4750260"/>
            <a:ext cx="1908471" cy="338554"/>
          </a:xfrm>
          <a:prstGeom prst="rect">
            <a:avLst/>
          </a:prstGeom>
        </p:spPr>
        <p:txBody>
          <a:bodyPr wrap="none">
            <a:spAutoFit/>
          </a:bodyPr>
          <a:lstStyle/>
          <a:p>
            <a:r>
              <a:rPr lang="en-US" sz="1600" b="1" dirty="0"/>
              <a:t>www.C5colleges.org</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83336" y="5269118"/>
            <a:ext cx="1104900" cy="1129608"/>
          </a:xfrm>
          <a:prstGeom prst="rect">
            <a:avLst/>
          </a:prstGeom>
        </p:spPr>
      </p:pic>
    </p:spTree>
    <p:extLst>
      <p:ext uri="{BB962C8B-B14F-4D97-AF65-F5344CB8AC3E}">
        <p14:creationId xmlns:p14="http://schemas.microsoft.com/office/powerpoint/2010/main" val="3777024646"/>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10" name="Group 9"/>
          <p:cNvGrpSpPr/>
          <p:nvPr/>
        </p:nvGrpSpPr>
        <p:grpSpPr>
          <a:xfrm>
            <a:off x="2249552" y="3401981"/>
            <a:ext cx="5372100" cy="2059641"/>
            <a:chOff x="914400" y="3657600"/>
            <a:chExt cx="7162800" cy="2059641"/>
          </a:xfrm>
        </p:grpSpPr>
        <p:sp>
          <p:nvSpPr>
            <p:cNvPr id="11" name="Rectangle 10"/>
            <p:cNvSpPr/>
            <p:nvPr/>
          </p:nvSpPr>
          <p:spPr>
            <a:xfrm>
              <a:off x="914400" y="3657600"/>
              <a:ext cx="7162800" cy="1295400"/>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11"/>
            <p:cNvSpPr/>
            <p:nvPr/>
          </p:nvSpPr>
          <p:spPr>
            <a:xfrm>
              <a:off x="914400" y="5069541"/>
              <a:ext cx="7162800" cy="647700"/>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p:cNvSpPr/>
            <p:nvPr/>
          </p:nvSpPr>
          <p:spPr>
            <a:xfrm>
              <a:off x="914400" y="3657600"/>
              <a:ext cx="228600" cy="1295400"/>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p:cNvSpPr/>
            <p:nvPr/>
          </p:nvSpPr>
          <p:spPr>
            <a:xfrm>
              <a:off x="914400" y="5069541"/>
              <a:ext cx="228600" cy="647700"/>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5" name="Title 1"/>
          <p:cNvSpPr>
            <a:spLocks noGrp="1"/>
          </p:cNvSpPr>
          <p:nvPr>
            <p:ph type="ctrTitle" hasCustomPrompt="1"/>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Module Name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pic>
        <p:nvPicPr>
          <p:cNvPr id="2" name="Picture 1" descr="Logo for Catalyzing Computing and Cybersecurity in Community Colleges (C5) " title="C5 Logo"/>
          <p:cNvPicPr>
            <a:picLocks noChangeAspect="1"/>
          </p:cNvPicPr>
          <p:nvPr/>
        </p:nvPicPr>
        <p:blipFill>
          <a:blip r:embed="rId2"/>
          <a:stretch>
            <a:fillRect/>
          </a:stretch>
        </p:blipFill>
        <p:spPr>
          <a:xfrm>
            <a:off x="417271" y="283768"/>
            <a:ext cx="1883002" cy="1870957"/>
          </a:xfrm>
          <a:prstGeom prst="rect">
            <a:avLst/>
          </a:prstGeom>
        </p:spPr>
      </p:pic>
      <p:pic>
        <p:nvPicPr>
          <p:cNvPr id="3" name="Picture 2" descr="Logo for the National Science Foundation (NSF), which provides Catalyzing Computing and Cybersecurity in Community Colleges (C5) with grant funding." title="National Science Foundation logo"/>
          <p:cNvPicPr>
            <a:picLocks noChangeAspect="1"/>
          </p:cNvPicPr>
          <p:nvPr/>
        </p:nvPicPr>
        <p:blipFill>
          <a:blip r:embed="rId3"/>
          <a:stretch>
            <a:fillRect/>
          </a:stretch>
        </p:blipFill>
        <p:spPr>
          <a:xfrm>
            <a:off x="7414634" y="283768"/>
            <a:ext cx="1210054" cy="1210054"/>
          </a:xfrm>
          <a:prstGeom prst="rect">
            <a:avLst/>
          </a:prstGeom>
        </p:spPr>
      </p:pic>
    </p:spTree>
    <p:extLst>
      <p:ext uri="{BB962C8B-B14F-4D97-AF65-F5344CB8AC3E}">
        <p14:creationId xmlns:p14="http://schemas.microsoft.com/office/powerpoint/2010/main" val="337427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365126"/>
            <a:ext cx="7886700" cy="1325563"/>
          </a:xfrm>
          <a:prstGeom prst="rect">
            <a:avLst/>
          </a:prstGeom>
        </p:spPr>
        <p:txBody>
          <a:bodyPr/>
          <a:lstStyle>
            <a:lvl1pPr>
              <a:defRPr/>
            </a:lvl1pPr>
          </a:lstStyle>
          <a:p>
            <a:r>
              <a:rPr lang="en-US" dirty="0"/>
              <a:t>Slide Title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3989862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5297512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3322176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17693428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25526053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7" name="Slide Number Placeholder 6"/>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184782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08038"/>
            <a:ext cx="8229600" cy="1143000"/>
          </a:xfrm>
        </p:spPr>
        <p:txBody>
          <a:bodyPr/>
          <a:lstStyle>
            <a:lvl1pPr>
              <a:defRPr>
                <a:solidFill>
                  <a:srgbClr val="2955A6"/>
                </a:solidFill>
              </a:defRPr>
            </a:lvl1pPr>
          </a:lstStyle>
          <a:p>
            <a:r>
              <a:rPr lang="en-US"/>
              <a:t>Click to edit Master title style</a:t>
            </a:r>
            <a:endParaRPr lang="en-US" dirty="0"/>
          </a:p>
        </p:txBody>
      </p:sp>
      <p:sp>
        <p:nvSpPr>
          <p:cNvPr id="3" name="Content Placeholder 2"/>
          <p:cNvSpPr>
            <a:spLocks noGrp="1"/>
          </p:cNvSpPr>
          <p:nvPr>
            <p:ph idx="1"/>
          </p:nvPr>
        </p:nvSpPr>
        <p:spPr>
          <a:xfrm>
            <a:off x="457200" y="2143126"/>
            <a:ext cx="8229600" cy="3771900"/>
          </a:xfrm>
          <a:prstGeom prst="rect">
            <a:avLst/>
          </a:prstGeom>
        </p:spPr>
        <p:txBody>
          <a:bodyPr/>
          <a:lstStyle>
            <a:lvl1pPr>
              <a:buClr>
                <a:srgbClr val="2955A6"/>
              </a:buClr>
              <a:defRPr sz="2800">
                <a:solidFill>
                  <a:srgbClr val="2955A6"/>
                </a:solidFill>
              </a:defRPr>
            </a:lvl1pPr>
            <a:lvl2pPr>
              <a:defRPr sz="2400">
                <a:solidFill>
                  <a:srgbClr val="2955A6"/>
                </a:solidFill>
              </a:defRPr>
            </a:lvl2pPr>
            <a:lvl3pPr>
              <a:defRPr sz="2000">
                <a:solidFill>
                  <a:srgbClr val="2955A6"/>
                </a:solidFill>
              </a:defRPr>
            </a:lvl3pPr>
            <a:lvl4pPr>
              <a:defRPr sz="1800">
                <a:solidFill>
                  <a:srgbClr val="2955A6"/>
                </a:solidFill>
              </a:defRPr>
            </a:lvl4pPr>
            <a:lvl5pPr>
              <a:defRPr sz="1800">
                <a:solidFill>
                  <a:srgbClr val="2955A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p:cNvPicPr>
            <a:picLocks noChangeAspect="1"/>
          </p:cNvPicPr>
          <p:nvPr/>
        </p:nvPicPr>
        <p:blipFill>
          <a:blip r:embed="rId2"/>
          <a:stretch>
            <a:fillRect/>
          </a:stretch>
        </p:blipFill>
        <p:spPr>
          <a:xfrm>
            <a:off x="457200" y="2028792"/>
            <a:ext cx="8236410" cy="12193"/>
          </a:xfrm>
          <a:prstGeom prst="rect">
            <a:avLst/>
          </a:prstGeom>
        </p:spPr>
      </p:pic>
    </p:spTree>
    <p:extLst>
      <p:ext uri="{BB962C8B-B14F-4D97-AF65-F5344CB8AC3E}">
        <p14:creationId xmlns:p14="http://schemas.microsoft.com/office/powerpoint/2010/main" val="42537980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7" name="Slide Number Placeholder 6"/>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5145880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Last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92587" y="187779"/>
            <a:ext cx="5550681" cy="6670221"/>
          </a:xfrm>
          <a:prstGeom prst="rect">
            <a:avLst/>
          </a:prstGeom>
        </p:spPr>
      </p:pic>
    </p:spTree>
    <p:extLst>
      <p:ext uri="{BB962C8B-B14F-4D97-AF65-F5344CB8AC3E}">
        <p14:creationId xmlns:p14="http://schemas.microsoft.com/office/powerpoint/2010/main" val="265490986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o header">
    <p:spTree>
      <p:nvGrpSpPr>
        <p:cNvPr id="1" name=""/>
        <p:cNvGrpSpPr/>
        <p:nvPr/>
      </p:nvGrpSpPr>
      <p:grpSpPr>
        <a:xfrm>
          <a:off x="0" y="0"/>
          <a:ext cx="0" cy="0"/>
          <a:chOff x="0" y="0"/>
          <a:chExt cx="0" cy="0"/>
        </a:xfrm>
      </p:grpSpPr>
      <p:sp>
        <p:nvSpPr>
          <p:cNvPr id="2" name="Title 1" hidden="1"/>
          <p:cNvSpPr>
            <a:spLocks noGrp="1"/>
          </p:cNvSpPr>
          <p:nvPr>
            <p:ph type="title"/>
          </p:nvPr>
        </p:nvSpPr>
        <p:spPr>
          <a:xfrm>
            <a:off x="457200" y="800100"/>
            <a:ext cx="8236410" cy="1126551"/>
          </a:xfrm>
        </p:spPr>
        <p:txBody>
          <a:bodyPr/>
          <a:lstStyle>
            <a:lvl1pPr>
              <a:defRPr>
                <a:solidFill>
                  <a:srgbClr val="2955A6"/>
                </a:solidFill>
              </a:defRPr>
            </a:lvl1pPr>
          </a:lstStyle>
          <a:p>
            <a:r>
              <a:rPr lang="en-US"/>
              <a:t>Click to edit Master title style</a:t>
            </a:r>
            <a:endParaRPr lang="en-US" dirty="0"/>
          </a:p>
        </p:txBody>
      </p:sp>
      <p:sp>
        <p:nvSpPr>
          <p:cNvPr id="3" name="Content Placeholder 2"/>
          <p:cNvSpPr>
            <a:spLocks noGrp="1"/>
          </p:cNvSpPr>
          <p:nvPr>
            <p:ph idx="1"/>
          </p:nvPr>
        </p:nvSpPr>
        <p:spPr>
          <a:xfrm>
            <a:off x="457200" y="2143126"/>
            <a:ext cx="8229600" cy="3771900"/>
          </a:xfrm>
          <a:prstGeom prst="rect">
            <a:avLst/>
          </a:prstGeom>
        </p:spPr>
        <p:txBody>
          <a:bodyPr/>
          <a:lstStyle>
            <a:lvl1pPr>
              <a:buClr>
                <a:srgbClr val="2955A6"/>
              </a:buClr>
              <a:defRPr sz="2800">
                <a:solidFill>
                  <a:srgbClr val="2955A6"/>
                </a:solidFill>
              </a:defRPr>
            </a:lvl1pPr>
            <a:lvl2pPr>
              <a:defRPr sz="2400">
                <a:solidFill>
                  <a:srgbClr val="2955A6"/>
                </a:solidFill>
              </a:defRPr>
            </a:lvl2pPr>
            <a:lvl3pPr>
              <a:defRPr sz="2000">
                <a:solidFill>
                  <a:srgbClr val="2955A6"/>
                </a:solidFill>
              </a:defRPr>
            </a:lvl3pPr>
            <a:lvl4pPr>
              <a:defRPr sz="1800">
                <a:solidFill>
                  <a:srgbClr val="2955A6"/>
                </a:solidFill>
              </a:defRPr>
            </a:lvl4pPr>
            <a:lvl5pPr>
              <a:defRPr sz="1800">
                <a:solidFill>
                  <a:srgbClr val="2955A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644739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2117268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9888"/>
            <a:ext cx="82296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solidFill>
                  <a:srgbClr val="2955A6"/>
                </a:solidFill>
              </a:defRPr>
            </a:lvl1pPr>
            <a:lvl2pPr>
              <a:defRPr sz="2400">
                <a:solidFill>
                  <a:srgbClr val="2955A6"/>
                </a:solidFill>
              </a:defRPr>
            </a:lvl2pPr>
            <a:lvl3pPr>
              <a:defRPr sz="2000">
                <a:solidFill>
                  <a:srgbClr val="2955A6"/>
                </a:solidFill>
              </a:defRPr>
            </a:lvl3pPr>
            <a:lvl4pPr>
              <a:defRPr sz="1800">
                <a:solidFill>
                  <a:srgbClr val="2955A6"/>
                </a:solidFill>
              </a:defRPr>
            </a:lvl4pPr>
            <a:lvl5pPr>
              <a:defRPr sz="1800">
                <a:solidFill>
                  <a:srgbClr val="2955A6"/>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solidFill>
                  <a:srgbClr val="2955A6"/>
                </a:solidFill>
              </a:defRPr>
            </a:lvl1pPr>
            <a:lvl2pPr>
              <a:defRPr sz="2400">
                <a:solidFill>
                  <a:srgbClr val="2955A6"/>
                </a:solidFill>
              </a:defRPr>
            </a:lvl2pPr>
            <a:lvl3pPr>
              <a:defRPr sz="2000">
                <a:solidFill>
                  <a:srgbClr val="2955A6"/>
                </a:solidFill>
              </a:defRPr>
            </a:lvl3pPr>
            <a:lvl4pPr>
              <a:defRPr sz="1800">
                <a:solidFill>
                  <a:srgbClr val="2955A6"/>
                </a:solidFill>
              </a:defRPr>
            </a:lvl4pPr>
            <a:lvl5pPr>
              <a:defRPr sz="1800">
                <a:solidFill>
                  <a:srgbClr val="2955A6"/>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
          <a:stretch>
            <a:fillRect/>
          </a:stretch>
        </p:blipFill>
        <p:spPr>
          <a:xfrm>
            <a:off x="450390" y="1500695"/>
            <a:ext cx="8236410" cy="12193"/>
          </a:xfrm>
          <a:prstGeom prst="rect">
            <a:avLst/>
          </a:prstGeom>
        </p:spPr>
      </p:pic>
    </p:spTree>
    <p:extLst>
      <p:ext uri="{BB962C8B-B14F-4D97-AF65-F5344CB8AC3E}">
        <p14:creationId xmlns:p14="http://schemas.microsoft.com/office/powerpoint/2010/main" val="407102487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solidFill>
                  <a:srgbClr val="2955A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solidFill>
                  <a:srgbClr val="2955A6"/>
                </a:solidFill>
              </a:defRPr>
            </a:lvl1pPr>
            <a:lvl2pPr>
              <a:defRPr sz="2000">
                <a:solidFill>
                  <a:srgbClr val="2955A6"/>
                </a:solidFill>
              </a:defRPr>
            </a:lvl2pPr>
            <a:lvl3pPr>
              <a:defRPr sz="1800">
                <a:solidFill>
                  <a:srgbClr val="2955A6"/>
                </a:solidFill>
              </a:defRPr>
            </a:lvl3pPr>
            <a:lvl4pPr>
              <a:defRPr sz="1600">
                <a:solidFill>
                  <a:srgbClr val="2955A6"/>
                </a:solidFill>
              </a:defRPr>
            </a:lvl4pPr>
            <a:lvl5pPr>
              <a:defRPr sz="1600">
                <a:solidFill>
                  <a:srgbClr val="2955A6"/>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solidFill>
                  <a:srgbClr val="2955A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solidFill>
                  <a:srgbClr val="2955A6"/>
                </a:solidFill>
              </a:defRPr>
            </a:lvl1pPr>
            <a:lvl2pPr>
              <a:defRPr sz="2000">
                <a:solidFill>
                  <a:srgbClr val="2955A6"/>
                </a:solidFill>
              </a:defRPr>
            </a:lvl2pPr>
            <a:lvl3pPr>
              <a:defRPr sz="1800">
                <a:solidFill>
                  <a:srgbClr val="2955A6"/>
                </a:solidFill>
              </a:defRPr>
            </a:lvl3pPr>
            <a:lvl4pPr>
              <a:defRPr sz="1600">
                <a:solidFill>
                  <a:srgbClr val="2955A6"/>
                </a:solidFill>
              </a:defRPr>
            </a:lvl4pPr>
            <a:lvl5pPr>
              <a:defRPr sz="1600">
                <a:solidFill>
                  <a:srgbClr val="2955A6"/>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222783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pic>
        <p:nvPicPr>
          <p:cNvPr id="3" name="Picture 2"/>
          <p:cNvPicPr>
            <a:picLocks noChangeAspect="1"/>
          </p:cNvPicPr>
          <p:nvPr/>
        </p:nvPicPr>
        <p:blipFill>
          <a:blip r:embed="rId2"/>
          <a:stretch>
            <a:fillRect/>
          </a:stretch>
        </p:blipFill>
        <p:spPr>
          <a:xfrm>
            <a:off x="450390" y="1500695"/>
            <a:ext cx="8236410" cy="12193"/>
          </a:xfrm>
          <a:prstGeom prst="rect">
            <a:avLst/>
          </a:prstGeom>
        </p:spPr>
      </p:pic>
    </p:spTree>
    <p:extLst>
      <p:ext uri="{BB962C8B-B14F-4D97-AF65-F5344CB8AC3E}">
        <p14:creationId xmlns:p14="http://schemas.microsoft.com/office/powerpoint/2010/main" val="216900564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w bkgroun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062924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otal Blank">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353826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hyperlink" Target="http://www.c5colleges.org/" TargetMode="Externa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hyperlink" Target="https://creativecommons.org/licenses/by/4.0/" TargetMode="Externa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image" Target="../media/image5.png"/><Relationship Id="rId5" Type="http://schemas.openxmlformats.org/officeDocument/2006/relationships/slideLayout" Target="../slideLayouts/slideLayout17.xml"/><Relationship Id="rId10"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374739708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ctr" defTabSz="914400" rtl="0" eaLnBrk="1" latinLnBrk="0" hangingPunct="1">
        <a:spcBef>
          <a:spcPct val="0"/>
        </a:spcBef>
        <a:buNone/>
        <a:defRPr sz="4000" kern="1200">
          <a:solidFill>
            <a:srgbClr val="2955A6"/>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title="Page Number"/>
          <p:cNvSpPr>
            <a:spLocks noGrp="1"/>
          </p:cNvSpPr>
          <p:nvPr>
            <p:ph type="sldNum" sz="quarter" idx="4"/>
          </p:nvPr>
        </p:nvSpPr>
        <p:spPr>
          <a:xfrm>
            <a:off x="8019661" y="6329898"/>
            <a:ext cx="49568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6FE3C-7E70-4420-AA12-392E0D4EE99D}" type="slidenum">
              <a:rPr lang="en-US" smtClean="0"/>
              <a:pPr/>
              <a:t>‹#›</a:t>
            </a:fld>
            <a:endParaRPr lang="en-US" dirty="0"/>
          </a:p>
        </p:txBody>
      </p:sp>
      <p:sp>
        <p:nvSpPr>
          <p:cNvPr id="7" name="Title Placeholder 6"/>
          <p:cNvSpPr>
            <a:spLocks noGrp="1"/>
          </p:cNvSpPr>
          <p:nvPr>
            <p:ph type="title"/>
          </p:nvPr>
        </p:nvSpPr>
        <p:spPr>
          <a:xfrm>
            <a:off x="628650" y="457200"/>
            <a:ext cx="5685995" cy="1101133"/>
          </a:xfrm>
          <a:prstGeom prst="rect">
            <a:avLst/>
          </a:prstGeom>
        </p:spPr>
        <p:txBody>
          <a:bodyPr vert="horz" lIns="91440" tIns="45720" rIns="91440" bIns="45720" rtlCol="0" anchor="ctr">
            <a:normAutofit/>
          </a:bodyPr>
          <a:lstStyle/>
          <a:p>
            <a:r>
              <a:rPr lang="en-US"/>
              <a:t>Click to edit Master title style</a:t>
            </a:r>
            <a:endParaRPr lang="en-US" dirty="0"/>
          </a:p>
        </p:txBody>
      </p:sp>
      <p:pic>
        <p:nvPicPr>
          <p:cNvPr id="12" name="Picture 11" descr="Except where otherwise noted, content in this document is licensed under a Creative Commons Attribution 4.0 International license." title="Creative Commons Logo"/>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8650" y="6463019"/>
            <a:ext cx="720197" cy="295275"/>
          </a:xfrm>
          <a:prstGeom prst="rect">
            <a:avLst/>
          </a:prstGeom>
        </p:spPr>
      </p:pic>
      <p:sp>
        <p:nvSpPr>
          <p:cNvPr id="4" name="Text Placeholder 3"/>
          <p:cNvSpPr>
            <a:spLocks noGrp="1"/>
          </p:cNvSpPr>
          <p:nvPr>
            <p:ph type="body" idx="1"/>
          </p:nvPr>
        </p:nvSpPr>
        <p:spPr>
          <a:xfrm>
            <a:off x="628650" y="1825625"/>
            <a:ext cx="7886700" cy="4482632"/>
          </a:xfrm>
          <a:prstGeom prst="rect">
            <a:avLst/>
          </a:prstGeom>
        </p:spPr>
        <p:txBody>
          <a:bodyPr vert="horz" lIns="91440" tIns="45720" rIns="91440" bIns="45720" rtlCol="0">
            <a:norm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dirty="0"/>
              <a:t>Click to edit M</a:t>
            </a:r>
          </a:p>
          <a:p>
            <a:pPr lvl="0"/>
            <a:r>
              <a:rPr lang="en-US" dirty="0"/>
              <a:t>aster text styles</a:t>
            </a:r>
          </a:p>
          <a:p>
            <a:pPr lvl="1"/>
            <a:r>
              <a:rPr lang="en-US" dirty="0"/>
              <a:t>Second </a:t>
            </a:r>
            <a:r>
              <a:rPr lang="en-US" dirty="0" err="1"/>
              <a:t>levelThird</a:t>
            </a:r>
            <a:r>
              <a:rPr lang="en-US" dirty="0"/>
              <a:t> level</a:t>
            </a:r>
          </a:p>
          <a:p>
            <a:pPr lvl="3"/>
            <a:r>
              <a:rPr lang="en-US" dirty="0"/>
              <a:t>Fourth level</a:t>
            </a:r>
          </a:p>
          <a:p>
            <a:pPr lvl="4"/>
            <a:r>
              <a:rPr lang="en-US" dirty="0"/>
              <a:t>Fifth level</a:t>
            </a:r>
          </a:p>
        </p:txBody>
      </p:sp>
      <p:sp>
        <p:nvSpPr>
          <p:cNvPr id="13" name="Rectangle 2"/>
          <p:cNvSpPr>
            <a:spLocks noChangeArrowheads="1"/>
          </p:cNvSpPr>
          <p:nvPr/>
        </p:nvSpPr>
        <p:spPr bwMode="auto">
          <a:xfrm>
            <a:off x="1" y="90100"/>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15" name="Rectangle 3"/>
          <p:cNvSpPr>
            <a:spLocks noChangeArrowheads="1"/>
          </p:cNvSpPr>
          <p:nvPr/>
        </p:nvSpPr>
        <p:spPr bwMode="auto">
          <a:xfrm rot="10800000" flipV="1">
            <a:off x="1397918" y="6420127"/>
            <a:ext cx="4147458" cy="438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tabLst>
                <a:tab pos="2228850" algn="ctr"/>
                <a:tab pos="4457700" algn="r"/>
              </a:tabLst>
            </a:pP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This document is licensed with a </a:t>
            </a: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12"/>
              </a:rPr>
              <a:t>Creative Commons Attribution 4.0 International License</a:t>
            </a:r>
            <a:r>
              <a:rPr kumimoji="0" lang="en-US" altLang="en-US" sz="1200" b="0" i="0" u="none" strike="noStrike" cap="none" normalizeH="0" baseline="0" dirty="0">
                <a:ln>
                  <a:noFill/>
                </a:ln>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©2017  </a:t>
            </a: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13"/>
              </a:rPr>
              <a:t>www.C5colleges.org</a:t>
            </a:r>
            <a:endParaRPr kumimoji="0" lang="en-US" altLang="en-US" sz="135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788346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3300" dirty="0"/>
              <a:t/>
            </a:r>
            <a:br>
              <a:rPr lang="en-US" sz="3300" dirty="0"/>
            </a:br>
            <a:r>
              <a:rPr lang="en-US" sz="3300" dirty="0"/>
              <a:t/>
            </a:r>
            <a:br>
              <a:rPr lang="en-US" sz="3300" dirty="0"/>
            </a:br>
            <a:r>
              <a:rPr lang="en-US" sz="3300" dirty="0"/>
              <a:t>Secure Scripting</a:t>
            </a:r>
            <a:endParaRPr lang="en-US" dirty="0"/>
          </a:p>
        </p:txBody>
      </p:sp>
      <p:sp>
        <p:nvSpPr>
          <p:cNvPr id="3" name="Subtitle 2"/>
          <p:cNvSpPr>
            <a:spLocks noGrp="1"/>
          </p:cNvSpPr>
          <p:nvPr>
            <p:ph type="body" sz="quarter" idx="13"/>
          </p:nvPr>
        </p:nvSpPr>
        <p:spPr/>
        <p:txBody>
          <a:bodyPr>
            <a:noAutofit/>
          </a:bodyPr>
          <a:lstStyle/>
          <a:p>
            <a:pPr algn="l"/>
            <a:r>
              <a:rPr lang="en-US" sz="2000" b="1" dirty="0">
                <a:solidFill>
                  <a:schemeClr val="accent5">
                    <a:lumMod val="75000"/>
                  </a:schemeClr>
                </a:solidFill>
              </a:rPr>
              <a:t>The Basics</a:t>
            </a:r>
          </a:p>
        </p:txBody>
      </p:sp>
    </p:spTree>
    <p:extLst>
      <p:ext uri="{BB962C8B-B14F-4D97-AF65-F5344CB8AC3E}">
        <p14:creationId xmlns:p14="http://schemas.microsoft.com/office/powerpoint/2010/main" val="2704345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Commenting</a:t>
            </a:r>
          </a:p>
        </p:txBody>
      </p:sp>
      <p:sp>
        <p:nvSpPr>
          <p:cNvPr id="3" name="Content Placeholder 2"/>
          <p:cNvSpPr>
            <a:spLocks noGrp="1"/>
          </p:cNvSpPr>
          <p:nvPr>
            <p:ph idx="1"/>
          </p:nvPr>
        </p:nvSpPr>
        <p:spPr/>
        <p:txBody>
          <a:bodyPr/>
          <a:lstStyle/>
          <a:p>
            <a:r>
              <a:rPr lang="en-US" i="1" dirty="0"/>
              <a:t>Critical</a:t>
            </a:r>
            <a:r>
              <a:rPr lang="en-US" dirty="0"/>
              <a:t> when you write scripts</a:t>
            </a:r>
          </a:p>
          <a:p>
            <a:pPr lvl="1"/>
            <a:r>
              <a:rPr lang="en-US" sz="2100" dirty="0"/>
              <a:t>Helps others figure out what you are doing</a:t>
            </a:r>
          </a:p>
          <a:p>
            <a:pPr lvl="1"/>
            <a:r>
              <a:rPr lang="en-US" sz="2100" dirty="0"/>
              <a:t>Reminds you of what you were doing</a:t>
            </a:r>
          </a:p>
          <a:p>
            <a:pPr lvl="1"/>
            <a:endParaRPr lang="en-US" sz="2100" dirty="0"/>
          </a:p>
          <a:p>
            <a:r>
              <a:rPr lang="en-US" dirty="0"/>
              <a:t>How to do it:</a:t>
            </a:r>
          </a:p>
          <a:p>
            <a:pPr lvl="1"/>
            <a:r>
              <a:rPr lang="en-US" sz="2100" dirty="0"/>
              <a:t>In Bourne shell, everything from an </a:t>
            </a:r>
            <a:r>
              <a:rPr lang="en-US" sz="2100" dirty="0" err="1"/>
              <a:t>unescaped</a:t>
            </a:r>
            <a:r>
              <a:rPr lang="en-US" sz="2100" dirty="0"/>
              <a:t> # with preceding white space to the end of the line is a comment.</a:t>
            </a:r>
          </a:p>
        </p:txBody>
      </p:sp>
    </p:spTree>
    <p:extLst>
      <p:ext uri="{BB962C8B-B14F-4D97-AF65-F5344CB8AC3E}">
        <p14:creationId xmlns:p14="http://schemas.microsoft.com/office/powerpoint/2010/main" val="2219735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Commenting Example</a:t>
            </a:r>
          </a:p>
        </p:txBody>
      </p:sp>
      <p:sp>
        <p:nvSpPr>
          <p:cNvPr id="3" name="Content Placeholder 2"/>
          <p:cNvSpPr>
            <a:spLocks noGrp="1"/>
          </p:cNvSpPr>
          <p:nvPr>
            <p:ph idx="1"/>
          </p:nvPr>
        </p:nvSpPr>
        <p:spPr/>
        <p:txBody>
          <a:bodyPr/>
          <a:lstStyle/>
          <a:p>
            <a:pPr marL="0" indent="0">
              <a:buNone/>
            </a:pPr>
            <a:r>
              <a:rPr lang="en-US" dirty="0"/>
              <a:t>	</a:t>
            </a:r>
            <a:r>
              <a:rPr lang="en-US" dirty="0">
                <a:latin typeface="Courier"/>
              </a:rPr>
              <a:t>date  # print the date</a:t>
            </a:r>
          </a:p>
          <a:p>
            <a:pPr marL="0" indent="0">
              <a:buNone/>
            </a:pPr>
            <a:r>
              <a:rPr lang="en-US" dirty="0"/>
              <a:t>runs the date command; the rest of the line is a comment.</a:t>
            </a:r>
          </a:p>
          <a:p>
            <a:pPr marL="0" indent="0">
              <a:buNone/>
            </a:pPr>
            <a:endParaRPr lang="en-US" dirty="0"/>
          </a:p>
          <a:p>
            <a:pPr marL="0" indent="0">
              <a:buNone/>
            </a:pPr>
            <a:r>
              <a:rPr lang="en-US" dirty="0"/>
              <a:t>But </a:t>
            </a:r>
            <a:r>
              <a:rPr lang="is-IS" dirty="0"/>
              <a:t>…</a:t>
            </a:r>
          </a:p>
          <a:p>
            <a:pPr marL="0" indent="0">
              <a:buNone/>
            </a:pPr>
            <a:r>
              <a:rPr lang="is-IS" dirty="0"/>
              <a:t>	</a:t>
            </a:r>
            <a:r>
              <a:rPr lang="is-IS" dirty="0">
                <a:latin typeface="Courier"/>
              </a:rPr>
              <a:t>date# print the date</a:t>
            </a:r>
          </a:p>
          <a:p>
            <a:pPr marL="0" indent="0">
              <a:buNone/>
            </a:pPr>
            <a:r>
              <a:rPr lang="is-IS" dirty="0"/>
              <a:t>tries to run the command date# (which does not exist, so you get an error). The rest of the line is treated as command line arguments.</a:t>
            </a:r>
            <a:endParaRPr lang="en-US" dirty="0"/>
          </a:p>
        </p:txBody>
      </p:sp>
    </p:spTree>
    <p:extLst>
      <p:ext uri="{BB962C8B-B14F-4D97-AF65-F5344CB8AC3E}">
        <p14:creationId xmlns:p14="http://schemas.microsoft.com/office/powerpoint/2010/main" val="562456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Approaching the Problem</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Understand the problem.</a:t>
            </a:r>
          </a:p>
          <a:p>
            <a:pPr marL="514350" indent="-514350">
              <a:buFont typeface="+mj-lt"/>
              <a:buAutoNum type="arabicPeriod"/>
            </a:pPr>
            <a:r>
              <a:rPr lang="en-US" dirty="0"/>
              <a:t>Understand the format of the data — whether it comes from a file, the command line, the user, or somewhere else.</a:t>
            </a:r>
          </a:p>
          <a:p>
            <a:pPr marL="514350" indent="-514350">
              <a:buFont typeface="+mj-lt"/>
              <a:buAutoNum type="arabicPeriod"/>
            </a:pPr>
            <a:r>
              <a:rPr lang="en-US" dirty="0"/>
              <a:t>Figure out your approach.</a:t>
            </a:r>
          </a:p>
          <a:p>
            <a:pPr marL="914400" lvl="1" indent="-514350"/>
            <a:r>
              <a:rPr lang="en-US" sz="2100" dirty="0"/>
              <a:t>This may involve decomposing the problem into smaller parts.</a:t>
            </a:r>
          </a:p>
          <a:p>
            <a:pPr marL="914400" lvl="1" indent="-514350"/>
            <a:r>
              <a:rPr lang="en-US" sz="2100" dirty="0"/>
              <a:t>It may also be constrained by what you have available for use.</a:t>
            </a:r>
          </a:p>
          <a:p>
            <a:pPr marL="914400" lvl="1" indent="-514350"/>
            <a:r>
              <a:rPr lang="en-US" sz="2100" dirty="0"/>
              <a:t>Think of what can go wrong (robustness).</a:t>
            </a:r>
          </a:p>
        </p:txBody>
      </p:sp>
    </p:spTree>
    <p:extLst>
      <p:ext uri="{BB962C8B-B14F-4D97-AF65-F5344CB8AC3E}">
        <p14:creationId xmlns:p14="http://schemas.microsoft.com/office/powerpoint/2010/main" val="1973525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Approaching the Problem (continued)</a:t>
            </a:r>
          </a:p>
        </p:txBody>
      </p:sp>
      <p:sp>
        <p:nvSpPr>
          <p:cNvPr id="3" name="Content Placeholder 2"/>
          <p:cNvSpPr>
            <a:spLocks noGrp="1"/>
          </p:cNvSpPr>
          <p:nvPr>
            <p:ph idx="1"/>
          </p:nvPr>
        </p:nvSpPr>
        <p:spPr/>
        <p:txBody>
          <a:bodyPr/>
          <a:lstStyle/>
          <a:p>
            <a:pPr marL="514350" indent="-514350">
              <a:buFont typeface="+mj-lt"/>
              <a:buAutoNum type="arabicPeriod" startAt="4"/>
            </a:pPr>
            <a:r>
              <a:rPr lang="en-US" dirty="0"/>
              <a:t>Implement it.</a:t>
            </a:r>
          </a:p>
          <a:p>
            <a:pPr marL="914400" lvl="1" indent="-514350"/>
            <a:r>
              <a:rPr lang="en-US" sz="2100" dirty="0"/>
              <a:t>As you go along, include code to handle things that can go wrong.</a:t>
            </a:r>
          </a:p>
          <a:p>
            <a:pPr marL="914400" lvl="1" indent="-514350"/>
            <a:r>
              <a:rPr lang="en-US" sz="2100" dirty="0"/>
              <a:t>Understand the environment in which it will be used.</a:t>
            </a:r>
          </a:p>
          <a:p>
            <a:pPr marL="514350" indent="-514350">
              <a:buFont typeface="+mj-lt"/>
              <a:buAutoNum type="arabicPeriod" startAt="4"/>
            </a:pPr>
            <a:r>
              <a:rPr lang="en-US" dirty="0"/>
              <a:t>Test it.</a:t>
            </a:r>
          </a:p>
          <a:p>
            <a:pPr marL="914400" lvl="1" indent="-514350"/>
            <a:r>
              <a:rPr lang="en-US" sz="2100" dirty="0"/>
              <a:t>Look at “corner cases” in particular.</a:t>
            </a:r>
          </a:p>
        </p:txBody>
      </p:sp>
    </p:spTree>
    <p:extLst>
      <p:ext uri="{BB962C8B-B14F-4D97-AF65-F5344CB8AC3E}">
        <p14:creationId xmlns:p14="http://schemas.microsoft.com/office/powerpoint/2010/main" val="528694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Problem</a:t>
            </a:r>
          </a:p>
        </p:txBody>
      </p:sp>
      <p:sp>
        <p:nvSpPr>
          <p:cNvPr id="3" name="Content Placeholder 2"/>
          <p:cNvSpPr>
            <a:spLocks noGrp="1"/>
          </p:cNvSpPr>
          <p:nvPr>
            <p:ph idx="1"/>
          </p:nvPr>
        </p:nvSpPr>
        <p:spPr/>
        <p:txBody>
          <a:bodyPr>
            <a:normAutofit/>
          </a:bodyPr>
          <a:lstStyle/>
          <a:p>
            <a:pPr marL="0" indent="0">
              <a:buNone/>
            </a:pPr>
            <a:r>
              <a:rPr lang="en-US" dirty="0"/>
              <a:t>List the words in the file dict.txt that contain “</a:t>
            </a:r>
            <a:r>
              <a:rPr lang="en-US" dirty="0" err="1"/>
              <a:t>gry</a:t>
            </a:r>
            <a:r>
              <a:rPr lang="en-US" dirty="0"/>
              <a:t>”.</a:t>
            </a:r>
          </a:p>
          <a:p>
            <a:pPr marL="0" indent="0">
              <a:buNone/>
            </a:pPr>
            <a:endParaRPr lang="en-US" dirty="0"/>
          </a:p>
          <a:p>
            <a:pPr marL="514350" indent="-514350">
              <a:buFont typeface="+mj-lt"/>
              <a:buAutoNum type="arabicPeriod"/>
            </a:pPr>
            <a:r>
              <a:rPr lang="en-US" dirty="0"/>
              <a:t>Understand the problem.</a:t>
            </a:r>
          </a:p>
          <a:p>
            <a:pPr marL="914400" lvl="1" indent="-514350"/>
            <a:r>
              <a:rPr lang="en-US" sz="2100" dirty="0"/>
              <a:t>A file contains words.</a:t>
            </a:r>
          </a:p>
          <a:p>
            <a:pPr marL="1314450" lvl="2" indent="-514350"/>
            <a:r>
              <a:rPr lang="en-US" sz="2100" dirty="0"/>
              <a:t>What is a word? That depends on the data in the file.</a:t>
            </a:r>
          </a:p>
          <a:p>
            <a:pPr marL="914400" lvl="1" indent="-514350"/>
            <a:r>
              <a:rPr lang="en-US" sz="2100" dirty="0"/>
              <a:t>Some words may have the character sequence “</a:t>
            </a:r>
            <a:r>
              <a:rPr lang="en-US" sz="2100" dirty="0" err="1"/>
              <a:t>gry</a:t>
            </a:r>
            <a:r>
              <a:rPr lang="en-US" sz="2100" dirty="0"/>
              <a:t>” in them.</a:t>
            </a:r>
          </a:p>
          <a:p>
            <a:pPr marL="914400" lvl="1" indent="-514350"/>
            <a:r>
              <a:rPr lang="en-US" sz="2100" dirty="0"/>
              <a:t>List them.</a:t>
            </a:r>
          </a:p>
          <a:p>
            <a:pPr marL="1314450" lvl="2" indent="-514350"/>
            <a:r>
              <a:rPr lang="en-US" sz="2100" dirty="0"/>
              <a:t>Print them, one per line, on the standard output.</a:t>
            </a:r>
          </a:p>
        </p:txBody>
      </p:sp>
    </p:spTree>
    <p:extLst>
      <p:ext uri="{BB962C8B-B14F-4D97-AF65-F5344CB8AC3E}">
        <p14:creationId xmlns:p14="http://schemas.microsoft.com/office/powerpoint/2010/main" val="2003573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Problem (continued)</a:t>
            </a:r>
          </a:p>
        </p:txBody>
      </p:sp>
      <p:sp>
        <p:nvSpPr>
          <p:cNvPr id="3" name="Content Placeholder 2"/>
          <p:cNvSpPr>
            <a:spLocks noGrp="1"/>
          </p:cNvSpPr>
          <p:nvPr>
            <p:ph idx="1"/>
          </p:nvPr>
        </p:nvSpPr>
        <p:spPr/>
        <p:txBody>
          <a:bodyPr/>
          <a:lstStyle/>
          <a:p>
            <a:pPr marL="514350" indent="-514350">
              <a:buFont typeface="+mj-lt"/>
              <a:buAutoNum type="arabicPeriod" startAt="2"/>
            </a:pPr>
            <a:r>
              <a:rPr lang="en-US" dirty="0"/>
              <a:t>Understand the format of the data.</a:t>
            </a:r>
          </a:p>
          <a:p>
            <a:pPr lvl="1"/>
            <a:r>
              <a:rPr lang="en-US" sz="2100" dirty="0"/>
              <a:t>The file “dict.txt” has 1 word per line. </a:t>
            </a:r>
          </a:p>
          <a:p>
            <a:pPr lvl="1"/>
            <a:r>
              <a:rPr lang="en-US" sz="2100" dirty="0"/>
              <a:t>Therefore we can reframe the problem as: List the lines in the file dict.txt that contain the sequence of letters “</a:t>
            </a:r>
            <a:r>
              <a:rPr lang="en-US" sz="2100" dirty="0" err="1"/>
              <a:t>gry</a:t>
            </a:r>
            <a:r>
              <a:rPr lang="en-US" sz="2100" dirty="0"/>
              <a:t>”.</a:t>
            </a:r>
          </a:p>
          <a:p>
            <a:pPr lvl="1"/>
            <a:endParaRPr lang="en-US" dirty="0"/>
          </a:p>
        </p:txBody>
      </p:sp>
    </p:spTree>
    <p:extLst>
      <p:ext uri="{BB962C8B-B14F-4D97-AF65-F5344CB8AC3E}">
        <p14:creationId xmlns:p14="http://schemas.microsoft.com/office/powerpoint/2010/main" val="1485695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the Right Command</a:t>
            </a:r>
          </a:p>
        </p:txBody>
      </p:sp>
      <p:sp>
        <p:nvSpPr>
          <p:cNvPr id="3" name="Content Placeholder 2"/>
          <p:cNvSpPr>
            <a:spLocks noGrp="1"/>
          </p:cNvSpPr>
          <p:nvPr>
            <p:ph idx="1"/>
          </p:nvPr>
        </p:nvSpPr>
        <p:spPr/>
        <p:txBody>
          <a:bodyPr>
            <a:normAutofit/>
          </a:bodyPr>
          <a:lstStyle/>
          <a:p>
            <a:pPr marL="514350" indent="-514350">
              <a:buFont typeface="+mj-lt"/>
              <a:buAutoNum type="arabicPeriod" startAt="3"/>
            </a:pPr>
            <a:r>
              <a:rPr lang="en-US" dirty="0"/>
              <a:t>Figure out your approach.</a:t>
            </a:r>
          </a:p>
          <a:p>
            <a:pPr lvl="1"/>
            <a:r>
              <a:rPr lang="en-US" sz="2100" dirty="0"/>
              <a:t>See if there is a built-in command that looks for character sequences in a file.</a:t>
            </a:r>
          </a:p>
          <a:p>
            <a:pPr lvl="1"/>
            <a:r>
              <a:rPr lang="en-US" sz="2100" dirty="0"/>
              <a:t>Look in the manual for commands that match character sequences or patterns.</a:t>
            </a:r>
          </a:p>
        </p:txBody>
      </p:sp>
    </p:spTree>
    <p:extLst>
      <p:ext uri="{BB962C8B-B14F-4D97-AF65-F5344CB8AC3E}">
        <p14:creationId xmlns:p14="http://schemas.microsoft.com/office/powerpoint/2010/main" val="3122138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the Right Command (continued)</a:t>
            </a:r>
          </a:p>
        </p:txBody>
      </p:sp>
      <p:sp>
        <p:nvSpPr>
          <p:cNvPr id="3" name="Content Placeholder 2"/>
          <p:cNvSpPr>
            <a:spLocks noGrp="1"/>
          </p:cNvSpPr>
          <p:nvPr>
            <p:ph idx="1"/>
          </p:nvPr>
        </p:nvSpPr>
        <p:spPr/>
        <p:txBody>
          <a:bodyPr>
            <a:normAutofit/>
          </a:bodyPr>
          <a:lstStyle/>
          <a:p>
            <a:r>
              <a:rPr lang="en-US" dirty="0"/>
              <a:t>Among the possible commands:</a:t>
            </a:r>
          </a:p>
          <a:p>
            <a:pPr lvl="1"/>
            <a:r>
              <a:rPr lang="en-US" i="1" dirty="0" err="1"/>
              <a:t>Egrep</a:t>
            </a:r>
            <a:endParaRPr lang="en-US" dirty="0"/>
          </a:p>
          <a:p>
            <a:pPr lvl="1"/>
            <a:r>
              <a:rPr lang="en-US" i="1" dirty="0" err="1"/>
              <a:t>Fgrep</a:t>
            </a:r>
            <a:endParaRPr lang="en-US" dirty="0"/>
          </a:p>
          <a:p>
            <a:pPr lvl="1"/>
            <a:r>
              <a:rPr lang="en-US" i="1" dirty="0" err="1"/>
              <a:t>Grep</a:t>
            </a:r>
            <a:endParaRPr lang="en-US" dirty="0"/>
          </a:p>
          <a:p>
            <a:pPr lvl="1"/>
            <a:r>
              <a:rPr lang="en-US" dirty="0"/>
              <a:t>possibly others</a:t>
            </a:r>
          </a:p>
          <a:p>
            <a:r>
              <a:rPr lang="is-IS" dirty="0"/>
              <a:t>We’ll use </a:t>
            </a:r>
            <a:r>
              <a:rPr lang="is-IS" i="1" dirty="0"/>
              <a:t>grep</a:t>
            </a:r>
            <a:r>
              <a:rPr lang="is-IS" dirty="0"/>
              <a:t> as it is the one most commonly used for this.</a:t>
            </a:r>
          </a:p>
        </p:txBody>
      </p:sp>
    </p:spTree>
    <p:extLst>
      <p:ext uri="{BB962C8B-B14F-4D97-AF65-F5344CB8AC3E}">
        <p14:creationId xmlns:p14="http://schemas.microsoft.com/office/powerpoint/2010/main" val="887685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grep</a:t>
            </a:r>
            <a:endParaRPr lang="en-US" i="1" dirty="0"/>
          </a:p>
        </p:txBody>
      </p:sp>
      <p:sp>
        <p:nvSpPr>
          <p:cNvPr id="3" name="Content Placeholder 2"/>
          <p:cNvSpPr>
            <a:spLocks noGrp="1"/>
          </p:cNvSpPr>
          <p:nvPr>
            <p:ph idx="1"/>
          </p:nvPr>
        </p:nvSpPr>
        <p:spPr/>
        <p:txBody>
          <a:bodyPr/>
          <a:lstStyle/>
          <a:p>
            <a:r>
              <a:rPr lang="en-US" dirty="0"/>
              <a:t>Looks for lines in a file that match a given pattern:</a:t>
            </a:r>
          </a:p>
          <a:p>
            <a:pPr marL="0" indent="0">
              <a:buNone/>
            </a:pPr>
            <a:r>
              <a:rPr lang="en-US" i="1" dirty="0"/>
              <a:t>	</a:t>
            </a:r>
            <a:r>
              <a:rPr lang="en-US" i="1" dirty="0" err="1">
                <a:latin typeface="Courier"/>
              </a:rPr>
              <a:t>grep</a:t>
            </a:r>
            <a:r>
              <a:rPr lang="en-US" i="1" dirty="0">
                <a:latin typeface="Courier"/>
              </a:rPr>
              <a:t> pattern file1 file2 </a:t>
            </a:r>
            <a:r>
              <a:rPr lang="is-IS" i="1" dirty="0">
                <a:latin typeface="Courier"/>
              </a:rPr>
              <a:t>…</a:t>
            </a:r>
          </a:p>
          <a:p>
            <a:r>
              <a:rPr lang="is-IS" dirty="0"/>
              <a:t>If no files are named, read from input.</a:t>
            </a:r>
          </a:p>
          <a:p>
            <a:r>
              <a:rPr lang="is-IS" dirty="0"/>
              <a:t>Writes each matching line to output.</a:t>
            </a:r>
          </a:p>
          <a:p>
            <a:r>
              <a:rPr lang="is-IS" dirty="0"/>
              <a:t>There’s more that we’ll get to later.</a:t>
            </a:r>
            <a:endParaRPr lang="en-US" dirty="0"/>
          </a:p>
        </p:txBody>
      </p:sp>
    </p:spTree>
    <p:extLst>
      <p:ext uri="{BB962C8B-B14F-4D97-AF65-F5344CB8AC3E}">
        <p14:creationId xmlns:p14="http://schemas.microsoft.com/office/powerpoint/2010/main" val="3627380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Constructing the Script</a:t>
            </a:r>
          </a:p>
        </p:txBody>
      </p:sp>
      <p:sp>
        <p:nvSpPr>
          <p:cNvPr id="3" name="Content Placeholder 2"/>
          <p:cNvSpPr>
            <a:spLocks noGrp="1"/>
          </p:cNvSpPr>
          <p:nvPr>
            <p:ph idx="1"/>
          </p:nvPr>
        </p:nvSpPr>
        <p:spPr/>
        <p:txBody>
          <a:bodyPr>
            <a:normAutofit/>
          </a:bodyPr>
          <a:lstStyle/>
          <a:p>
            <a:pPr marL="514350" indent="-514350">
              <a:buFont typeface="+mj-lt"/>
              <a:buAutoNum type="arabicPeriod" startAt="4"/>
            </a:pPr>
            <a:r>
              <a:rPr lang="en-US" dirty="0"/>
              <a:t>Implement the approach by constructing a script.</a:t>
            </a:r>
          </a:p>
          <a:p>
            <a:pPr marL="514350" indent="-514350">
              <a:buFont typeface="+mj-lt"/>
              <a:buAutoNum type="arabicPeriod" startAt="4"/>
            </a:pPr>
            <a:endParaRPr lang="en-US" dirty="0"/>
          </a:p>
          <a:p>
            <a:pPr lvl="1"/>
            <a:r>
              <a:rPr lang="en-US" sz="2100" dirty="0"/>
              <a:t>The first line tells the system how to execute it</a:t>
            </a:r>
          </a:p>
          <a:p>
            <a:pPr marL="400050" lvl="1" indent="0">
              <a:buNone/>
            </a:pPr>
            <a:r>
              <a:rPr lang="en-US" sz="2100" dirty="0"/>
              <a:t>		</a:t>
            </a:r>
            <a:r>
              <a:rPr lang="en-US" sz="2100" dirty="0">
                <a:latin typeface="Courier"/>
              </a:rPr>
              <a:t>#! /bin/</a:t>
            </a:r>
            <a:r>
              <a:rPr lang="en-US" sz="2100" dirty="0" err="1">
                <a:latin typeface="Courier"/>
              </a:rPr>
              <a:t>sh</a:t>
            </a:r>
            <a:endParaRPr lang="en-US" sz="2100" dirty="0">
              <a:latin typeface="Courier"/>
            </a:endParaRPr>
          </a:p>
          <a:p>
            <a:pPr marL="400050" lvl="1" indent="0">
              <a:buNone/>
              <a:tabLst>
                <a:tab pos="747713" algn="l"/>
              </a:tabLst>
            </a:pPr>
            <a:r>
              <a:rPr lang="en-US" sz="2100" dirty="0"/>
              <a:t>	says to use the Bourne shell to run your script.</a:t>
            </a:r>
          </a:p>
          <a:p>
            <a:pPr marL="400050" lvl="1" indent="0">
              <a:buNone/>
              <a:tabLst>
                <a:tab pos="747713" algn="l"/>
              </a:tabLst>
            </a:pPr>
            <a:endParaRPr lang="en-US" sz="2100" dirty="0"/>
          </a:p>
          <a:p>
            <a:pPr lvl="1"/>
            <a:r>
              <a:rPr lang="en-US" sz="2100" dirty="0"/>
              <a:t>If you wanted to use a Python interpreter to run a script, the first line would be</a:t>
            </a:r>
          </a:p>
          <a:p>
            <a:pPr marL="400050" lvl="1" indent="0">
              <a:buNone/>
            </a:pPr>
            <a:r>
              <a:rPr lang="en-US" sz="2100" dirty="0"/>
              <a:t>	</a:t>
            </a:r>
            <a:r>
              <a:rPr lang="en-US" dirty="0"/>
              <a:t>	</a:t>
            </a:r>
            <a:r>
              <a:rPr lang="en-US" dirty="0">
                <a:latin typeface="Courier"/>
              </a:rPr>
              <a:t>#! /</a:t>
            </a:r>
            <a:r>
              <a:rPr lang="en-US" dirty="0" err="1">
                <a:latin typeface="Courier"/>
              </a:rPr>
              <a:t>usr</a:t>
            </a:r>
            <a:r>
              <a:rPr lang="en-US" dirty="0">
                <a:latin typeface="Courier"/>
              </a:rPr>
              <a:t>/bin/python</a:t>
            </a:r>
          </a:p>
        </p:txBody>
      </p:sp>
    </p:spTree>
    <p:extLst>
      <p:ext uri="{BB962C8B-B14F-4D97-AF65-F5344CB8AC3E}">
        <p14:creationId xmlns:p14="http://schemas.microsoft.com/office/powerpoint/2010/main" val="2979218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normAutofit/>
          </a:bodyPr>
          <a:lstStyle/>
          <a:p>
            <a:pPr marL="0" indent="0">
              <a:buNone/>
            </a:pPr>
            <a:r>
              <a:rPr lang="en-US" dirty="0"/>
              <a:t>Upon completion of this unit:</a:t>
            </a:r>
          </a:p>
          <a:p>
            <a:r>
              <a:rPr lang="en-US" dirty="0"/>
              <a:t>Students will be able to analyze a problem and develop a script to solve it.</a:t>
            </a:r>
          </a:p>
          <a:p>
            <a:r>
              <a:rPr lang="en-US" dirty="0"/>
              <a:t>Students will be able to create and execute a Bourne shell script.</a:t>
            </a:r>
          </a:p>
          <a:p>
            <a:r>
              <a:rPr lang="en-US" dirty="0"/>
              <a:t>Students will be able to use command-line arguments in that script.</a:t>
            </a:r>
          </a:p>
          <a:p>
            <a:r>
              <a:rPr lang="en-US" dirty="0"/>
              <a:t>Students will be able to use conditional (</a:t>
            </a:r>
            <a:r>
              <a:rPr lang="en-US" i="1" dirty="0"/>
              <a:t>if</a:t>
            </a:r>
            <a:r>
              <a:rPr lang="is-IS" dirty="0"/>
              <a:t>…</a:t>
            </a:r>
            <a:r>
              <a:rPr lang="is-IS" i="1" dirty="0"/>
              <a:t>elif</a:t>
            </a:r>
            <a:r>
              <a:rPr lang="is-IS" dirty="0"/>
              <a:t>...</a:t>
            </a:r>
            <a:r>
              <a:rPr lang="is-IS" i="1" dirty="0"/>
              <a:t>fi</a:t>
            </a:r>
            <a:r>
              <a:rPr lang="is-IS" dirty="0"/>
              <a:t>) statements to test for various conditions and act accordingly.</a:t>
            </a:r>
          </a:p>
          <a:p>
            <a:r>
              <a:rPr lang="en-US" dirty="0"/>
              <a:t>Students will be able to p</a:t>
            </a:r>
            <a:r>
              <a:rPr lang="is-IS" dirty="0"/>
              <a:t>erform basic error checking in the script.</a:t>
            </a:r>
            <a:endParaRPr lang="en-US" dirty="0"/>
          </a:p>
        </p:txBody>
      </p:sp>
    </p:spTree>
    <p:extLst>
      <p:ext uri="{BB962C8B-B14F-4D97-AF65-F5344CB8AC3E}">
        <p14:creationId xmlns:p14="http://schemas.microsoft.com/office/powerpoint/2010/main" val="2876089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Exercise 1</a:t>
            </a:r>
          </a:p>
        </p:txBody>
      </p:sp>
      <p:sp>
        <p:nvSpPr>
          <p:cNvPr id="3" name="Content Placeholder 2"/>
          <p:cNvSpPr>
            <a:spLocks noGrp="1"/>
          </p:cNvSpPr>
          <p:nvPr>
            <p:ph idx="1"/>
          </p:nvPr>
        </p:nvSpPr>
        <p:spPr/>
        <p:txBody>
          <a:bodyPr/>
          <a:lstStyle/>
          <a:p>
            <a:r>
              <a:rPr lang="en-US" dirty="0"/>
              <a:t>This exercise allows you to try out some of the things you have seen.</a:t>
            </a:r>
          </a:p>
          <a:p>
            <a:pPr lvl="1"/>
            <a:r>
              <a:rPr lang="en-US" sz="2100" dirty="0"/>
              <a:t>If your script worked, you should get the result described in Part C of Lab Exercise 1. This is Step 5, “Test it.”</a:t>
            </a:r>
          </a:p>
          <a:p>
            <a:r>
              <a:rPr lang="en-US" dirty="0"/>
              <a:t>Completing this exercise will help you:</a:t>
            </a:r>
          </a:p>
          <a:p>
            <a:pPr lvl="1"/>
            <a:r>
              <a:rPr lang="en-US" sz="2100" dirty="0"/>
              <a:t>Understand how to write a very basic script</a:t>
            </a:r>
          </a:p>
          <a:p>
            <a:pPr lvl="1"/>
            <a:r>
              <a:rPr lang="en-US" sz="2100" dirty="0"/>
              <a:t>Practice reading a description of programs that the script can call upon</a:t>
            </a:r>
          </a:p>
        </p:txBody>
      </p:sp>
    </p:spTree>
    <p:extLst>
      <p:ext uri="{BB962C8B-B14F-4D97-AF65-F5344CB8AC3E}">
        <p14:creationId xmlns:p14="http://schemas.microsoft.com/office/powerpoint/2010/main" val="1862739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Interaction</a:t>
            </a:r>
          </a:p>
        </p:txBody>
      </p:sp>
      <p:sp>
        <p:nvSpPr>
          <p:cNvPr id="3" name="Content Placeholder 2"/>
          <p:cNvSpPr>
            <a:spLocks noGrp="1"/>
          </p:cNvSpPr>
          <p:nvPr>
            <p:ph idx="1"/>
          </p:nvPr>
        </p:nvSpPr>
        <p:spPr/>
        <p:txBody>
          <a:bodyPr>
            <a:normAutofit/>
          </a:bodyPr>
          <a:lstStyle/>
          <a:p>
            <a:pPr marL="0" indent="0">
              <a:buNone/>
            </a:pPr>
            <a:r>
              <a:rPr lang="en-US" dirty="0"/>
              <a:t>Now let’s allow the user to specify the sequence.</a:t>
            </a:r>
          </a:p>
          <a:p>
            <a:pPr marL="0" indent="0">
              <a:buNone/>
            </a:pPr>
            <a:endParaRPr lang="en-US" dirty="0"/>
          </a:p>
          <a:p>
            <a:pPr marL="0" indent="0">
              <a:buNone/>
            </a:pPr>
            <a:r>
              <a:rPr lang="en-US" dirty="0"/>
              <a:t>	</a:t>
            </a:r>
            <a:r>
              <a:rPr lang="en-US" dirty="0" err="1">
                <a:latin typeface="Courier"/>
              </a:rPr>
              <a:t>sh</a:t>
            </a:r>
            <a:r>
              <a:rPr lang="en-US" dirty="0">
                <a:latin typeface="Courier"/>
              </a:rPr>
              <a:t> lookfor2 </a:t>
            </a:r>
            <a:r>
              <a:rPr lang="en-US" dirty="0" err="1">
                <a:latin typeface="Courier"/>
              </a:rPr>
              <a:t>abcde</a:t>
            </a:r>
            <a:endParaRPr lang="en-US" dirty="0">
              <a:latin typeface="Courier"/>
            </a:endParaRPr>
          </a:p>
          <a:p>
            <a:pPr marL="0" indent="0">
              <a:buNone/>
            </a:pPr>
            <a:r>
              <a:rPr lang="en-US" dirty="0"/>
              <a:t>will look for lines that contain the sequence “</a:t>
            </a:r>
            <a:r>
              <a:rPr lang="en-US" dirty="0" err="1"/>
              <a:t>abcde</a:t>
            </a:r>
            <a:r>
              <a:rPr lang="en-US" dirty="0"/>
              <a:t>”.</a:t>
            </a:r>
          </a:p>
        </p:txBody>
      </p:sp>
    </p:spTree>
    <p:extLst>
      <p:ext uri="{BB962C8B-B14F-4D97-AF65-F5344CB8AC3E}">
        <p14:creationId xmlns:p14="http://schemas.microsoft.com/office/powerpoint/2010/main" val="77471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Command Line</a:t>
            </a:r>
          </a:p>
        </p:txBody>
      </p:sp>
      <p:sp>
        <p:nvSpPr>
          <p:cNvPr id="3" name="Content Placeholder 2"/>
          <p:cNvSpPr>
            <a:spLocks noGrp="1"/>
          </p:cNvSpPr>
          <p:nvPr>
            <p:ph idx="1"/>
          </p:nvPr>
        </p:nvSpPr>
        <p:spPr/>
        <p:txBody>
          <a:bodyPr>
            <a:normAutofit/>
          </a:bodyPr>
          <a:lstStyle/>
          <a:p>
            <a:r>
              <a:rPr lang="en-US" dirty="0"/>
              <a:t>The </a:t>
            </a:r>
            <a:r>
              <a:rPr lang="en-US" i="1" dirty="0"/>
              <a:t>command line</a:t>
            </a:r>
            <a:r>
              <a:rPr lang="en-US" dirty="0"/>
              <a:t> refers to the command that you give.</a:t>
            </a:r>
          </a:p>
          <a:p>
            <a:endParaRPr lang="en-US" dirty="0"/>
          </a:p>
          <a:p>
            <a:pPr marL="0" indent="0">
              <a:buNone/>
            </a:pPr>
            <a:r>
              <a:rPr lang="en-US" dirty="0"/>
              <a:t>	</a:t>
            </a:r>
            <a:r>
              <a:rPr lang="en-US" dirty="0" err="1">
                <a:latin typeface="Courier"/>
              </a:rPr>
              <a:t>grep</a:t>
            </a:r>
            <a:r>
              <a:rPr lang="en-US" dirty="0">
                <a:latin typeface="Courier"/>
              </a:rPr>
              <a:t> </a:t>
            </a:r>
            <a:r>
              <a:rPr lang="en-US" dirty="0" err="1">
                <a:latin typeface="Courier"/>
              </a:rPr>
              <a:t>gry</a:t>
            </a:r>
            <a:r>
              <a:rPr lang="en-US" dirty="0">
                <a:latin typeface="Courier"/>
              </a:rPr>
              <a:t> dict.txt</a:t>
            </a:r>
          </a:p>
          <a:p>
            <a:r>
              <a:rPr lang="en-US" i="1" dirty="0" err="1"/>
              <a:t>grep</a:t>
            </a:r>
            <a:r>
              <a:rPr lang="en-US" dirty="0"/>
              <a:t> is the </a:t>
            </a:r>
            <a:r>
              <a:rPr lang="en-US" i="1" dirty="0"/>
              <a:t>command.</a:t>
            </a:r>
          </a:p>
          <a:p>
            <a:r>
              <a:rPr lang="en-US" dirty="0" err="1"/>
              <a:t>gry</a:t>
            </a:r>
            <a:r>
              <a:rPr lang="en-US" dirty="0"/>
              <a:t> and dict.txt are the </a:t>
            </a:r>
            <a:r>
              <a:rPr lang="en-US" i="1" dirty="0"/>
              <a:t>arguments.</a:t>
            </a:r>
            <a:endParaRPr lang="en-US" dirty="0"/>
          </a:p>
          <a:p>
            <a:r>
              <a:rPr lang="en-US" dirty="0"/>
              <a:t>Arguments are counted from the command going right; the command is argument 0.</a:t>
            </a:r>
          </a:p>
          <a:p>
            <a:pPr lvl="1"/>
            <a:r>
              <a:rPr lang="en-US" sz="2100" dirty="0" err="1"/>
              <a:t>gry</a:t>
            </a:r>
            <a:r>
              <a:rPr lang="en-US" sz="2100" dirty="0"/>
              <a:t> is argument 1.</a:t>
            </a:r>
          </a:p>
          <a:p>
            <a:pPr lvl="1"/>
            <a:r>
              <a:rPr lang="en-US" sz="2100" dirty="0"/>
              <a:t>dict.txt is argument 2.</a:t>
            </a:r>
          </a:p>
        </p:txBody>
      </p:sp>
    </p:spTree>
    <p:extLst>
      <p:ext uri="{BB962C8B-B14F-4D97-AF65-F5344CB8AC3E}">
        <p14:creationId xmlns:p14="http://schemas.microsoft.com/office/powerpoint/2010/main" val="691889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Referring to Arguments</a:t>
            </a:r>
          </a:p>
        </p:txBody>
      </p:sp>
      <p:sp>
        <p:nvSpPr>
          <p:cNvPr id="3" name="Content Placeholder 2"/>
          <p:cNvSpPr>
            <a:spLocks noGrp="1"/>
          </p:cNvSpPr>
          <p:nvPr>
            <p:ph idx="1"/>
          </p:nvPr>
        </p:nvSpPr>
        <p:spPr/>
        <p:txBody>
          <a:bodyPr>
            <a:normAutofit/>
          </a:bodyPr>
          <a:lstStyle/>
          <a:p>
            <a:pPr marL="0" indent="0">
              <a:buNone/>
            </a:pPr>
            <a:r>
              <a:rPr lang="en-US" dirty="0"/>
              <a:t>In the script, $</a:t>
            </a:r>
            <a:r>
              <a:rPr lang="en-US" i="1" dirty="0"/>
              <a:t>n</a:t>
            </a:r>
            <a:r>
              <a:rPr lang="en-US" dirty="0"/>
              <a:t> refers to the </a:t>
            </a:r>
            <a:r>
              <a:rPr lang="en-US" i="1" dirty="0"/>
              <a:t>n</a:t>
            </a:r>
            <a:r>
              <a:rPr lang="en-US" dirty="0"/>
              <a:t>th argument.</a:t>
            </a:r>
          </a:p>
          <a:p>
            <a:pPr marL="0" indent="0">
              <a:buNone/>
            </a:pPr>
            <a:r>
              <a:rPr lang="en-US" dirty="0"/>
              <a:t>So in the command line shown on the previous slide, if </a:t>
            </a:r>
            <a:r>
              <a:rPr lang="en-US" i="1" dirty="0" err="1"/>
              <a:t>grep</a:t>
            </a:r>
            <a:r>
              <a:rPr lang="en-US" dirty="0"/>
              <a:t> were a script:</a:t>
            </a:r>
          </a:p>
          <a:p>
            <a:r>
              <a:rPr lang="en-US" dirty="0"/>
              <a:t>$0 is “</a:t>
            </a:r>
            <a:r>
              <a:rPr lang="en-US" dirty="0" err="1"/>
              <a:t>grep</a:t>
            </a:r>
            <a:r>
              <a:rPr lang="en-US" dirty="0"/>
              <a:t>”.</a:t>
            </a:r>
          </a:p>
          <a:p>
            <a:r>
              <a:rPr lang="en-US" dirty="0"/>
              <a:t>$1 is “</a:t>
            </a:r>
            <a:r>
              <a:rPr lang="en-US" dirty="0" err="1"/>
              <a:t>gry</a:t>
            </a:r>
            <a:r>
              <a:rPr lang="en-US" dirty="0"/>
              <a:t>”.</a:t>
            </a:r>
          </a:p>
          <a:p>
            <a:r>
              <a:rPr lang="en-US" dirty="0"/>
              <a:t>$2 is “dict.txt”.</a:t>
            </a:r>
          </a:p>
        </p:txBody>
      </p:sp>
    </p:spTree>
    <p:extLst>
      <p:ext uri="{BB962C8B-B14F-4D97-AF65-F5344CB8AC3E}">
        <p14:creationId xmlns:p14="http://schemas.microsoft.com/office/powerpoint/2010/main" val="2909714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References</a:t>
            </a:r>
          </a:p>
        </p:txBody>
      </p:sp>
      <p:sp>
        <p:nvSpPr>
          <p:cNvPr id="3" name="Content Placeholder 2"/>
          <p:cNvSpPr>
            <a:spLocks noGrp="1"/>
          </p:cNvSpPr>
          <p:nvPr>
            <p:ph idx="1"/>
          </p:nvPr>
        </p:nvSpPr>
        <p:spPr/>
        <p:txBody>
          <a:bodyPr>
            <a:normAutofit/>
          </a:bodyPr>
          <a:lstStyle/>
          <a:p>
            <a:r>
              <a:rPr lang="en-US" dirty="0"/>
              <a:t>$* is “</a:t>
            </a:r>
            <a:r>
              <a:rPr lang="en-US" dirty="0" err="1"/>
              <a:t>gry</a:t>
            </a:r>
            <a:r>
              <a:rPr lang="en-US" dirty="0"/>
              <a:t> dict.txt” (as one string).</a:t>
            </a:r>
          </a:p>
          <a:p>
            <a:r>
              <a:rPr lang="en-US" dirty="0"/>
              <a:t>$@ is “</a:t>
            </a:r>
            <a:r>
              <a:rPr lang="en-US" dirty="0" err="1"/>
              <a:t>gry</a:t>
            </a:r>
            <a:r>
              <a:rPr lang="en-US" dirty="0"/>
              <a:t>” “dict.txt” (as a list of two strings).</a:t>
            </a:r>
          </a:p>
          <a:p>
            <a:r>
              <a:rPr lang="en-US" dirty="0"/>
              <a:t>$# is 2 (the number of arguments </a:t>
            </a:r>
            <a:r>
              <a:rPr lang="en-US" i="1" dirty="0"/>
              <a:t>not including the command</a:t>
            </a:r>
            <a:r>
              <a:rPr lang="en-US" dirty="0"/>
              <a:t>).</a:t>
            </a:r>
          </a:p>
        </p:txBody>
      </p:sp>
    </p:spTree>
    <p:extLst>
      <p:ext uri="{BB962C8B-B14F-4D97-AF65-F5344CB8AC3E}">
        <p14:creationId xmlns:p14="http://schemas.microsoft.com/office/powerpoint/2010/main" val="2964126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Warning</a:t>
            </a:r>
          </a:p>
        </p:txBody>
      </p:sp>
      <p:sp>
        <p:nvSpPr>
          <p:cNvPr id="3" name="Content Placeholder 2"/>
          <p:cNvSpPr>
            <a:spLocks noGrp="1"/>
          </p:cNvSpPr>
          <p:nvPr>
            <p:ph idx="1"/>
          </p:nvPr>
        </p:nvSpPr>
        <p:spPr>
          <a:xfrm>
            <a:off x="628650" y="1836914"/>
            <a:ext cx="8016586" cy="4351338"/>
          </a:xfrm>
        </p:spPr>
        <p:txBody>
          <a:bodyPr>
            <a:normAutofit/>
          </a:bodyPr>
          <a:lstStyle/>
          <a:p>
            <a:pPr marL="0" indent="0">
              <a:buNone/>
            </a:pPr>
            <a:r>
              <a:rPr lang="en-US" dirty="0"/>
              <a:t>The $ is special (a </a:t>
            </a:r>
            <a:r>
              <a:rPr lang="en-US" i="1" dirty="0" err="1"/>
              <a:t>metacharacter</a:t>
            </a:r>
            <a:r>
              <a:rPr lang="en-US" dirty="0"/>
              <a:t>).</a:t>
            </a:r>
          </a:p>
          <a:p>
            <a:pPr marL="0" indent="0">
              <a:buNone/>
            </a:pPr>
            <a:r>
              <a:rPr lang="en-US" dirty="0"/>
              <a:t>If you want an actual $ character, type ‘$’ (note the single quotes) or \$ .</a:t>
            </a:r>
          </a:p>
          <a:p>
            <a:pPr lvl="1"/>
            <a:r>
              <a:rPr lang="en-US" sz="2100" dirty="0"/>
              <a:t>If $ is the last character on a line or is followed by a blank or tab, it’s treated as a plain old $.</a:t>
            </a:r>
          </a:p>
          <a:p>
            <a:pPr lvl="1"/>
            <a:r>
              <a:rPr lang="en-US" sz="2100" dirty="0"/>
              <a:t>If it’s followed by a letter, number, or {, it’s treated as a </a:t>
            </a:r>
            <a:r>
              <a:rPr lang="en-US" sz="2100" dirty="0" err="1"/>
              <a:t>metacharacter</a:t>
            </a:r>
            <a:r>
              <a:rPr lang="en-US" sz="2100" dirty="0"/>
              <a:t>.</a:t>
            </a:r>
          </a:p>
          <a:p>
            <a:pPr lvl="1"/>
            <a:r>
              <a:rPr lang="en-US" sz="2100" dirty="0"/>
              <a:t>If it’s followed by anything else, it may or may not be a treated as a </a:t>
            </a:r>
            <a:r>
              <a:rPr lang="en-US" sz="2100" dirty="0" err="1"/>
              <a:t>metacharacter</a:t>
            </a:r>
            <a:r>
              <a:rPr lang="en-US" sz="2100" dirty="0"/>
              <a:t>.</a:t>
            </a:r>
          </a:p>
        </p:txBody>
      </p:sp>
    </p:spTree>
    <p:extLst>
      <p:ext uri="{BB962C8B-B14F-4D97-AF65-F5344CB8AC3E}">
        <p14:creationId xmlns:p14="http://schemas.microsoft.com/office/powerpoint/2010/main" val="3624450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Warning Example</a:t>
            </a:r>
          </a:p>
        </p:txBody>
      </p:sp>
      <p:sp>
        <p:nvSpPr>
          <p:cNvPr id="3" name="Content Placeholder 2"/>
          <p:cNvSpPr>
            <a:spLocks noGrp="1"/>
          </p:cNvSpPr>
          <p:nvPr>
            <p:ph idx="1"/>
          </p:nvPr>
        </p:nvSpPr>
        <p:spPr/>
        <p:txBody>
          <a:bodyPr>
            <a:normAutofit/>
          </a:bodyPr>
          <a:lstStyle/>
          <a:p>
            <a:pPr marL="57150" indent="0">
              <a:buNone/>
            </a:pPr>
            <a:r>
              <a:rPr lang="en-US" dirty="0"/>
              <a:t>Note it is </a:t>
            </a:r>
            <a:r>
              <a:rPr lang="en-US" i="1" dirty="0"/>
              <a:t>textual</a:t>
            </a:r>
            <a:r>
              <a:rPr lang="en-US" dirty="0"/>
              <a:t> substitution (no transformations are performed).</a:t>
            </a:r>
          </a:p>
          <a:p>
            <a:pPr marL="57150" indent="0">
              <a:buNone/>
            </a:pPr>
            <a:endParaRPr lang="en-US" dirty="0"/>
          </a:p>
          <a:p>
            <a:pPr marL="57150" indent="0">
              <a:buNone/>
            </a:pPr>
            <a:r>
              <a:rPr lang="en-US" sz="2400" dirty="0">
                <a:latin typeface="Courier"/>
              </a:rPr>
              <a:t> 	</a:t>
            </a:r>
            <a:r>
              <a:rPr lang="en-US" sz="1800" dirty="0">
                <a:latin typeface="Courier"/>
              </a:rPr>
              <a:t>$ cat add</a:t>
            </a:r>
          </a:p>
          <a:p>
            <a:pPr marL="57150" indent="0">
              <a:buNone/>
            </a:pPr>
            <a:r>
              <a:rPr lang="en-US" sz="1800" dirty="0">
                <a:latin typeface="Courier"/>
              </a:rPr>
              <a:t>	#! /bin/</a:t>
            </a:r>
            <a:r>
              <a:rPr lang="en-US" sz="1800" dirty="0" err="1">
                <a:latin typeface="Courier"/>
              </a:rPr>
              <a:t>sh</a:t>
            </a:r>
            <a:endParaRPr lang="en-US" sz="1800" dirty="0">
              <a:latin typeface="Courier"/>
            </a:endParaRPr>
          </a:p>
          <a:p>
            <a:pPr marL="57150" indent="0">
              <a:buNone/>
            </a:pPr>
            <a:r>
              <a:rPr lang="en-US" sz="1800" dirty="0">
                <a:latin typeface="Courier"/>
              </a:rPr>
              <a:t>	echo $1 + $2</a:t>
            </a:r>
          </a:p>
          <a:p>
            <a:pPr marL="57150" indent="0">
              <a:buNone/>
            </a:pPr>
            <a:r>
              <a:rPr lang="en-US" sz="1800" dirty="0">
                <a:latin typeface="Courier"/>
              </a:rPr>
              <a:t>	$ ./add 7 9</a:t>
            </a:r>
          </a:p>
          <a:p>
            <a:pPr marL="57150" indent="0">
              <a:buNone/>
            </a:pPr>
            <a:r>
              <a:rPr lang="en-US" sz="1800" dirty="0">
                <a:latin typeface="Courier"/>
              </a:rPr>
              <a:t>	7 + 9</a:t>
            </a:r>
          </a:p>
          <a:p>
            <a:pPr marL="57150" indent="0">
              <a:buNone/>
            </a:pPr>
            <a:endParaRPr lang="en-US" dirty="0"/>
          </a:p>
          <a:p>
            <a:pPr marL="57150" indent="0">
              <a:buNone/>
            </a:pPr>
            <a:endParaRPr lang="en-US" dirty="0"/>
          </a:p>
          <a:p>
            <a:pPr marL="57150" indent="0">
              <a:buNone/>
            </a:pPr>
            <a:endParaRPr lang="en-US" dirty="0"/>
          </a:p>
          <a:p>
            <a:pPr marL="57150" indent="0">
              <a:buNone/>
            </a:pPr>
            <a:r>
              <a:rPr lang="en-US" dirty="0"/>
              <a:t>No addition occurs. </a:t>
            </a:r>
          </a:p>
        </p:txBody>
      </p:sp>
    </p:spTree>
    <p:extLst>
      <p:ext uri="{BB962C8B-B14F-4D97-AF65-F5344CB8AC3E}">
        <p14:creationId xmlns:p14="http://schemas.microsoft.com/office/powerpoint/2010/main" val="4274008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“Gotcha”</a:t>
            </a:r>
          </a:p>
        </p:txBody>
      </p:sp>
      <p:sp>
        <p:nvSpPr>
          <p:cNvPr id="3" name="Content Placeholder 2"/>
          <p:cNvSpPr>
            <a:spLocks noGrp="1"/>
          </p:cNvSpPr>
          <p:nvPr>
            <p:ph idx="1"/>
          </p:nvPr>
        </p:nvSpPr>
        <p:spPr/>
        <p:txBody>
          <a:bodyPr/>
          <a:lstStyle/>
          <a:p>
            <a:pPr marL="0" indent="0">
              <a:buNone/>
            </a:pPr>
            <a:r>
              <a:rPr lang="en-US" dirty="0"/>
              <a:t>Arguments are separated by blanks or tabs, so what happens if you want to put a blank or tab into an argument?</a:t>
            </a:r>
          </a:p>
          <a:p>
            <a:pPr marL="347663" indent="0">
              <a:buNone/>
            </a:pPr>
            <a:r>
              <a:rPr lang="en-US" dirty="0"/>
              <a:t>Suppose you want “7 9” to be treated as one argument, so the shell script inserts “+” between the 9 and the 11.</a:t>
            </a:r>
            <a:br>
              <a:rPr lang="en-US" dirty="0"/>
            </a:br>
            <a:r>
              <a:rPr lang="en-US" dirty="0"/>
              <a:t/>
            </a:r>
            <a:br>
              <a:rPr lang="en-US" dirty="0"/>
            </a:br>
            <a:r>
              <a:rPr lang="en-US" sz="1800" dirty="0">
                <a:latin typeface="Courier"/>
              </a:rPr>
              <a:t>$ ./add 7 9 11</a:t>
            </a:r>
          </a:p>
          <a:p>
            <a:pPr marL="347663" indent="0">
              <a:buNone/>
            </a:pPr>
            <a:r>
              <a:rPr lang="en-US" sz="1800" dirty="0">
                <a:latin typeface="Courier"/>
              </a:rPr>
              <a:t>7 + 9</a:t>
            </a:r>
          </a:p>
          <a:p>
            <a:pPr marL="0" indent="0">
              <a:buNone/>
            </a:pPr>
            <a:r>
              <a:rPr lang="en-US" dirty="0"/>
              <a:t/>
            </a:r>
            <a:br>
              <a:rPr lang="en-US" dirty="0"/>
            </a:br>
            <a:endParaRPr lang="en-US" dirty="0"/>
          </a:p>
          <a:p>
            <a:pPr marL="347663" indent="0">
              <a:buNone/>
            </a:pPr>
            <a:r>
              <a:rPr lang="en-US" dirty="0"/>
              <a:t>Problems: There’s no 11, and the “+” is in the wrong place.</a:t>
            </a:r>
          </a:p>
        </p:txBody>
      </p:sp>
    </p:spTree>
    <p:extLst>
      <p:ext uri="{BB962C8B-B14F-4D97-AF65-F5344CB8AC3E}">
        <p14:creationId xmlns:p14="http://schemas.microsoft.com/office/powerpoint/2010/main" val="3920090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Solution</a:t>
            </a:r>
          </a:p>
        </p:txBody>
      </p:sp>
      <p:sp>
        <p:nvSpPr>
          <p:cNvPr id="3" name="Content Placeholder 2"/>
          <p:cNvSpPr>
            <a:spLocks noGrp="1"/>
          </p:cNvSpPr>
          <p:nvPr>
            <p:ph idx="1"/>
          </p:nvPr>
        </p:nvSpPr>
        <p:spPr/>
        <p:txBody>
          <a:bodyPr/>
          <a:lstStyle/>
          <a:p>
            <a:r>
              <a:rPr lang="en-US" dirty="0"/>
              <a:t>Try putting either ‘ or “ around the argument.</a:t>
            </a:r>
          </a:p>
          <a:p>
            <a:pPr lvl="1"/>
            <a:r>
              <a:rPr lang="en-US" dirty="0"/>
              <a:t>Single quotation marks ( ‘ ’ ) cause all </a:t>
            </a:r>
            <a:r>
              <a:rPr lang="en-US" dirty="0" err="1"/>
              <a:t>metacharacters</a:t>
            </a:r>
            <a:r>
              <a:rPr lang="en-US" dirty="0"/>
              <a:t> to be treated as ordinary characters.</a:t>
            </a:r>
          </a:p>
          <a:p>
            <a:pPr lvl="1"/>
            <a:r>
              <a:rPr lang="en-US" dirty="0"/>
              <a:t>Double quotation marks (“ ”) don’t do that.</a:t>
            </a:r>
          </a:p>
          <a:p>
            <a:r>
              <a:rPr lang="en-US" dirty="0"/>
              <a:t>Here we’ll use single quotation marks: ‘ ’ .</a:t>
            </a:r>
            <a:br>
              <a:rPr lang="en-US" dirty="0"/>
            </a:br>
            <a:r>
              <a:rPr lang="en-US" dirty="0"/>
              <a:t/>
            </a:r>
            <a:br>
              <a:rPr lang="en-US" dirty="0"/>
            </a:br>
            <a:r>
              <a:rPr lang="en-US" dirty="0"/>
              <a:t> 	</a:t>
            </a:r>
            <a:r>
              <a:rPr lang="en-US" sz="2400" dirty="0">
                <a:latin typeface="Courier"/>
              </a:rPr>
              <a:t>$ ./add '7 9' 11</a:t>
            </a:r>
          </a:p>
          <a:p>
            <a:pPr marL="0" indent="0">
              <a:buNone/>
            </a:pPr>
            <a:r>
              <a:rPr lang="en-US" sz="2400" dirty="0">
                <a:latin typeface="Courier"/>
              </a:rPr>
              <a:t> 	7 9 + 11</a:t>
            </a:r>
          </a:p>
          <a:p>
            <a:endParaRPr lang="en-US" dirty="0"/>
          </a:p>
        </p:txBody>
      </p:sp>
    </p:spTree>
    <p:extLst>
      <p:ext uri="{BB962C8B-B14F-4D97-AF65-F5344CB8AC3E}">
        <p14:creationId xmlns:p14="http://schemas.microsoft.com/office/powerpoint/2010/main" val="2579526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Still Not Safe</a:t>
            </a:r>
          </a:p>
        </p:txBody>
      </p:sp>
      <p:sp>
        <p:nvSpPr>
          <p:cNvPr id="3" name="Content Placeholder 2"/>
          <p:cNvSpPr>
            <a:spLocks noGrp="1"/>
          </p:cNvSpPr>
          <p:nvPr>
            <p:ph idx="1"/>
          </p:nvPr>
        </p:nvSpPr>
        <p:spPr/>
        <p:txBody>
          <a:bodyPr>
            <a:normAutofit/>
          </a:bodyPr>
          <a:lstStyle/>
          <a:p>
            <a:pPr marL="0" indent="0">
              <a:buNone/>
            </a:pPr>
            <a:r>
              <a:rPr lang="en-US" dirty="0"/>
              <a:t>	</a:t>
            </a:r>
            <a:r>
              <a:rPr lang="en-US" dirty="0">
                <a:latin typeface="Courier"/>
              </a:rPr>
              <a:t>#! /bin/</a:t>
            </a:r>
            <a:r>
              <a:rPr lang="en-US" dirty="0" err="1">
                <a:latin typeface="Courier"/>
              </a:rPr>
              <a:t>sh</a:t>
            </a:r>
            <a:endParaRPr lang="en-US" dirty="0">
              <a:latin typeface="Courier"/>
            </a:endParaRPr>
          </a:p>
          <a:p>
            <a:pPr marL="0" indent="0">
              <a:buNone/>
            </a:pPr>
            <a:r>
              <a:rPr lang="en-US" dirty="0">
                <a:latin typeface="Courier"/>
              </a:rPr>
              <a:t>	cat $1</a:t>
            </a:r>
          </a:p>
          <a:p>
            <a:pPr marL="0" indent="0">
              <a:buNone/>
            </a:pPr>
            <a:endParaRPr lang="en-US" dirty="0"/>
          </a:p>
          <a:p>
            <a:r>
              <a:rPr lang="en-US" dirty="0"/>
              <a:t>Call this script </a:t>
            </a:r>
            <a:r>
              <a:rPr lang="en-US" i="1" dirty="0" err="1"/>
              <a:t>mycat</a:t>
            </a:r>
            <a:r>
              <a:rPr lang="en-US" i="1" dirty="0"/>
              <a:t>.</a:t>
            </a:r>
          </a:p>
          <a:p>
            <a:r>
              <a:rPr lang="en-US" dirty="0"/>
              <a:t>File x contains “This is file x”.</a:t>
            </a:r>
          </a:p>
          <a:p>
            <a:r>
              <a:rPr lang="en-US" dirty="0"/>
              <a:t>File y contains “This is file y”.</a:t>
            </a:r>
          </a:p>
          <a:p>
            <a:r>
              <a:rPr lang="en-US" dirty="0"/>
              <a:t>File x y contains “This is file x y”.</a:t>
            </a:r>
          </a:p>
          <a:p>
            <a:pPr lvl="1"/>
            <a:r>
              <a:rPr lang="en-US" dirty="0"/>
              <a:t>Note the name of this last file is x followed by a blank followed by y.</a:t>
            </a:r>
          </a:p>
        </p:txBody>
      </p:sp>
    </p:spTree>
    <p:extLst>
      <p:ext uri="{BB962C8B-B14F-4D97-AF65-F5344CB8AC3E}">
        <p14:creationId xmlns:p14="http://schemas.microsoft.com/office/powerpoint/2010/main" val="2240030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Scripting</a:t>
            </a:r>
          </a:p>
        </p:txBody>
      </p:sp>
      <p:sp>
        <p:nvSpPr>
          <p:cNvPr id="3" name="Content Placeholder 2"/>
          <p:cNvSpPr>
            <a:spLocks noGrp="1"/>
          </p:cNvSpPr>
          <p:nvPr>
            <p:ph idx="1"/>
          </p:nvPr>
        </p:nvSpPr>
        <p:spPr/>
        <p:txBody>
          <a:bodyPr/>
          <a:lstStyle/>
          <a:p>
            <a:pPr marL="0" indent="0">
              <a:buNone/>
            </a:pPr>
            <a:r>
              <a:rPr lang="en-US" sz="2400" dirty="0"/>
              <a:t>Using a language written for a tool to automate actions</a:t>
            </a:r>
          </a:p>
          <a:p>
            <a:pPr lvl="1"/>
            <a:r>
              <a:rPr lang="en-US" sz="2400" dirty="0"/>
              <a:t>Faster than writing a program in a programming language like C</a:t>
            </a:r>
          </a:p>
          <a:p>
            <a:pPr lvl="1"/>
            <a:r>
              <a:rPr lang="en-US" sz="2400" dirty="0"/>
              <a:t>Interpreted, not compiled</a:t>
            </a:r>
          </a:p>
          <a:p>
            <a:pPr lvl="2"/>
            <a:r>
              <a:rPr lang="is-IS" sz="2400" dirty="0"/>
              <a:t>… although some scripting languages allow scripts to be compiled</a:t>
            </a:r>
          </a:p>
          <a:p>
            <a:pPr lvl="1"/>
            <a:r>
              <a:rPr lang="is-IS" sz="2400" dirty="0"/>
              <a:t>Scripting languages typically more high-level</a:t>
            </a:r>
            <a:endParaRPr lang="en-US" sz="2400" dirty="0"/>
          </a:p>
          <a:p>
            <a:pPr lvl="1"/>
            <a:endParaRPr lang="en-US" dirty="0"/>
          </a:p>
        </p:txBody>
      </p:sp>
    </p:spTree>
    <p:extLst>
      <p:ext uri="{BB962C8B-B14F-4D97-AF65-F5344CB8AC3E}">
        <p14:creationId xmlns:p14="http://schemas.microsoft.com/office/powerpoint/2010/main" val="2936380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Here We Go </a:t>
            </a:r>
            <a:r>
              <a:rPr lang="is-IS" dirty="0"/>
              <a:t>…</a:t>
            </a:r>
            <a:endParaRPr lang="en-US" dirty="0"/>
          </a:p>
        </p:txBody>
      </p:sp>
      <p:sp>
        <p:nvSpPr>
          <p:cNvPr id="3" name="Content Placeholder 2"/>
          <p:cNvSpPr>
            <a:spLocks noGrp="1"/>
          </p:cNvSpPr>
          <p:nvPr>
            <p:ph idx="1"/>
          </p:nvPr>
        </p:nvSpPr>
        <p:spPr/>
        <p:txBody>
          <a:bodyPr/>
          <a:lstStyle/>
          <a:p>
            <a:pPr marL="0" indent="0">
              <a:buNone/>
            </a:pPr>
            <a:r>
              <a:rPr lang="en-US" dirty="0"/>
              <a:t>Why do neither of these display “This is file x y”?</a:t>
            </a:r>
            <a:br>
              <a:rPr lang="en-US" dirty="0"/>
            </a:br>
            <a:r>
              <a:rPr lang="en-US" dirty="0"/>
              <a:t/>
            </a:r>
            <a:br>
              <a:rPr lang="en-US" dirty="0"/>
            </a:br>
            <a:r>
              <a:rPr lang="en-US" dirty="0"/>
              <a:t/>
            </a:r>
            <a:br>
              <a:rPr lang="en-US" dirty="0"/>
            </a:br>
            <a:r>
              <a:rPr lang="en-US" dirty="0"/>
              <a:t>	</a:t>
            </a:r>
            <a:r>
              <a:rPr lang="en-US" sz="1800" dirty="0">
                <a:latin typeface="Courier"/>
              </a:rPr>
              <a:t>$ ./</a:t>
            </a:r>
            <a:r>
              <a:rPr lang="en-US" sz="1800" dirty="0" err="1">
                <a:latin typeface="Courier"/>
              </a:rPr>
              <a:t>mycat</a:t>
            </a:r>
            <a:r>
              <a:rPr lang="en-US" sz="1800" dirty="0">
                <a:latin typeface="Courier"/>
              </a:rPr>
              <a:t> x y</a:t>
            </a:r>
          </a:p>
          <a:p>
            <a:pPr marL="0" indent="0">
              <a:buNone/>
            </a:pPr>
            <a:r>
              <a:rPr lang="en-US" sz="1800" dirty="0">
                <a:latin typeface="Courier"/>
              </a:rPr>
              <a:t>	This is file x</a:t>
            </a:r>
          </a:p>
          <a:p>
            <a:pPr marL="0" indent="0">
              <a:buNone/>
            </a:pPr>
            <a:r>
              <a:rPr lang="en-US" sz="1800" dirty="0">
                <a:latin typeface="Courier"/>
              </a:rPr>
              <a:t>	$ ./</a:t>
            </a:r>
            <a:r>
              <a:rPr lang="en-US" sz="1800" dirty="0" err="1">
                <a:latin typeface="Courier"/>
              </a:rPr>
              <a:t>mycat</a:t>
            </a:r>
            <a:r>
              <a:rPr lang="en-US" sz="1800" dirty="0">
                <a:latin typeface="Courier"/>
              </a:rPr>
              <a:t> "x y"</a:t>
            </a:r>
          </a:p>
          <a:p>
            <a:pPr marL="0" indent="0">
              <a:buNone/>
            </a:pPr>
            <a:r>
              <a:rPr lang="en-US" sz="1800" dirty="0">
                <a:latin typeface="Courier"/>
              </a:rPr>
              <a:t>	This is file x</a:t>
            </a:r>
          </a:p>
          <a:p>
            <a:pPr marL="0" indent="0">
              <a:buNone/>
            </a:pPr>
            <a:r>
              <a:rPr lang="en-US" sz="1800" dirty="0">
                <a:latin typeface="Courier"/>
              </a:rPr>
              <a:t>	This is file y</a:t>
            </a:r>
          </a:p>
          <a:p>
            <a:pPr marL="0" indent="0">
              <a:buNone/>
            </a:pPr>
            <a:endParaRPr lang="en-US" dirty="0"/>
          </a:p>
        </p:txBody>
      </p:sp>
    </p:spTree>
    <p:extLst>
      <p:ext uri="{BB962C8B-B14F-4D97-AF65-F5344CB8AC3E}">
        <p14:creationId xmlns:p14="http://schemas.microsoft.com/office/powerpoint/2010/main" val="10901003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 at the Script</a:t>
            </a:r>
          </a:p>
        </p:txBody>
      </p:sp>
      <p:sp>
        <p:nvSpPr>
          <p:cNvPr id="3" name="Content Placeholder 2"/>
          <p:cNvSpPr>
            <a:spLocks noGrp="1"/>
          </p:cNvSpPr>
          <p:nvPr>
            <p:ph idx="1"/>
          </p:nvPr>
        </p:nvSpPr>
        <p:spPr/>
        <p:txBody>
          <a:bodyPr/>
          <a:lstStyle/>
          <a:p>
            <a:r>
              <a:rPr lang="en-US" dirty="0"/>
              <a:t>$1 is “x y” so the string “x y” replaces $1 in the script.</a:t>
            </a:r>
          </a:p>
          <a:p>
            <a:endParaRPr lang="en-US" dirty="0"/>
          </a:p>
          <a:p>
            <a:r>
              <a:rPr lang="en-US" dirty="0"/>
              <a:t>So the command in it is</a:t>
            </a:r>
          </a:p>
          <a:p>
            <a:pPr marL="0" indent="0">
              <a:buNone/>
            </a:pPr>
            <a:r>
              <a:rPr lang="en-US" dirty="0"/>
              <a:t>	</a:t>
            </a:r>
            <a:r>
              <a:rPr lang="en-US" dirty="0">
                <a:latin typeface="Courier"/>
              </a:rPr>
              <a:t>cat x y</a:t>
            </a:r>
          </a:p>
          <a:p>
            <a:pPr marL="0" indent="0">
              <a:buNone/>
            </a:pPr>
            <a:r>
              <a:rPr lang="en-US" dirty="0"/>
              <a:t>  which is </a:t>
            </a:r>
            <a:r>
              <a:rPr lang="en-US" i="1" dirty="0"/>
              <a:t>not</a:t>
            </a:r>
            <a:r>
              <a:rPr lang="en-US" dirty="0"/>
              <a:t> what we want.</a:t>
            </a:r>
          </a:p>
          <a:p>
            <a:pPr marL="287338" indent="0">
              <a:buNone/>
            </a:pPr>
            <a:endParaRPr lang="en-US" dirty="0"/>
          </a:p>
          <a:p>
            <a:r>
              <a:rPr lang="en-US" dirty="0"/>
              <a:t>Instead, make that second line</a:t>
            </a:r>
          </a:p>
          <a:p>
            <a:pPr marL="0" indent="0">
              <a:buNone/>
            </a:pPr>
            <a:r>
              <a:rPr lang="en-US" dirty="0"/>
              <a:t>	</a:t>
            </a:r>
            <a:r>
              <a:rPr lang="en-US" dirty="0">
                <a:latin typeface="Courier"/>
              </a:rPr>
              <a:t>cat “$1”</a:t>
            </a:r>
          </a:p>
        </p:txBody>
      </p:sp>
    </p:spTree>
    <p:extLst>
      <p:ext uri="{BB962C8B-B14F-4D97-AF65-F5344CB8AC3E}">
        <p14:creationId xmlns:p14="http://schemas.microsoft.com/office/powerpoint/2010/main" val="14912190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Got It!</a:t>
            </a:r>
          </a:p>
        </p:txBody>
      </p:sp>
      <p:sp>
        <p:nvSpPr>
          <p:cNvPr id="3" name="Content Placeholder 2"/>
          <p:cNvSpPr>
            <a:spLocks noGrp="1"/>
          </p:cNvSpPr>
          <p:nvPr>
            <p:ph idx="1"/>
          </p:nvPr>
        </p:nvSpPr>
        <p:spPr/>
        <p:txBody>
          <a:bodyPr/>
          <a:lstStyle/>
          <a:p>
            <a:pPr marL="0" indent="0">
              <a:buNone/>
            </a:pPr>
            <a:r>
              <a:rPr lang="en-US" dirty="0"/>
              <a:t>	</a:t>
            </a:r>
            <a:r>
              <a:rPr lang="en-US" dirty="0" err="1">
                <a:latin typeface="Courier"/>
              </a:rPr>
              <a:t>mycat</a:t>
            </a:r>
            <a:r>
              <a:rPr lang="en-US" dirty="0">
                <a:latin typeface="Courier"/>
              </a:rPr>
              <a:t> “x y”</a:t>
            </a:r>
          </a:p>
          <a:p>
            <a:pPr marL="0" indent="0">
              <a:buNone/>
            </a:pPr>
            <a:endParaRPr lang="en-US" dirty="0"/>
          </a:p>
          <a:p>
            <a:r>
              <a:rPr lang="en-US" dirty="0"/>
              <a:t>Now, $1 is </a:t>
            </a:r>
            <a:r>
              <a:rPr lang="en-US" dirty="0">
                <a:latin typeface="Courier"/>
              </a:rPr>
              <a:t>“</a:t>
            </a:r>
            <a:r>
              <a:rPr lang="en-US" dirty="0"/>
              <a:t>x y</a:t>
            </a:r>
            <a:r>
              <a:rPr lang="en-US" dirty="0">
                <a:latin typeface="Courier"/>
              </a:rPr>
              <a:t>”</a:t>
            </a:r>
            <a:r>
              <a:rPr lang="en-US" dirty="0"/>
              <a:t>, so after replacement, the command in the second line is</a:t>
            </a:r>
          </a:p>
          <a:p>
            <a:pPr marL="0" indent="0">
              <a:buNone/>
            </a:pPr>
            <a:r>
              <a:rPr lang="en-US" dirty="0"/>
              <a:t>	</a:t>
            </a:r>
            <a:r>
              <a:rPr lang="en-US" dirty="0">
                <a:latin typeface="Courier"/>
              </a:rPr>
              <a:t>cat “x y”</a:t>
            </a:r>
          </a:p>
          <a:p>
            <a:pPr marL="0" indent="0">
              <a:buNone/>
            </a:pPr>
            <a:r>
              <a:rPr lang="en-US" dirty="0"/>
              <a:t>  as the </a:t>
            </a:r>
            <a:r>
              <a:rPr lang="en-US" dirty="0">
                <a:latin typeface="Calibri" panose="020F0502020204030204" pitchFamily="34" charset="0"/>
                <a:cs typeface="Calibri" panose="020F0502020204030204" pitchFamily="34" charset="0"/>
              </a:rPr>
              <a:t>" "</a:t>
            </a:r>
            <a:r>
              <a:rPr lang="en-US" dirty="0"/>
              <a:t> keep the original form of the argument.</a:t>
            </a:r>
          </a:p>
          <a:p>
            <a:pPr marL="0" indent="0">
              <a:buNone/>
            </a:pPr>
            <a:endParaRPr lang="en-US" dirty="0"/>
          </a:p>
          <a:p>
            <a:r>
              <a:rPr lang="en-US" dirty="0"/>
              <a:t>And we see </a:t>
            </a:r>
            <a:r>
              <a:rPr lang="is-IS" dirty="0"/>
              <a:t>…</a:t>
            </a:r>
          </a:p>
          <a:p>
            <a:pPr marL="0" indent="0">
              <a:buNone/>
            </a:pPr>
            <a:r>
              <a:rPr lang="en-US" dirty="0"/>
              <a:t> 			</a:t>
            </a:r>
            <a:r>
              <a:rPr lang="en-US" dirty="0">
                <a:latin typeface="Courier"/>
              </a:rPr>
              <a:t>$ ./</a:t>
            </a:r>
            <a:r>
              <a:rPr lang="en-US" dirty="0" err="1">
                <a:latin typeface="Courier"/>
              </a:rPr>
              <a:t>mycat</a:t>
            </a:r>
            <a:r>
              <a:rPr lang="en-US" dirty="0">
                <a:latin typeface="Courier"/>
              </a:rPr>
              <a:t> "x y"</a:t>
            </a:r>
          </a:p>
          <a:p>
            <a:pPr marL="0" indent="0">
              <a:buNone/>
            </a:pPr>
            <a:r>
              <a:rPr lang="en-US" dirty="0">
                <a:latin typeface="Courier"/>
              </a:rPr>
              <a:t>			This is file x y</a:t>
            </a:r>
            <a:endParaRPr lang="en-US" dirty="0"/>
          </a:p>
        </p:txBody>
      </p:sp>
    </p:spTree>
    <p:extLst>
      <p:ext uri="{BB962C8B-B14F-4D97-AF65-F5344CB8AC3E}">
        <p14:creationId xmlns:p14="http://schemas.microsoft.com/office/powerpoint/2010/main" val="17990130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lstStyle/>
          <a:p>
            <a:r>
              <a:rPr lang="en-US" dirty="0"/>
              <a:t>Could I have used single quotes (‘ ’) rather than double quotes (“ ”) in the line cat ‘$1’ ?</a:t>
            </a:r>
          </a:p>
        </p:txBody>
      </p:sp>
    </p:spTree>
    <p:extLst>
      <p:ext uri="{BB962C8B-B14F-4D97-AF65-F5344CB8AC3E}">
        <p14:creationId xmlns:p14="http://schemas.microsoft.com/office/powerpoint/2010/main" val="222888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Exercise 2</a:t>
            </a:r>
          </a:p>
        </p:txBody>
      </p:sp>
      <p:sp>
        <p:nvSpPr>
          <p:cNvPr id="3" name="Content Placeholder 2"/>
          <p:cNvSpPr>
            <a:spLocks noGrp="1"/>
          </p:cNvSpPr>
          <p:nvPr>
            <p:ph idx="1"/>
          </p:nvPr>
        </p:nvSpPr>
        <p:spPr/>
        <p:txBody>
          <a:bodyPr>
            <a:normAutofit/>
          </a:bodyPr>
          <a:lstStyle/>
          <a:p>
            <a:r>
              <a:rPr lang="en-US" dirty="0"/>
              <a:t>This exercise builds on what you have learned about arguments. </a:t>
            </a:r>
          </a:p>
          <a:p>
            <a:pPr lvl="1"/>
            <a:r>
              <a:rPr lang="en-US" sz="2100" dirty="0"/>
              <a:t>Be very careful with Part F, and think about your answer to the question on the previous slide.</a:t>
            </a:r>
          </a:p>
          <a:p>
            <a:r>
              <a:rPr lang="en-US" dirty="0"/>
              <a:t>Completing this exercise will help you to:</a:t>
            </a:r>
          </a:p>
          <a:p>
            <a:pPr lvl="1"/>
            <a:r>
              <a:rPr lang="en-US" sz="2100" dirty="0"/>
              <a:t>Understand how to incorporate command line arguments into a script</a:t>
            </a:r>
          </a:p>
          <a:p>
            <a:pPr lvl="1"/>
            <a:r>
              <a:rPr lang="en-US" sz="2100" dirty="0"/>
              <a:t>Handle arguments with blank spaces in them</a:t>
            </a:r>
          </a:p>
        </p:txBody>
      </p:sp>
    </p:spTree>
    <p:extLst>
      <p:ext uri="{BB962C8B-B14F-4D97-AF65-F5344CB8AC3E}">
        <p14:creationId xmlns:p14="http://schemas.microsoft.com/office/powerpoint/2010/main" val="25419579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(Dis)trust the Command</a:t>
            </a:r>
          </a:p>
        </p:txBody>
      </p:sp>
      <p:sp>
        <p:nvSpPr>
          <p:cNvPr id="3" name="Content Placeholder 2"/>
          <p:cNvSpPr>
            <a:spLocks noGrp="1"/>
          </p:cNvSpPr>
          <p:nvPr>
            <p:ph idx="1"/>
          </p:nvPr>
        </p:nvSpPr>
        <p:spPr/>
        <p:txBody>
          <a:bodyPr/>
          <a:lstStyle/>
          <a:p>
            <a:r>
              <a:rPr lang="en-US" dirty="0"/>
              <a:t>So far, we’ve assumed the command issued is correct.</a:t>
            </a:r>
          </a:p>
          <a:p>
            <a:pPr lvl="1"/>
            <a:r>
              <a:rPr lang="en-US" sz="2100" dirty="0"/>
              <a:t>There are exactly the right number of arguments.</a:t>
            </a:r>
          </a:p>
          <a:p>
            <a:pPr lvl="1"/>
            <a:endParaRPr lang="en-US" sz="2100" dirty="0"/>
          </a:p>
          <a:p>
            <a:r>
              <a:rPr lang="en-US" dirty="0"/>
              <a:t>That may not be the case.</a:t>
            </a:r>
          </a:p>
          <a:p>
            <a:pPr lvl="1"/>
            <a:r>
              <a:rPr lang="en-US" sz="2100" dirty="0"/>
              <a:t>People make mistakes … especially about the quoting </a:t>
            </a:r>
            <a:r>
              <a:rPr lang="is-IS" sz="2100" dirty="0">
                <a:sym typeface="Wingdings"/>
              </a:rPr>
              <a:t>.</a:t>
            </a:r>
            <a:endParaRPr lang="en-US" sz="2100" dirty="0"/>
          </a:p>
        </p:txBody>
      </p:sp>
    </p:spTree>
    <p:extLst>
      <p:ext uri="{BB962C8B-B14F-4D97-AF65-F5344CB8AC3E}">
        <p14:creationId xmlns:p14="http://schemas.microsoft.com/office/powerpoint/2010/main" val="34242065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the Command</a:t>
            </a:r>
          </a:p>
        </p:txBody>
      </p:sp>
      <p:sp>
        <p:nvSpPr>
          <p:cNvPr id="3" name="Content Placeholder 2"/>
          <p:cNvSpPr>
            <a:spLocks noGrp="1"/>
          </p:cNvSpPr>
          <p:nvPr>
            <p:ph idx="1"/>
          </p:nvPr>
        </p:nvSpPr>
        <p:spPr/>
        <p:txBody>
          <a:bodyPr/>
          <a:lstStyle/>
          <a:p>
            <a:r>
              <a:rPr lang="en-US" dirty="0"/>
              <a:t>Because of possible human error</a:t>
            </a:r>
            <a:r>
              <a:rPr lang="is-IS" dirty="0"/>
              <a:t>, we need to verify that only </a:t>
            </a:r>
            <a:r>
              <a:rPr lang="is-IS" i="1" dirty="0"/>
              <a:t>one</a:t>
            </a:r>
            <a:r>
              <a:rPr lang="is-IS" dirty="0"/>
              <a:t> argument is given.</a:t>
            </a:r>
          </a:p>
          <a:p>
            <a:pPr lvl="1"/>
            <a:r>
              <a:rPr lang="is-IS" sz="2100" dirty="0"/>
              <a:t>The script should give an error message if more than one argument is given.</a:t>
            </a:r>
          </a:p>
          <a:p>
            <a:pPr lvl="1"/>
            <a:endParaRPr lang="is-IS" sz="2100" dirty="0"/>
          </a:p>
          <a:p>
            <a:r>
              <a:rPr lang="is-IS" dirty="0"/>
              <a:t>This is good practice.</a:t>
            </a:r>
          </a:p>
          <a:p>
            <a:pPr lvl="1"/>
            <a:r>
              <a:rPr lang="is-IS" sz="2100" dirty="0"/>
              <a:t>It makes the script easier for people to use.</a:t>
            </a:r>
          </a:p>
          <a:p>
            <a:pPr lvl="1"/>
            <a:r>
              <a:rPr lang="is-IS" sz="2100" dirty="0"/>
              <a:t>You control the error messages.</a:t>
            </a:r>
            <a:endParaRPr lang="en-US" sz="2100" dirty="0"/>
          </a:p>
        </p:txBody>
      </p:sp>
    </p:spTree>
    <p:extLst>
      <p:ext uri="{BB962C8B-B14F-4D97-AF65-F5344CB8AC3E}">
        <p14:creationId xmlns:p14="http://schemas.microsoft.com/office/powerpoint/2010/main" val="19937031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We use the </a:t>
            </a:r>
            <a:r>
              <a:rPr lang="en-US" i="1" dirty="0"/>
              <a:t>echo</a:t>
            </a:r>
            <a:r>
              <a:rPr lang="en-US" dirty="0"/>
              <a:t> command.</a:t>
            </a:r>
            <a:br>
              <a:rPr lang="en-US" dirty="0"/>
            </a:br>
            <a:r>
              <a:rPr lang="en-US" dirty="0"/>
              <a:t> 	</a:t>
            </a:r>
            <a:br>
              <a:rPr lang="en-US" dirty="0"/>
            </a:br>
            <a:r>
              <a:rPr lang="en-US" dirty="0"/>
              <a:t> 	</a:t>
            </a:r>
            <a:r>
              <a:rPr lang="en-US" sz="1800" dirty="0">
                <a:latin typeface="Courier"/>
              </a:rPr>
              <a:t>$ echo a b c</a:t>
            </a:r>
          </a:p>
          <a:p>
            <a:pPr marL="0" indent="0">
              <a:buNone/>
            </a:pPr>
            <a:r>
              <a:rPr lang="en-US" sz="1800" dirty="0">
                <a:latin typeface="Courier"/>
              </a:rPr>
              <a:t> 	a b c</a:t>
            </a:r>
            <a:endParaRPr lang="en-US" sz="1800" dirty="0"/>
          </a:p>
          <a:p>
            <a:pPr marL="0" indent="0">
              <a:buNone/>
            </a:pPr>
            <a:endParaRPr lang="en-US" dirty="0"/>
          </a:p>
          <a:p>
            <a:r>
              <a:rPr lang="en-US" dirty="0"/>
              <a:t>We print an error message like this:</a:t>
            </a:r>
          </a:p>
          <a:p>
            <a:pPr marL="0" indent="0">
              <a:buNone/>
            </a:pPr>
            <a:r>
              <a:rPr lang="en-US" dirty="0"/>
              <a:t>	</a:t>
            </a:r>
            <a:r>
              <a:rPr lang="en-US" dirty="0">
                <a:latin typeface="Courier"/>
              </a:rPr>
              <a:t>echo “You need to give a string to search 	for”</a:t>
            </a:r>
          </a:p>
          <a:p>
            <a:endParaRPr lang="en-US" dirty="0"/>
          </a:p>
          <a:p>
            <a:r>
              <a:rPr lang="en-US" dirty="0"/>
              <a:t>Note that message is informative.</a:t>
            </a:r>
          </a:p>
          <a:p>
            <a:pPr lvl="1"/>
            <a:r>
              <a:rPr lang="en-US" sz="2100" dirty="0"/>
              <a:t>There’s no need to dive for a manual to figure it out!</a:t>
            </a:r>
          </a:p>
        </p:txBody>
      </p:sp>
      <p:sp>
        <p:nvSpPr>
          <p:cNvPr id="2" name="Title 1"/>
          <p:cNvSpPr>
            <a:spLocks noGrp="1"/>
          </p:cNvSpPr>
          <p:nvPr>
            <p:ph type="title"/>
          </p:nvPr>
        </p:nvSpPr>
        <p:spPr/>
        <p:txBody>
          <a:bodyPr/>
          <a:lstStyle/>
          <a:p>
            <a:r>
              <a:rPr lang="en-US" dirty="0"/>
              <a:t>How Do We Print Messages?</a:t>
            </a:r>
          </a:p>
        </p:txBody>
      </p:sp>
    </p:spTree>
    <p:extLst>
      <p:ext uri="{BB962C8B-B14F-4D97-AF65-F5344CB8AC3E}">
        <p14:creationId xmlns:p14="http://schemas.microsoft.com/office/powerpoint/2010/main" val="31929985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Technical Point</a:t>
            </a:r>
          </a:p>
        </p:txBody>
      </p:sp>
      <p:sp>
        <p:nvSpPr>
          <p:cNvPr id="3" name="Content Placeholder 2"/>
          <p:cNvSpPr>
            <a:spLocks noGrp="1"/>
          </p:cNvSpPr>
          <p:nvPr>
            <p:ph idx="1"/>
          </p:nvPr>
        </p:nvSpPr>
        <p:spPr/>
        <p:txBody>
          <a:bodyPr/>
          <a:lstStyle/>
          <a:p>
            <a:r>
              <a:rPr lang="en-US" dirty="0"/>
              <a:t>Output goes to the terminal in most cases, but it can be sent to a file.</a:t>
            </a:r>
          </a:p>
          <a:p>
            <a:r>
              <a:rPr lang="en-US" dirty="0"/>
              <a:t>So we write error messages in such a way that they will go to the screen unless you deliberately send them elsewhere.</a:t>
            </a:r>
          </a:p>
          <a:p>
            <a:r>
              <a:rPr lang="en-US" dirty="0"/>
              <a:t>The idiom here is to put the following string after the echo command:  1&amp;&gt;2 .</a:t>
            </a:r>
          </a:p>
        </p:txBody>
      </p:sp>
    </p:spTree>
    <p:extLst>
      <p:ext uri="{BB962C8B-B14F-4D97-AF65-F5344CB8AC3E}">
        <p14:creationId xmlns:p14="http://schemas.microsoft.com/office/powerpoint/2010/main" val="41772915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Checking</a:t>
            </a:r>
          </a:p>
        </p:txBody>
      </p:sp>
      <p:sp>
        <p:nvSpPr>
          <p:cNvPr id="3" name="Content Placeholder 2"/>
          <p:cNvSpPr>
            <a:spLocks noGrp="1"/>
          </p:cNvSpPr>
          <p:nvPr>
            <p:ph idx="1"/>
          </p:nvPr>
        </p:nvSpPr>
        <p:spPr/>
        <p:txBody>
          <a:bodyPr/>
          <a:lstStyle/>
          <a:p>
            <a:pPr marL="0" indent="0">
              <a:buNone/>
            </a:pPr>
            <a:r>
              <a:rPr lang="en-US" dirty="0"/>
              <a:t>Need to be able to check for many things:</a:t>
            </a:r>
          </a:p>
          <a:p>
            <a:r>
              <a:rPr lang="en-US" dirty="0"/>
              <a:t>Check the number of arguments</a:t>
            </a:r>
          </a:p>
          <a:p>
            <a:r>
              <a:rPr lang="en-US" dirty="0"/>
              <a:t>Check that files exist</a:t>
            </a:r>
          </a:p>
          <a:p>
            <a:r>
              <a:rPr lang="is-IS" dirty="0"/>
              <a:t>… and so forth</a:t>
            </a:r>
          </a:p>
          <a:p>
            <a:endParaRPr lang="is-IS" dirty="0"/>
          </a:p>
          <a:p>
            <a:r>
              <a:rPr lang="is-IS" dirty="0"/>
              <a:t>Need a conditional statement</a:t>
            </a:r>
            <a:endParaRPr lang="en-US" dirty="0"/>
          </a:p>
        </p:txBody>
      </p:sp>
    </p:spTree>
    <p:extLst>
      <p:ext uri="{BB962C8B-B14F-4D97-AF65-F5344CB8AC3E}">
        <p14:creationId xmlns:p14="http://schemas.microsoft.com/office/powerpoint/2010/main" val="2472568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“Secure” Scripting</a:t>
            </a:r>
          </a:p>
        </p:txBody>
      </p:sp>
      <p:sp>
        <p:nvSpPr>
          <p:cNvPr id="3" name="Content Placeholder 2"/>
          <p:cNvSpPr>
            <a:spLocks noGrp="1"/>
          </p:cNvSpPr>
          <p:nvPr>
            <p:ph idx="1"/>
          </p:nvPr>
        </p:nvSpPr>
        <p:spPr/>
        <p:txBody>
          <a:bodyPr/>
          <a:lstStyle/>
          <a:p>
            <a:r>
              <a:rPr lang="en-US" dirty="0"/>
              <a:t>Proper definition: scripting designed to satisfy a security policy.</a:t>
            </a:r>
          </a:p>
          <a:p>
            <a:pPr lvl="1"/>
            <a:r>
              <a:rPr lang="en-US" sz="2100" dirty="0"/>
              <a:t>But it is rarely used to mean this …</a:t>
            </a:r>
          </a:p>
          <a:p>
            <a:pPr marL="0" indent="0">
              <a:buNone/>
            </a:pPr>
            <a:endParaRPr lang="en-US" dirty="0"/>
          </a:p>
          <a:p>
            <a:r>
              <a:rPr lang="en-US" dirty="0"/>
              <a:t>Usual usage: scripting designed to prevent problems that might cause security breaches.</a:t>
            </a:r>
          </a:p>
          <a:p>
            <a:endParaRPr lang="en-US" dirty="0"/>
          </a:p>
          <a:p>
            <a:r>
              <a:rPr lang="en-US" dirty="0"/>
              <a:t>Hence “defensive scripting” or “</a:t>
            </a:r>
            <a:r>
              <a:rPr lang="en-US"/>
              <a:t>robust scripting.”</a:t>
            </a:r>
            <a:endParaRPr lang="en-US" dirty="0"/>
          </a:p>
          <a:p>
            <a:pPr marL="0" indent="0">
              <a:buNone/>
            </a:pPr>
            <a:endParaRPr lang="en-US" dirty="0"/>
          </a:p>
        </p:txBody>
      </p:sp>
    </p:spTree>
    <p:extLst>
      <p:ext uri="{BB962C8B-B14F-4D97-AF65-F5344CB8AC3E}">
        <p14:creationId xmlns:p14="http://schemas.microsoft.com/office/powerpoint/2010/main" val="9091987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Statement</a:t>
            </a:r>
          </a:p>
        </p:txBody>
      </p:sp>
      <p:sp>
        <p:nvSpPr>
          <p:cNvPr id="3" name="Content Placeholder 2"/>
          <p:cNvSpPr>
            <a:spLocks noGrp="1"/>
          </p:cNvSpPr>
          <p:nvPr>
            <p:ph idx="1"/>
          </p:nvPr>
        </p:nvSpPr>
        <p:spPr/>
        <p:txBody>
          <a:bodyPr>
            <a:normAutofit/>
          </a:bodyPr>
          <a:lstStyle/>
          <a:p>
            <a:pPr marL="0" indent="0">
              <a:buNone/>
            </a:pPr>
            <a:r>
              <a:rPr lang="en-US" dirty="0">
                <a:latin typeface="Courier"/>
              </a:rPr>
              <a:t>if </a:t>
            </a:r>
            <a:r>
              <a:rPr lang="en-US" i="1" dirty="0">
                <a:latin typeface="Courier"/>
              </a:rPr>
              <a:t>command</a:t>
            </a:r>
          </a:p>
          <a:p>
            <a:pPr marL="0" indent="0">
              <a:buNone/>
            </a:pPr>
            <a:r>
              <a:rPr lang="en-US" dirty="0">
                <a:latin typeface="Courier"/>
              </a:rPr>
              <a:t>then</a:t>
            </a:r>
          </a:p>
          <a:p>
            <a:pPr marL="0" indent="0">
              <a:buNone/>
            </a:pPr>
            <a:r>
              <a:rPr lang="en-US" dirty="0">
                <a:latin typeface="Courier"/>
              </a:rPr>
              <a:t>	</a:t>
            </a:r>
            <a:r>
              <a:rPr lang="en-US" i="1" dirty="0">
                <a:latin typeface="Courier"/>
              </a:rPr>
              <a:t>actions</a:t>
            </a:r>
            <a:r>
              <a:rPr lang="en-US" baseline="-25000" dirty="0">
                <a:latin typeface="Courier"/>
              </a:rPr>
              <a:t>1</a:t>
            </a:r>
            <a:endParaRPr lang="en-US" dirty="0">
              <a:latin typeface="Courier"/>
            </a:endParaRPr>
          </a:p>
          <a:p>
            <a:pPr marL="0" indent="0">
              <a:buNone/>
            </a:pPr>
            <a:r>
              <a:rPr lang="en-US" dirty="0" err="1">
                <a:latin typeface="Courier"/>
              </a:rPr>
              <a:t>elif</a:t>
            </a:r>
            <a:r>
              <a:rPr lang="en-US" dirty="0">
                <a:latin typeface="Courier"/>
              </a:rPr>
              <a:t> </a:t>
            </a:r>
            <a:r>
              <a:rPr lang="en-US" i="1" dirty="0">
                <a:latin typeface="Courier"/>
              </a:rPr>
              <a:t> command</a:t>
            </a:r>
          </a:p>
          <a:p>
            <a:pPr marL="0" indent="0">
              <a:buNone/>
            </a:pPr>
            <a:r>
              <a:rPr lang="en-US" dirty="0">
                <a:latin typeface="Courier"/>
              </a:rPr>
              <a:t>then</a:t>
            </a:r>
          </a:p>
          <a:p>
            <a:pPr marL="0" indent="0">
              <a:buNone/>
            </a:pPr>
            <a:r>
              <a:rPr lang="en-US" dirty="0">
                <a:latin typeface="Courier"/>
              </a:rPr>
              <a:t>	</a:t>
            </a:r>
            <a:r>
              <a:rPr lang="en-US" i="1" dirty="0">
                <a:latin typeface="Courier"/>
              </a:rPr>
              <a:t>actions</a:t>
            </a:r>
            <a:r>
              <a:rPr lang="en-US" baseline="-25000" dirty="0">
                <a:latin typeface="Courier"/>
              </a:rPr>
              <a:t>2</a:t>
            </a:r>
            <a:endParaRPr lang="en-US" dirty="0">
              <a:latin typeface="Courier"/>
            </a:endParaRPr>
          </a:p>
          <a:p>
            <a:pPr marL="0" indent="0">
              <a:buNone/>
            </a:pPr>
            <a:r>
              <a:rPr lang="is-IS" i="1" dirty="0">
                <a:latin typeface="Courier"/>
              </a:rPr>
              <a:t>…</a:t>
            </a:r>
          </a:p>
          <a:p>
            <a:pPr marL="0" indent="0">
              <a:buNone/>
            </a:pPr>
            <a:r>
              <a:rPr lang="is-IS" dirty="0">
                <a:latin typeface="Courier"/>
              </a:rPr>
              <a:t>else </a:t>
            </a:r>
          </a:p>
          <a:p>
            <a:pPr marL="0" indent="0">
              <a:buNone/>
            </a:pPr>
            <a:r>
              <a:rPr lang="en-US" dirty="0">
                <a:latin typeface="Courier"/>
              </a:rPr>
              <a:t>	</a:t>
            </a:r>
            <a:r>
              <a:rPr lang="en-US" i="1" dirty="0" err="1">
                <a:latin typeface="Courier"/>
              </a:rPr>
              <a:t>actions</a:t>
            </a:r>
            <a:r>
              <a:rPr lang="en-US" i="1" baseline="-25000" dirty="0" err="1">
                <a:latin typeface="Courier"/>
              </a:rPr>
              <a:t>n</a:t>
            </a:r>
            <a:endParaRPr lang="en-US" i="1" dirty="0">
              <a:latin typeface="Courier"/>
            </a:endParaRPr>
          </a:p>
          <a:p>
            <a:pPr marL="0" indent="0">
              <a:buNone/>
            </a:pPr>
            <a:r>
              <a:rPr lang="en-US" dirty="0">
                <a:latin typeface="Courier"/>
              </a:rPr>
              <a:t>fi</a:t>
            </a:r>
          </a:p>
        </p:txBody>
      </p:sp>
    </p:spTree>
    <p:extLst>
      <p:ext uri="{BB962C8B-B14F-4D97-AF65-F5344CB8AC3E}">
        <p14:creationId xmlns:p14="http://schemas.microsoft.com/office/powerpoint/2010/main" val="38783198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Statement Example</a:t>
            </a:r>
          </a:p>
        </p:txBody>
      </p:sp>
      <p:sp>
        <p:nvSpPr>
          <p:cNvPr id="3" name="Content Placeholder 2"/>
          <p:cNvSpPr>
            <a:spLocks noGrp="1"/>
          </p:cNvSpPr>
          <p:nvPr>
            <p:ph idx="1"/>
          </p:nvPr>
        </p:nvSpPr>
        <p:spPr/>
        <p:txBody>
          <a:bodyPr>
            <a:normAutofit/>
          </a:bodyPr>
          <a:lstStyle/>
          <a:p>
            <a:pPr marL="0" indent="0">
              <a:buNone/>
            </a:pPr>
            <a:r>
              <a:rPr lang="en-US" dirty="0">
                <a:latin typeface="Courier"/>
              </a:rPr>
              <a:t>if [ $# -</a:t>
            </a:r>
            <a:r>
              <a:rPr lang="en-US" dirty="0" err="1">
                <a:latin typeface="Courier"/>
              </a:rPr>
              <a:t>eq</a:t>
            </a:r>
            <a:r>
              <a:rPr lang="en-US" dirty="0">
                <a:latin typeface="Courier"/>
              </a:rPr>
              <a:t> 1 ]</a:t>
            </a:r>
          </a:p>
          <a:p>
            <a:pPr marL="0" indent="0">
              <a:buNone/>
            </a:pPr>
            <a:r>
              <a:rPr lang="en-US" dirty="0">
                <a:latin typeface="Courier"/>
              </a:rPr>
              <a:t>then</a:t>
            </a:r>
          </a:p>
          <a:p>
            <a:pPr marL="0" indent="0">
              <a:buNone/>
            </a:pPr>
            <a:r>
              <a:rPr lang="en-US" dirty="0">
                <a:latin typeface="Courier"/>
              </a:rPr>
              <a:t>	echo There is 1 argument 1&gt;&amp;2</a:t>
            </a:r>
          </a:p>
          <a:p>
            <a:pPr marL="0" indent="0">
              <a:buNone/>
            </a:pPr>
            <a:r>
              <a:rPr lang="en-US" dirty="0">
                <a:latin typeface="Courier"/>
              </a:rPr>
              <a:t>else</a:t>
            </a:r>
          </a:p>
          <a:p>
            <a:pPr marL="0" indent="0">
              <a:buNone/>
            </a:pPr>
            <a:r>
              <a:rPr lang="en-US" dirty="0">
                <a:latin typeface="Courier"/>
              </a:rPr>
              <a:t>	echo There are 0, 2 or more arguments 1&gt;&amp;2</a:t>
            </a:r>
          </a:p>
          <a:p>
            <a:pPr marL="0" indent="0">
              <a:buNone/>
            </a:pPr>
            <a:r>
              <a:rPr lang="en-US" dirty="0">
                <a:latin typeface="Courier"/>
              </a:rPr>
              <a:t>fi</a:t>
            </a:r>
          </a:p>
        </p:txBody>
      </p:sp>
    </p:spTree>
    <p:extLst>
      <p:ext uri="{BB962C8B-B14F-4D97-AF65-F5344CB8AC3E}">
        <p14:creationId xmlns:p14="http://schemas.microsoft.com/office/powerpoint/2010/main" val="32617113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Tests</a:t>
            </a:r>
          </a:p>
        </p:txBody>
      </p:sp>
      <p:sp>
        <p:nvSpPr>
          <p:cNvPr id="3" name="Content Placeholder 2"/>
          <p:cNvSpPr>
            <a:spLocks noGrp="1"/>
          </p:cNvSpPr>
          <p:nvPr>
            <p:ph idx="1"/>
          </p:nvPr>
        </p:nvSpPr>
        <p:spPr/>
        <p:txBody>
          <a:bodyPr/>
          <a:lstStyle/>
          <a:p>
            <a:pPr marL="0" indent="0">
              <a:buNone/>
            </a:pPr>
            <a:r>
              <a:rPr lang="en-US" dirty="0"/>
              <a:t>You will see some of these in the next unit of the module:</a:t>
            </a:r>
          </a:p>
          <a:p>
            <a:pPr marL="1603375" indent="-1139825" defTabSz="609600">
              <a:buNone/>
              <a:tabLst>
                <a:tab pos="1828800" algn="l"/>
              </a:tabLst>
            </a:pPr>
            <a:r>
              <a:rPr lang="en-US" dirty="0"/>
              <a:t>-f </a:t>
            </a:r>
            <a:r>
              <a:rPr lang="en-US" i="1" dirty="0"/>
              <a:t>name</a:t>
            </a:r>
            <a:r>
              <a:rPr lang="en-US" dirty="0"/>
              <a:t> 	true if </a:t>
            </a:r>
            <a:r>
              <a:rPr lang="en-US" i="1" dirty="0"/>
              <a:t>name</a:t>
            </a:r>
            <a:r>
              <a:rPr lang="en-US" dirty="0"/>
              <a:t> is the name of a file that exists</a:t>
            </a:r>
          </a:p>
          <a:p>
            <a:pPr marL="1603375" indent="-1139825" defTabSz="609600">
              <a:buNone/>
              <a:tabLst>
                <a:tab pos="1828800" algn="l"/>
              </a:tabLst>
            </a:pPr>
            <a:r>
              <a:rPr lang="en-US" dirty="0"/>
              <a:t>-r </a:t>
            </a:r>
            <a:r>
              <a:rPr lang="en-US" i="1" dirty="0"/>
              <a:t>name</a:t>
            </a:r>
            <a:r>
              <a:rPr lang="en-US" dirty="0"/>
              <a:t> 	true if </a:t>
            </a:r>
            <a:r>
              <a:rPr lang="en-US" i="1" dirty="0"/>
              <a:t>name</a:t>
            </a:r>
            <a:r>
              <a:rPr lang="en-US" dirty="0"/>
              <a:t> is the name of a file that the user can read</a:t>
            </a:r>
          </a:p>
          <a:p>
            <a:pPr marL="1603375" indent="-1139825" defTabSz="609600">
              <a:buNone/>
              <a:tabLst>
                <a:tab pos="1828800" algn="l"/>
              </a:tabLst>
            </a:pPr>
            <a:r>
              <a:rPr lang="en-US" dirty="0"/>
              <a:t>-n </a:t>
            </a:r>
            <a:r>
              <a:rPr lang="en-US" i="1" dirty="0" err="1"/>
              <a:t>str</a:t>
            </a:r>
            <a:r>
              <a:rPr lang="en-US" dirty="0"/>
              <a:t>	true if </a:t>
            </a:r>
            <a:r>
              <a:rPr lang="en-US" i="1" dirty="0" err="1"/>
              <a:t>str</a:t>
            </a:r>
            <a:r>
              <a:rPr lang="en-US" i="1" dirty="0"/>
              <a:t> </a:t>
            </a:r>
            <a:r>
              <a:rPr lang="en-US" dirty="0"/>
              <a:t>is a string with at least 1 character</a:t>
            </a:r>
          </a:p>
          <a:p>
            <a:pPr marL="1593850" indent="-1593850">
              <a:buNone/>
            </a:pPr>
            <a:endParaRPr lang="en-US" dirty="0"/>
          </a:p>
        </p:txBody>
      </p:sp>
    </p:spTree>
    <p:extLst>
      <p:ext uri="{BB962C8B-B14F-4D97-AF65-F5344CB8AC3E}">
        <p14:creationId xmlns:p14="http://schemas.microsoft.com/office/powerpoint/2010/main" val="957223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Idioms</a:t>
            </a:r>
          </a:p>
        </p:txBody>
      </p:sp>
      <p:sp>
        <p:nvSpPr>
          <p:cNvPr id="3" name="Content Placeholder 2"/>
          <p:cNvSpPr>
            <a:spLocks noGrp="1"/>
          </p:cNvSpPr>
          <p:nvPr>
            <p:ph idx="1"/>
          </p:nvPr>
        </p:nvSpPr>
        <p:spPr/>
        <p:txBody>
          <a:bodyPr/>
          <a:lstStyle/>
          <a:p>
            <a:pPr marL="0" indent="0">
              <a:buNone/>
            </a:pPr>
            <a:r>
              <a:rPr lang="en-US" dirty="0"/>
              <a:t>How do you check for an empty string (string with 0 characters)?</a:t>
            </a:r>
          </a:p>
          <a:p>
            <a:pPr marL="1709738" indent="-1246188">
              <a:buNone/>
            </a:pPr>
            <a:r>
              <a:rPr lang="en-US" dirty="0"/>
              <a:t>-z “</a:t>
            </a:r>
            <a:r>
              <a:rPr lang="en-US" i="1" dirty="0" err="1"/>
              <a:t>str</a:t>
            </a:r>
            <a:r>
              <a:rPr lang="en-US" dirty="0"/>
              <a:t>”	return true if string </a:t>
            </a:r>
            <a:r>
              <a:rPr lang="en-US" i="1" dirty="0" err="1"/>
              <a:t>str</a:t>
            </a:r>
            <a:r>
              <a:rPr lang="en-US" dirty="0"/>
              <a:t> has no characters (you </a:t>
            </a:r>
            <a:r>
              <a:rPr lang="en-US" i="1" dirty="0"/>
              <a:t>must</a:t>
            </a:r>
            <a:r>
              <a:rPr lang="en-US" dirty="0"/>
              <a:t> have the quotes!)</a:t>
            </a:r>
          </a:p>
          <a:p>
            <a:pPr marL="1709738" indent="-1246188">
              <a:buNone/>
            </a:pPr>
            <a:r>
              <a:rPr lang="en-US" dirty="0"/>
              <a:t>! –n “</a:t>
            </a:r>
            <a:r>
              <a:rPr lang="en-US" i="1" dirty="0" err="1"/>
              <a:t>str</a:t>
            </a:r>
            <a:r>
              <a:rPr lang="en-US" dirty="0"/>
              <a:t>”	the “!” is negation</a:t>
            </a:r>
          </a:p>
          <a:p>
            <a:pPr marL="1709738" indent="-1246188">
              <a:buNone/>
            </a:pPr>
            <a:r>
              <a:rPr lang="en-US" dirty="0" err="1"/>
              <a:t>x”str</a:t>
            </a:r>
            <a:r>
              <a:rPr lang="en-US" dirty="0"/>
              <a:t>” = x	true if </a:t>
            </a:r>
            <a:r>
              <a:rPr lang="en-US" i="1" dirty="0" err="1"/>
              <a:t>str</a:t>
            </a:r>
            <a:r>
              <a:rPr lang="en-US" dirty="0"/>
              <a:t> is a string with no characters (can you see why?)</a:t>
            </a:r>
          </a:p>
        </p:txBody>
      </p:sp>
    </p:spTree>
    <p:extLst>
      <p:ext uri="{BB962C8B-B14F-4D97-AF65-F5344CB8AC3E}">
        <p14:creationId xmlns:p14="http://schemas.microsoft.com/office/powerpoint/2010/main" val="28458513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Exercise 3</a:t>
            </a:r>
          </a:p>
        </p:txBody>
      </p:sp>
      <p:sp>
        <p:nvSpPr>
          <p:cNvPr id="3" name="Content Placeholder 2"/>
          <p:cNvSpPr>
            <a:spLocks noGrp="1"/>
          </p:cNvSpPr>
          <p:nvPr>
            <p:ph idx="1"/>
          </p:nvPr>
        </p:nvSpPr>
        <p:spPr/>
        <p:txBody>
          <a:bodyPr>
            <a:normAutofit/>
          </a:bodyPr>
          <a:lstStyle/>
          <a:p>
            <a:r>
              <a:rPr lang="en-US" dirty="0"/>
              <a:t>In this exercise you check script inputs.</a:t>
            </a:r>
          </a:p>
          <a:p>
            <a:r>
              <a:rPr lang="en-US" dirty="0"/>
              <a:t>Completing this exercise will help you:</a:t>
            </a:r>
          </a:p>
          <a:p>
            <a:pPr lvl="1"/>
            <a:r>
              <a:rPr lang="en-US" sz="2100" dirty="0"/>
              <a:t>Learn to write a conditional statement in the shell scripting language</a:t>
            </a:r>
          </a:p>
          <a:p>
            <a:pPr lvl="1"/>
            <a:r>
              <a:rPr lang="en-US" sz="2100" dirty="0"/>
              <a:t>Understand how to check for errors in the number of arguments to a script, and understand why it’s important to do so</a:t>
            </a:r>
          </a:p>
        </p:txBody>
      </p:sp>
    </p:spTree>
    <p:extLst>
      <p:ext uri="{BB962C8B-B14F-4D97-AF65-F5344CB8AC3E}">
        <p14:creationId xmlns:p14="http://schemas.microsoft.com/office/powerpoint/2010/main" val="16000207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Something Useful for Users</a:t>
            </a:r>
          </a:p>
        </p:txBody>
      </p:sp>
      <p:sp>
        <p:nvSpPr>
          <p:cNvPr id="3" name="Content Placeholder 2"/>
          <p:cNvSpPr>
            <a:spLocks noGrp="1"/>
          </p:cNvSpPr>
          <p:nvPr>
            <p:ph idx="1"/>
          </p:nvPr>
        </p:nvSpPr>
        <p:spPr/>
        <p:txBody>
          <a:bodyPr/>
          <a:lstStyle/>
          <a:p>
            <a:pPr marL="0" indent="0">
              <a:buNone/>
            </a:pPr>
            <a:r>
              <a:rPr lang="en-US" dirty="0"/>
              <a:t>Scripts often have multiple names because of aliases. </a:t>
            </a:r>
          </a:p>
          <a:p>
            <a:r>
              <a:rPr lang="en-US" dirty="0"/>
              <a:t>It is confusing if the script gives the wrong name in an error message (or any message).</a:t>
            </a:r>
          </a:p>
          <a:p>
            <a:r>
              <a:rPr lang="en-US" dirty="0"/>
              <a:t>Solution: Have error messages include the name of the script </a:t>
            </a:r>
            <a:r>
              <a:rPr lang="en-US" i="1" dirty="0"/>
              <a:t>as the user invoked it.</a:t>
            </a:r>
            <a:endParaRPr lang="en-US" dirty="0"/>
          </a:p>
        </p:txBody>
      </p:sp>
    </p:spTree>
    <p:extLst>
      <p:ext uri="{BB962C8B-B14F-4D97-AF65-F5344CB8AC3E}">
        <p14:creationId xmlns:p14="http://schemas.microsoft.com/office/powerpoint/2010/main" val="6044112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a:t>
            </a:r>
          </a:p>
        </p:txBody>
      </p:sp>
      <p:sp>
        <p:nvSpPr>
          <p:cNvPr id="3" name="Content Placeholder 2"/>
          <p:cNvSpPr>
            <a:spLocks noGrp="1"/>
          </p:cNvSpPr>
          <p:nvPr>
            <p:ph idx="1"/>
          </p:nvPr>
        </p:nvSpPr>
        <p:spPr/>
        <p:txBody>
          <a:bodyPr/>
          <a:lstStyle/>
          <a:p>
            <a:pPr marL="0" indent="0">
              <a:buNone/>
            </a:pPr>
            <a:r>
              <a:rPr lang="en-US" dirty="0"/>
              <a:t>Remember the argument list discussed earlier.</a:t>
            </a:r>
          </a:p>
          <a:p>
            <a:r>
              <a:rPr lang="en-US" dirty="0"/>
              <a:t>$0 is the name of the script as the user invoked it</a:t>
            </a:r>
          </a:p>
          <a:p>
            <a:r>
              <a:rPr lang="en-US" dirty="0"/>
              <a:t>Instead of </a:t>
            </a:r>
          </a:p>
          <a:p>
            <a:pPr marL="0" indent="0">
              <a:buNone/>
            </a:pPr>
            <a:r>
              <a:rPr lang="en-US" dirty="0"/>
              <a:t>	</a:t>
            </a:r>
            <a:r>
              <a:rPr lang="en-US" dirty="0">
                <a:latin typeface="Courier"/>
              </a:rPr>
              <a:t>echo lookfor3.sh: message</a:t>
            </a:r>
          </a:p>
          <a:p>
            <a:pPr marL="347663" indent="0">
              <a:buNone/>
            </a:pPr>
            <a:r>
              <a:rPr lang="en-US" dirty="0"/>
              <a:t>use</a:t>
            </a:r>
          </a:p>
          <a:p>
            <a:pPr marL="0" indent="0">
              <a:buNone/>
            </a:pPr>
            <a:r>
              <a:rPr lang="en-US" dirty="0"/>
              <a:t>	</a:t>
            </a:r>
            <a:r>
              <a:rPr lang="en-US" dirty="0">
                <a:latin typeface="Courier"/>
              </a:rPr>
              <a:t>echo "$0": message</a:t>
            </a:r>
          </a:p>
          <a:p>
            <a:endParaRPr lang="en-US" dirty="0"/>
          </a:p>
        </p:txBody>
      </p:sp>
    </p:spTree>
    <p:extLst>
      <p:ext uri="{BB962C8B-B14F-4D97-AF65-F5344CB8AC3E}">
        <p14:creationId xmlns:p14="http://schemas.microsoft.com/office/powerpoint/2010/main" val="20027775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Exercise 4</a:t>
            </a:r>
          </a:p>
        </p:txBody>
      </p:sp>
      <p:sp>
        <p:nvSpPr>
          <p:cNvPr id="3" name="Content Placeholder 2"/>
          <p:cNvSpPr>
            <a:spLocks noGrp="1"/>
          </p:cNvSpPr>
          <p:nvPr>
            <p:ph idx="1"/>
          </p:nvPr>
        </p:nvSpPr>
        <p:spPr/>
        <p:txBody>
          <a:bodyPr>
            <a:normAutofit/>
          </a:bodyPr>
          <a:lstStyle/>
          <a:p>
            <a:r>
              <a:rPr lang="en-US" dirty="0"/>
              <a:t>In this exercise you try multiple user arguments and different error messages.</a:t>
            </a:r>
          </a:p>
          <a:p>
            <a:r>
              <a:rPr lang="en-US" dirty="0"/>
              <a:t>Completing this exercise will help you:</a:t>
            </a:r>
          </a:p>
          <a:p>
            <a:pPr lvl="1"/>
            <a:r>
              <a:rPr lang="en-US" sz="2100" dirty="0"/>
              <a:t>Write scripts that handle multiple command-line arguments</a:t>
            </a:r>
          </a:p>
          <a:p>
            <a:pPr lvl="1"/>
            <a:r>
              <a:rPr lang="en-US" sz="2100" dirty="0"/>
              <a:t>Verify that the correct number of arguments are given</a:t>
            </a:r>
          </a:p>
          <a:p>
            <a:pPr lvl="1"/>
            <a:r>
              <a:rPr lang="en-US" sz="2100" dirty="0"/>
              <a:t>Write error messages that incorporate the name by which the user invokes the script</a:t>
            </a:r>
          </a:p>
        </p:txBody>
      </p:sp>
    </p:spTree>
    <p:extLst>
      <p:ext uri="{BB962C8B-B14F-4D97-AF65-F5344CB8AC3E}">
        <p14:creationId xmlns:p14="http://schemas.microsoft.com/office/powerpoint/2010/main" val="20715676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Puzzler</a:t>
            </a:r>
          </a:p>
        </p:txBody>
      </p:sp>
      <p:sp>
        <p:nvSpPr>
          <p:cNvPr id="3" name="Content Placeholder 2"/>
          <p:cNvSpPr>
            <a:spLocks noGrp="1"/>
          </p:cNvSpPr>
          <p:nvPr>
            <p:ph idx="1"/>
          </p:nvPr>
        </p:nvSpPr>
        <p:spPr/>
        <p:txBody>
          <a:bodyPr/>
          <a:lstStyle/>
          <a:p>
            <a:pPr marL="0" indent="0">
              <a:buNone/>
            </a:pPr>
            <a:r>
              <a:rPr lang="en-US" dirty="0"/>
              <a:t>In the script you wrote for Lab Exercise 4, if the file does not exist, </a:t>
            </a:r>
            <a:r>
              <a:rPr lang="en-US" i="1" dirty="0" err="1"/>
              <a:t>grep</a:t>
            </a:r>
            <a:r>
              <a:rPr lang="en-US" dirty="0"/>
              <a:t> prints an error message. This will be confusing </a:t>
            </a:r>
            <a:r>
              <a:rPr lang="en-US"/>
              <a:t>to beginning </a:t>
            </a:r>
            <a:r>
              <a:rPr lang="en-US" dirty="0"/>
              <a:t>users. Add a test at the beginning that prints the error message </a:t>
            </a:r>
          </a:p>
          <a:p>
            <a:pPr marL="0" indent="0">
              <a:buNone/>
            </a:pPr>
            <a:r>
              <a:rPr lang="en-US" i="1" dirty="0"/>
              <a:t>	</a:t>
            </a:r>
            <a:r>
              <a:rPr lang="en-US" i="1" dirty="0" err="1">
                <a:latin typeface="Courier"/>
              </a:rPr>
              <a:t>script_name</a:t>
            </a:r>
            <a:r>
              <a:rPr lang="en-US" dirty="0">
                <a:latin typeface="Courier"/>
              </a:rPr>
              <a:t>: file </a:t>
            </a:r>
            <a:r>
              <a:rPr lang="en-US" i="1" dirty="0" err="1">
                <a:latin typeface="Courier"/>
              </a:rPr>
              <a:t>file_name</a:t>
            </a:r>
            <a:r>
              <a:rPr lang="en-US" dirty="0">
                <a:latin typeface="Courier"/>
              </a:rPr>
              <a:t> cannot be read</a:t>
            </a:r>
          </a:p>
          <a:p>
            <a:pPr marL="0" indent="0">
              <a:buNone/>
            </a:pPr>
            <a:r>
              <a:rPr lang="en-US" dirty="0"/>
              <a:t>where </a:t>
            </a:r>
            <a:r>
              <a:rPr lang="en-US" i="1" dirty="0" err="1"/>
              <a:t>script_name</a:t>
            </a:r>
            <a:r>
              <a:rPr lang="en-US" dirty="0"/>
              <a:t> is the name of the script and </a:t>
            </a:r>
            <a:r>
              <a:rPr lang="en-US" i="1" dirty="0" err="1"/>
              <a:t>file_name</a:t>
            </a:r>
            <a:r>
              <a:rPr lang="en-US" dirty="0"/>
              <a:t> is the name of the file that the user gives.</a:t>
            </a:r>
          </a:p>
        </p:txBody>
      </p:sp>
    </p:spTree>
    <p:extLst>
      <p:ext uri="{BB962C8B-B14F-4D97-AF65-F5344CB8AC3E}">
        <p14:creationId xmlns:p14="http://schemas.microsoft.com/office/powerpoint/2010/main" val="8773769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Puzzler</a:t>
            </a:r>
          </a:p>
        </p:txBody>
      </p:sp>
      <p:sp>
        <p:nvSpPr>
          <p:cNvPr id="3" name="Content Placeholder 2"/>
          <p:cNvSpPr>
            <a:spLocks noGrp="1"/>
          </p:cNvSpPr>
          <p:nvPr>
            <p:ph idx="1"/>
          </p:nvPr>
        </p:nvSpPr>
        <p:spPr/>
        <p:txBody>
          <a:bodyPr/>
          <a:lstStyle/>
          <a:p>
            <a:pPr marL="0" indent="0">
              <a:buNone/>
            </a:pPr>
            <a:r>
              <a:rPr lang="en-US" dirty="0"/>
              <a:t>This is for all you Linux experts. It demonstrates that there are several ways to write a script.</a:t>
            </a:r>
          </a:p>
          <a:p>
            <a:pPr marL="514350" indent="-514350">
              <a:buFont typeface="+mj-lt"/>
              <a:buAutoNum type="arabicPeriod"/>
            </a:pPr>
            <a:r>
              <a:rPr lang="en-US" dirty="0"/>
              <a:t>Redo the script you wrote in Lab Exercise 4 using the program </a:t>
            </a:r>
            <a:r>
              <a:rPr lang="en-US" i="1" dirty="0" err="1"/>
              <a:t>sed</a:t>
            </a:r>
            <a:r>
              <a:rPr lang="en-US" dirty="0"/>
              <a:t> rather than </a:t>
            </a:r>
            <a:r>
              <a:rPr lang="en-US" i="1" dirty="0" err="1"/>
              <a:t>grep</a:t>
            </a:r>
            <a:r>
              <a:rPr lang="en-US" dirty="0"/>
              <a:t>.</a:t>
            </a:r>
          </a:p>
          <a:p>
            <a:pPr marL="514350" indent="-514350">
              <a:buFont typeface="+mj-lt"/>
              <a:buAutoNum type="arabicPeriod"/>
            </a:pPr>
            <a:r>
              <a:rPr lang="en-US" dirty="0"/>
              <a:t>Redo the script you wrote in Lab Exercise 4 using the program </a:t>
            </a:r>
            <a:r>
              <a:rPr lang="en-US" i="1" dirty="0" err="1"/>
              <a:t>awk</a:t>
            </a:r>
            <a:r>
              <a:rPr lang="en-US" i="1" dirty="0"/>
              <a:t> </a:t>
            </a:r>
            <a:r>
              <a:rPr lang="en-US" dirty="0"/>
              <a:t>rather than </a:t>
            </a:r>
            <a:r>
              <a:rPr lang="en-US" i="1" dirty="0" err="1"/>
              <a:t>grep</a:t>
            </a:r>
            <a:r>
              <a:rPr lang="en-US" dirty="0"/>
              <a:t>.</a:t>
            </a:r>
          </a:p>
        </p:txBody>
      </p:sp>
    </p:spTree>
    <p:extLst>
      <p:ext uri="{BB962C8B-B14F-4D97-AF65-F5344CB8AC3E}">
        <p14:creationId xmlns:p14="http://schemas.microsoft.com/office/powerpoint/2010/main" val="3447525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Bourne Shell</a:t>
            </a:r>
          </a:p>
        </p:txBody>
      </p:sp>
      <p:sp>
        <p:nvSpPr>
          <p:cNvPr id="3" name="Content Placeholder 2"/>
          <p:cNvSpPr>
            <a:spLocks noGrp="1"/>
          </p:cNvSpPr>
          <p:nvPr>
            <p:ph idx="1"/>
          </p:nvPr>
        </p:nvSpPr>
        <p:spPr/>
        <p:txBody>
          <a:bodyPr>
            <a:normAutofit/>
          </a:bodyPr>
          <a:lstStyle/>
          <a:p>
            <a:pPr marL="0" indent="0">
              <a:buNone/>
            </a:pPr>
            <a:r>
              <a:rPr lang="en-US" sz="2400" dirty="0"/>
              <a:t>Oldest current *nix shell</a:t>
            </a:r>
          </a:p>
          <a:p>
            <a:pPr lvl="1"/>
            <a:r>
              <a:rPr lang="en-US" sz="2400" dirty="0"/>
              <a:t>Original (</a:t>
            </a:r>
            <a:r>
              <a:rPr lang="en-US" sz="2400" dirty="0" err="1"/>
              <a:t>sh</a:t>
            </a:r>
            <a:r>
              <a:rPr lang="en-US" sz="2400" dirty="0"/>
              <a:t>) written by Steve Bourne</a:t>
            </a:r>
          </a:p>
          <a:p>
            <a:pPr lvl="1"/>
            <a:r>
              <a:rPr lang="en-US" sz="2400" dirty="0"/>
              <a:t>Later version (Bourne Again </a:t>
            </a:r>
            <a:r>
              <a:rPr lang="en-US" sz="2400" dirty="0" err="1"/>
              <a:t>SHell</a:t>
            </a:r>
            <a:r>
              <a:rPr lang="en-US" sz="2400" dirty="0"/>
              <a:t>, or </a:t>
            </a:r>
            <a:r>
              <a:rPr lang="en-US" sz="2400" i="1" dirty="0"/>
              <a:t>BASH</a:t>
            </a:r>
            <a:r>
              <a:rPr lang="en-US" sz="2400" dirty="0"/>
              <a:t>) added functions, operators</a:t>
            </a:r>
          </a:p>
        </p:txBody>
      </p:sp>
    </p:spTree>
    <p:extLst>
      <p:ext uri="{BB962C8B-B14F-4D97-AF65-F5344CB8AC3E}">
        <p14:creationId xmlns:p14="http://schemas.microsoft.com/office/powerpoint/2010/main" val="38439787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Wrap Up</a:t>
            </a:r>
          </a:p>
        </p:txBody>
      </p:sp>
      <p:sp>
        <p:nvSpPr>
          <p:cNvPr id="3" name="Content Placeholder 2"/>
          <p:cNvSpPr>
            <a:spLocks noGrp="1"/>
          </p:cNvSpPr>
          <p:nvPr>
            <p:ph idx="1"/>
          </p:nvPr>
        </p:nvSpPr>
        <p:spPr/>
        <p:txBody>
          <a:bodyPr>
            <a:normAutofit/>
          </a:bodyPr>
          <a:lstStyle/>
          <a:p>
            <a:r>
              <a:rPr lang="en-US" dirty="0"/>
              <a:t>To solve a problem using a script:</a:t>
            </a:r>
          </a:p>
          <a:p>
            <a:pPr marL="914400" lvl="1" indent="-457200">
              <a:buFont typeface="+mj-lt"/>
              <a:buAutoNum type="arabicPeriod"/>
            </a:pPr>
            <a:r>
              <a:rPr lang="en-US" sz="2100" dirty="0"/>
              <a:t>Understand the problem.</a:t>
            </a:r>
          </a:p>
          <a:p>
            <a:pPr marL="914400" lvl="1" indent="-457200">
              <a:buFont typeface="+mj-lt"/>
              <a:buAutoNum type="arabicPeriod"/>
            </a:pPr>
            <a:r>
              <a:rPr lang="en-US" sz="2100" dirty="0"/>
              <a:t>Understand the format of the data.</a:t>
            </a:r>
          </a:p>
          <a:p>
            <a:pPr marL="914400" lvl="1" indent="-457200">
              <a:buFont typeface="+mj-lt"/>
              <a:buAutoNum type="arabicPeriod"/>
            </a:pPr>
            <a:r>
              <a:rPr lang="en-US" sz="2100" dirty="0"/>
              <a:t>Figure out your approach.</a:t>
            </a:r>
          </a:p>
          <a:p>
            <a:pPr marL="914400" lvl="1" indent="-457200">
              <a:buFont typeface="+mj-lt"/>
              <a:buAutoNum type="arabicPeriod"/>
            </a:pPr>
            <a:r>
              <a:rPr lang="en-US" sz="2100" dirty="0"/>
              <a:t>Implement it.</a:t>
            </a:r>
          </a:p>
          <a:p>
            <a:pPr marL="914400" lvl="1" indent="-457200">
              <a:buFont typeface="+mj-lt"/>
              <a:buAutoNum type="arabicPeriod"/>
            </a:pPr>
            <a:r>
              <a:rPr lang="en-US" sz="2100" dirty="0"/>
              <a:t>Test it.</a:t>
            </a:r>
          </a:p>
          <a:p>
            <a:r>
              <a:rPr lang="en-US" dirty="0"/>
              <a:t>We used a script to find words with “</a:t>
            </a:r>
            <a:r>
              <a:rPr lang="en-US" dirty="0" err="1"/>
              <a:t>gry</a:t>
            </a:r>
            <a:r>
              <a:rPr lang="en-US" dirty="0"/>
              <a:t>” in them.</a:t>
            </a:r>
          </a:p>
          <a:p>
            <a:r>
              <a:rPr lang="en-US" dirty="0"/>
              <a:t>This approach keeps you focused on the goal and how to achieve it.</a:t>
            </a:r>
          </a:p>
        </p:txBody>
      </p:sp>
    </p:spTree>
    <p:extLst>
      <p:ext uri="{BB962C8B-B14F-4D97-AF65-F5344CB8AC3E}">
        <p14:creationId xmlns:p14="http://schemas.microsoft.com/office/powerpoint/2010/main" val="4659108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2358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 of Shell Script</a:t>
            </a:r>
          </a:p>
        </p:txBody>
      </p:sp>
      <p:sp>
        <p:nvSpPr>
          <p:cNvPr id="3" name="Content Placeholder 2"/>
          <p:cNvSpPr>
            <a:spLocks noGrp="1"/>
          </p:cNvSpPr>
          <p:nvPr>
            <p:ph idx="1"/>
          </p:nvPr>
        </p:nvSpPr>
        <p:spPr/>
        <p:txBody>
          <a:bodyPr>
            <a:normAutofit/>
          </a:bodyPr>
          <a:lstStyle/>
          <a:p>
            <a:r>
              <a:rPr lang="en-US" dirty="0"/>
              <a:t>First line, followed by commands in the script:</a:t>
            </a:r>
          </a:p>
          <a:p>
            <a:pPr marL="914400" indent="0">
              <a:buNone/>
            </a:pPr>
            <a:r>
              <a:rPr lang="en-US" dirty="0">
                <a:latin typeface="Courier"/>
                <a:cs typeface="Courier New" panose="02070309020205020404" pitchFamily="49" charset="0"/>
              </a:rPr>
              <a:t>#! /bin/</a:t>
            </a:r>
            <a:r>
              <a:rPr lang="en-US" dirty="0" err="1">
                <a:latin typeface="Courier"/>
                <a:cs typeface="Courier New" panose="02070309020205020404" pitchFamily="49" charset="0"/>
              </a:rPr>
              <a:t>sh</a:t>
            </a:r>
            <a:endParaRPr lang="en-US" dirty="0">
              <a:latin typeface="Courier"/>
              <a:cs typeface="Courier New" panose="02070309020205020404" pitchFamily="49" charset="0"/>
            </a:endParaRPr>
          </a:p>
          <a:p>
            <a:pPr marL="914400" indent="0">
              <a:buNone/>
            </a:pPr>
            <a:r>
              <a:rPr lang="en-US" i="1" dirty="0"/>
              <a:t>commands</a:t>
            </a:r>
          </a:p>
          <a:p>
            <a:r>
              <a:rPr lang="en-US" dirty="0"/>
              <a:t>Shell script is simply a text file.</a:t>
            </a:r>
          </a:p>
          <a:p>
            <a:pPr lvl="1"/>
            <a:r>
              <a:rPr lang="en-US" sz="2100" dirty="0"/>
              <a:t>Create it using your favorite text editor.</a:t>
            </a:r>
          </a:p>
          <a:p>
            <a:pPr lvl="1"/>
            <a:r>
              <a:rPr lang="en-US" sz="2100" dirty="0"/>
              <a:t>Do </a:t>
            </a:r>
            <a:r>
              <a:rPr lang="en-US" sz="2100" i="1" dirty="0"/>
              <a:t>not</a:t>
            </a:r>
            <a:r>
              <a:rPr lang="en-US" sz="2100" dirty="0"/>
              <a:t> use Microsoft Word® or any other word processing program that does formatting.</a:t>
            </a:r>
          </a:p>
          <a:p>
            <a:r>
              <a:rPr lang="en-US" dirty="0"/>
              <a:t>Name it whatever you want.</a:t>
            </a:r>
          </a:p>
          <a:p>
            <a:pPr lvl="1"/>
            <a:r>
              <a:rPr lang="en-US" sz="2100" dirty="0"/>
              <a:t>For now, use letters and numbers only.</a:t>
            </a:r>
          </a:p>
          <a:p>
            <a:pPr lvl="1"/>
            <a:r>
              <a:rPr lang="en-US" sz="2100" dirty="0"/>
              <a:t>If you need to (or want to) add an extension, use “.</a:t>
            </a:r>
            <a:r>
              <a:rPr lang="en-US" sz="2100" dirty="0" err="1"/>
              <a:t>sh</a:t>
            </a:r>
            <a:r>
              <a:rPr lang="en-US" sz="2100" dirty="0"/>
              <a:t>”.</a:t>
            </a:r>
          </a:p>
        </p:txBody>
      </p:sp>
    </p:spTree>
    <p:extLst>
      <p:ext uri="{BB962C8B-B14F-4D97-AF65-F5344CB8AC3E}">
        <p14:creationId xmlns:p14="http://schemas.microsoft.com/office/powerpoint/2010/main" val="4027540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Shell Script, Method 1</a:t>
            </a:r>
          </a:p>
        </p:txBody>
      </p:sp>
      <p:sp>
        <p:nvSpPr>
          <p:cNvPr id="3" name="Content Placeholder 2"/>
          <p:cNvSpPr>
            <a:spLocks noGrp="1"/>
          </p:cNvSpPr>
          <p:nvPr>
            <p:ph idx="1"/>
          </p:nvPr>
        </p:nvSpPr>
        <p:spPr/>
        <p:txBody>
          <a:bodyPr>
            <a:normAutofit/>
          </a:bodyPr>
          <a:lstStyle/>
          <a:p>
            <a:r>
              <a:rPr lang="en-US" dirty="0"/>
              <a:t>Suppose the script is named </a:t>
            </a:r>
            <a:r>
              <a:rPr lang="en-US" i="1" dirty="0" err="1"/>
              <a:t>abcscript</a:t>
            </a:r>
            <a:r>
              <a:rPr lang="en-US" i="1" dirty="0"/>
              <a:t>.</a:t>
            </a:r>
          </a:p>
          <a:p>
            <a:r>
              <a:rPr lang="en-US" dirty="0"/>
              <a:t>Execute it by giving the file as input to the shell:</a:t>
            </a:r>
          </a:p>
          <a:p>
            <a:pPr marL="457200" lvl="1" indent="0">
              <a:buNone/>
            </a:pPr>
            <a:r>
              <a:rPr lang="en-US" sz="1800" dirty="0">
                <a:latin typeface="Courier"/>
                <a:cs typeface="Courier"/>
              </a:rPr>
              <a:t>	</a:t>
            </a:r>
            <a:r>
              <a:rPr lang="en-US" sz="1800" dirty="0" err="1">
                <a:latin typeface="Courier"/>
                <a:cs typeface="Courier"/>
              </a:rPr>
              <a:t>sh</a:t>
            </a:r>
            <a:r>
              <a:rPr lang="en-US" sz="1800" dirty="0">
                <a:latin typeface="Courier"/>
                <a:cs typeface="Courier"/>
              </a:rPr>
              <a:t> </a:t>
            </a:r>
            <a:r>
              <a:rPr lang="en-US" sz="1800" dirty="0" err="1">
                <a:latin typeface="Courier"/>
                <a:cs typeface="Courier"/>
              </a:rPr>
              <a:t>abcscript</a:t>
            </a:r>
            <a:endParaRPr lang="en-US" sz="1800" dirty="0">
              <a:latin typeface="Courier"/>
              <a:cs typeface="Courier"/>
            </a:endParaRPr>
          </a:p>
          <a:p>
            <a:r>
              <a:rPr lang="en-US" dirty="0"/>
              <a:t>If you do this, you can omit “#! /bin/</a:t>
            </a:r>
            <a:r>
              <a:rPr lang="en-US" dirty="0" err="1"/>
              <a:t>sh</a:t>
            </a:r>
            <a:r>
              <a:rPr lang="en-US" dirty="0"/>
              <a:t>” as the first line.</a:t>
            </a:r>
          </a:p>
          <a:p>
            <a:pPr lvl="1"/>
            <a:r>
              <a:rPr lang="en-US" sz="2100" dirty="0"/>
              <a:t>In fact, omit it entirely </a:t>
            </a:r>
            <a:r>
              <a:rPr lang="mr-IN" sz="2100" dirty="0"/>
              <a:t>–</a:t>
            </a:r>
            <a:r>
              <a:rPr lang="en-US" sz="2100" dirty="0"/>
              <a:t> it will be ignored anyway if you don’t.</a:t>
            </a:r>
          </a:p>
          <a:p>
            <a:pPr marL="457200" lvl="1" indent="0">
              <a:buNone/>
            </a:pPr>
            <a:endParaRPr lang="en-US" sz="1800" dirty="0">
              <a:latin typeface="Courier"/>
              <a:cs typeface="Courier"/>
            </a:endParaRPr>
          </a:p>
        </p:txBody>
      </p:sp>
    </p:spTree>
    <p:extLst>
      <p:ext uri="{BB962C8B-B14F-4D97-AF65-F5344CB8AC3E}">
        <p14:creationId xmlns:p14="http://schemas.microsoft.com/office/powerpoint/2010/main" val="2678171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Shell Script, Method 2</a:t>
            </a:r>
          </a:p>
        </p:txBody>
      </p:sp>
      <p:sp>
        <p:nvSpPr>
          <p:cNvPr id="3" name="Content Placeholder 2"/>
          <p:cNvSpPr>
            <a:spLocks noGrp="1"/>
          </p:cNvSpPr>
          <p:nvPr>
            <p:ph idx="1"/>
          </p:nvPr>
        </p:nvSpPr>
        <p:spPr/>
        <p:txBody>
          <a:bodyPr>
            <a:normAutofit/>
          </a:bodyPr>
          <a:lstStyle/>
          <a:p>
            <a:r>
              <a:rPr lang="en-US" dirty="0"/>
              <a:t>Suppose the script is named </a:t>
            </a:r>
            <a:r>
              <a:rPr lang="en-US" i="1" dirty="0" err="1"/>
              <a:t>abcscript</a:t>
            </a:r>
            <a:r>
              <a:rPr lang="en-US" i="1" dirty="0"/>
              <a:t>.</a:t>
            </a:r>
            <a:endParaRPr lang="en-US" dirty="0"/>
          </a:p>
          <a:p>
            <a:r>
              <a:rPr lang="en-US" dirty="0"/>
              <a:t>First, be sure it is executable.</a:t>
            </a:r>
          </a:p>
          <a:p>
            <a:pPr lvl="1"/>
            <a:r>
              <a:rPr lang="en-US" sz="2100" dirty="0"/>
              <a:t>Run “ls –l </a:t>
            </a:r>
            <a:r>
              <a:rPr lang="en-US" sz="2100" dirty="0" err="1"/>
              <a:t>abcscript</a:t>
            </a:r>
            <a:r>
              <a:rPr lang="en-US" sz="2100" dirty="0"/>
              <a:t>” and look at the output:</a:t>
            </a:r>
          </a:p>
          <a:p>
            <a:pPr marL="457200" lvl="1" indent="0">
              <a:buNone/>
            </a:pPr>
            <a:r>
              <a:rPr lang="en-US" sz="1800" dirty="0">
                <a:latin typeface="Courier"/>
                <a:cs typeface="Courier"/>
              </a:rPr>
              <a:t>	-</a:t>
            </a:r>
            <a:r>
              <a:rPr lang="en-US" sz="1800" dirty="0" err="1">
                <a:latin typeface="Courier"/>
                <a:cs typeface="Courier"/>
              </a:rPr>
              <a:t>rw</a:t>
            </a:r>
            <a:r>
              <a:rPr lang="en-US" sz="1800" dirty="0">
                <a:latin typeface="Courier"/>
                <a:cs typeface="Courier"/>
              </a:rPr>
              <a:t>-r--r--  1 bishop  staff  18 Jul  9  2016 	</a:t>
            </a:r>
            <a:r>
              <a:rPr lang="en-US" sz="1800" dirty="0" err="1">
                <a:latin typeface="Courier"/>
                <a:cs typeface="Courier"/>
              </a:rPr>
              <a:t>abcscript</a:t>
            </a:r>
            <a:endParaRPr lang="en-US" sz="1800" dirty="0">
              <a:latin typeface="Courier"/>
              <a:cs typeface="Courier"/>
            </a:endParaRPr>
          </a:p>
          <a:p>
            <a:pPr lvl="1"/>
            <a:r>
              <a:rPr lang="en-US" sz="2100" dirty="0"/>
              <a:t>With no “x”, it’s not executable. To change this, type:</a:t>
            </a:r>
          </a:p>
          <a:p>
            <a:pPr marL="342900" lvl="1" indent="0">
              <a:buNone/>
            </a:pPr>
            <a:r>
              <a:rPr lang="en-US" sz="1800" dirty="0">
                <a:latin typeface="Courier"/>
                <a:cs typeface="Courier"/>
              </a:rPr>
              <a:t>	</a:t>
            </a:r>
            <a:r>
              <a:rPr lang="en-US" sz="1800" dirty="0" err="1">
                <a:latin typeface="Courier"/>
                <a:cs typeface="Courier"/>
              </a:rPr>
              <a:t>chmod</a:t>
            </a:r>
            <a:r>
              <a:rPr lang="en-US" sz="1800" dirty="0">
                <a:latin typeface="Courier"/>
                <a:cs typeface="Courier"/>
              </a:rPr>
              <a:t> </a:t>
            </a:r>
            <a:r>
              <a:rPr lang="en-US" sz="1800" dirty="0" err="1">
                <a:latin typeface="Courier"/>
                <a:cs typeface="Courier"/>
              </a:rPr>
              <a:t>ugo+x</a:t>
            </a:r>
            <a:r>
              <a:rPr lang="en-US" sz="1800" dirty="0">
                <a:latin typeface="Courier"/>
                <a:cs typeface="Courier"/>
              </a:rPr>
              <a:t> </a:t>
            </a:r>
            <a:r>
              <a:rPr lang="en-US" sz="1800" dirty="0" err="1">
                <a:latin typeface="Courier"/>
                <a:cs typeface="Courier"/>
              </a:rPr>
              <a:t>abcscript</a:t>
            </a:r>
            <a:endParaRPr lang="en-US" dirty="0">
              <a:latin typeface="Courier"/>
              <a:cs typeface="Courier"/>
            </a:endParaRPr>
          </a:p>
          <a:p>
            <a:pPr lvl="1"/>
            <a:r>
              <a:rPr lang="en-US" sz="2100" dirty="0"/>
              <a:t>To check it, run “ls –l </a:t>
            </a:r>
            <a:r>
              <a:rPr lang="en-US" sz="2100" dirty="0" err="1"/>
              <a:t>abcscript</a:t>
            </a:r>
            <a:r>
              <a:rPr lang="en-US" sz="2100" dirty="0"/>
              <a:t>” again:</a:t>
            </a:r>
          </a:p>
          <a:p>
            <a:pPr marL="457200" lvl="1" indent="0">
              <a:buNone/>
            </a:pPr>
            <a:r>
              <a:rPr lang="en-US" sz="1800" dirty="0">
                <a:latin typeface="Courier"/>
                <a:cs typeface="Courier"/>
              </a:rPr>
              <a:t>	-</a:t>
            </a:r>
            <a:r>
              <a:rPr lang="en-US" sz="1800" dirty="0" err="1">
                <a:latin typeface="Courier"/>
                <a:cs typeface="Courier"/>
              </a:rPr>
              <a:t>rwxr</a:t>
            </a:r>
            <a:r>
              <a:rPr lang="en-US" sz="1800" dirty="0">
                <a:latin typeface="Courier"/>
                <a:cs typeface="Courier"/>
              </a:rPr>
              <a:t>-</a:t>
            </a:r>
            <a:r>
              <a:rPr lang="en-US" sz="1800" dirty="0" err="1">
                <a:latin typeface="Courier"/>
                <a:cs typeface="Courier"/>
              </a:rPr>
              <a:t>xr</a:t>
            </a:r>
            <a:r>
              <a:rPr lang="en-US" sz="1800" dirty="0">
                <a:latin typeface="Courier"/>
                <a:cs typeface="Courier"/>
              </a:rPr>
              <a:t>-x  1 bishop  staff  18 Jul  9  2016 	</a:t>
            </a:r>
            <a:r>
              <a:rPr lang="en-US" sz="1800" dirty="0" err="1">
                <a:latin typeface="Courier"/>
                <a:cs typeface="Courier"/>
              </a:rPr>
              <a:t>abcscript</a:t>
            </a:r>
            <a:endParaRPr lang="en-US" sz="1800" dirty="0">
              <a:latin typeface="Courier"/>
              <a:cs typeface="Courier"/>
            </a:endParaRPr>
          </a:p>
          <a:p>
            <a:r>
              <a:rPr lang="en-US" dirty="0"/>
              <a:t>Then execute it by typing this to the command prompt:</a:t>
            </a:r>
          </a:p>
          <a:p>
            <a:pPr marL="457200" lvl="1" indent="0">
              <a:buNone/>
            </a:pPr>
            <a:r>
              <a:rPr lang="en-US" sz="1800" dirty="0">
                <a:latin typeface="Courier"/>
                <a:cs typeface="Courier"/>
              </a:rPr>
              <a:t>	./</a:t>
            </a:r>
            <a:r>
              <a:rPr lang="en-US" sz="1800" dirty="0" err="1">
                <a:latin typeface="Courier"/>
                <a:cs typeface="Courier"/>
              </a:rPr>
              <a:t>abcscript</a:t>
            </a:r>
            <a:endParaRPr lang="en-US" sz="1800" dirty="0">
              <a:latin typeface="Courier"/>
              <a:cs typeface="Courier"/>
            </a:endParaRPr>
          </a:p>
        </p:txBody>
      </p:sp>
    </p:spTree>
    <p:extLst>
      <p:ext uri="{BB962C8B-B14F-4D97-AF65-F5344CB8AC3E}">
        <p14:creationId xmlns:p14="http://schemas.microsoft.com/office/powerpoint/2010/main" val="680693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A79D1F43-9547-4314-95F5-B609F504D3E6}"/>
              </a:ext>
            </a:extLst>
          </p:cNvPr>
          <p:cNvSpPr>
            <a:spLocks noGrp="1"/>
          </p:cNvSpPr>
          <p:nvPr>
            <p:ph idx="1"/>
          </p:nvPr>
        </p:nvSpPr>
        <p:spPr>
          <a:xfrm>
            <a:off x="628650" y="1328468"/>
            <a:ext cx="7886700" cy="4848495"/>
          </a:xfrm>
        </p:spPr>
        <p:txBody>
          <a:bodyPr>
            <a:normAutofit/>
          </a:bodyPr>
          <a:lstStyle/>
          <a:p>
            <a:pPr marL="0" indent="0">
              <a:buNone/>
            </a:pPr>
            <a:r>
              <a:rPr lang="en-US" sz="1900" dirty="0">
                <a:latin typeface="Courier"/>
              </a:rPr>
              <a:t>$ vi </a:t>
            </a:r>
            <a:r>
              <a:rPr lang="en-US" sz="1900" dirty="0" err="1">
                <a:latin typeface="Courier"/>
              </a:rPr>
              <a:t>abcscript</a:t>
            </a:r>
            <a:endParaRPr lang="en-US" sz="1900" dirty="0">
              <a:latin typeface="Courier"/>
            </a:endParaRPr>
          </a:p>
          <a:p>
            <a:pPr marL="0" indent="0">
              <a:buNone/>
            </a:pPr>
            <a:r>
              <a:rPr lang="en-US" sz="1900" dirty="0">
                <a:latin typeface="Courier"/>
              </a:rPr>
              <a:t>$ </a:t>
            </a:r>
            <a:r>
              <a:rPr lang="en-US" sz="1900" dirty="0" err="1">
                <a:latin typeface="Courier"/>
              </a:rPr>
              <a:t>sh</a:t>
            </a:r>
            <a:r>
              <a:rPr lang="en-US" sz="1900" dirty="0">
                <a:latin typeface="Courier"/>
              </a:rPr>
              <a:t> </a:t>
            </a:r>
            <a:r>
              <a:rPr lang="en-US" sz="1900" dirty="0" err="1">
                <a:latin typeface="Courier"/>
              </a:rPr>
              <a:t>abcscript</a:t>
            </a:r>
            <a:endParaRPr lang="en-US" sz="1900" dirty="0">
              <a:latin typeface="Courier"/>
            </a:endParaRPr>
          </a:p>
          <a:p>
            <a:pPr marL="0" indent="0">
              <a:buNone/>
            </a:pPr>
            <a:r>
              <a:rPr lang="en-US" sz="1900" dirty="0">
                <a:latin typeface="Courier"/>
              </a:rPr>
              <a:t>Running </a:t>
            </a:r>
            <a:r>
              <a:rPr lang="en-US" sz="1900" dirty="0" err="1">
                <a:latin typeface="Courier"/>
              </a:rPr>
              <a:t>abcscript</a:t>
            </a:r>
            <a:r>
              <a:rPr lang="en-US" sz="1900" dirty="0">
                <a:latin typeface="Courier"/>
              </a:rPr>
              <a:t> ... bye!</a:t>
            </a:r>
          </a:p>
          <a:p>
            <a:pPr marL="0" indent="0">
              <a:buNone/>
            </a:pPr>
            <a:r>
              <a:rPr lang="en-US" sz="1900" dirty="0">
                <a:latin typeface="Courier"/>
              </a:rPr>
              <a:t>$ ls -l </a:t>
            </a:r>
            <a:r>
              <a:rPr lang="en-US" sz="1900" dirty="0" err="1">
                <a:latin typeface="Courier"/>
              </a:rPr>
              <a:t>abcscript</a:t>
            </a:r>
            <a:endParaRPr lang="en-US" sz="1900" dirty="0">
              <a:latin typeface="Courier"/>
            </a:endParaRPr>
          </a:p>
          <a:p>
            <a:pPr marL="0" indent="0">
              <a:buNone/>
            </a:pPr>
            <a:r>
              <a:rPr lang="en-US" sz="1900" dirty="0">
                <a:latin typeface="Courier"/>
              </a:rPr>
              <a:t>-</a:t>
            </a:r>
            <a:r>
              <a:rPr lang="en-US" sz="1900" dirty="0" err="1">
                <a:latin typeface="Courier"/>
              </a:rPr>
              <a:t>rw</a:t>
            </a:r>
            <a:r>
              <a:rPr lang="en-US" sz="1900" dirty="0">
                <a:latin typeface="Courier"/>
              </a:rPr>
              <a:t>-r--r-- 1 bishop users 45 Jan 15 16:53 </a:t>
            </a:r>
            <a:r>
              <a:rPr lang="en-US" sz="1900" dirty="0" err="1">
                <a:latin typeface="Courier"/>
              </a:rPr>
              <a:t>abcscript</a:t>
            </a:r>
            <a:endParaRPr lang="en-US" sz="1900" dirty="0">
              <a:latin typeface="Courier"/>
            </a:endParaRPr>
          </a:p>
          <a:p>
            <a:pPr marL="0" indent="0">
              <a:buNone/>
            </a:pPr>
            <a:r>
              <a:rPr lang="en-US" sz="1900" dirty="0">
                <a:latin typeface="Courier"/>
              </a:rPr>
              <a:t>$ </a:t>
            </a:r>
            <a:r>
              <a:rPr lang="en-US" sz="1900" dirty="0" err="1">
                <a:latin typeface="Courier"/>
              </a:rPr>
              <a:t>chmod</a:t>
            </a:r>
            <a:r>
              <a:rPr lang="en-US" sz="1900" dirty="0">
                <a:latin typeface="Courier"/>
              </a:rPr>
              <a:t> </a:t>
            </a:r>
            <a:r>
              <a:rPr lang="en-US" sz="1900" dirty="0" err="1">
                <a:latin typeface="Courier"/>
              </a:rPr>
              <a:t>ugo+x</a:t>
            </a:r>
            <a:r>
              <a:rPr lang="en-US" sz="1900" dirty="0">
                <a:latin typeface="Courier"/>
              </a:rPr>
              <a:t> </a:t>
            </a:r>
            <a:r>
              <a:rPr lang="en-US" sz="1900" dirty="0" err="1">
                <a:latin typeface="Courier"/>
              </a:rPr>
              <a:t>abcscript</a:t>
            </a:r>
            <a:endParaRPr lang="en-US" sz="1900" dirty="0">
              <a:latin typeface="Courier"/>
            </a:endParaRPr>
          </a:p>
          <a:p>
            <a:pPr marL="0" indent="0">
              <a:buNone/>
            </a:pPr>
            <a:r>
              <a:rPr lang="en-US" sz="1900" dirty="0">
                <a:latin typeface="Courier"/>
              </a:rPr>
              <a:t>$ ls -l </a:t>
            </a:r>
            <a:r>
              <a:rPr lang="en-US" sz="1900" dirty="0" err="1">
                <a:latin typeface="Courier"/>
              </a:rPr>
              <a:t>abcscript</a:t>
            </a:r>
            <a:endParaRPr lang="en-US" sz="1900" dirty="0">
              <a:latin typeface="Courier"/>
            </a:endParaRPr>
          </a:p>
          <a:p>
            <a:pPr marL="0" indent="0">
              <a:buNone/>
            </a:pPr>
            <a:r>
              <a:rPr lang="en-US" sz="1900" dirty="0">
                <a:latin typeface="Courier"/>
              </a:rPr>
              <a:t>-</a:t>
            </a:r>
            <a:r>
              <a:rPr lang="en-US" sz="1900" dirty="0" err="1">
                <a:latin typeface="Courier"/>
              </a:rPr>
              <a:t>rwxr</a:t>
            </a:r>
            <a:r>
              <a:rPr lang="en-US" sz="1900" dirty="0">
                <a:latin typeface="Courier"/>
              </a:rPr>
              <a:t>-</a:t>
            </a:r>
            <a:r>
              <a:rPr lang="en-US" sz="1900" dirty="0" err="1">
                <a:latin typeface="Courier"/>
              </a:rPr>
              <a:t>xr</a:t>
            </a:r>
            <a:r>
              <a:rPr lang="en-US" sz="1900" dirty="0">
                <a:latin typeface="Courier"/>
              </a:rPr>
              <a:t>-x 1 bishop users 45 Jan 15 16:53 </a:t>
            </a:r>
            <a:r>
              <a:rPr lang="en-US" sz="1900" dirty="0" err="1">
                <a:latin typeface="Courier"/>
              </a:rPr>
              <a:t>abcscript</a:t>
            </a:r>
            <a:endParaRPr lang="en-US" sz="1900" dirty="0">
              <a:latin typeface="Courier"/>
            </a:endParaRPr>
          </a:p>
          <a:p>
            <a:pPr marL="0" indent="0">
              <a:buNone/>
            </a:pPr>
            <a:r>
              <a:rPr lang="en-US" sz="1900" dirty="0">
                <a:latin typeface="Courier"/>
              </a:rPr>
              <a:t>$ ./</a:t>
            </a:r>
            <a:r>
              <a:rPr lang="en-US" sz="1900" dirty="0" err="1">
                <a:latin typeface="Courier"/>
              </a:rPr>
              <a:t>abcscript</a:t>
            </a:r>
            <a:endParaRPr lang="en-US" sz="1900" dirty="0">
              <a:latin typeface="Courier"/>
            </a:endParaRPr>
          </a:p>
          <a:p>
            <a:pPr marL="0" indent="0">
              <a:buNone/>
            </a:pPr>
            <a:r>
              <a:rPr lang="en-US" sz="1900" dirty="0">
                <a:latin typeface="Courier"/>
              </a:rPr>
              <a:t>Running </a:t>
            </a:r>
            <a:r>
              <a:rPr lang="en-US" sz="1900" dirty="0" err="1">
                <a:latin typeface="Courier"/>
              </a:rPr>
              <a:t>abcscript</a:t>
            </a:r>
            <a:r>
              <a:rPr lang="en-US" sz="1900" dirty="0">
                <a:latin typeface="Courier"/>
              </a:rPr>
              <a:t> ... bye!</a:t>
            </a:r>
          </a:p>
          <a:p>
            <a:pPr marL="0" indent="0">
              <a:buNone/>
            </a:pPr>
            <a:r>
              <a:rPr lang="en-US" sz="1900" dirty="0">
                <a:latin typeface="Courier"/>
              </a:rPr>
              <a:t>$ </a:t>
            </a:r>
            <a:r>
              <a:rPr lang="en-US" sz="1900" dirty="0" err="1">
                <a:latin typeface="Courier"/>
              </a:rPr>
              <a:t>abcscript</a:t>
            </a:r>
            <a:endParaRPr lang="en-US" sz="1900" dirty="0">
              <a:latin typeface="Courier"/>
            </a:endParaRPr>
          </a:p>
          <a:p>
            <a:pPr marL="0" indent="0">
              <a:buNone/>
            </a:pPr>
            <a:r>
              <a:rPr lang="en-US" sz="1900" dirty="0" err="1">
                <a:latin typeface="Courier"/>
              </a:rPr>
              <a:t>sh</a:t>
            </a:r>
            <a:r>
              <a:rPr lang="en-US" sz="1900" dirty="0">
                <a:latin typeface="Courier"/>
              </a:rPr>
              <a:t>: </a:t>
            </a:r>
            <a:r>
              <a:rPr lang="en-US" sz="1900" dirty="0" err="1">
                <a:latin typeface="Courier"/>
              </a:rPr>
              <a:t>abcscript</a:t>
            </a:r>
            <a:r>
              <a:rPr lang="en-US" sz="1900" dirty="0">
                <a:latin typeface="Courier"/>
              </a:rPr>
              <a:t>: command not found</a:t>
            </a:r>
          </a:p>
          <a:p>
            <a:pPr marL="0" indent="0">
              <a:buNone/>
            </a:pPr>
            <a:endParaRPr lang="en-US" dirty="0"/>
          </a:p>
        </p:txBody>
      </p:sp>
    </p:spTree>
    <p:extLst>
      <p:ext uri="{BB962C8B-B14F-4D97-AF65-F5344CB8AC3E}">
        <p14:creationId xmlns:p14="http://schemas.microsoft.com/office/powerpoint/2010/main" val="1998570514"/>
      </p:ext>
    </p:extLst>
  </p:cSld>
  <p:clrMapOvr>
    <a:masterClrMapping/>
  </p:clrMapOvr>
</p:sld>
</file>

<file path=ppt/theme/theme1.xml><?xml version="1.0" encoding="utf-8"?>
<a:theme xmlns:a="http://schemas.openxmlformats.org/drawingml/2006/main" name="C5_Modules">
  <a:themeElements>
    <a:clrScheme name="C5 Colors - Use Light">
      <a:dk1>
        <a:sysClr val="windowText" lastClr="000000"/>
      </a:dk1>
      <a:lt1>
        <a:srgbClr val="FFFFFF"/>
      </a:lt1>
      <a:dk2>
        <a:srgbClr val="1F497D"/>
      </a:dk2>
      <a:lt2>
        <a:srgbClr val="FFFFFF"/>
      </a:lt2>
      <a:accent1>
        <a:srgbClr val="2955A6"/>
      </a:accent1>
      <a:accent2>
        <a:srgbClr val="FFDE17"/>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5_Modules" id="{57392EA0-A76F-44B5-A4EC-FE9095F387E3}" vid="{25AEFA48-4969-4515-BCEB-CDBC52F75B87}"/>
    </a:ext>
  </a:extLst>
</a:theme>
</file>

<file path=ppt/theme/theme2.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2176</TotalTime>
  <Words>5702</Words>
  <Application>Microsoft Office PowerPoint</Application>
  <PresentationFormat>On-screen Show (4:3)</PresentationFormat>
  <Paragraphs>554</Paragraphs>
  <Slides>51</Slides>
  <Notes>49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51</vt:i4>
      </vt:variant>
    </vt:vector>
  </HeadingPairs>
  <TitlesOfParts>
    <vt:vector size="61" baseType="lpstr">
      <vt:lpstr>Arial</vt:lpstr>
      <vt:lpstr>Calibri</vt:lpstr>
      <vt:lpstr>Calibri Light</vt:lpstr>
      <vt:lpstr>Courier</vt:lpstr>
      <vt:lpstr>Courier New</vt:lpstr>
      <vt:lpstr>Mangal</vt:lpstr>
      <vt:lpstr>Times New Roman</vt:lpstr>
      <vt:lpstr>Wingdings</vt:lpstr>
      <vt:lpstr>C5_Modules</vt:lpstr>
      <vt:lpstr>PP_C5Modules_CC_License_standard</vt:lpstr>
      <vt:lpstr>  Secure Scripting</vt:lpstr>
      <vt:lpstr>Learning Objectives</vt:lpstr>
      <vt:lpstr>Scripting</vt:lpstr>
      <vt:lpstr>“Secure” Scripting</vt:lpstr>
      <vt:lpstr>Bourne Shell</vt:lpstr>
      <vt:lpstr>Format of Shell Script</vt:lpstr>
      <vt:lpstr>Running Shell Script, Method 1</vt:lpstr>
      <vt:lpstr>Running Shell Script, Method 2</vt:lpstr>
      <vt:lpstr>Example</vt:lpstr>
      <vt:lpstr>Important: Commenting</vt:lpstr>
      <vt:lpstr>Commenting Example</vt:lpstr>
      <vt:lpstr>Approaching the Problem</vt:lpstr>
      <vt:lpstr>Approaching the Problem (continued)</vt:lpstr>
      <vt:lpstr>First Problem</vt:lpstr>
      <vt:lpstr>First Problem (continued)</vt:lpstr>
      <vt:lpstr>Find the Right Command</vt:lpstr>
      <vt:lpstr>Find the Right Command (continued)</vt:lpstr>
      <vt:lpstr>grep</vt:lpstr>
      <vt:lpstr>Constructing the Script</vt:lpstr>
      <vt:lpstr>Lab Exercise 1</vt:lpstr>
      <vt:lpstr>User Interaction</vt:lpstr>
      <vt:lpstr>The Command Line</vt:lpstr>
      <vt:lpstr>Referring to Arguments</vt:lpstr>
      <vt:lpstr>Useful References</vt:lpstr>
      <vt:lpstr>Warning</vt:lpstr>
      <vt:lpstr>Warning Example</vt:lpstr>
      <vt:lpstr>A “Gotcha”</vt:lpstr>
      <vt:lpstr>A Solution</vt:lpstr>
      <vt:lpstr>Still Not Safe</vt:lpstr>
      <vt:lpstr>Here We Go …</vt:lpstr>
      <vt:lpstr>Look at the Script</vt:lpstr>
      <vt:lpstr>Got It!</vt:lpstr>
      <vt:lpstr>Question</vt:lpstr>
      <vt:lpstr>Lab Exercise 2</vt:lpstr>
      <vt:lpstr>(Dis)trust the Command</vt:lpstr>
      <vt:lpstr>Checking the Command</vt:lpstr>
      <vt:lpstr>How Do We Print Messages?</vt:lpstr>
      <vt:lpstr>A Technical Point</vt:lpstr>
      <vt:lpstr>Error Checking</vt:lpstr>
      <vt:lpstr>“if” Statement</vt:lpstr>
      <vt:lpstr>“if” Statement Example</vt:lpstr>
      <vt:lpstr>More Tests</vt:lpstr>
      <vt:lpstr>Useful Idioms</vt:lpstr>
      <vt:lpstr>Lab Exercise 3</vt:lpstr>
      <vt:lpstr>Something Useful for Users</vt:lpstr>
      <vt:lpstr>How?</vt:lpstr>
      <vt:lpstr>Lab Exercise 4</vt:lpstr>
      <vt:lpstr>Puzzler</vt:lpstr>
      <vt:lpstr>Big Puzzler</vt:lpstr>
      <vt:lpstr>To Wrap Up</vt:lpstr>
      <vt:lpstr>PowerPoint Presentation</vt:lpstr>
    </vt:vector>
  </TitlesOfParts>
  <Company>University of California at 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Christine Hosler</cp:lastModifiedBy>
  <cp:revision>192</cp:revision>
  <cp:lastPrinted>2016-07-18T16:40:10Z</cp:lastPrinted>
  <dcterms:created xsi:type="dcterms:W3CDTF">2016-07-03T20:12:42Z</dcterms:created>
  <dcterms:modified xsi:type="dcterms:W3CDTF">2018-06-08T21:42:14Z</dcterms:modified>
</cp:coreProperties>
</file>