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3"/>
  </p:notesMasterIdLst>
  <p:sldIdLst>
    <p:sldId id="256" r:id="rId2"/>
    <p:sldId id="303" r:id="rId3"/>
    <p:sldId id="304" r:id="rId4"/>
    <p:sldId id="305" r:id="rId5"/>
    <p:sldId id="306" r:id="rId6"/>
    <p:sldId id="309" r:id="rId7"/>
    <p:sldId id="307" r:id="rId8"/>
    <p:sldId id="308" r:id="rId9"/>
    <p:sldId id="312" r:id="rId10"/>
    <p:sldId id="311" r:id="rId11"/>
    <p:sldId id="310" r:id="rId12"/>
    <p:sldId id="314" r:id="rId13"/>
    <p:sldId id="315" r:id="rId14"/>
    <p:sldId id="316" r:id="rId15"/>
    <p:sldId id="318" r:id="rId16"/>
    <p:sldId id="317" r:id="rId17"/>
    <p:sldId id="319" r:id="rId18"/>
    <p:sldId id="320" r:id="rId19"/>
    <p:sldId id="321" r:id="rId20"/>
    <p:sldId id="341" r:id="rId21"/>
    <p:sldId id="322" r:id="rId22"/>
    <p:sldId id="323" r:id="rId23"/>
    <p:sldId id="324" r:id="rId24"/>
    <p:sldId id="325" r:id="rId25"/>
    <p:sldId id="326" r:id="rId26"/>
    <p:sldId id="339" r:id="rId27"/>
    <p:sldId id="327" r:id="rId28"/>
    <p:sldId id="329" r:id="rId29"/>
    <p:sldId id="330" r:id="rId30"/>
    <p:sldId id="331" r:id="rId31"/>
    <p:sldId id="328" r:id="rId32"/>
    <p:sldId id="332" r:id="rId33"/>
    <p:sldId id="333" r:id="rId34"/>
    <p:sldId id="334" r:id="rId35"/>
    <p:sldId id="335" r:id="rId36"/>
    <p:sldId id="342" r:id="rId37"/>
    <p:sldId id="337" r:id="rId38"/>
    <p:sldId id="338" r:id="rId39"/>
    <p:sldId id="343" r:id="rId40"/>
    <p:sldId id="340" r:id="rId41"/>
    <p:sldId id="344"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33"/>
    <p:restoredTop sz="48619" autoAdjust="0"/>
  </p:normalViewPr>
  <p:slideViewPr>
    <p:cSldViewPr snapToGrid="0" snapToObjects="1">
      <p:cViewPr varScale="1">
        <p:scale>
          <a:sx n="49" d="100"/>
          <a:sy n="49" d="100"/>
        </p:scale>
        <p:origin x="2928" y="42"/>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80" d="100"/>
          <a:sy n="80" d="100"/>
        </p:scale>
        <p:origin x="219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34958D-5910-2B4E-8346-D45CE8D303AB}" type="datetimeFigureOut">
              <a:rPr lang="en-US" smtClean="0"/>
              <a:t>6/12/2018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7B6843-3AD9-D947-BFC2-4A81687A714D}" type="slidenum">
              <a:rPr lang="en-US" smtClean="0"/>
              <a:t>‹#›</a:t>
            </a:fld>
            <a:endParaRPr lang="en-US"/>
          </a:p>
        </p:txBody>
      </p:sp>
    </p:spTree>
    <p:extLst>
      <p:ext uri="{BB962C8B-B14F-4D97-AF65-F5344CB8AC3E}">
        <p14:creationId xmlns:p14="http://schemas.microsoft.com/office/powerpoint/2010/main" val="214132159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a:t>
            </a:fld>
            <a:endParaRPr lang="en-US"/>
          </a:p>
        </p:txBody>
      </p:sp>
    </p:spTree>
    <p:extLst>
      <p:ext uri="{BB962C8B-B14F-4D97-AF65-F5344CB8AC3E}">
        <p14:creationId xmlns:p14="http://schemas.microsoft.com/office/powerpoint/2010/main" val="4034877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again emphasizes that</a:t>
            </a:r>
            <a:r>
              <a:rPr lang="en-US" baseline="0" dirty="0"/>
              <a:t> white space (blanks and tabs) separates fields.</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10</a:t>
            </a:fld>
            <a:endParaRPr lang="en-US"/>
          </a:p>
        </p:txBody>
      </p:sp>
    </p:spTree>
    <p:extLst>
      <p:ext uri="{BB962C8B-B14F-4D97-AF65-F5344CB8AC3E}">
        <p14:creationId xmlns:p14="http://schemas.microsoft.com/office/powerpoint/2010/main" val="981295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change how the interpreter breaks the input into fields.</a:t>
            </a:r>
          </a:p>
          <a:p>
            <a:endParaRPr lang="en-US" dirty="0"/>
          </a:p>
          <a:p>
            <a:r>
              <a:rPr lang="en-US" dirty="0"/>
              <a:t>IFS stands for “internal field separator”. You can’t set it in most interactive shells for security reasons, but you can in the scripts you write.</a:t>
            </a:r>
          </a:p>
          <a:p>
            <a:endParaRPr lang="en-US" dirty="0"/>
          </a:p>
          <a:p>
            <a:r>
              <a:rPr lang="en-US" dirty="0"/>
              <a:t>Incidentally,</a:t>
            </a:r>
            <a:r>
              <a:rPr lang="en-US" baseline="0" dirty="0"/>
              <a:t> you can achieve the same effect using </a:t>
            </a:r>
            <a:r>
              <a:rPr lang="en-US" i="1" baseline="0" dirty="0" err="1"/>
              <a:t>awk</a:t>
            </a:r>
            <a:r>
              <a:rPr lang="en-US" i="0" baseline="0" dirty="0"/>
              <a:t>, but it’s a bit complex. This way is simple and elegant because you’re using a feature of the shell.</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11</a:t>
            </a:fld>
            <a:endParaRPr lang="en-US"/>
          </a:p>
        </p:txBody>
      </p:sp>
    </p:spTree>
    <p:extLst>
      <p:ext uri="{BB962C8B-B14F-4D97-AF65-F5344CB8AC3E}">
        <p14:creationId xmlns:p14="http://schemas.microsoft.com/office/powerpoint/2010/main" val="1515756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file connect.csv has eleven comma-separated fields.</a:t>
            </a:r>
            <a:r>
              <a:rPr lang="en-US" baseline="0" dirty="0"/>
              <a:t> There are eleven variables listed (I omitted capital “</a:t>
            </a:r>
            <a:r>
              <a:rPr lang="en-US" baseline="0" dirty="0" err="1"/>
              <a:t>i</a:t>
            </a:r>
            <a:r>
              <a:rPr lang="en-US" baseline="0" dirty="0"/>
              <a:t>” because it’s easy to confuse with the lower-case “L”). So each variable gets one field, and the line with “echo” prints the contents of the first and the last field on the line.</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12</a:t>
            </a:fld>
            <a:endParaRPr lang="en-US"/>
          </a:p>
        </p:txBody>
      </p:sp>
    </p:spTree>
    <p:extLst>
      <p:ext uri="{BB962C8B-B14F-4D97-AF65-F5344CB8AC3E}">
        <p14:creationId xmlns:p14="http://schemas.microsoft.com/office/powerpoint/2010/main" val="4287212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exercise on this slide correlates to Lab</a:t>
            </a:r>
            <a:r>
              <a:rPr lang="en-US" baseline="0" dirty="0"/>
              <a:t> Exercise 1 in 18.SeS_Unit3_AdvancedScripting_Lab. </a:t>
            </a:r>
            <a:r>
              <a:rPr lang="en-US" dirty="0"/>
              <a:t>This is really a warm-up exercise.</a:t>
            </a:r>
            <a:r>
              <a:rPr lang="en-US" baseline="0" dirty="0"/>
              <a:t> All the following ones require the extraction of field values.</a:t>
            </a:r>
          </a:p>
        </p:txBody>
      </p:sp>
      <p:sp>
        <p:nvSpPr>
          <p:cNvPr id="4" name="Slide Number Placeholder 3"/>
          <p:cNvSpPr>
            <a:spLocks noGrp="1"/>
          </p:cNvSpPr>
          <p:nvPr>
            <p:ph type="sldNum" sz="quarter" idx="10"/>
          </p:nvPr>
        </p:nvSpPr>
        <p:spPr/>
        <p:txBody>
          <a:bodyPr/>
          <a:lstStyle/>
          <a:p>
            <a:fld id="{D27B6843-3AD9-D947-BFC2-4A81687A714D}" type="slidenum">
              <a:rPr lang="en-US" smtClean="0"/>
              <a:t>13</a:t>
            </a:fld>
            <a:endParaRPr lang="en-US"/>
          </a:p>
        </p:txBody>
      </p:sp>
    </p:spTree>
    <p:extLst>
      <p:ext uri="{BB962C8B-B14F-4D97-AF65-F5344CB8AC3E}">
        <p14:creationId xmlns:p14="http://schemas.microsoft.com/office/powerpoint/2010/main" val="201365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review of how the Linux/*nix systems store time. It’s an integer that represents the number of seconds since the “epoch”. </a:t>
            </a:r>
          </a:p>
          <a:p>
            <a:endParaRPr lang="en-US" dirty="0"/>
          </a:p>
          <a:p>
            <a:r>
              <a:rPr lang="en-US" dirty="0"/>
              <a:t>Fun question: If the integer is stored in 32 bits, when will it overflow</a:t>
            </a:r>
            <a:r>
              <a:rPr lang="en-US" baseline="0" dirty="0"/>
              <a:t> and go back to 0?</a:t>
            </a:r>
          </a:p>
          <a:p>
            <a:endParaRPr lang="en-US" baseline="0" dirty="0"/>
          </a:p>
          <a:p>
            <a:r>
              <a:rPr lang="en-US" baseline="0" dirty="0"/>
              <a:t>Normally </a:t>
            </a:r>
            <a:r>
              <a:rPr lang="en-US" i="1" baseline="0" dirty="0"/>
              <a:t>date</a:t>
            </a:r>
            <a:r>
              <a:rPr lang="en-US" baseline="0" dirty="0"/>
              <a:t> prints the current time, but it has a formatting option that is very powerful, and an option to work with any given date. It can even work with the internal representation of a time, transforming it to something a human can understand. We’ll basically do the opposite: change a human-readable time to the internal time, which will be our timestamp.</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14</a:t>
            </a:fld>
            <a:endParaRPr lang="en-US"/>
          </a:p>
        </p:txBody>
      </p:sp>
    </p:spTree>
    <p:extLst>
      <p:ext uri="{BB962C8B-B14F-4D97-AF65-F5344CB8AC3E}">
        <p14:creationId xmlns:p14="http://schemas.microsoft.com/office/powerpoint/2010/main" val="3770661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a:t>
            </a:r>
            <a:r>
              <a:rPr lang="en-US" dirty="0" err="1"/>
              <a:t>Powerpoint</a:t>
            </a:r>
            <a:r>
              <a:rPr lang="en-US" baseline="0" dirty="0"/>
              <a:t> changes two adjacent hyphens into a longer dash. That’s the reason for the second item under the first bullet.</a:t>
            </a:r>
            <a:endParaRPr lang="en-US" dirty="0"/>
          </a:p>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15</a:t>
            </a:fld>
            <a:endParaRPr lang="en-US"/>
          </a:p>
        </p:txBody>
      </p:sp>
    </p:spTree>
    <p:extLst>
      <p:ext uri="{BB962C8B-B14F-4D97-AF65-F5344CB8AC3E}">
        <p14:creationId xmlns:p14="http://schemas.microsoft.com/office/powerpoint/2010/main" val="1739459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what follows the date</a:t>
            </a:r>
            <a:r>
              <a:rPr lang="en-US" baseline="0" dirty="0"/>
              <a:t> option can be anything reasonable.</a:t>
            </a:r>
          </a:p>
          <a:p>
            <a:endParaRPr lang="en-US" baseline="0" dirty="0"/>
          </a:p>
          <a:p>
            <a:r>
              <a:rPr lang="en-US" baseline="0" dirty="0"/>
              <a:t>Encourage your students to try to answer this: What is the internal representation of 6AM of the morning of the class?</a:t>
            </a:r>
          </a:p>
          <a:p>
            <a:endParaRPr lang="en-US" baseline="0" dirty="0"/>
          </a:p>
          <a:p>
            <a:r>
              <a:rPr lang="en-US" baseline="0" dirty="0"/>
              <a:t>Answer:  </a:t>
            </a:r>
          </a:p>
          <a:p>
            <a:r>
              <a:rPr lang="en-US" baseline="0" dirty="0">
                <a:latin typeface="Courier"/>
              </a:rPr>
              <a:t>date –date=‘</a:t>
            </a:r>
            <a:r>
              <a:rPr lang="en-US" i="0" baseline="0" dirty="0">
                <a:latin typeface="Courier"/>
              </a:rPr>
              <a:t>xxx</a:t>
            </a:r>
            <a:r>
              <a:rPr lang="en-US" i="1" baseline="0" dirty="0">
                <a:latin typeface="Courier"/>
              </a:rPr>
              <a:t> 6am’ +”%s”</a:t>
            </a:r>
          </a:p>
          <a:p>
            <a:r>
              <a:rPr lang="en-US" i="0" baseline="0" dirty="0"/>
              <a:t>where xxx is the current date.</a:t>
            </a:r>
            <a:endParaRPr lang="en-US" i="0" dirty="0"/>
          </a:p>
        </p:txBody>
      </p:sp>
      <p:sp>
        <p:nvSpPr>
          <p:cNvPr id="4" name="Slide Number Placeholder 3"/>
          <p:cNvSpPr>
            <a:spLocks noGrp="1"/>
          </p:cNvSpPr>
          <p:nvPr>
            <p:ph type="sldNum" sz="quarter" idx="10"/>
          </p:nvPr>
        </p:nvSpPr>
        <p:spPr/>
        <p:txBody>
          <a:bodyPr/>
          <a:lstStyle/>
          <a:p>
            <a:fld id="{D27B6843-3AD9-D947-BFC2-4A81687A714D}" type="slidenum">
              <a:rPr lang="en-US" smtClean="0"/>
              <a:t>16</a:t>
            </a:fld>
            <a:endParaRPr lang="en-US"/>
          </a:p>
        </p:txBody>
      </p:sp>
    </p:spTree>
    <p:extLst>
      <p:ext uri="{BB962C8B-B14F-4D97-AF65-F5344CB8AC3E}">
        <p14:creationId xmlns:p14="http://schemas.microsoft.com/office/powerpoint/2010/main" val="4035397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begins an introduction to </a:t>
            </a:r>
            <a:r>
              <a:rPr lang="en-US" i="1" dirty="0"/>
              <a:t>expr </a:t>
            </a:r>
            <a:r>
              <a:rPr lang="en-US" i="0" dirty="0"/>
              <a:t>(1),</a:t>
            </a:r>
            <a:r>
              <a:rPr lang="en-US" i="0" baseline="0" dirty="0"/>
              <a:t> a useful program. Its functionality overlaps some of that of </a:t>
            </a:r>
            <a:r>
              <a:rPr lang="en-US" i="1" baseline="0" dirty="0"/>
              <a:t>[</a:t>
            </a:r>
            <a:r>
              <a:rPr lang="en-US" i="0" baseline="0" dirty="0"/>
              <a:t> </a:t>
            </a:r>
            <a:r>
              <a:rPr lang="en-US" i="1" baseline="0" dirty="0"/>
              <a:t>(test)</a:t>
            </a:r>
            <a:r>
              <a:rPr lang="en-US" i="0" baseline="0" dirty="0"/>
              <a:t>.</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17</a:t>
            </a:fld>
            <a:endParaRPr lang="en-US"/>
          </a:p>
        </p:txBody>
      </p:sp>
    </p:spTree>
    <p:extLst>
      <p:ext uri="{BB962C8B-B14F-4D97-AF65-F5344CB8AC3E}">
        <p14:creationId xmlns:p14="http://schemas.microsoft.com/office/powerpoint/2010/main" val="4532850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 ‘ around</a:t>
            </a:r>
            <a:r>
              <a:rPr lang="en-US" baseline="0" dirty="0"/>
              <a:t> the operators *, &gt;, &lt; .</a:t>
            </a:r>
          </a:p>
          <a:p>
            <a:r>
              <a:rPr lang="en-US" baseline="0" dirty="0"/>
              <a:t>Those are </a:t>
            </a:r>
            <a:r>
              <a:rPr lang="en-US" baseline="0" dirty="0" err="1"/>
              <a:t>metacharacters</a:t>
            </a:r>
            <a:r>
              <a:rPr lang="en-US" baseline="0" dirty="0"/>
              <a:t>.</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18</a:t>
            </a:fld>
            <a:endParaRPr lang="en-US"/>
          </a:p>
        </p:txBody>
      </p:sp>
    </p:spTree>
    <p:extLst>
      <p:ext uri="{BB962C8B-B14F-4D97-AF65-F5344CB8AC3E}">
        <p14:creationId xmlns:p14="http://schemas.microsoft.com/office/powerpoint/2010/main" val="20522557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just prints the first and last field of each line, and counts the lines</a:t>
            </a:r>
            <a:r>
              <a:rPr lang="en-US" baseline="0" dirty="0"/>
              <a:t> as the script runs. It then prints out the total number of lines.</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19</a:t>
            </a:fld>
            <a:endParaRPr lang="en-US"/>
          </a:p>
        </p:txBody>
      </p:sp>
    </p:spTree>
    <p:extLst>
      <p:ext uri="{BB962C8B-B14F-4D97-AF65-F5344CB8AC3E}">
        <p14:creationId xmlns:p14="http://schemas.microsoft.com/office/powerpoint/2010/main" val="383236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D27B6843-3AD9-D947-BFC2-4A81687A714D}" type="slidenum">
              <a:rPr lang="en-US" smtClean="0"/>
              <a:t>2</a:t>
            </a:fld>
            <a:endParaRPr lang="en-US"/>
          </a:p>
        </p:txBody>
      </p:sp>
    </p:spTree>
    <p:extLst>
      <p:ext uri="{BB962C8B-B14F-4D97-AF65-F5344CB8AC3E}">
        <p14:creationId xmlns:p14="http://schemas.microsoft.com/office/powerpoint/2010/main" val="3584173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uses built-in shell</a:t>
            </a:r>
            <a:r>
              <a:rPr lang="en-US" baseline="0" dirty="0"/>
              <a:t> arithmetic, which is what the newer shells (Bourne Again and </a:t>
            </a:r>
            <a:r>
              <a:rPr lang="en-US" baseline="0" dirty="0" err="1"/>
              <a:t>Korn</a:t>
            </a:r>
            <a:r>
              <a:rPr lang="en-US" baseline="0" dirty="0"/>
              <a:t>) have. It requires no spaces around the mathematical operator (the “+”), unlike </a:t>
            </a:r>
            <a:r>
              <a:rPr lang="en-US" i="1" baseline="0" dirty="0" err="1"/>
              <a:t>expr</a:t>
            </a:r>
            <a:r>
              <a:rPr lang="en-US" i="0" baseline="0" dirty="0"/>
              <a:t>, which does require them. We’ll use </a:t>
            </a:r>
            <a:r>
              <a:rPr lang="en-US" i="1" baseline="0" dirty="0"/>
              <a:t>expr</a:t>
            </a:r>
            <a:r>
              <a:rPr lang="en-US" i="0" baseline="0" dirty="0"/>
              <a:t>, but students should be aware of and feel free to use the alternate method.</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20</a:t>
            </a:fld>
            <a:endParaRPr lang="en-US"/>
          </a:p>
        </p:txBody>
      </p:sp>
    </p:spTree>
    <p:extLst>
      <p:ext uri="{BB962C8B-B14F-4D97-AF65-F5344CB8AC3E}">
        <p14:creationId xmlns:p14="http://schemas.microsoft.com/office/powerpoint/2010/main" val="38424148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exercise on this slide correlates to Lab</a:t>
            </a:r>
            <a:r>
              <a:rPr lang="en-US" baseline="0" dirty="0"/>
              <a:t> Exercise 2 in 18.SeS_Unit3_AdvancedScripting_Lab. </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21</a:t>
            </a:fld>
            <a:endParaRPr lang="en-US"/>
          </a:p>
        </p:txBody>
      </p:sp>
    </p:spTree>
    <p:extLst>
      <p:ext uri="{BB962C8B-B14F-4D97-AF65-F5344CB8AC3E}">
        <p14:creationId xmlns:p14="http://schemas.microsoft.com/office/powerpoint/2010/main" val="30147247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exercise on this slide correlates to Lab</a:t>
            </a:r>
            <a:r>
              <a:rPr lang="en-US" baseline="0" dirty="0"/>
              <a:t> Exercise 3 in 18.SeS_Unit3_AdvancedScripting_Lab. </a:t>
            </a:r>
            <a:endParaRPr lang="en-US" dirty="0"/>
          </a:p>
          <a:p>
            <a:endParaRPr lang="en-US" dirty="0"/>
          </a:p>
          <a:p>
            <a:r>
              <a:rPr lang="en-US" dirty="0"/>
              <a:t>This exercise touches</a:t>
            </a:r>
            <a:r>
              <a:rPr lang="en-US" baseline="0" dirty="0"/>
              <a:t> on human factors, which are critical to robustness. Otherwise, people might </a:t>
            </a:r>
            <a:r>
              <a:rPr lang="en-US" baseline="0" dirty="0" err="1"/>
              <a:t>mis</a:t>
            </a:r>
            <a:r>
              <a:rPr lang="en-US" baseline="0" dirty="0"/>
              <a:t>-operate the system or script or not understand what the output means.</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22</a:t>
            </a:fld>
            <a:endParaRPr lang="en-US"/>
          </a:p>
        </p:txBody>
      </p:sp>
    </p:spTree>
    <p:extLst>
      <p:ext uri="{BB962C8B-B14F-4D97-AF65-F5344CB8AC3E}">
        <p14:creationId xmlns:p14="http://schemas.microsoft.com/office/powerpoint/2010/main" val="31250934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err="1"/>
              <a:t>sed</a:t>
            </a:r>
            <a:r>
              <a:rPr lang="en-US" dirty="0"/>
              <a:t> is basically a stream</a:t>
            </a:r>
            <a:r>
              <a:rPr lang="en-US" baseline="0" dirty="0"/>
              <a:t> or batch version of </a:t>
            </a:r>
            <a:r>
              <a:rPr lang="en-US" i="1" baseline="0" dirty="0" err="1"/>
              <a:t>ed</a:t>
            </a:r>
            <a:r>
              <a:rPr lang="en-US" i="1" baseline="0" dirty="0"/>
              <a:t> </a:t>
            </a:r>
            <a:r>
              <a:rPr lang="en-US" i="0" baseline="0" dirty="0"/>
              <a:t>(1). It does not require user intervention.</a:t>
            </a:r>
          </a:p>
          <a:p>
            <a:endParaRPr lang="en-US" i="0" baseline="0" dirty="0"/>
          </a:p>
          <a:p>
            <a:r>
              <a:rPr lang="en-US" i="0" baseline="0" dirty="0"/>
              <a:t>The </a:t>
            </a:r>
            <a:r>
              <a:rPr lang="en-US" i="1" baseline="0" dirty="0"/>
              <a:t>s</a:t>
            </a:r>
            <a:r>
              <a:rPr lang="en-US" i="0" baseline="0" dirty="0"/>
              <a:t> command is the substitute command.</a:t>
            </a:r>
          </a:p>
          <a:p>
            <a:endParaRPr lang="en-US" i="0" baseline="0" dirty="0"/>
          </a:p>
          <a:p>
            <a:r>
              <a:rPr lang="en-US" i="0" baseline="0" dirty="0"/>
              <a:t>The pattern is the same as </a:t>
            </a:r>
            <a:r>
              <a:rPr lang="en-US" i="1" baseline="0" dirty="0" err="1"/>
              <a:t>grep</a:t>
            </a:r>
            <a:r>
              <a:rPr lang="en-US" i="1" baseline="0" dirty="0"/>
              <a:t> </a:t>
            </a:r>
            <a:r>
              <a:rPr lang="en-US" i="0" baseline="0" dirty="0"/>
              <a:t>(1) uses. Most programs that use patterns use this.</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23</a:t>
            </a:fld>
            <a:endParaRPr lang="en-US"/>
          </a:p>
        </p:txBody>
      </p:sp>
    </p:spTree>
    <p:extLst>
      <p:ext uri="{BB962C8B-B14F-4D97-AF65-F5344CB8AC3E}">
        <p14:creationId xmlns:p14="http://schemas.microsoft.com/office/powerpoint/2010/main" val="35648580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brief description of the </a:t>
            </a:r>
            <a:r>
              <a:rPr lang="en-US" dirty="0" err="1"/>
              <a:t>metacharacters</a:t>
            </a:r>
            <a:r>
              <a:rPr lang="en-US" baseline="0" dirty="0"/>
              <a:t> we will use. Note these differ from the shell script </a:t>
            </a:r>
            <a:r>
              <a:rPr lang="en-US" baseline="0" dirty="0" err="1"/>
              <a:t>metacharacters</a:t>
            </a:r>
            <a:r>
              <a:rPr lang="en-US" baseline="0" dirty="0"/>
              <a:t>. For example, the pattern-matching there is confined to filenames; * by itself matches 0 or more characters; and ? matches any single character.</a:t>
            </a:r>
          </a:p>
          <a:p>
            <a:endParaRPr lang="en-US" baseline="0" dirty="0"/>
          </a:p>
          <a:p>
            <a:r>
              <a:rPr lang="en-US" baseline="0" dirty="0"/>
              <a:t>You should emphasize that the pattern matches as much as it can; if a single pattern could match the first five characters of a string, or the first ten characters, it will always match the first ten.</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24</a:t>
            </a:fld>
            <a:endParaRPr lang="en-US"/>
          </a:p>
        </p:txBody>
      </p:sp>
    </p:spTree>
    <p:extLst>
      <p:ext uri="{BB962C8B-B14F-4D97-AF65-F5344CB8AC3E}">
        <p14:creationId xmlns:p14="http://schemas.microsoft.com/office/powerpoint/2010/main" val="28645936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i="1" dirty="0"/>
              <a:t>n</a:t>
            </a:r>
            <a:r>
              <a:rPr lang="en-US" i="0" dirty="0"/>
              <a:t> matches the </a:t>
            </a:r>
            <a:r>
              <a:rPr lang="en-US" i="1" dirty="0"/>
              <a:t>n</a:t>
            </a:r>
            <a:r>
              <a:rPr lang="en-US" i="0" dirty="0"/>
              <a:t>th set of \(..). </a:t>
            </a:r>
          </a:p>
          <a:p>
            <a:endParaRPr lang="en-US" i="0" dirty="0"/>
          </a:p>
          <a:p>
            <a:r>
              <a:rPr lang="en-US" i="0" dirty="0"/>
              <a:t>This</a:t>
            </a:r>
            <a:r>
              <a:rPr lang="en-US" i="0" baseline="0" dirty="0"/>
              <a:t> shows the longest matching rule. The first “.* “ could match “hello, “ or “hello, there “. As the second is longer, that’s the one matched. </a:t>
            </a:r>
            <a:endParaRPr lang="en-US" i="0" dirty="0"/>
          </a:p>
        </p:txBody>
      </p:sp>
      <p:sp>
        <p:nvSpPr>
          <p:cNvPr id="4" name="Slide Number Placeholder 3"/>
          <p:cNvSpPr>
            <a:spLocks noGrp="1"/>
          </p:cNvSpPr>
          <p:nvPr>
            <p:ph type="sldNum" sz="quarter" idx="10"/>
          </p:nvPr>
        </p:nvSpPr>
        <p:spPr/>
        <p:txBody>
          <a:bodyPr/>
          <a:lstStyle/>
          <a:p>
            <a:fld id="{D27B6843-3AD9-D947-BFC2-4A81687A714D}" type="slidenum">
              <a:rPr lang="en-US" smtClean="0"/>
              <a:t>25</a:t>
            </a:fld>
            <a:endParaRPr lang="en-US"/>
          </a:p>
        </p:txBody>
      </p:sp>
    </p:spTree>
    <p:extLst>
      <p:ext uri="{BB962C8B-B14F-4D97-AF65-F5344CB8AC3E}">
        <p14:creationId xmlns:p14="http://schemas.microsoft.com/office/powerpoint/2010/main" val="168654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example</a:t>
            </a:r>
            <a:r>
              <a:rPr lang="en-US" baseline="0" dirty="0"/>
              <a:t> </a:t>
            </a:r>
            <a:r>
              <a:rPr lang="en-US" dirty="0"/>
              <a:t>above is confusing to almost everyone until it is explained. So please explain it carefully! Be sure to point out the “.*” at the end of the  pattern in the second command, which will match the “pm”. It is missing in the first command. </a:t>
            </a:r>
          </a:p>
          <a:p>
            <a:endParaRPr lang="en-US" dirty="0"/>
          </a:p>
          <a:p>
            <a:r>
              <a:rPr lang="en-US" dirty="0"/>
              <a:t>If you want to suppress anything that the </a:t>
            </a:r>
            <a:r>
              <a:rPr lang="en-US" i="1" dirty="0" err="1"/>
              <a:t>sed</a:t>
            </a:r>
            <a:r>
              <a:rPr lang="en-US" baseline="0" dirty="0"/>
              <a:t> commands do not explicitly print, give the –n option.</a:t>
            </a:r>
          </a:p>
        </p:txBody>
      </p:sp>
      <p:sp>
        <p:nvSpPr>
          <p:cNvPr id="4" name="Slide Number Placeholder 3"/>
          <p:cNvSpPr>
            <a:spLocks noGrp="1"/>
          </p:cNvSpPr>
          <p:nvPr>
            <p:ph type="sldNum" sz="quarter" idx="10"/>
          </p:nvPr>
        </p:nvSpPr>
        <p:spPr/>
        <p:txBody>
          <a:bodyPr/>
          <a:lstStyle/>
          <a:p>
            <a:fld id="{D27B6843-3AD9-D947-BFC2-4A81687A714D}" type="slidenum">
              <a:rPr lang="en-US" smtClean="0"/>
              <a:t>26</a:t>
            </a:fld>
            <a:endParaRPr lang="en-US"/>
          </a:p>
        </p:txBody>
      </p:sp>
    </p:spTree>
    <p:extLst>
      <p:ext uri="{BB962C8B-B14F-4D97-AF65-F5344CB8AC3E}">
        <p14:creationId xmlns:p14="http://schemas.microsoft.com/office/powerpoint/2010/main" val="1577023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use </a:t>
            </a:r>
            <a:r>
              <a:rPr lang="en-US" i="1" dirty="0" err="1"/>
              <a:t>sed</a:t>
            </a:r>
            <a:r>
              <a:rPr lang="en-US" dirty="0"/>
              <a:t> with a</a:t>
            </a:r>
            <a:r>
              <a:rPr lang="en-US" baseline="0" dirty="0"/>
              <a:t> shell script, you </a:t>
            </a:r>
            <a:r>
              <a:rPr lang="en-US" i="1" baseline="0" dirty="0"/>
              <a:t>must</a:t>
            </a:r>
            <a:r>
              <a:rPr lang="en-US" i="0" baseline="0" dirty="0"/>
              <a:t> realize the </a:t>
            </a:r>
            <a:r>
              <a:rPr lang="en-US" i="0" baseline="0" dirty="0" err="1"/>
              <a:t>metacharacters</a:t>
            </a:r>
            <a:r>
              <a:rPr lang="en-US" i="0" baseline="0" dirty="0"/>
              <a:t> are interpreted differently!</a:t>
            </a:r>
          </a:p>
          <a:p>
            <a:endParaRPr lang="en-US" i="0" baseline="0" dirty="0"/>
          </a:p>
          <a:p>
            <a:r>
              <a:rPr lang="en-US" i="0" baseline="0" dirty="0"/>
              <a:t>For example, if a script is run in a directory containing the files </a:t>
            </a:r>
            <a:r>
              <a:rPr lang="en-US" i="0" baseline="0" dirty="0" err="1"/>
              <a:t>abc</a:t>
            </a:r>
            <a:r>
              <a:rPr lang="en-US" i="0" baseline="0" dirty="0"/>
              <a:t>, xyz, and x1.sh, and the script contains the line</a:t>
            </a:r>
          </a:p>
          <a:p>
            <a:endParaRPr lang="en-US" i="0" baseline="0" dirty="0"/>
          </a:p>
          <a:p>
            <a:r>
              <a:rPr lang="en-US" i="0" baseline="0" dirty="0" err="1"/>
              <a:t>sed</a:t>
            </a:r>
            <a:r>
              <a:rPr lang="en-US" i="0" baseline="0" dirty="0"/>
              <a:t> s/.*/x/</a:t>
            </a:r>
          </a:p>
          <a:p>
            <a:endParaRPr lang="en-US" i="0" baseline="0" dirty="0"/>
          </a:p>
          <a:p>
            <a:r>
              <a:rPr lang="en-US" i="0" baseline="0" dirty="0"/>
              <a:t>that line expands to </a:t>
            </a:r>
          </a:p>
          <a:p>
            <a:endParaRPr lang="en-US" i="0" baseline="0" dirty="0"/>
          </a:p>
          <a:p>
            <a:r>
              <a:rPr lang="en-US" i="0" baseline="0" dirty="0" err="1"/>
              <a:t>sed</a:t>
            </a:r>
            <a:r>
              <a:rPr lang="en-US" i="0" baseline="0" dirty="0"/>
              <a:t> s/</a:t>
            </a:r>
            <a:r>
              <a:rPr lang="en-US" i="0" baseline="0" dirty="0" err="1"/>
              <a:t>abc</a:t>
            </a:r>
            <a:r>
              <a:rPr lang="en-US" i="0" baseline="0" dirty="0"/>
              <a:t> xyz x1.sh/x/</a:t>
            </a:r>
          </a:p>
          <a:p>
            <a:endParaRPr lang="en-US" i="0" baseline="0" dirty="0"/>
          </a:p>
          <a:p>
            <a:r>
              <a:rPr lang="en-US" i="0" baseline="0" dirty="0"/>
              <a:t>which is not what you want. </a:t>
            </a:r>
          </a:p>
          <a:p>
            <a:endParaRPr lang="en-US" i="0" baseline="0" dirty="0"/>
          </a:p>
          <a:p>
            <a:r>
              <a:rPr lang="en-US" sz="1200" b="0" i="0" kern="1200" dirty="0">
                <a:solidFill>
                  <a:schemeClr val="tx1"/>
                </a:solidFill>
                <a:effectLst/>
                <a:latin typeface="+mn-lt"/>
                <a:ea typeface="+mn-ea"/>
                <a:cs typeface="+mn-cs"/>
              </a:rPr>
              <a:t>The script </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sed</a:t>
            </a:r>
            <a:r>
              <a:rPr lang="en-US" sz="1200" b="0" i="0" kern="1200" dirty="0">
                <a:solidFill>
                  <a:schemeClr val="tx1"/>
                </a:solidFill>
                <a:effectLst/>
                <a:latin typeface="+mn-lt"/>
                <a:ea typeface="+mn-ea"/>
                <a:cs typeface="+mn-cs"/>
              </a:rPr>
              <a:t> ‘s/.*/x/’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does what you want, because the quote marks prevent the shell from interpreting the </a:t>
            </a:r>
            <a:r>
              <a:rPr lang="en-US" sz="1200" b="0" i="0" kern="1200" dirty="0" err="1">
                <a:solidFill>
                  <a:schemeClr val="tx1"/>
                </a:solidFill>
                <a:effectLst/>
                <a:latin typeface="+mn-lt"/>
                <a:ea typeface="+mn-ea"/>
                <a:cs typeface="+mn-cs"/>
              </a:rPr>
              <a:t>metacharacters</a:t>
            </a:r>
            <a:r>
              <a:rPr lang="en-US" sz="1200" b="0" i="0" kern="1200" dirty="0">
                <a:solidFill>
                  <a:schemeClr val="tx1"/>
                </a:solidFill>
                <a:effectLst/>
                <a:latin typeface="+mn-lt"/>
                <a:ea typeface="+mn-ea"/>
                <a:cs typeface="+mn-cs"/>
              </a:rPr>
              <a:t>, so they are passed to </a:t>
            </a:r>
            <a:r>
              <a:rPr lang="en-US" sz="1200" b="0" i="0" kern="1200" dirty="0" err="1">
                <a:solidFill>
                  <a:schemeClr val="tx1"/>
                </a:solidFill>
                <a:effectLst/>
                <a:latin typeface="+mn-lt"/>
                <a:ea typeface="+mn-ea"/>
                <a:cs typeface="+mn-cs"/>
              </a:rPr>
              <a:t>sed</a:t>
            </a:r>
            <a:r>
              <a:rPr lang="en-US" sz="1200" b="0" i="0" kern="1200" dirty="0">
                <a:solidFill>
                  <a:schemeClr val="tx1"/>
                </a:solidFill>
                <a:effectLst/>
                <a:latin typeface="+mn-lt"/>
                <a:ea typeface="+mn-ea"/>
                <a:cs typeface="+mn-cs"/>
              </a:rPr>
              <a:t>, which interprets </a:t>
            </a:r>
            <a:r>
              <a:rPr lang="en-US" sz="1200" b="0" i="0" kern="1200">
                <a:solidFill>
                  <a:schemeClr val="tx1"/>
                </a:solidFill>
                <a:effectLst/>
                <a:latin typeface="+mn-lt"/>
                <a:ea typeface="+mn-ea"/>
                <a:cs typeface="+mn-cs"/>
              </a:rPr>
              <a:t>them the </a:t>
            </a:r>
            <a:r>
              <a:rPr lang="en-US" sz="1200" b="0" i="0" kern="1200" dirty="0">
                <a:solidFill>
                  <a:schemeClr val="tx1"/>
                </a:solidFill>
                <a:effectLst/>
                <a:latin typeface="+mn-lt"/>
                <a:ea typeface="+mn-ea"/>
                <a:cs typeface="+mn-cs"/>
              </a:rPr>
              <a:t>way you intended.</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27</a:t>
            </a:fld>
            <a:endParaRPr lang="en-US"/>
          </a:p>
        </p:txBody>
      </p:sp>
    </p:spTree>
    <p:extLst>
      <p:ext uri="{BB962C8B-B14F-4D97-AF65-F5344CB8AC3E}">
        <p14:creationId xmlns:p14="http://schemas.microsoft.com/office/powerpoint/2010/main" val="37287986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–f option, </a:t>
            </a:r>
            <a:r>
              <a:rPr lang="en-US" i="1" dirty="0" err="1"/>
              <a:t>sed</a:t>
            </a:r>
            <a:r>
              <a:rPr lang="en-US" dirty="0"/>
              <a:t> takes</a:t>
            </a:r>
            <a:r>
              <a:rPr lang="en-US" baseline="0" dirty="0"/>
              <a:t> a line of input, applies each command in the file in the order it is given, and then writes the transformed line to the output (unless one of the commands deleted the line). You can do this on the command line, but it’s messy and hard to understand and edit. </a:t>
            </a:r>
          </a:p>
          <a:p>
            <a:endParaRPr lang="en-US" baseline="0" dirty="0"/>
          </a:p>
          <a:p>
            <a:r>
              <a:rPr lang="en-US" baseline="0" dirty="0"/>
              <a:t>Rule of thumb: If there is more than one command, use the file.</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28</a:t>
            </a:fld>
            <a:endParaRPr lang="en-US"/>
          </a:p>
        </p:txBody>
      </p:sp>
    </p:spTree>
    <p:extLst>
      <p:ext uri="{BB962C8B-B14F-4D97-AF65-F5344CB8AC3E}">
        <p14:creationId xmlns:p14="http://schemas.microsoft.com/office/powerpoint/2010/main" val="29177093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exercise on this slide correlates to Lab</a:t>
            </a:r>
            <a:r>
              <a:rPr lang="en-US" baseline="0" dirty="0"/>
              <a:t> Exercise 4 in 18.SeS_Unit3_AdvancedScripting_Lab. </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29</a:t>
            </a:fld>
            <a:endParaRPr lang="en-US"/>
          </a:p>
        </p:txBody>
      </p:sp>
    </p:spTree>
    <p:extLst>
      <p:ext uri="{BB962C8B-B14F-4D97-AF65-F5344CB8AC3E}">
        <p14:creationId xmlns:p14="http://schemas.microsoft.com/office/powerpoint/2010/main" val="4174730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part</a:t>
            </a:r>
            <a:r>
              <a:rPr lang="en-US" baseline="0" dirty="0"/>
              <a:t> serves two purposes. It shows how to analyze spreadsheet data using scripts. It also shows that the scripting language we’re using is just as powerful as </a:t>
            </a:r>
            <a:r>
              <a:rPr lang="en-US" baseline="0" dirty="0" smtClean="0"/>
              <a:t>other languages </a:t>
            </a:r>
            <a:r>
              <a:rPr lang="en-US" baseline="0" dirty="0"/>
              <a:t>used </a:t>
            </a:r>
            <a:r>
              <a:rPr lang="en-US" baseline="0" dirty="0" smtClean="0"/>
              <a:t>to </a:t>
            </a:r>
            <a:r>
              <a:rPr lang="en-US" baseline="0" dirty="0"/>
              <a:t>analyze the data in </a:t>
            </a:r>
            <a:r>
              <a:rPr lang="en-US" baseline="0" dirty="0" smtClean="0"/>
              <a:t>spreadsheets.</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3</a:t>
            </a:fld>
            <a:endParaRPr lang="en-US"/>
          </a:p>
        </p:txBody>
      </p:sp>
    </p:spTree>
    <p:extLst>
      <p:ext uri="{BB962C8B-B14F-4D97-AF65-F5344CB8AC3E}">
        <p14:creationId xmlns:p14="http://schemas.microsoft.com/office/powerpoint/2010/main" val="22017714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exercise on this slide correlates to Lab</a:t>
            </a:r>
            <a:r>
              <a:rPr lang="en-US" baseline="0" dirty="0"/>
              <a:t> Exercise 5 in 18.SeS_Unit3_AdvancedScripting_Lab. </a:t>
            </a:r>
            <a:endParaRPr lang="en-US" dirty="0"/>
          </a:p>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30</a:t>
            </a:fld>
            <a:endParaRPr lang="en-US"/>
          </a:p>
        </p:txBody>
      </p:sp>
    </p:spTree>
    <p:extLst>
      <p:ext uri="{BB962C8B-B14F-4D97-AF65-F5344CB8AC3E}">
        <p14:creationId xmlns:p14="http://schemas.microsoft.com/office/powerpoint/2010/main" val="29133028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Puzzler on this slide correlates to the Puzzler </a:t>
            </a:r>
            <a:r>
              <a:rPr lang="en-US" baseline="0" dirty="0"/>
              <a:t>in 18.SeS_Unit3_AdvancedScripting_Lab. </a:t>
            </a:r>
            <a:endParaRPr lang="en-US" dirty="0"/>
          </a:p>
          <a:p>
            <a:endParaRPr lang="en-US" dirty="0"/>
          </a:p>
          <a:p>
            <a:r>
              <a:rPr lang="en-US" dirty="0"/>
              <a:t>There is a trick to this. If </a:t>
            </a:r>
            <a:r>
              <a:rPr lang="en-US" baseline="0" dirty="0"/>
              <a:t>the list is constructed in the obvious way, there will be a blank at the beginning or at the end. The </a:t>
            </a:r>
            <a:r>
              <a:rPr lang="en-US" i="1" baseline="0" dirty="0" err="1"/>
              <a:t>tr</a:t>
            </a:r>
            <a:r>
              <a:rPr lang="en-US" baseline="0" dirty="0"/>
              <a:t> command then translates it to a newline, so there is one blank line. When the result is sorted, and the </a:t>
            </a:r>
            <a:r>
              <a:rPr lang="en-US" i="1" baseline="0" dirty="0" err="1"/>
              <a:t>uniq</a:t>
            </a:r>
            <a:r>
              <a:rPr lang="en-US" baseline="0" dirty="0"/>
              <a:t> command is run, the output will have a line with a “1” on it, representing that one blank line.</a:t>
            </a:r>
          </a:p>
          <a:p>
            <a:endParaRPr lang="en-US" baseline="0" dirty="0"/>
          </a:p>
          <a:p>
            <a:r>
              <a:rPr lang="en-US" baseline="0" dirty="0"/>
              <a:t>You get rid of it by using </a:t>
            </a:r>
            <a:r>
              <a:rPr lang="en-US" i="1" baseline="0" dirty="0" err="1"/>
              <a:t>sed</a:t>
            </a:r>
            <a:r>
              <a:rPr lang="en-US" i="0" baseline="0" dirty="0"/>
              <a:t>, either before the </a:t>
            </a:r>
            <a:r>
              <a:rPr lang="en-US" i="1" baseline="0" dirty="0" err="1"/>
              <a:t>tr</a:t>
            </a:r>
            <a:r>
              <a:rPr lang="en-US" i="0" baseline="0" dirty="0"/>
              <a:t> command (‘</a:t>
            </a:r>
            <a:r>
              <a:rPr lang="en-US" i="0" baseline="0" dirty="0" err="1"/>
              <a:t>sed</a:t>
            </a:r>
            <a:r>
              <a:rPr lang="en-US" i="0" baseline="0" dirty="0"/>
              <a:t> s/^ //’ or ‘</a:t>
            </a:r>
            <a:r>
              <a:rPr lang="en-US" i="0" baseline="0" dirty="0" err="1"/>
              <a:t>sed</a:t>
            </a:r>
            <a:r>
              <a:rPr lang="en-US" i="0" baseline="0" dirty="0"/>
              <a:t> s/ $//’, depending on where the blank is) or after (‘</a:t>
            </a:r>
            <a:r>
              <a:rPr lang="en-US" i="0" baseline="0" dirty="0" err="1"/>
              <a:t>sed</a:t>
            </a:r>
            <a:r>
              <a:rPr lang="en-US" i="0" baseline="0" dirty="0"/>
              <a:t> /^$/d’).</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33</a:t>
            </a:fld>
            <a:endParaRPr lang="en-US"/>
          </a:p>
        </p:txBody>
      </p:sp>
    </p:spTree>
    <p:extLst>
      <p:ext uri="{BB962C8B-B14F-4D97-AF65-F5344CB8AC3E}">
        <p14:creationId xmlns:p14="http://schemas.microsoft.com/office/powerpoint/2010/main" val="19282356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Functions are useful for encapsulating commonly-used</a:t>
            </a:r>
            <a:r>
              <a:rPr lang="en-US" baseline="0" dirty="0"/>
              <a:t> commands. </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34</a:t>
            </a:fld>
            <a:endParaRPr lang="en-US"/>
          </a:p>
        </p:txBody>
      </p:sp>
    </p:spTree>
    <p:extLst>
      <p:ext uri="{BB962C8B-B14F-4D97-AF65-F5344CB8AC3E}">
        <p14:creationId xmlns:p14="http://schemas.microsoft.com/office/powerpoint/2010/main" val="39813533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function prints a</a:t>
            </a:r>
            <a:r>
              <a:rPr lang="en-US" baseline="0" dirty="0"/>
              <a:t> value. The caller will capture it using the ` </a:t>
            </a:r>
            <a:r>
              <a:rPr lang="is-IS" baseline="0" dirty="0"/>
              <a:t>… ` .</a:t>
            </a:r>
          </a:p>
          <a:p>
            <a:endParaRPr lang="is-IS" baseline="0" dirty="0"/>
          </a:p>
          <a:p>
            <a:r>
              <a:rPr lang="is-IS" baseline="0" dirty="0"/>
              <a:t>The data file "fn1“ is in the directory 19.SeS_Unit3_AdvancedScripting_DataFiles. </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35</a:t>
            </a:fld>
            <a:endParaRPr lang="en-US"/>
          </a:p>
        </p:txBody>
      </p:sp>
    </p:spTree>
    <p:extLst>
      <p:ext uri="{BB962C8B-B14F-4D97-AF65-F5344CB8AC3E}">
        <p14:creationId xmlns:p14="http://schemas.microsoft.com/office/powerpoint/2010/main" val="9916681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second way to return a value is to assign it to a variable. By default, all variables in the Bourne shell scripts are global, so RESULT is available outside the function.</a:t>
            </a:r>
          </a:p>
          <a:p>
            <a:endParaRPr lang="en-US" dirty="0"/>
          </a:p>
          <a:p>
            <a:r>
              <a:rPr lang="en-US" dirty="0"/>
              <a:t>This method has the advantage of allowing a function to output multiple values—just have</a:t>
            </a:r>
            <a:r>
              <a:rPr lang="en-US" baseline="0" dirty="0"/>
              <a:t> multiple variables!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is-I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is-IS" baseline="0" dirty="0"/>
              <a:t>The data file "fn2“ is in the directory 19.SeS_Unit3_AdvancedScripting_DataFiles. </a:t>
            </a:r>
            <a:endParaRPr lang="en-US" dirty="0"/>
          </a:p>
          <a:p>
            <a:endParaRPr lang="en-US" baseline="0" dirty="0"/>
          </a:p>
        </p:txBody>
      </p:sp>
      <p:sp>
        <p:nvSpPr>
          <p:cNvPr id="4" name="Slide Number Placeholder 3"/>
          <p:cNvSpPr>
            <a:spLocks noGrp="1"/>
          </p:cNvSpPr>
          <p:nvPr>
            <p:ph type="sldNum" sz="quarter" idx="10"/>
          </p:nvPr>
        </p:nvSpPr>
        <p:spPr/>
        <p:txBody>
          <a:bodyPr/>
          <a:lstStyle/>
          <a:p>
            <a:fld id="{D27B6843-3AD9-D947-BFC2-4A81687A714D}" type="slidenum">
              <a:rPr lang="en-US" smtClean="0"/>
              <a:t>36</a:t>
            </a:fld>
            <a:endParaRPr lang="en-US"/>
          </a:p>
        </p:txBody>
      </p:sp>
    </p:spTree>
    <p:extLst>
      <p:ext uri="{BB962C8B-B14F-4D97-AF65-F5344CB8AC3E}">
        <p14:creationId xmlns:p14="http://schemas.microsoft.com/office/powerpoint/2010/main" val="22914470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function rounds</a:t>
            </a:r>
            <a:r>
              <a:rPr lang="en-US" baseline="0" dirty="0"/>
              <a:t> its integer to the nearest 10s and prints the result. Note the escaped * in the last </a:t>
            </a:r>
            <a:r>
              <a:rPr lang="en-US" i="1" baseline="0" dirty="0" err="1"/>
              <a:t>expr</a:t>
            </a:r>
            <a:r>
              <a:rPr lang="en-US" baseline="0" dirty="0"/>
              <a:t> to prevent the interpreter from expanding it.</a:t>
            </a:r>
          </a:p>
          <a:p>
            <a:endParaRPr lang="en-US" baseline="0" dirty="0"/>
          </a:p>
          <a:p>
            <a:r>
              <a:rPr lang="en-US" baseline="0" dirty="0"/>
              <a:t>Again, reference RETVAL to get the computed value.</a:t>
            </a:r>
          </a:p>
          <a:p>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is-IS" baseline="0" dirty="0"/>
              <a:t>The data file “round“ is in the directory 19.SeS_Unit3_AdvancedScripting_DataFiles. </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37</a:t>
            </a:fld>
            <a:endParaRPr lang="en-US"/>
          </a:p>
        </p:txBody>
      </p:sp>
    </p:spTree>
    <p:extLst>
      <p:ext uri="{BB962C8B-B14F-4D97-AF65-F5344CB8AC3E}">
        <p14:creationId xmlns:p14="http://schemas.microsoft.com/office/powerpoint/2010/main" val="38285607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shows a complex function that is useful for solving the</a:t>
            </a:r>
            <a:r>
              <a:rPr lang="en-US" baseline="0" dirty="0"/>
              <a:t> Big Puzzler that follows. It shows how to translate times into minutes, taking into account whether it is AM or PM.</a:t>
            </a:r>
          </a:p>
          <a:p>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is-IS" baseline="0" dirty="0"/>
              <a:t>The data file “midmin“ is in the directory 19.SeS_Unit3_AdvancedScripting_DataFiles. </a:t>
            </a:r>
            <a:endParaRPr lang="en-US" dirty="0"/>
          </a:p>
          <a:p>
            <a:endParaRPr lang="en-US" baseline="0" dirty="0"/>
          </a:p>
        </p:txBody>
      </p:sp>
      <p:sp>
        <p:nvSpPr>
          <p:cNvPr id="4" name="Slide Number Placeholder 3"/>
          <p:cNvSpPr>
            <a:spLocks noGrp="1"/>
          </p:cNvSpPr>
          <p:nvPr>
            <p:ph type="sldNum" sz="quarter" idx="10"/>
          </p:nvPr>
        </p:nvSpPr>
        <p:spPr/>
        <p:txBody>
          <a:bodyPr/>
          <a:lstStyle/>
          <a:p>
            <a:fld id="{D27B6843-3AD9-D947-BFC2-4A81687A714D}" type="slidenum">
              <a:rPr lang="en-US" smtClean="0"/>
              <a:t>38</a:t>
            </a:fld>
            <a:endParaRPr lang="en-US"/>
          </a:p>
        </p:txBody>
      </p:sp>
    </p:spTree>
    <p:extLst>
      <p:ext uri="{BB962C8B-B14F-4D97-AF65-F5344CB8AC3E}">
        <p14:creationId xmlns:p14="http://schemas.microsoft.com/office/powerpoint/2010/main" val="14090027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shows a complex function that is useful for solving the</a:t>
            </a:r>
            <a:r>
              <a:rPr lang="en-US" baseline="0" dirty="0"/>
              <a:t> Big Puzzler that follows. It shows how to translate times into minutes, taking into account whether it is AM or PM.</a:t>
            </a:r>
          </a:p>
          <a:p>
            <a:endParaRPr lang="en-US" baseline="0" dirty="0"/>
          </a:p>
          <a:p>
            <a:r>
              <a:rPr lang="en-US" baseline="0" dirty="0"/>
              <a:t>AM and PM *must* be in </a:t>
            </a:r>
            <a:r>
              <a:rPr lang="en-US" baseline="0"/>
              <a:t>capital letters!</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39</a:t>
            </a:fld>
            <a:endParaRPr lang="en-US"/>
          </a:p>
        </p:txBody>
      </p:sp>
    </p:spTree>
    <p:extLst>
      <p:ext uri="{BB962C8B-B14F-4D97-AF65-F5344CB8AC3E}">
        <p14:creationId xmlns:p14="http://schemas.microsoft.com/office/powerpoint/2010/main" val="14090027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function on Slide</a:t>
            </a:r>
            <a:r>
              <a:rPr lang="en-US" baseline="0" dirty="0"/>
              <a:t> 39</a:t>
            </a:r>
            <a:r>
              <a:rPr lang="en-US" dirty="0"/>
              <a:t>; it makes things much</a:t>
            </a:r>
            <a:r>
              <a:rPr lang="en-US" baseline="0" dirty="0"/>
              <a:t> easier.</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40</a:t>
            </a:fld>
            <a:endParaRPr lang="en-US"/>
          </a:p>
        </p:txBody>
      </p:sp>
    </p:spTree>
    <p:extLst>
      <p:ext uri="{BB962C8B-B14F-4D97-AF65-F5344CB8AC3E}">
        <p14:creationId xmlns:p14="http://schemas.microsoft.com/office/powerpoint/2010/main" val="478962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describes the data</a:t>
            </a:r>
            <a:r>
              <a:rPr lang="en-US" baseline="0" dirty="0"/>
              <a:t> in the file “connect.csv” in the directory 19.SeS_Unit3_AdvancedScripting_DataFiles. The bullet points describe the second line and subsequent lines of the csv file; the first line contains field headers.</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a:t>
            </a:fld>
            <a:endParaRPr lang="en-US"/>
          </a:p>
        </p:txBody>
      </p:sp>
    </p:spTree>
    <p:extLst>
      <p:ext uri="{BB962C8B-B14F-4D97-AF65-F5344CB8AC3E}">
        <p14:creationId xmlns:p14="http://schemas.microsoft.com/office/powerpoint/2010/main" val="3259264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where we get into</a:t>
            </a:r>
            <a:r>
              <a:rPr lang="en-US" baseline="0" dirty="0"/>
              <a:t> file analysis. We need to read in the contents of the </a:t>
            </a:r>
            <a:r>
              <a:rPr lang="en-US" baseline="0" dirty="0" err="1"/>
              <a:t>connect.csv</a:t>
            </a:r>
            <a:r>
              <a:rPr lang="en-US" baseline="0" dirty="0"/>
              <a:t> file, assign each field to a variable, and then manipulate those variables and output the results of the manipulation.</a:t>
            </a:r>
          </a:p>
          <a:p>
            <a:endParaRPr lang="en-US" baseline="0" dirty="0"/>
          </a:p>
          <a:p>
            <a:r>
              <a:rPr lang="en-US" baseline="0" dirty="0"/>
              <a:t>Because we need to loop through the file, reading a line at a time, we need an indefinite loop, so we use a </a:t>
            </a:r>
            <a:r>
              <a:rPr lang="en-US" i="1" baseline="0" dirty="0"/>
              <a:t>while</a:t>
            </a:r>
            <a:r>
              <a:rPr lang="en-US" baseline="0" dirty="0"/>
              <a:t> rather than a </a:t>
            </a:r>
            <a:r>
              <a:rPr lang="en-US" i="1" baseline="0" dirty="0"/>
              <a:t>for</a:t>
            </a:r>
            <a:r>
              <a:rPr lang="en-US" baseline="0" dirty="0"/>
              <a:t>.</a:t>
            </a:r>
          </a:p>
          <a:p>
            <a:endParaRPr lang="en-US" baseline="0" dirty="0"/>
          </a:p>
          <a:p>
            <a:r>
              <a:rPr lang="en-US" baseline="0" dirty="0"/>
              <a:t>To read from a file, we also need to redirect input so the standard input is the file, not the terminal. (We could use </a:t>
            </a:r>
            <a:r>
              <a:rPr lang="en-US" i="1" baseline="0" dirty="0"/>
              <a:t>cat</a:t>
            </a:r>
            <a:r>
              <a:rPr lang="en-US" baseline="0" dirty="0"/>
              <a:t> and a pipe, but the redirection is easier.)</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5</a:t>
            </a:fld>
            <a:endParaRPr lang="en-US"/>
          </a:p>
        </p:txBody>
      </p:sp>
    </p:spTree>
    <p:extLst>
      <p:ext uri="{BB962C8B-B14F-4D97-AF65-F5344CB8AC3E}">
        <p14:creationId xmlns:p14="http://schemas.microsoft.com/office/powerpoint/2010/main" val="1622048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first step in understanding how</a:t>
            </a:r>
            <a:r>
              <a:rPr lang="en-US" baseline="0" dirty="0"/>
              <a:t> to read from a file. The scripting language uses newlines, not carriage returns, to terminate lines, and it assumes input works the same way. But when you save a .</a:t>
            </a:r>
            <a:r>
              <a:rPr lang="en-US" baseline="0" dirty="0" err="1"/>
              <a:t>csv</a:t>
            </a:r>
            <a:r>
              <a:rPr lang="en-US" baseline="0" dirty="0"/>
              <a:t> file from an Excel spreadsheet (as we did here), Excel uses carriage returns to terminate lines. So we need to fix that. </a:t>
            </a:r>
          </a:p>
          <a:p>
            <a:endParaRPr lang="en-US" baseline="0" dirty="0"/>
          </a:p>
          <a:p>
            <a:r>
              <a:rPr lang="en-US" baseline="0" dirty="0"/>
              <a:t>The command used was actually</a:t>
            </a:r>
          </a:p>
          <a:p>
            <a:r>
              <a:rPr lang="en-US" baseline="0" dirty="0"/>
              <a:t>	</a:t>
            </a:r>
            <a:r>
              <a:rPr lang="en-US" baseline="0" dirty="0" err="1">
                <a:latin typeface="Courier"/>
              </a:rPr>
              <a:t>tr</a:t>
            </a:r>
            <a:r>
              <a:rPr lang="en-US" baseline="0" dirty="0">
                <a:latin typeface="Courier"/>
              </a:rPr>
              <a:t> ‘\015’ ‘\012’ &lt; excel-saved.csv &gt; connect.csv</a:t>
            </a:r>
          </a:p>
          <a:p>
            <a:endParaRPr lang="en-US" baseline="0" dirty="0"/>
          </a:p>
          <a:p>
            <a:r>
              <a:rPr lang="en-US" baseline="0" dirty="0"/>
              <a:t>As explained later, \015 is the octal representation of a carriage return and \012 that of a newline.</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6</a:t>
            </a:fld>
            <a:endParaRPr lang="en-US"/>
          </a:p>
        </p:txBody>
      </p:sp>
    </p:spTree>
    <p:extLst>
      <p:ext uri="{BB962C8B-B14F-4D97-AF65-F5344CB8AC3E}">
        <p14:creationId xmlns:p14="http://schemas.microsoft.com/office/powerpoint/2010/main" val="1898753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command</a:t>
            </a:r>
            <a:r>
              <a:rPr lang="en-US" baseline="0" dirty="0"/>
              <a:t> acts exactly like the command in an </a:t>
            </a:r>
            <a:r>
              <a:rPr lang="en-US" i="1" baseline="0" dirty="0"/>
              <a:t>if </a:t>
            </a:r>
            <a:r>
              <a:rPr lang="en-US" baseline="0" dirty="0"/>
              <a:t>condition. So, if it exits with an exit status code of 0, the </a:t>
            </a:r>
            <a:r>
              <a:rPr lang="en-US" i="0" baseline="0" dirty="0"/>
              <a:t>actions in the body</a:t>
            </a:r>
            <a:r>
              <a:rPr lang="en-US" baseline="0" dirty="0"/>
              <a:t> of the </a:t>
            </a:r>
            <a:r>
              <a:rPr lang="en-US" i="1" baseline="0" dirty="0"/>
              <a:t>while</a:t>
            </a:r>
            <a:r>
              <a:rPr lang="en-US" baseline="0" dirty="0"/>
              <a:t> statement is executed.</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7</a:t>
            </a:fld>
            <a:endParaRPr lang="en-US"/>
          </a:p>
        </p:txBody>
      </p:sp>
    </p:spTree>
    <p:extLst>
      <p:ext uri="{BB962C8B-B14F-4D97-AF65-F5344CB8AC3E}">
        <p14:creationId xmlns:p14="http://schemas.microsoft.com/office/powerpoint/2010/main" val="3978891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there is only one variable on </a:t>
            </a:r>
            <a:r>
              <a:rPr lang="en-US" i="1" dirty="0"/>
              <a:t>read</a:t>
            </a:r>
            <a:r>
              <a:rPr lang="en-US" dirty="0"/>
              <a:t>, that</a:t>
            </a:r>
            <a:r>
              <a:rPr lang="en-US" baseline="0" dirty="0"/>
              <a:t> variable’s value takes on the value of the line.</a:t>
            </a:r>
          </a:p>
          <a:p>
            <a:endParaRPr lang="en-US" baseline="0" dirty="0"/>
          </a:p>
          <a:p>
            <a:r>
              <a:rPr lang="en-US" baseline="0" dirty="0"/>
              <a:t>In general, if there are fewer variables than fields, the last variable gets the excess.</a:t>
            </a:r>
          </a:p>
          <a:p>
            <a:endParaRPr lang="en-US" baseline="0" dirty="0"/>
          </a:p>
          <a:p>
            <a:r>
              <a:rPr lang="en-US" baseline="0" dirty="0"/>
              <a:t>Unless changed, each field is separated by white space. We’ll change this later using the IFS variable.</a:t>
            </a:r>
          </a:p>
          <a:p>
            <a:endParaRPr lang="en-US" baseline="0" dirty="0"/>
          </a:p>
          <a:p>
            <a:r>
              <a:rPr lang="en-US" baseline="0" dirty="0"/>
              <a:t>Also, notice the redirection comes after the </a:t>
            </a:r>
            <a:r>
              <a:rPr lang="en-US" i="1" baseline="0" dirty="0"/>
              <a:t>done</a:t>
            </a:r>
            <a:r>
              <a:rPr lang="en-US" baseline="0" dirty="0"/>
              <a:t>, so it applies to the entire loop. If you do it after the </a:t>
            </a:r>
            <a:r>
              <a:rPr lang="en-US" i="1" baseline="0" dirty="0"/>
              <a:t>read</a:t>
            </a:r>
            <a:r>
              <a:rPr lang="en-US" baseline="0" dirty="0"/>
              <a:t> but before the </a:t>
            </a:r>
            <a:r>
              <a:rPr lang="en-US" b="0" i="1" baseline="0" dirty="0"/>
              <a:t>do</a:t>
            </a:r>
            <a:r>
              <a:rPr lang="en-US" baseline="0" dirty="0"/>
              <a:t>, it’s read exactly once.</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8</a:t>
            </a:fld>
            <a:endParaRPr lang="en-US"/>
          </a:p>
        </p:txBody>
      </p:sp>
    </p:spTree>
    <p:extLst>
      <p:ext uri="{BB962C8B-B14F-4D97-AF65-F5344CB8AC3E}">
        <p14:creationId xmlns:p14="http://schemas.microsoft.com/office/powerpoint/2010/main" val="868950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file “</a:t>
            </a:r>
            <a:r>
              <a:rPr lang="en-US" dirty="0" err="1"/>
              <a:t>gleep</a:t>
            </a:r>
            <a:r>
              <a:rPr lang="en-US" dirty="0"/>
              <a:t>” is in the directory 19.SeS_Unit3_AdvancedScripting_DataFiles. It’s shown on the next page, too. This just shows how the fields</a:t>
            </a:r>
            <a:r>
              <a:rPr lang="en-US" baseline="0" dirty="0"/>
              <a:t> work.</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9</a:t>
            </a:fld>
            <a:endParaRPr lang="en-US"/>
          </a:p>
        </p:txBody>
      </p:sp>
    </p:spTree>
    <p:extLst>
      <p:ext uri="{BB962C8B-B14F-4D97-AF65-F5344CB8AC3E}">
        <p14:creationId xmlns:p14="http://schemas.microsoft.com/office/powerpoint/2010/main" val="37221985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10" name="Group 9"/>
          <p:cNvGrpSpPr/>
          <p:nvPr/>
        </p:nvGrpSpPr>
        <p:grpSpPr>
          <a:xfrm>
            <a:off x="2249552" y="3401981"/>
            <a:ext cx="5372100" cy="2059641"/>
            <a:chOff x="914400" y="3657600"/>
            <a:chExt cx="7162800" cy="2059641"/>
          </a:xfrm>
        </p:grpSpPr>
        <p:sp>
          <p:nvSpPr>
            <p:cNvPr id="11" name="Rectangle 10"/>
            <p:cNvSpPr/>
            <p:nvPr/>
          </p:nvSpPr>
          <p:spPr>
            <a:xfrm>
              <a:off x="914400" y="3657600"/>
              <a:ext cx="7162800" cy="1295400"/>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11"/>
            <p:cNvSpPr/>
            <p:nvPr/>
          </p:nvSpPr>
          <p:spPr>
            <a:xfrm>
              <a:off x="914400" y="5069541"/>
              <a:ext cx="7162800" cy="647700"/>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p:cNvSpPr/>
            <p:nvPr/>
          </p:nvSpPr>
          <p:spPr>
            <a:xfrm>
              <a:off x="914400" y="3657600"/>
              <a:ext cx="228600" cy="1295400"/>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p:cNvSpPr/>
            <p:nvPr/>
          </p:nvSpPr>
          <p:spPr>
            <a:xfrm>
              <a:off x="914400" y="5069541"/>
              <a:ext cx="228600" cy="647700"/>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5" name="Title 1"/>
          <p:cNvSpPr>
            <a:spLocks noGrp="1"/>
          </p:cNvSpPr>
          <p:nvPr>
            <p:ph type="ctrTitle" hasCustomPrompt="1"/>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Module Name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pic>
        <p:nvPicPr>
          <p:cNvPr id="2" name="Picture 1" descr="Logo for Catalyzing Computing and Cybersecurity in Community Colleges (C5) with grant funding." title="C5 Logo"/>
          <p:cNvPicPr>
            <a:picLocks noChangeAspect="1"/>
          </p:cNvPicPr>
          <p:nvPr/>
        </p:nvPicPr>
        <p:blipFill>
          <a:blip r:embed="rId2"/>
          <a:stretch>
            <a:fillRect/>
          </a:stretch>
        </p:blipFill>
        <p:spPr>
          <a:xfrm>
            <a:off x="417271" y="283768"/>
            <a:ext cx="1883002" cy="1870957"/>
          </a:xfrm>
          <a:prstGeom prst="rect">
            <a:avLst/>
          </a:prstGeom>
        </p:spPr>
      </p:pic>
      <p:pic>
        <p:nvPicPr>
          <p:cNvPr id="3" name="Picture 2" descr="Logo for the National Science Foundation (NSF), which provides Catalyzing Computing and Cybersecurity in Community Colleges (C5) with grant funding." title="National Science Foundation logo"/>
          <p:cNvPicPr>
            <a:picLocks noChangeAspect="1"/>
          </p:cNvPicPr>
          <p:nvPr/>
        </p:nvPicPr>
        <p:blipFill>
          <a:blip r:embed="rId3"/>
          <a:stretch>
            <a:fillRect/>
          </a:stretch>
        </p:blipFill>
        <p:spPr>
          <a:xfrm>
            <a:off x="7414634" y="283768"/>
            <a:ext cx="1210054" cy="1210054"/>
          </a:xfrm>
          <a:prstGeom prst="rect">
            <a:avLst/>
          </a:prstGeom>
        </p:spPr>
      </p:pic>
    </p:spTree>
    <p:extLst>
      <p:ext uri="{BB962C8B-B14F-4D97-AF65-F5344CB8AC3E}">
        <p14:creationId xmlns:p14="http://schemas.microsoft.com/office/powerpoint/2010/main" val="2175247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365126"/>
            <a:ext cx="7886700" cy="1325563"/>
          </a:xfrm>
          <a:prstGeom prst="rect">
            <a:avLst/>
          </a:prstGeom>
        </p:spPr>
        <p:txBody>
          <a:bodyPr/>
          <a:lstStyle>
            <a:lvl1pPr>
              <a:defRPr/>
            </a:lvl1pPr>
          </a:lstStyle>
          <a:p>
            <a:r>
              <a:rPr lang="en-US" dirty="0"/>
              <a:t>Slide Title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2464615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444870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1867976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1952849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211189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7" name="Slide Number Placeholder 6"/>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3998359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7" name="Slide Number Placeholder 6"/>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1113492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Last Slide">
    <p:spTree>
      <p:nvGrpSpPr>
        <p:cNvPr id="1" name=""/>
        <p:cNvGrpSpPr/>
        <p:nvPr/>
      </p:nvGrpSpPr>
      <p:grpSpPr>
        <a:xfrm>
          <a:off x="0" y="0"/>
          <a:ext cx="0" cy="0"/>
          <a:chOff x="0" y="0"/>
          <a:chExt cx="0" cy="0"/>
        </a:xfrm>
      </p:grpSpPr>
      <p:pic>
        <p:nvPicPr>
          <p:cNvPr id="3" name="Picture 2" descr="Logo for Catalyzing Computing and Cybersecurity in Community Colleges (C5)" title="C5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1277" y="469386"/>
            <a:ext cx="2164149" cy="2195808"/>
          </a:xfrm>
          <a:prstGeom prst="rect">
            <a:avLst/>
          </a:prstGeom>
        </p:spPr>
      </p:pic>
      <p:sp>
        <p:nvSpPr>
          <p:cNvPr id="4" name="Rectangle 3"/>
          <p:cNvSpPr/>
          <p:nvPr userDrawn="1"/>
        </p:nvSpPr>
        <p:spPr>
          <a:xfrm>
            <a:off x="2286000" y="2907053"/>
            <a:ext cx="4572000" cy="646331"/>
          </a:xfrm>
          <a:prstGeom prst="rect">
            <a:avLst/>
          </a:prstGeom>
        </p:spPr>
        <p:txBody>
          <a:bodyPr>
            <a:spAutoFit/>
          </a:bodyPr>
          <a:lstStyle/>
          <a:p>
            <a:pPr algn="ctr"/>
            <a:r>
              <a:rPr lang="en-US" b="1" dirty="0"/>
              <a:t>Catalyzing Computing and Cybersecurity in Community Colleges</a:t>
            </a:r>
          </a:p>
        </p:txBody>
      </p:sp>
      <p:sp>
        <p:nvSpPr>
          <p:cNvPr id="5" name="Rectangle 4"/>
          <p:cNvSpPr/>
          <p:nvPr userDrawn="1"/>
        </p:nvSpPr>
        <p:spPr>
          <a:xfrm>
            <a:off x="2286000" y="3570743"/>
            <a:ext cx="4572000" cy="1323439"/>
          </a:xfrm>
          <a:prstGeom prst="rect">
            <a:avLst/>
          </a:prstGeom>
        </p:spPr>
        <p:txBody>
          <a:bodyPr>
            <a:spAutoFit/>
          </a:bodyPr>
          <a:lstStyle/>
          <a:p>
            <a:pPr algn="ctr"/>
            <a:r>
              <a:rPr lang="en-US" sz="1600" dirty="0"/>
              <a:t>is funded by a National Science Foundation grant and is located at Whatcom Community College</a:t>
            </a:r>
          </a:p>
          <a:p>
            <a:pPr algn="ctr"/>
            <a:endParaRPr lang="en-US" sz="1600" dirty="0"/>
          </a:p>
          <a:p>
            <a:pPr algn="ctr"/>
            <a:r>
              <a:rPr lang="en-US" sz="1600" dirty="0"/>
              <a:t>237 West Kellogg Road</a:t>
            </a:r>
          </a:p>
          <a:p>
            <a:pPr algn="ctr"/>
            <a:r>
              <a:rPr lang="en-US" sz="1600" dirty="0"/>
              <a:t>Bellingham, WA 98226</a:t>
            </a:r>
          </a:p>
        </p:txBody>
      </p:sp>
      <p:sp>
        <p:nvSpPr>
          <p:cNvPr id="6" name="Rectangle 5"/>
          <p:cNvSpPr/>
          <p:nvPr userDrawn="1"/>
        </p:nvSpPr>
        <p:spPr>
          <a:xfrm>
            <a:off x="3617764" y="4915671"/>
            <a:ext cx="1908471" cy="338554"/>
          </a:xfrm>
          <a:prstGeom prst="rect">
            <a:avLst/>
          </a:prstGeom>
        </p:spPr>
        <p:txBody>
          <a:bodyPr wrap="none">
            <a:spAutoFit/>
          </a:bodyPr>
          <a:lstStyle/>
          <a:p>
            <a:r>
              <a:rPr lang="en-US" sz="1600" b="1" dirty="0"/>
              <a:t>www.C5colleges.org</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019550" y="5399125"/>
            <a:ext cx="1104900" cy="1104900"/>
          </a:xfrm>
          <a:prstGeom prst="rect">
            <a:avLst/>
          </a:prstGeom>
        </p:spPr>
      </p:pic>
    </p:spTree>
    <p:extLst>
      <p:ext uri="{BB962C8B-B14F-4D97-AF65-F5344CB8AC3E}">
        <p14:creationId xmlns:p14="http://schemas.microsoft.com/office/powerpoint/2010/main" val="352903989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c5colleges.org/"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creativecommons.org/licenses/by/4.0/"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title="Page Number"/>
          <p:cNvSpPr>
            <a:spLocks noGrp="1"/>
          </p:cNvSpPr>
          <p:nvPr>
            <p:ph type="sldNum" sz="quarter" idx="4"/>
          </p:nvPr>
        </p:nvSpPr>
        <p:spPr>
          <a:xfrm>
            <a:off x="8019661" y="6329898"/>
            <a:ext cx="49568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6FE3C-7E70-4420-AA12-392E0D4EE99D}" type="slidenum">
              <a:rPr lang="en-US" smtClean="0"/>
              <a:pPr/>
              <a:t>‹#›</a:t>
            </a:fld>
            <a:endParaRPr lang="en-US" dirty="0"/>
          </a:p>
        </p:txBody>
      </p:sp>
      <p:sp>
        <p:nvSpPr>
          <p:cNvPr id="7" name="Title Placeholder 6"/>
          <p:cNvSpPr>
            <a:spLocks noGrp="1"/>
          </p:cNvSpPr>
          <p:nvPr>
            <p:ph type="title"/>
          </p:nvPr>
        </p:nvSpPr>
        <p:spPr>
          <a:xfrm>
            <a:off x="628650" y="457200"/>
            <a:ext cx="5685995" cy="1101133"/>
          </a:xfrm>
          <a:prstGeom prst="rect">
            <a:avLst/>
          </a:prstGeom>
        </p:spPr>
        <p:txBody>
          <a:bodyPr vert="horz" lIns="91440" tIns="45720" rIns="91440" bIns="45720" rtlCol="0" anchor="ctr">
            <a:normAutofit/>
          </a:bodyPr>
          <a:lstStyle/>
          <a:p>
            <a:r>
              <a:rPr lang="en-US"/>
              <a:t>Click to edit Master title style</a:t>
            </a:r>
            <a:endParaRPr lang="en-US" dirty="0"/>
          </a:p>
        </p:txBody>
      </p:sp>
      <p:pic>
        <p:nvPicPr>
          <p:cNvPr id="12" name="Picture 11" descr="Except where otherwise noted, content in this document is licensed under a Creative Commons Attribution 4.0 International license." title="Creative Commons Logo"/>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8650" y="6463019"/>
            <a:ext cx="720197" cy="295275"/>
          </a:xfrm>
          <a:prstGeom prst="rect">
            <a:avLst/>
          </a:prstGeom>
        </p:spPr>
      </p:pic>
      <p:sp>
        <p:nvSpPr>
          <p:cNvPr id="4" name="Text Placeholder 3"/>
          <p:cNvSpPr>
            <a:spLocks noGrp="1"/>
          </p:cNvSpPr>
          <p:nvPr>
            <p:ph type="body" idx="1"/>
          </p:nvPr>
        </p:nvSpPr>
        <p:spPr>
          <a:xfrm>
            <a:off x="628650" y="1825625"/>
            <a:ext cx="7886700" cy="4482632"/>
          </a:xfrm>
          <a:prstGeom prst="rect">
            <a:avLst/>
          </a:prstGeom>
        </p:spPr>
        <p:txBody>
          <a:bodyPr vert="horz" lIns="91440" tIns="45720" rIns="91440" bIns="45720" rtlCol="0">
            <a:norm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dirty="0"/>
              <a:t>Click to edit M</a:t>
            </a:r>
          </a:p>
          <a:p>
            <a:pPr lvl="0"/>
            <a:r>
              <a:rPr lang="en-US" dirty="0"/>
              <a:t>aster text styles</a:t>
            </a:r>
          </a:p>
          <a:p>
            <a:pPr lvl="1"/>
            <a:r>
              <a:rPr lang="en-US" dirty="0"/>
              <a:t>Second </a:t>
            </a:r>
            <a:r>
              <a:rPr lang="en-US" dirty="0" err="1"/>
              <a:t>levelThird</a:t>
            </a:r>
            <a:r>
              <a:rPr lang="en-US" dirty="0"/>
              <a:t> level</a:t>
            </a:r>
          </a:p>
          <a:p>
            <a:pPr lvl="3"/>
            <a:r>
              <a:rPr lang="en-US" dirty="0"/>
              <a:t>Fourth level</a:t>
            </a:r>
          </a:p>
          <a:p>
            <a:pPr lvl="4"/>
            <a:r>
              <a:rPr lang="en-US" dirty="0"/>
              <a:t>Fifth level</a:t>
            </a:r>
          </a:p>
        </p:txBody>
      </p:sp>
      <p:sp>
        <p:nvSpPr>
          <p:cNvPr id="13" name="Rectangle 2"/>
          <p:cNvSpPr>
            <a:spLocks noChangeArrowheads="1"/>
          </p:cNvSpPr>
          <p:nvPr/>
        </p:nvSpPr>
        <p:spPr bwMode="auto">
          <a:xfrm>
            <a:off x="1" y="90100"/>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15" name="Rectangle 3"/>
          <p:cNvSpPr>
            <a:spLocks noChangeArrowheads="1"/>
          </p:cNvSpPr>
          <p:nvPr/>
        </p:nvSpPr>
        <p:spPr bwMode="auto">
          <a:xfrm rot="10800000" flipV="1">
            <a:off x="1397918" y="6420127"/>
            <a:ext cx="4147458" cy="438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tabLst>
                <a:tab pos="2228850" algn="ctr"/>
                <a:tab pos="4457700" algn="r"/>
              </a:tabLst>
            </a:pP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This document is licensed with a </a:t>
            </a: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12"/>
              </a:rPr>
              <a:t>Creative Commons Attribution 4.0 International License</a:t>
            </a:r>
            <a:r>
              <a:rPr kumimoji="0" lang="en-US" altLang="en-US" sz="1200" b="0" i="0" u="none" strike="noStrike" cap="none" normalizeH="0" baseline="0" dirty="0">
                <a:ln>
                  <a:noFill/>
                </a:ln>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©2017  </a:t>
            </a: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13"/>
              </a:rPr>
              <a:t>www.C5colleges.org</a:t>
            </a:r>
            <a:endParaRPr kumimoji="0" lang="en-US" altLang="en-US" sz="135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459164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dirty="0"/>
              <a:t>Secure</a:t>
            </a:r>
            <a:r>
              <a:rPr lang="en-US" b="1" dirty="0"/>
              <a:t> Scripting</a:t>
            </a:r>
            <a:endParaRPr lang="en-US" dirty="0"/>
          </a:p>
        </p:txBody>
      </p:sp>
      <p:sp>
        <p:nvSpPr>
          <p:cNvPr id="3" name="Subtitle 2"/>
          <p:cNvSpPr>
            <a:spLocks noGrp="1"/>
          </p:cNvSpPr>
          <p:nvPr>
            <p:ph type="body" sz="quarter" idx="13"/>
          </p:nvPr>
        </p:nvSpPr>
        <p:spPr>
          <a:xfrm>
            <a:off x="2629775" y="4885898"/>
            <a:ext cx="4220429" cy="504967"/>
          </a:xfrm>
        </p:spPr>
        <p:txBody>
          <a:bodyPr>
            <a:noAutofit/>
          </a:bodyPr>
          <a:lstStyle/>
          <a:p>
            <a:pPr algn="l"/>
            <a:r>
              <a:rPr lang="en-US" sz="2000" b="1" dirty="0">
                <a:solidFill>
                  <a:schemeClr val="accent5">
                    <a:lumMod val="75000"/>
                  </a:schemeClr>
                </a:solidFill>
              </a:rPr>
              <a:t>Advanced Scripting</a:t>
            </a:r>
          </a:p>
        </p:txBody>
      </p:sp>
    </p:spTree>
    <p:extLst>
      <p:ext uri="{BB962C8B-B14F-4D97-AF65-F5344CB8AC3E}">
        <p14:creationId xmlns:p14="http://schemas.microsoft.com/office/powerpoint/2010/main" val="2704345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Happens</a:t>
            </a:r>
          </a:p>
        </p:txBody>
      </p:sp>
      <p:sp>
        <p:nvSpPr>
          <p:cNvPr id="3" name="Content Placeholder 2"/>
          <p:cNvSpPr>
            <a:spLocks noGrp="1"/>
          </p:cNvSpPr>
          <p:nvPr>
            <p:ph idx="1"/>
          </p:nvPr>
        </p:nvSpPr>
        <p:spPr/>
        <p:txBody>
          <a:bodyPr/>
          <a:lstStyle/>
          <a:p>
            <a:r>
              <a:rPr lang="en-US" dirty="0" err="1"/>
              <a:t>gleep</a:t>
            </a:r>
            <a:r>
              <a:rPr lang="en-US" dirty="0"/>
              <a:t> is:</a:t>
            </a:r>
          </a:p>
          <a:p>
            <a:pPr marL="457200" lvl="1" indent="0">
              <a:buNone/>
            </a:pPr>
            <a:r>
              <a:rPr lang="en-US" dirty="0">
                <a:latin typeface="Courier"/>
                <a:cs typeface="Courier"/>
              </a:rPr>
              <a:t>a b</a:t>
            </a:r>
          </a:p>
          <a:p>
            <a:pPr marL="457200" lvl="1" indent="0">
              <a:buNone/>
            </a:pPr>
            <a:r>
              <a:rPr lang="en-US" dirty="0">
                <a:latin typeface="Courier"/>
                <a:cs typeface="Courier"/>
              </a:rPr>
              <a:t>x y</a:t>
            </a:r>
          </a:p>
          <a:p>
            <a:pPr marL="457200" lvl="1" indent="0">
              <a:buNone/>
            </a:pPr>
            <a:r>
              <a:rPr lang="en-US" dirty="0">
                <a:latin typeface="Courier"/>
                <a:cs typeface="Courier"/>
              </a:rPr>
              <a:t>you me</a:t>
            </a:r>
          </a:p>
          <a:p>
            <a:endParaRPr lang="en-US" dirty="0"/>
          </a:p>
          <a:p>
            <a:r>
              <a:rPr lang="en-US" dirty="0"/>
              <a:t>The </a:t>
            </a:r>
            <a:r>
              <a:rPr lang="en-US" i="1" dirty="0"/>
              <a:t>while</a:t>
            </a:r>
            <a:r>
              <a:rPr lang="en-US" dirty="0"/>
              <a:t> loop prints:</a:t>
            </a:r>
            <a:br>
              <a:rPr lang="en-US" dirty="0"/>
            </a:br>
            <a:r>
              <a:rPr lang="en-US" dirty="0"/>
              <a:t/>
            </a:r>
            <a:br>
              <a:rPr lang="en-US" dirty="0"/>
            </a:br>
            <a:r>
              <a:rPr lang="en-US" dirty="0"/>
              <a:t> 	</a:t>
            </a:r>
            <a:r>
              <a:rPr lang="en-US" sz="1800" dirty="0">
                <a:latin typeface="Courier"/>
              </a:rPr>
              <a:t>a is followed by b</a:t>
            </a:r>
          </a:p>
          <a:p>
            <a:pPr marL="0" indent="0">
              <a:buNone/>
            </a:pPr>
            <a:r>
              <a:rPr lang="en-US" sz="1800" dirty="0">
                <a:latin typeface="Courier"/>
              </a:rPr>
              <a:t> 	x is followed by y</a:t>
            </a:r>
          </a:p>
          <a:p>
            <a:pPr marL="0" indent="0">
              <a:buNone/>
            </a:pPr>
            <a:r>
              <a:rPr lang="en-US" sz="1800" dirty="0">
                <a:latin typeface="Courier"/>
              </a:rPr>
              <a:t> 	you is followed by me</a:t>
            </a:r>
          </a:p>
          <a:p>
            <a:endParaRPr lang="en-US" dirty="0"/>
          </a:p>
        </p:txBody>
      </p:sp>
    </p:spTree>
    <p:extLst>
      <p:ext uri="{BB962C8B-B14F-4D97-AF65-F5344CB8AC3E}">
        <p14:creationId xmlns:p14="http://schemas.microsoft.com/office/powerpoint/2010/main" val="1610001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a CSV file</a:t>
            </a:r>
          </a:p>
        </p:txBody>
      </p:sp>
      <p:sp>
        <p:nvSpPr>
          <p:cNvPr id="3" name="Content Placeholder 2"/>
          <p:cNvSpPr>
            <a:spLocks noGrp="1"/>
          </p:cNvSpPr>
          <p:nvPr>
            <p:ph idx="1"/>
          </p:nvPr>
        </p:nvSpPr>
        <p:spPr/>
        <p:txBody>
          <a:bodyPr>
            <a:normAutofit/>
          </a:bodyPr>
          <a:lstStyle/>
          <a:p>
            <a:r>
              <a:rPr lang="en-US" dirty="0"/>
              <a:t>Problem: Fields are separated by commas, not blanks.</a:t>
            </a:r>
          </a:p>
          <a:p>
            <a:r>
              <a:rPr lang="en-US" dirty="0"/>
              <a:t>Shell variable IFS lists characters that act as field separators.</a:t>
            </a:r>
          </a:p>
          <a:p>
            <a:pPr lvl="1"/>
            <a:r>
              <a:rPr lang="en-US" sz="2100" dirty="0"/>
              <a:t>Default value is blank, tab, newline</a:t>
            </a:r>
          </a:p>
          <a:p>
            <a:pPr lvl="1"/>
            <a:r>
              <a:rPr lang="en-US" sz="2100" dirty="0"/>
              <a:t>Reset it to ,</a:t>
            </a:r>
          </a:p>
          <a:p>
            <a:pPr marL="457200" lvl="1" indent="0">
              <a:buNone/>
            </a:pPr>
            <a:r>
              <a:rPr lang="en-US" dirty="0">
                <a:latin typeface="Courier"/>
              </a:rPr>
              <a:t>IFS=,</a:t>
            </a:r>
          </a:p>
        </p:txBody>
      </p:sp>
    </p:spTree>
    <p:extLst>
      <p:ext uri="{BB962C8B-B14F-4D97-AF65-F5344CB8AC3E}">
        <p14:creationId xmlns:p14="http://schemas.microsoft.com/office/powerpoint/2010/main" val="450282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a:t>
            </a:r>
            <a:r>
              <a:rPr lang="en-US" dirty="0" err="1"/>
              <a:t>connect.csv</a:t>
            </a:r>
            <a:endParaRPr lang="en-US" dirty="0"/>
          </a:p>
        </p:txBody>
      </p:sp>
      <p:sp>
        <p:nvSpPr>
          <p:cNvPr id="3" name="Content Placeholder 2"/>
          <p:cNvSpPr>
            <a:spLocks noGrp="1"/>
          </p:cNvSpPr>
          <p:nvPr>
            <p:ph idx="1"/>
          </p:nvPr>
        </p:nvSpPr>
        <p:spPr/>
        <p:txBody>
          <a:bodyPr/>
          <a:lstStyle/>
          <a:p>
            <a:r>
              <a:rPr lang="en-US" dirty="0"/>
              <a:t>This prints the first and last field of each line of connect.csv:</a:t>
            </a:r>
          </a:p>
          <a:p>
            <a:pPr marL="914400" indent="0">
              <a:buNone/>
            </a:pPr>
            <a:endParaRPr lang="en-US" dirty="0">
              <a:latin typeface="Courier"/>
            </a:endParaRPr>
          </a:p>
          <a:p>
            <a:pPr marL="914400" indent="0">
              <a:buNone/>
            </a:pPr>
            <a:r>
              <a:rPr lang="en-US" sz="1800" dirty="0">
                <a:latin typeface="Courier"/>
              </a:rPr>
              <a:t>IFS=,</a:t>
            </a:r>
          </a:p>
          <a:p>
            <a:pPr marL="914400" indent="0">
              <a:buNone/>
            </a:pPr>
            <a:r>
              <a:rPr lang="en-US" sz="1800" dirty="0">
                <a:latin typeface="Courier"/>
              </a:rPr>
              <a:t>while read A B C D E F G H J K L</a:t>
            </a:r>
          </a:p>
          <a:p>
            <a:pPr marL="914400" indent="0">
              <a:buNone/>
            </a:pPr>
            <a:r>
              <a:rPr lang="en-US" sz="1800" dirty="0">
                <a:latin typeface="Courier"/>
              </a:rPr>
              <a:t>do</a:t>
            </a:r>
          </a:p>
          <a:p>
            <a:pPr marL="914400" indent="0">
              <a:buNone/>
            </a:pPr>
            <a:r>
              <a:rPr lang="en-US" sz="1800" dirty="0">
                <a:latin typeface="Courier"/>
              </a:rPr>
              <a:t> 	echo “First field $A, last field $L”</a:t>
            </a:r>
          </a:p>
          <a:p>
            <a:pPr marL="914400" indent="0">
              <a:buNone/>
            </a:pPr>
            <a:r>
              <a:rPr lang="en-US" sz="1800" dirty="0">
                <a:latin typeface="Courier"/>
              </a:rPr>
              <a:t>done &lt; </a:t>
            </a:r>
            <a:r>
              <a:rPr lang="en-US" sz="1800" dirty="0" err="1">
                <a:latin typeface="Courier"/>
              </a:rPr>
              <a:t>connect.csv</a:t>
            </a:r>
            <a:endParaRPr lang="en-US" sz="1800" dirty="0">
              <a:latin typeface="Courier"/>
            </a:endParaRPr>
          </a:p>
          <a:p>
            <a:pPr marL="914400" indent="0">
              <a:buNone/>
            </a:pPr>
            <a:endParaRPr lang="en-US" dirty="0"/>
          </a:p>
        </p:txBody>
      </p:sp>
    </p:spTree>
    <p:extLst>
      <p:ext uri="{BB962C8B-B14F-4D97-AF65-F5344CB8AC3E}">
        <p14:creationId xmlns:p14="http://schemas.microsoft.com/office/powerpoint/2010/main" val="1830856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Exercise 1</a:t>
            </a:r>
          </a:p>
        </p:txBody>
      </p:sp>
      <p:sp>
        <p:nvSpPr>
          <p:cNvPr id="3" name="Content Placeholder 2"/>
          <p:cNvSpPr>
            <a:spLocks noGrp="1"/>
          </p:cNvSpPr>
          <p:nvPr>
            <p:ph idx="1"/>
          </p:nvPr>
        </p:nvSpPr>
        <p:spPr/>
        <p:txBody>
          <a:bodyPr>
            <a:normAutofit/>
          </a:bodyPr>
          <a:lstStyle/>
          <a:p>
            <a:r>
              <a:rPr lang="en-US" dirty="0"/>
              <a:t>This exercise has you practice the </a:t>
            </a:r>
            <a:r>
              <a:rPr lang="en-US" i="1" dirty="0"/>
              <a:t>while</a:t>
            </a:r>
            <a:r>
              <a:rPr lang="en-US" dirty="0"/>
              <a:t> loop and reading input from a file. Remember, in </a:t>
            </a:r>
            <a:r>
              <a:rPr lang="en-US" dirty="0" err="1"/>
              <a:t>connect.csv</a:t>
            </a:r>
            <a:r>
              <a:rPr lang="en-US" dirty="0"/>
              <a:t>:</a:t>
            </a:r>
          </a:p>
          <a:p>
            <a:pPr lvl="1"/>
            <a:r>
              <a:rPr lang="en-US" sz="2100" dirty="0"/>
              <a:t>Date is second field of each line.</a:t>
            </a:r>
          </a:p>
          <a:p>
            <a:pPr lvl="1"/>
            <a:r>
              <a:rPr lang="en-US" sz="2100" dirty="0"/>
              <a:t>Time is the third field, beginning with the second line.</a:t>
            </a:r>
          </a:p>
          <a:p>
            <a:pPr lvl="1"/>
            <a:endParaRPr lang="en-US" sz="2100" dirty="0"/>
          </a:p>
          <a:p>
            <a:r>
              <a:rPr lang="en-US" dirty="0"/>
              <a:t>After completing this exercise, you will be able to:</a:t>
            </a:r>
          </a:p>
          <a:p>
            <a:pPr lvl="1"/>
            <a:r>
              <a:rPr lang="en-US" sz="2100" dirty="0"/>
              <a:t>Write a </a:t>
            </a:r>
            <a:r>
              <a:rPr lang="en-US" sz="2100" i="1" dirty="0"/>
              <a:t>while</a:t>
            </a:r>
            <a:r>
              <a:rPr lang="en-US" sz="2100" dirty="0"/>
              <a:t> loop that processes a file line by line</a:t>
            </a:r>
          </a:p>
          <a:p>
            <a:pPr lvl="1"/>
            <a:r>
              <a:rPr lang="en-US" sz="2100" dirty="0"/>
              <a:t>Assign values from fields to variables</a:t>
            </a:r>
          </a:p>
          <a:p>
            <a:pPr marL="457200" lvl="1" indent="0">
              <a:buNone/>
            </a:pPr>
            <a:endParaRPr lang="en-US" dirty="0"/>
          </a:p>
        </p:txBody>
      </p:sp>
    </p:spTree>
    <p:extLst>
      <p:ext uri="{BB962C8B-B14F-4D97-AF65-F5344CB8AC3E}">
        <p14:creationId xmlns:p14="http://schemas.microsoft.com/office/powerpoint/2010/main" val="273470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Goal</a:t>
            </a:r>
          </a:p>
        </p:txBody>
      </p:sp>
      <p:sp>
        <p:nvSpPr>
          <p:cNvPr id="3" name="Content Placeholder 2"/>
          <p:cNvSpPr>
            <a:spLocks noGrp="1"/>
          </p:cNvSpPr>
          <p:nvPr>
            <p:ph idx="1"/>
          </p:nvPr>
        </p:nvSpPr>
        <p:spPr/>
        <p:txBody>
          <a:bodyPr/>
          <a:lstStyle/>
          <a:p>
            <a:r>
              <a:rPr lang="en-US" dirty="0"/>
              <a:t>Transform the date and time from human-readable format to a Linux/*nix timestamp</a:t>
            </a:r>
          </a:p>
          <a:p>
            <a:pPr lvl="1"/>
            <a:r>
              <a:rPr lang="en-US" sz="2100" dirty="0"/>
              <a:t>That’s the number of seconds since the “epoch” </a:t>
            </a:r>
          </a:p>
          <a:p>
            <a:pPr marL="457200" lvl="1" indent="0">
              <a:buNone/>
            </a:pPr>
            <a:r>
              <a:rPr lang="en-US" sz="2100" dirty="0"/>
              <a:t>	</a:t>
            </a:r>
            <a:r>
              <a:rPr lang="en-US" dirty="0">
                <a:latin typeface="Courier"/>
              </a:rPr>
              <a:t>Jan 1, 1970 at 12:00:00am UTC</a:t>
            </a:r>
          </a:p>
          <a:p>
            <a:pPr marL="346075" indent="166688"/>
            <a:r>
              <a:rPr lang="en-US" dirty="0"/>
              <a:t>There’s a program to do this: </a:t>
            </a:r>
            <a:r>
              <a:rPr lang="en-US" i="1" dirty="0"/>
              <a:t>date</a:t>
            </a:r>
            <a:r>
              <a:rPr lang="en-US" dirty="0"/>
              <a:t>.</a:t>
            </a:r>
          </a:p>
          <a:p>
            <a:pPr marL="457200" lvl="1" indent="0">
              <a:buNone/>
            </a:pPr>
            <a:endParaRPr lang="en-US" dirty="0"/>
          </a:p>
        </p:txBody>
      </p:sp>
    </p:spTree>
    <p:extLst>
      <p:ext uri="{BB962C8B-B14F-4D97-AF65-F5344CB8AC3E}">
        <p14:creationId xmlns:p14="http://schemas.microsoft.com/office/powerpoint/2010/main" val="3408121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date</a:t>
            </a:r>
          </a:p>
        </p:txBody>
      </p:sp>
      <p:sp>
        <p:nvSpPr>
          <p:cNvPr id="3" name="Content Placeholder 2"/>
          <p:cNvSpPr>
            <a:spLocks noGrp="1"/>
          </p:cNvSpPr>
          <p:nvPr>
            <p:ph idx="1"/>
          </p:nvPr>
        </p:nvSpPr>
        <p:spPr/>
        <p:txBody>
          <a:bodyPr>
            <a:normAutofit/>
          </a:bodyPr>
          <a:lstStyle/>
          <a:p>
            <a:r>
              <a:rPr lang="en-US" dirty="0"/>
              <a:t>Option --date=</a:t>
            </a:r>
            <a:r>
              <a:rPr lang="en-US" i="1" dirty="0"/>
              <a:t>string</a:t>
            </a:r>
            <a:r>
              <a:rPr lang="en-US" dirty="0"/>
              <a:t> displays the time described in </a:t>
            </a:r>
            <a:r>
              <a:rPr lang="en-US" i="1" dirty="0"/>
              <a:t>string.</a:t>
            </a:r>
            <a:endParaRPr lang="en-US" dirty="0"/>
          </a:p>
          <a:p>
            <a:pPr lvl="1"/>
            <a:r>
              <a:rPr lang="en-US" sz="2100" dirty="0"/>
              <a:t>The format of </a:t>
            </a:r>
            <a:r>
              <a:rPr lang="en-US" sz="2100" i="1" dirty="0"/>
              <a:t>string</a:t>
            </a:r>
            <a:r>
              <a:rPr lang="en-US" sz="2100" dirty="0"/>
              <a:t> is very loose.</a:t>
            </a:r>
          </a:p>
          <a:p>
            <a:pPr lvl="1"/>
            <a:r>
              <a:rPr lang="en-US" sz="2100" dirty="0"/>
              <a:t>The two hyphens preceding </a:t>
            </a:r>
            <a:r>
              <a:rPr lang="en-US" sz="2100" dirty="0">
                <a:latin typeface="Courier"/>
              </a:rPr>
              <a:t>date=</a:t>
            </a:r>
            <a:r>
              <a:rPr lang="en-US" sz="2100" dirty="0"/>
              <a:t> go together; there are no intervening spaces.</a:t>
            </a:r>
          </a:p>
          <a:p>
            <a:endParaRPr lang="en-US" dirty="0"/>
          </a:p>
          <a:p>
            <a:r>
              <a:rPr lang="en-US" dirty="0"/>
              <a:t>Format string “%s” prints the number of seconds since the epoch.</a:t>
            </a:r>
          </a:p>
          <a:p>
            <a:r>
              <a:rPr lang="en-US" dirty="0"/>
              <a:t>The command</a:t>
            </a:r>
          </a:p>
          <a:p>
            <a:pPr marL="0" indent="0">
              <a:buNone/>
            </a:pPr>
            <a:r>
              <a:rPr lang="en-US" sz="1800" dirty="0">
                <a:latin typeface="Courier"/>
              </a:rPr>
              <a:t>	date --d=</a:t>
            </a:r>
            <a:r>
              <a:rPr lang="en-US" sz="1800" i="1" dirty="0">
                <a:latin typeface="Courier"/>
              </a:rPr>
              <a:t>string</a:t>
            </a:r>
            <a:r>
              <a:rPr lang="en-US" sz="1800" dirty="0">
                <a:latin typeface="Courier"/>
              </a:rPr>
              <a:t> +%s</a:t>
            </a:r>
          </a:p>
          <a:p>
            <a:pPr indent="0">
              <a:buNone/>
            </a:pPr>
            <a:r>
              <a:rPr lang="en-US" dirty="0"/>
              <a:t>prints number of seconds since epoch of time represented by </a:t>
            </a:r>
            <a:r>
              <a:rPr lang="en-US" i="1" dirty="0"/>
              <a:t>string.</a:t>
            </a:r>
            <a:endParaRPr lang="en-US" dirty="0"/>
          </a:p>
        </p:txBody>
      </p:sp>
    </p:spTree>
    <p:extLst>
      <p:ext uri="{BB962C8B-B14F-4D97-AF65-F5344CB8AC3E}">
        <p14:creationId xmlns:p14="http://schemas.microsoft.com/office/powerpoint/2010/main" val="3195075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a:bodyPr>
          <a:lstStyle/>
          <a:p>
            <a:pPr marL="0" indent="0">
              <a:buNone/>
            </a:pPr>
            <a:r>
              <a:rPr lang="en-US" dirty="0">
                <a:cs typeface="Courier"/>
              </a:rPr>
              <a:t>Note: The first is coordinated universal time (UTC) and the second is Pacific time.</a:t>
            </a:r>
            <a:endParaRPr lang="en-US" dirty="0">
              <a:latin typeface="Courier"/>
              <a:cs typeface="Courier"/>
            </a:endParaRPr>
          </a:p>
          <a:p>
            <a:pPr marL="0" indent="0">
              <a:buNone/>
            </a:pPr>
            <a:r>
              <a:rPr lang="en-US" sz="2400" dirty="0">
                <a:latin typeface="Courier"/>
                <a:cs typeface="Courier"/>
              </a:rPr>
              <a:t/>
            </a:r>
            <a:br>
              <a:rPr lang="en-US" sz="2400" dirty="0">
                <a:latin typeface="Courier"/>
                <a:cs typeface="Courier"/>
              </a:rPr>
            </a:br>
            <a:r>
              <a:rPr lang="en-US" sz="1800" dirty="0">
                <a:latin typeface="Courier"/>
                <a:cs typeface="Courier"/>
              </a:rPr>
              <a:t>$ date --date="Jan 1 1970 12:00:00 AM UTC' +%s</a:t>
            </a:r>
          </a:p>
          <a:p>
            <a:pPr marL="0" indent="0">
              <a:buNone/>
            </a:pPr>
            <a:r>
              <a:rPr lang="en-US" sz="1800" dirty="0">
                <a:latin typeface="Courier"/>
                <a:cs typeface="Courier"/>
              </a:rPr>
              <a:t>0</a:t>
            </a:r>
          </a:p>
          <a:p>
            <a:pPr marL="0" indent="0">
              <a:buNone/>
            </a:pPr>
            <a:r>
              <a:rPr lang="en-US" sz="1800" dirty="0">
                <a:latin typeface="Courier"/>
                <a:cs typeface="Courier"/>
              </a:rPr>
              <a:t>$ date --date='12/25/16 3:45:01' +%s</a:t>
            </a:r>
          </a:p>
          <a:p>
            <a:pPr marL="0" indent="0">
              <a:buNone/>
            </a:pPr>
            <a:r>
              <a:rPr lang="en-US" sz="1800" dirty="0">
                <a:latin typeface="Courier"/>
                <a:cs typeface="Courier"/>
              </a:rPr>
              <a:t>1482666301</a:t>
            </a:r>
          </a:p>
          <a:p>
            <a:pPr marL="0" indent="0">
              <a:buNone/>
            </a:pPr>
            <a:endParaRPr lang="en-US" sz="2400" dirty="0">
              <a:latin typeface="Courier"/>
              <a:cs typeface="Courier"/>
            </a:endParaRPr>
          </a:p>
        </p:txBody>
      </p:sp>
    </p:spTree>
    <p:extLst>
      <p:ext uri="{BB962C8B-B14F-4D97-AF65-F5344CB8AC3E}">
        <p14:creationId xmlns:p14="http://schemas.microsoft.com/office/powerpoint/2010/main" val="10047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Skipping the First Line</a:t>
            </a:r>
          </a:p>
        </p:txBody>
      </p:sp>
      <p:sp>
        <p:nvSpPr>
          <p:cNvPr id="3" name="Content Placeholder 2"/>
          <p:cNvSpPr>
            <a:spLocks noGrp="1"/>
          </p:cNvSpPr>
          <p:nvPr>
            <p:ph idx="1"/>
          </p:nvPr>
        </p:nvSpPr>
        <p:spPr/>
        <p:txBody>
          <a:bodyPr>
            <a:normAutofit/>
          </a:bodyPr>
          <a:lstStyle/>
          <a:p>
            <a:r>
              <a:rPr lang="en-US" dirty="0"/>
              <a:t>We need to count lines.</a:t>
            </a:r>
          </a:p>
          <a:p>
            <a:r>
              <a:rPr lang="en-US" dirty="0"/>
              <a:t>To do this, we use </a:t>
            </a:r>
            <a:r>
              <a:rPr lang="en-US" i="1" dirty="0"/>
              <a:t>expr</a:t>
            </a:r>
            <a:r>
              <a:rPr lang="en-US" dirty="0"/>
              <a:t>.</a:t>
            </a:r>
          </a:p>
          <a:p>
            <a:pPr marL="457200" indent="0">
              <a:buNone/>
            </a:pPr>
            <a:endParaRPr lang="en-US" sz="1800" dirty="0">
              <a:latin typeface="Courier"/>
            </a:endParaRPr>
          </a:p>
          <a:p>
            <a:pPr marL="457200" indent="0">
              <a:buNone/>
            </a:pPr>
            <a:r>
              <a:rPr lang="en-US" sz="1800" dirty="0">
                <a:latin typeface="Courier"/>
              </a:rPr>
              <a:t>COUNT=0</a:t>
            </a:r>
          </a:p>
          <a:p>
            <a:pPr marL="457200" indent="0">
              <a:buNone/>
            </a:pPr>
            <a:r>
              <a:rPr lang="en-US" sz="1800" dirty="0">
                <a:latin typeface="Courier"/>
              </a:rPr>
              <a:t>for </a:t>
            </a:r>
            <a:r>
              <a:rPr lang="en-US" sz="1800" dirty="0" err="1">
                <a:latin typeface="Courier"/>
              </a:rPr>
              <a:t>i</a:t>
            </a:r>
            <a:r>
              <a:rPr lang="en-US" sz="1800" dirty="0">
                <a:latin typeface="Courier"/>
              </a:rPr>
              <a:t> in 2 4 6 8 10</a:t>
            </a:r>
          </a:p>
          <a:p>
            <a:pPr marL="457200" indent="0">
              <a:buNone/>
            </a:pPr>
            <a:r>
              <a:rPr lang="en-US" sz="1800" dirty="0">
                <a:latin typeface="Courier"/>
              </a:rPr>
              <a:t>do</a:t>
            </a:r>
          </a:p>
          <a:p>
            <a:pPr marL="457200" indent="0">
              <a:buNone/>
            </a:pPr>
            <a:r>
              <a:rPr lang="en-US" sz="1800" dirty="0">
                <a:latin typeface="Courier"/>
              </a:rPr>
              <a:t> 		echo “$</a:t>
            </a:r>
            <a:r>
              <a:rPr lang="en-US" sz="1800" dirty="0" err="1">
                <a:latin typeface="Courier"/>
              </a:rPr>
              <a:t>i</a:t>
            </a:r>
            <a:r>
              <a:rPr lang="en-US" sz="1800" dirty="0">
                <a:latin typeface="Courier"/>
              </a:rPr>
              <a:t>”</a:t>
            </a:r>
          </a:p>
          <a:p>
            <a:pPr marL="457200" indent="0">
              <a:buNone/>
            </a:pPr>
            <a:r>
              <a:rPr lang="en-US" sz="1800" dirty="0">
                <a:latin typeface="Courier"/>
              </a:rPr>
              <a:t> 		COUNT=`</a:t>
            </a:r>
            <a:r>
              <a:rPr lang="en-US" sz="1800" dirty="0" err="1">
                <a:latin typeface="Courier"/>
              </a:rPr>
              <a:t>expr</a:t>
            </a:r>
            <a:r>
              <a:rPr lang="en-US" sz="1800" dirty="0">
                <a:latin typeface="Courier"/>
              </a:rPr>
              <a:t> $COUNT + 1`</a:t>
            </a:r>
          </a:p>
          <a:p>
            <a:pPr marL="457200" indent="0">
              <a:buNone/>
            </a:pPr>
            <a:r>
              <a:rPr lang="en-US" sz="1800" dirty="0">
                <a:latin typeface="Courier"/>
              </a:rPr>
              <a:t>done</a:t>
            </a:r>
          </a:p>
          <a:p>
            <a:pPr marL="457200" indent="0">
              <a:buNone/>
            </a:pPr>
            <a:r>
              <a:rPr lang="en-US" sz="1800" dirty="0">
                <a:latin typeface="Courier"/>
              </a:rPr>
              <a:t>echo “Processed $COUNT numbers”</a:t>
            </a:r>
          </a:p>
          <a:p>
            <a:pPr marL="914400" indent="0">
              <a:buNone/>
            </a:pPr>
            <a:endParaRPr lang="en-US" dirty="0"/>
          </a:p>
        </p:txBody>
      </p:sp>
    </p:spTree>
    <p:extLst>
      <p:ext uri="{BB962C8B-B14F-4D97-AF65-F5344CB8AC3E}">
        <p14:creationId xmlns:p14="http://schemas.microsoft.com/office/powerpoint/2010/main" val="153175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expr</a:t>
            </a:r>
            <a:endParaRPr lang="en-US" i="1" dirty="0"/>
          </a:p>
        </p:txBody>
      </p:sp>
      <p:sp>
        <p:nvSpPr>
          <p:cNvPr id="3" name="Content Placeholder 2"/>
          <p:cNvSpPr>
            <a:spLocks noGrp="1"/>
          </p:cNvSpPr>
          <p:nvPr>
            <p:ph sz="half" idx="1"/>
          </p:nvPr>
        </p:nvSpPr>
        <p:spPr/>
        <p:txBody>
          <a:bodyPr>
            <a:normAutofit/>
          </a:bodyPr>
          <a:lstStyle/>
          <a:p>
            <a:r>
              <a:rPr lang="en-US" dirty="0"/>
              <a:t>A very useful program!</a:t>
            </a:r>
          </a:p>
          <a:p>
            <a:endParaRPr lang="en-US" dirty="0"/>
          </a:p>
          <a:p>
            <a:pPr marL="0" indent="0">
              <a:buNone/>
              <a:tabLst>
                <a:tab pos="4405313" algn="l"/>
              </a:tabLst>
            </a:pPr>
            <a:r>
              <a:rPr lang="en-US" dirty="0"/>
              <a:t>Arithmetic: +, -, *, / , %</a:t>
            </a:r>
          </a:p>
          <a:p>
            <a:pPr marL="0" indent="0">
              <a:buNone/>
              <a:tabLst>
                <a:tab pos="4405313" algn="l"/>
              </a:tabLst>
            </a:pPr>
            <a:r>
              <a:rPr lang="en-US" dirty="0"/>
              <a:t/>
            </a:r>
            <a:br>
              <a:rPr lang="en-US" dirty="0"/>
            </a:br>
            <a:r>
              <a:rPr lang="en-US" dirty="0"/>
              <a:t>    </a:t>
            </a:r>
            <a:r>
              <a:rPr lang="en-US" sz="1800" dirty="0">
                <a:latin typeface="Courier"/>
              </a:rPr>
              <a:t>$ expr 5 '*’ 6</a:t>
            </a:r>
          </a:p>
          <a:p>
            <a:pPr marL="0" indent="0">
              <a:buNone/>
              <a:tabLst>
                <a:tab pos="4405313" algn="l"/>
              </a:tabLst>
            </a:pPr>
            <a:r>
              <a:rPr lang="en-US" sz="1800" dirty="0">
                <a:latin typeface="Courier"/>
              </a:rPr>
              <a:t>  30</a:t>
            </a:r>
          </a:p>
          <a:p>
            <a:pPr marL="0" indent="0">
              <a:buNone/>
              <a:tabLst>
                <a:tab pos="4405313" algn="l"/>
              </a:tabLst>
            </a:pPr>
            <a:r>
              <a:rPr lang="en-US" sz="1800" dirty="0">
                <a:latin typeface="Courier"/>
              </a:rPr>
              <a:t>  $ expr 5 / 6</a:t>
            </a:r>
            <a:br>
              <a:rPr lang="en-US" sz="1800" dirty="0">
                <a:latin typeface="Courier"/>
              </a:rPr>
            </a:br>
            <a:r>
              <a:rPr lang="en-US" sz="1800" dirty="0">
                <a:latin typeface="Courier"/>
              </a:rPr>
              <a:t>  0 </a:t>
            </a:r>
            <a:r>
              <a:rPr lang="en-US" dirty="0"/>
              <a:t>	</a:t>
            </a:r>
          </a:p>
        </p:txBody>
      </p:sp>
      <p:sp>
        <p:nvSpPr>
          <p:cNvPr id="6" name="Content Placeholder 5">
            <a:extLst>
              <a:ext uri="{FF2B5EF4-FFF2-40B4-BE49-F238E27FC236}">
                <a16:creationId xmlns:a16="http://schemas.microsoft.com/office/drawing/2014/main" id="{C8A85B26-FD70-490E-A97A-672904D5D101}"/>
              </a:ext>
            </a:extLst>
          </p:cNvPr>
          <p:cNvSpPr>
            <a:spLocks noGrp="1"/>
          </p:cNvSpPr>
          <p:nvPr>
            <p:ph sz="half" idx="2"/>
          </p:nvPr>
        </p:nvSpPr>
        <p:spPr/>
        <p:txBody>
          <a:bodyPr>
            <a:normAutofit/>
          </a:bodyPr>
          <a:lstStyle/>
          <a:p>
            <a:endParaRPr lang="en-US" dirty="0"/>
          </a:p>
          <a:p>
            <a:endParaRPr lang="en-US" dirty="0"/>
          </a:p>
          <a:p>
            <a:r>
              <a:rPr lang="en-US" dirty="0"/>
              <a:t>Relational: &lt; &lt;= = != &gt;= &gt;</a:t>
            </a:r>
            <a:br>
              <a:rPr lang="en-US" dirty="0"/>
            </a:br>
            <a:r>
              <a:rPr lang="en-US" dirty="0"/>
              <a:t/>
            </a:r>
            <a:br>
              <a:rPr lang="en-US" dirty="0"/>
            </a:br>
            <a:r>
              <a:rPr lang="en-US" dirty="0"/>
              <a:t>  </a:t>
            </a:r>
            <a:r>
              <a:rPr lang="en-US" sz="1800" dirty="0">
                <a:latin typeface="Courier"/>
              </a:rPr>
              <a:t>$ expr 3 '&lt;‘ 4</a:t>
            </a:r>
          </a:p>
          <a:p>
            <a:pPr marL="0" indent="0">
              <a:buNone/>
            </a:pPr>
            <a:r>
              <a:rPr lang="en-US" sz="1800" dirty="0">
                <a:latin typeface="Courier"/>
              </a:rPr>
              <a:t>  1</a:t>
            </a:r>
          </a:p>
          <a:p>
            <a:pPr marL="0" indent="0">
              <a:buNone/>
            </a:pPr>
            <a:r>
              <a:rPr lang="en-US" sz="1800" dirty="0">
                <a:latin typeface="Courier"/>
              </a:rPr>
              <a:t>  $ expr 3 '&gt;’ 4</a:t>
            </a:r>
          </a:p>
          <a:p>
            <a:pPr marL="0" indent="0">
              <a:buNone/>
            </a:pPr>
            <a:r>
              <a:rPr lang="en-US" sz="1800" dirty="0">
                <a:latin typeface="Courier"/>
              </a:rPr>
              <a:t>  0</a:t>
            </a:r>
            <a:endParaRPr lang="en-US" sz="1800" dirty="0"/>
          </a:p>
        </p:txBody>
      </p:sp>
    </p:spTree>
    <p:extLst>
      <p:ext uri="{BB962C8B-B14F-4D97-AF65-F5344CB8AC3E}">
        <p14:creationId xmlns:p14="http://schemas.microsoft.com/office/powerpoint/2010/main" val="2376413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to Count Lines …</a:t>
            </a:r>
          </a:p>
        </p:txBody>
      </p:sp>
      <p:sp>
        <p:nvSpPr>
          <p:cNvPr id="3" name="Content Placeholder 2"/>
          <p:cNvSpPr>
            <a:spLocks noGrp="1"/>
          </p:cNvSpPr>
          <p:nvPr>
            <p:ph idx="1"/>
          </p:nvPr>
        </p:nvSpPr>
        <p:spPr/>
        <p:txBody>
          <a:bodyPr>
            <a:normAutofit/>
          </a:bodyPr>
          <a:lstStyle/>
          <a:p>
            <a:pPr marL="457200" indent="0">
              <a:buNone/>
            </a:pPr>
            <a:r>
              <a:rPr lang="en-US" sz="1800" dirty="0">
                <a:latin typeface="Courier"/>
              </a:rPr>
              <a:t>IFS=,</a:t>
            </a:r>
          </a:p>
          <a:p>
            <a:pPr marL="457200" indent="0">
              <a:buNone/>
            </a:pPr>
            <a:r>
              <a:rPr lang="en-US" sz="1800" dirty="0">
                <a:latin typeface="Courier"/>
              </a:rPr>
              <a:t>COUNT=0</a:t>
            </a:r>
          </a:p>
          <a:p>
            <a:pPr marL="457200" indent="0">
              <a:buNone/>
            </a:pPr>
            <a:r>
              <a:rPr lang="en-US" sz="1800" dirty="0">
                <a:latin typeface="Courier"/>
              </a:rPr>
              <a:t>while read A B C D E F G H J K L</a:t>
            </a:r>
          </a:p>
          <a:p>
            <a:pPr marL="457200" indent="0">
              <a:buNone/>
            </a:pPr>
            <a:r>
              <a:rPr lang="en-US" sz="1800" dirty="0">
                <a:latin typeface="Courier"/>
              </a:rPr>
              <a:t>do</a:t>
            </a:r>
          </a:p>
          <a:p>
            <a:pPr marL="457200" indent="0">
              <a:buNone/>
            </a:pPr>
            <a:r>
              <a:rPr lang="en-US" sz="1800" dirty="0">
                <a:latin typeface="Courier"/>
              </a:rPr>
              <a:t> 	echo “First field $A, last field $L”</a:t>
            </a:r>
          </a:p>
          <a:p>
            <a:pPr marL="457200" indent="0">
              <a:buNone/>
            </a:pPr>
            <a:r>
              <a:rPr lang="en-US" sz="1800" dirty="0">
                <a:latin typeface="Courier"/>
              </a:rPr>
              <a:t>	COUNT=`</a:t>
            </a:r>
            <a:r>
              <a:rPr lang="en-US" sz="1800" dirty="0" err="1">
                <a:latin typeface="Courier"/>
              </a:rPr>
              <a:t>expr</a:t>
            </a:r>
            <a:r>
              <a:rPr lang="en-US" sz="1800" dirty="0">
                <a:latin typeface="Courier"/>
              </a:rPr>
              <a:t> $COUNT + 1`</a:t>
            </a:r>
          </a:p>
          <a:p>
            <a:pPr marL="457200" indent="0">
              <a:buNone/>
            </a:pPr>
            <a:r>
              <a:rPr lang="en-US" sz="1800" dirty="0">
                <a:latin typeface="Courier"/>
              </a:rPr>
              <a:t>done &lt; </a:t>
            </a:r>
            <a:r>
              <a:rPr lang="en-US" sz="1800" dirty="0" err="1">
                <a:latin typeface="Courier"/>
              </a:rPr>
              <a:t>connect.csv</a:t>
            </a:r>
            <a:endParaRPr lang="en-US" sz="1800" dirty="0">
              <a:latin typeface="Courier"/>
            </a:endParaRPr>
          </a:p>
          <a:p>
            <a:pPr marL="457200" indent="0">
              <a:buNone/>
            </a:pPr>
            <a:r>
              <a:rPr lang="en-US" sz="1800" dirty="0">
                <a:latin typeface="Courier"/>
              </a:rPr>
              <a:t>echo “Read $COUNT lines”</a:t>
            </a:r>
          </a:p>
          <a:p>
            <a:pPr marL="0" indent="0">
              <a:buNone/>
            </a:pPr>
            <a:endParaRPr lang="en-US" dirty="0"/>
          </a:p>
        </p:txBody>
      </p:sp>
    </p:spTree>
    <p:extLst>
      <p:ext uri="{BB962C8B-B14F-4D97-AF65-F5344CB8AC3E}">
        <p14:creationId xmlns:p14="http://schemas.microsoft.com/office/powerpoint/2010/main" val="3268131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normAutofit/>
          </a:bodyPr>
          <a:lstStyle/>
          <a:p>
            <a:pPr marL="0" indent="0">
              <a:buNone/>
            </a:pPr>
            <a:r>
              <a:rPr lang="en-US" dirty="0"/>
              <a:t>Upon completion of this unit:</a:t>
            </a:r>
          </a:p>
          <a:p>
            <a:r>
              <a:rPr lang="en-US" dirty="0"/>
              <a:t>Students will be able to analyze data in a file using a script.</a:t>
            </a:r>
          </a:p>
          <a:p>
            <a:r>
              <a:rPr lang="en-US" dirty="0"/>
              <a:t>Students will be able to use </a:t>
            </a:r>
            <a:r>
              <a:rPr lang="en-US" i="1" dirty="0"/>
              <a:t>while</a:t>
            </a:r>
            <a:r>
              <a:rPr lang="en-US" dirty="0"/>
              <a:t> loops in the script.</a:t>
            </a:r>
          </a:p>
          <a:p>
            <a:r>
              <a:rPr lang="en-US" dirty="0"/>
              <a:t>Students will be able to </a:t>
            </a:r>
            <a:r>
              <a:rPr lang="is-IS" dirty="0"/>
              <a:t>do simple arithmetic in the script.</a:t>
            </a:r>
          </a:p>
          <a:p>
            <a:r>
              <a:rPr lang="en-US" dirty="0"/>
              <a:t>Students will be able to </a:t>
            </a:r>
            <a:r>
              <a:rPr lang="is-IS" dirty="0"/>
              <a:t>edit values of variables and data. </a:t>
            </a:r>
          </a:p>
          <a:p>
            <a:r>
              <a:rPr lang="en-US" dirty="0"/>
              <a:t>Students will be able to </a:t>
            </a:r>
            <a:r>
              <a:rPr lang="is-IS" dirty="0"/>
              <a:t>perform pattern-matching.</a:t>
            </a:r>
            <a:endParaRPr lang="en-US" dirty="0"/>
          </a:p>
        </p:txBody>
      </p:sp>
    </p:spTree>
    <p:extLst>
      <p:ext uri="{BB962C8B-B14F-4D97-AF65-F5344CB8AC3E}">
        <p14:creationId xmlns:p14="http://schemas.microsoft.com/office/powerpoint/2010/main" val="2876089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Usually Works Too</a:t>
            </a:r>
          </a:p>
        </p:txBody>
      </p:sp>
      <p:sp>
        <p:nvSpPr>
          <p:cNvPr id="3" name="Content Placeholder 2"/>
          <p:cNvSpPr>
            <a:spLocks noGrp="1"/>
          </p:cNvSpPr>
          <p:nvPr>
            <p:ph idx="1"/>
          </p:nvPr>
        </p:nvSpPr>
        <p:spPr/>
        <p:txBody>
          <a:bodyPr>
            <a:normAutofit/>
          </a:bodyPr>
          <a:lstStyle/>
          <a:p>
            <a:pPr marL="457200" indent="0">
              <a:buNone/>
            </a:pPr>
            <a:r>
              <a:rPr lang="en-US" sz="1800" dirty="0">
                <a:latin typeface="Courier"/>
              </a:rPr>
              <a:t>IFS=,</a:t>
            </a:r>
          </a:p>
          <a:p>
            <a:pPr marL="457200" indent="0">
              <a:buNone/>
            </a:pPr>
            <a:r>
              <a:rPr lang="en-US" sz="1800" dirty="0">
                <a:latin typeface="Courier"/>
              </a:rPr>
              <a:t>let COUNT=0</a:t>
            </a:r>
          </a:p>
          <a:p>
            <a:pPr marL="457200" indent="0">
              <a:buNone/>
            </a:pPr>
            <a:r>
              <a:rPr lang="en-US" sz="1800" dirty="0">
                <a:latin typeface="Courier"/>
              </a:rPr>
              <a:t>while read A B C D E F G H J K L</a:t>
            </a:r>
          </a:p>
          <a:p>
            <a:pPr marL="457200" indent="0">
              <a:buNone/>
            </a:pPr>
            <a:r>
              <a:rPr lang="en-US" sz="1800" dirty="0">
                <a:latin typeface="Courier"/>
              </a:rPr>
              <a:t>do</a:t>
            </a:r>
          </a:p>
          <a:p>
            <a:pPr marL="457200" indent="0">
              <a:buNone/>
            </a:pPr>
            <a:r>
              <a:rPr lang="en-US" sz="1800" dirty="0">
                <a:latin typeface="Courier"/>
              </a:rPr>
              <a:t> 	echo “First field $A, last field $L”</a:t>
            </a:r>
          </a:p>
          <a:p>
            <a:pPr marL="457200" indent="0">
              <a:buNone/>
            </a:pPr>
            <a:r>
              <a:rPr lang="en-US" sz="1800" dirty="0">
                <a:latin typeface="Courier"/>
              </a:rPr>
              <a:t>	let COUNT=$COUNT+1</a:t>
            </a:r>
          </a:p>
          <a:p>
            <a:pPr marL="457200" indent="0">
              <a:buNone/>
            </a:pPr>
            <a:r>
              <a:rPr lang="en-US" sz="1800" dirty="0">
                <a:latin typeface="Courier"/>
              </a:rPr>
              <a:t>done &lt; </a:t>
            </a:r>
            <a:r>
              <a:rPr lang="en-US" sz="1800" dirty="0" err="1">
                <a:latin typeface="Courier"/>
              </a:rPr>
              <a:t>connect.csv</a:t>
            </a:r>
            <a:endParaRPr lang="en-US" sz="1800" dirty="0">
              <a:latin typeface="Courier"/>
            </a:endParaRPr>
          </a:p>
          <a:p>
            <a:pPr marL="457200" indent="0">
              <a:buNone/>
            </a:pPr>
            <a:r>
              <a:rPr lang="en-US" sz="1800" dirty="0">
                <a:latin typeface="Courier"/>
              </a:rPr>
              <a:t>echo “Read $COUNT lines”</a:t>
            </a:r>
          </a:p>
          <a:p>
            <a:endParaRPr lang="en-US" dirty="0"/>
          </a:p>
        </p:txBody>
      </p:sp>
    </p:spTree>
    <p:extLst>
      <p:ext uri="{BB962C8B-B14F-4D97-AF65-F5344CB8AC3E}">
        <p14:creationId xmlns:p14="http://schemas.microsoft.com/office/powerpoint/2010/main" val="3919989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Exercise 2</a:t>
            </a:r>
          </a:p>
        </p:txBody>
      </p:sp>
      <p:sp>
        <p:nvSpPr>
          <p:cNvPr id="3" name="Content Placeholder 2"/>
          <p:cNvSpPr>
            <a:spLocks noGrp="1"/>
          </p:cNvSpPr>
          <p:nvPr>
            <p:ph idx="1"/>
          </p:nvPr>
        </p:nvSpPr>
        <p:spPr/>
        <p:txBody>
          <a:bodyPr>
            <a:normAutofit/>
          </a:bodyPr>
          <a:lstStyle/>
          <a:p>
            <a:r>
              <a:rPr lang="en-US" dirty="0"/>
              <a:t>In this exercise you transform “connect.csv” by modifying it to have another field. The exercise is also an opportunity to practice with the </a:t>
            </a:r>
            <a:r>
              <a:rPr lang="en-US" i="1" dirty="0"/>
              <a:t>date</a:t>
            </a:r>
            <a:r>
              <a:rPr lang="en-US" dirty="0"/>
              <a:t> command.</a:t>
            </a:r>
          </a:p>
          <a:p>
            <a:endParaRPr lang="en-US" dirty="0"/>
          </a:p>
          <a:p>
            <a:r>
              <a:rPr lang="en-US" dirty="0"/>
              <a:t>After completing this exercise, you will be able to: </a:t>
            </a:r>
          </a:p>
          <a:p>
            <a:pPr lvl="1"/>
            <a:r>
              <a:rPr lang="en-US" sz="2100" dirty="0"/>
              <a:t>Parse input into fields and assign them to variables</a:t>
            </a:r>
          </a:p>
          <a:p>
            <a:pPr lvl="1"/>
            <a:r>
              <a:rPr lang="en-US" sz="2100" dirty="0"/>
              <a:t>Given a set of line numbers, be able to process those lines specially</a:t>
            </a:r>
          </a:p>
          <a:p>
            <a:pPr lvl="1"/>
            <a:r>
              <a:rPr lang="en-US" sz="2100" dirty="0"/>
              <a:t>Do basic shell arithmetic</a:t>
            </a:r>
          </a:p>
        </p:txBody>
      </p:sp>
    </p:spTree>
    <p:extLst>
      <p:ext uri="{BB962C8B-B14F-4D97-AF65-F5344CB8AC3E}">
        <p14:creationId xmlns:p14="http://schemas.microsoft.com/office/powerpoint/2010/main" val="2473053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Exercise 3</a:t>
            </a:r>
          </a:p>
        </p:txBody>
      </p:sp>
      <p:sp>
        <p:nvSpPr>
          <p:cNvPr id="3" name="Content Placeholder 2"/>
          <p:cNvSpPr>
            <a:spLocks noGrp="1"/>
          </p:cNvSpPr>
          <p:nvPr>
            <p:ph idx="1"/>
          </p:nvPr>
        </p:nvSpPr>
        <p:spPr/>
        <p:txBody>
          <a:bodyPr>
            <a:normAutofit/>
          </a:bodyPr>
          <a:lstStyle/>
          <a:p>
            <a:r>
              <a:rPr lang="en-US" dirty="0"/>
              <a:t>In this exercise, student practice using script arithmetic, and making the output easy for humans to understand.</a:t>
            </a:r>
          </a:p>
          <a:p>
            <a:endParaRPr lang="en-US" dirty="0"/>
          </a:p>
          <a:p>
            <a:r>
              <a:rPr lang="en-US" dirty="0"/>
              <a:t>After completing this exercise, you will be able to:</a:t>
            </a:r>
          </a:p>
          <a:p>
            <a:pPr lvl="1"/>
            <a:r>
              <a:rPr lang="en-US" sz="2100" dirty="0"/>
              <a:t>Do division and remaindering in scripts</a:t>
            </a:r>
          </a:p>
          <a:p>
            <a:pPr lvl="1"/>
            <a:r>
              <a:rPr lang="en-US" sz="2100" dirty="0"/>
              <a:t>Change a number of seconds to a more easily understood format</a:t>
            </a:r>
          </a:p>
        </p:txBody>
      </p:sp>
    </p:spTree>
    <p:extLst>
      <p:ext uri="{BB962C8B-B14F-4D97-AF65-F5344CB8AC3E}">
        <p14:creationId xmlns:p14="http://schemas.microsoft.com/office/powerpoint/2010/main" val="589683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Editing Variable Values</a:t>
            </a:r>
          </a:p>
        </p:txBody>
      </p:sp>
      <p:sp>
        <p:nvSpPr>
          <p:cNvPr id="3" name="Content Placeholder 2"/>
          <p:cNvSpPr>
            <a:spLocks noGrp="1"/>
          </p:cNvSpPr>
          <p:nvPr>
            <p:ph idx="1"/>
          </p:nvPr>
        </p:nvSpPr>
        <p:spPr/>
        <p:txBody>
          <a:bodyPr/>
          <a:lstStyle/>
          <a:p>
            <a:r>
              <a:rPr lang="en-US" dirty="0"/>
              <a:t>The simplest way to so this is to use the editor </a:t>
            </a:r>
            <a:r>
              <a:rPr lang="en-US" i="1" dirty="0"/>
              <a:t>sed.</a:t>
            </a:r>
          </a:p>
          <a:p>
            <a:r>
              <a:rPr lang="en-US" dirty="0"/>
              <a:t>The main command you need to know is:</a:t>
            </a:r>
          </a:p>
          <a:p>
            <a:pPr marL="0" indent="0">
              <a:buNone/>
            </a:pPr>
            <a:r>
              <a:rPr lang="en-US" sz="1800" dirty="0">
                <a:latin typeface="Courier"/>
              </a:rPr>
              <a:t>	s/</a:t>
            </a:r>
            <a:r>
              <a:rPr lang="en-US" sz="1800" i="1" dirty="0">
                <a:latin typeface="Courier"/>
              </a:rPr>
              <a:t>pattern</a:t>
            </a:r>
            <a:r>
              <a:rPr lang="en-US" sz="1800" dirty="0">
                <a:latin typeface="Courier"/>
              </a:rPr>
              <a:t>/</a:t>
            </a:r>
            <a:r>
              <a:rPr lang="en-US" sz="1800" i="1" dirty="0">
                <a:latin typeface="Courier"/>
              </a:rPr>
              <a:t>replace</a:t>
            </a:r>
            <a:r>
              <a:rPr lang="en-US" sz="1800" dirty="0">
                <a:latin typeface="Courier"/>
              </a:rPr>
              <a:t>/</a:t>
            </a:r>
          </a:p>
          <a:p>
            <a:pPr lvl="1"/>
            <a:r>
              <a:rPr lang="en-US" sz="2100" dirty="0"/>
              <a:t>This replaces the </a:t>
            </a:r>
            <a:r>
              <a:rPr lang="en-US" sz="2100" i="1" dirty="0"/>
              <a:t>first</a:t>
            </a:r>
            <a:r>
              <a:rPr lang="en-US" sz="2100" dirty="0"/>
              <a:t> set of characters that match the </a:t>
            </a:r>
            <a:r>
              <a:rPr lang="en-US" sz="2100" i="1" dirty="0"/>
              <a:t>pattern</a:t>
            </a:r>
            <a:r>
              <a:rPr lang="en-US" sz="2100" dirty="0"/>
              <a:t> with </a:t>
            </a:r>
            <a:r>
              <a:rPr lang="en-US" sz="2100" i="1" dirty="0"/>
              <a:t>replace.</a:t>
            </a:r>
          </a:p>
          <a:p>
            <a:pPr lvl="1"/>
            <a:r>
              <a:rPr lang="en-US" sz="2100" dirty="0"/>
              <a:t>If you want to do all matches on the line, not just the first match on the line, affix “g”.</a:t>
            </a:r>
          </a:p>
        </p:txBody>
      </p:sp>
    </p:spTree>
    <p:extLst>
      <p:ext uri="{BB962C8B-B14F-4D97-AF65-F5344CB8AC3E}">
        <p14:creationId xmlns:p14="http://schemas.microsoft.com/office/powerpoint/2010/main" val="3112955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Editing Variable Values Examples</a:t>
            </a:r>
          </a:p>
        </p:txBody>
      </p:sp>
      <p:sp>
        <p:nvSpPr>
          <p:cNvPr id="3" name="Content Placeholder 2"/>
          <p:cNvSpPr>
            <a:spLocks noGrp="1"/>
          </p:cNvSpPr>
          <p:nvPr>
            <p:ph idx="1"/>
          </p:nvPr>
        </p:nvSpPr>
        <p:spPr/>
        <p:txBody>
          <a:bodyPr>
            <a:normAutofit/>
          </a:bodyPr>
          <a:lstStyle/>
          <a:p>
            <a:pPr marL="0" indent="0">
              <a:buNone/>
            </a:pPr>
            <a:r>
              <a:rPr lang="en-US" sz="1800" dirty="0">
                <a:latin typeface="Courier"/>
              </a:rPr>
              <a:t>	echo hello | </a:t>
            </a:r>
            <a:r>
              <a:rPr lang="en-US" sz="1800" dirty="0" err="1">
                <a:latin typeface="Courier"/>
              </a:rPr>
              <a:t>sed</a:t>
            </a:r>
            <a:r>
              <a:rPr lang="en-US" sz="1800" dirty="0">
                <a:latin typeface="Courier"/>
              </a:rPr>
              <a:t> ‘s/l/X/’</a:t>
            </a:r>
          </a:p>
          <a:p>
            <a:pPr marL="0" indent="0">
              <a:buNone/>
            </a:pPr>
            <a:r>
              <a:rPr lang="en-US" dirty="0"/>
              <a:t>prints</a:t>
            </a:r>
          </a:p>
          <a:p>
            <a:pPr marL="0" indent="0">
              <a:buNone/>
            </a:pPr>
            <a:r>
              <a:rPr lang="en-US" dirty="0"/>
              <a:t>	</a:t>
            </a:r>
            <a:r>
              <a:rPr lang="en-US" sz="1800" dirty="0" err="1">
                <a:latin typeface="Courier"/>
              </a:rPr>
              <a:t>heXlo</a:t>
            </a:r>
            <a:endParaRPr lang="en-US" sz="1800" dirty="0">
              <a:latin typeface="Courier"/>
            </a:endParaRPr>
          </a:p>
          <a:p>
            <a:pPr marL="0" indent="0">
              <a:buNone/>
            </a:pPr>
            <a:endParaRPr lang="en-US" dirty="0"/>
          </a:p>
          <a:p>
            <a:pPr marL="0" indent="0">
              <a:buNone/>
            </a:pPr>
            <a:r>
              <a:rPr lang="en-US" dirty="0"/>
              <a:t>The following patterns are particularly useful:</a:t>
            </a:r>
          </a:p>
          <a:p>
            <a:r>
              <a:rPr lang="en-US" dirty="0"/>
              <a:t>a*	matches 0 or more occurrences of ‘a’.</a:t>
            </a:r>
          </a:p>
          <a:p>
            <a:r>
              <a:rPr lang="en-US" dirty="0"/>
              <a:t>[a-z] matches any character between ‘a’ and ‘z’.</a:t>
            </a:r>
          </a:p>
          <a:p>
            <a:r>
              <a:rPr lang="en-US" dirty="0"/>
              <a:t>. matches any single character.</a:t>
            </a:r>
          </a:p>
          <a:p>
            <a:r>
              <a:rPr lang="en-US" dirty="0"/>
              <a:t>\. matches a period.</a:t>
            </a:r>
          </a:p>
          <a:p>
            <a:r>
              <a:rPr lang="en-US" dirty="0"/>
              <a:t>\(pattern\) remembers what string matches the pattern; you can then refer to it later.</a:t>
            </a:r>
          </a:p>
        </p:txBody>
      </p:sp>
    </p:spTree>
    <p:extLst>
      <p:ext uri="{BB962C8B-B14F-4D97-AF65-F5344CB8AC3E}">
        <p14:creationId xmlns:p14="http://schemas.microsoft.com/office/powerpoint/2010/main" val="2728165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Remembering Things</a:t>
            </a:r>
          </a:p>
        </p:txBody>
      </p:sp>
      <p:sp>
        <p:nvSpPr>
          <p:cNvPr id="3" name="Content Placeholder 2"/>
          <p:cNvSpPr>
            <a:spLocks noGrp="1"/>
          </p:cNvSpPr>
          <p:nvPr>
            <p:ph idx="1"/>
          </p:nvPr>
        </p:nvSpPr>
        <p:spPr>
          <a:xfrm>
            <a:off x="628650" y="1825625"/>
            <a:ext cx="7886700" cy="1151039"/>
          </a:xfrm>
        </p:spPr>
        <p:txBody>
          <a:bodyPr>
            <a:normAutofit/>
          </a:bodyPr>
          <a:lstStyle/>
          <a:p>
            <a:pPr marL="0" indent="0">
              <a:buNone/>
            </a:pPr>
            <a:r>
              <a:rPr lang="en-US" dirty="0"/>
              <a:t>The script shown on the previous slide prints this:</a:t>
            </a:r>
          </a:p>
          <a:p>
            <a:pPr marL="0" indent="0">
              <a:buNone/>
            </a:pPr>
            <a:endParaRPr lang="en-US" dirty="0"/>
          </a:p>
          <a:p>
            <a:pPr marL="0" indent="0">
              <a:buNone/>
            </a:pPr>
            <a:endParaRPr lang="en-US" dirty="0"/>
          </a:p>
          <a:p>
            <a:pPr marL="0" indent="0">
              <a:buNone/>
            </a:pPr>
            <a:endParaRPr lang="en-US" dirty="0"/>
          </a:p>
        </p:txBody>
      </p:sp>
      <p:pic>
        <p:nvPicPr>
          <p:cNvPr id="4" name="Picture 3" descr="$ echo 'hello, hello there' | sed 's/.* \(.*\)/\1/'&#10;there&#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5609" y="2136707"/>
            <a:ext cx="6512781" cy="649474"/>
          </a:xfrm>
          <a:prstGeom prst="rect">
            <a:avLst/>
          </a:prstGeom>
        </p:spPr>
      </p:pic>
      <p:sp>
        <p:nvSpPr>
          <p:cNvPr id="5" name="TextBox 4"/>
          <p:cNvSpPr txBox="1"/>
          <p:nvPr/>
        </p:nvSpPr>
        <p:spPr>
          <a:xfrm>
            <a:off x="628650" y="3579779"/>
            <a:ext cx="7199740" cy="2031325"/>
          </a:xfrm>
          <a:prstGeom prst="rect">
            <a:avLst/>
          </a:prstGeom>
          <a:noFill/>
        </p:spPr>
        <p:txBody>
          <a:bodyPr wrap="square" rtlCol="0">
            <a:spAutoFit/>
          </a:bodyPr>
          <a:lstStyle/>
          <a:p>
            <a:r>
              <a:rPr lang="en-US" sz="2100" dirty="0"/>
              <a:t>Why?</a:t>
            </a:r>
          </a:p>
          <a:p>
            <a:pPr marL="342900" indent="-342900">
              <a:buFont typeface="Arial" panose="020B0604020202020204" pitchFamily="34" charset="0"/>
              <a:buChar char="•"/>
            </a:pPr>
            <a:r>
              <a:rPr lang="en-US" sz="2100" dirty="0"/>
              <a:t>The .* matches everything up to the </a:t>
            </a:r>
            <a:r>
              <a:rPr lang="en-US" sz="2100" i="1" dirty="0"/>
              <a:t>last</a:t>
            </a:r>
            <a:r>
              <a:rPr lang="en-US" sz="2100" dirty="0"/>
              <a:t> space, and the next .* matches the rest of the line.</a:t>
            </a:r>
          </a:p>
          <a:p>
            <a:pPr marL="342900" indent="-342900">
              <a:buFont typeface="Arial" panose="020B0604020202020204" pitchFamily="34" charset="0"/>
              <a:buChar char="•"/>
            </a:pPr>
            <a:r>
              <a:rPr lang="en-US" sz="2100" dirty="0"/>
              <a:t>The \(</a:t>
            </a:r>
            <a:r>
              <a:rPr lang="is-IS" sz="2100" dirty="0"/>
              <a:t>…\) stores the string matching the second pattern.</a:t>
            </a:r>
          </a:p>
          <a:p>
            <a:pPr marL="342900" indent="-342900">
              <a:buFont typeface="Arial" panose="020B0604020202020204" pitchFamily="34" charset="0"/>
              <a:buChar char="•"/>
            </a:pPr>
            <a:r>
              <a:rPr lang="is-IS" sz="2100" dirty="0"/>
              <a:t>The \1 substitutes the </a:t>
            </a:r>
            <a:r>
              <a:rPr lang="is-IS" sz="2100" i="1" dirty="0"/>
              <a:t>string</a:t>
            </a:r>
            <a:r>
              <a:rPr lang="is-IS" sz="2100" dirty="0"/>
              <a:t> matched, not the pattern that did the matching.</a:t>
            </a:r>
            <a:endParaRPr lang="en-US" sz="2100" dirty="0"/>
          </a:p>
        </p:txBody>
      </p:sp>
    </p:spTree>
    <p:extLst>
      <p:ext uri="{BB962C8B-B14F-4D97-AF65-F5344CB8AC3E}">
        <p14:creationId xmlns:p14="http://schemas.microsoft.com/office/powerpoint/2010/main" val="3387777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t>
            </a:r>
            <a:r>
              <a:rPr lang="en-US" i="1" dirty="0" err="1"/>
              <a:t>sed</a:t>
            </a:r>
            <a:r>
              <a:rPr lang="en-US" dirty="0"/>
              <a:t> Prints</a:t>
            </a:r>
          </a:p>
        </p:txBody>
      </p:sp>
      <p:sp>
        <p:nvSpPr>
          <p:cNvPr id="3" name="Content Placeholder 2"/>
          <p:cNvSpPr>
            <a:spLocks noGrp="1"/>
          </p:cNvSpPr>
          <p:nvPr>
            <p:ph idx="1"/>
          </p:nvPr>
        </p:nvSpPr>
        <p:spPr/>
        <p:txBody>
          <a:bodyPr/>
          <a:lstStyle/>
          <a:p>
            <a:r>
              <a:rPr lang="en-US" dirty="0"/>
              <a:t>By default, </a:t>
            </a:r>
            <a:r>
              <a:rPr lang="en-US" i="1" dirty="0" err="1"/>
              <a:t>sed</a:t>
            </a:r>
            <a:r>
              <a:rPr lang="en-US" dirty="0"/>
              <a:t> copies the input to the output, applying the editing rules (like the “s/” one you just saw).</a:t>
            </a:r>
          </a:p>
          <a:p>
            <a:r>
              <a:rPr lang="en-US" dirty="0"/>
              <a:t>This can be confusing:</a:t>
            </a:r>
            <a:br>
              <a:rPr lang="en-US" dirty="0"/>
            </a:br>
            <a:r>
              <a:rPr lang="en-US" dirty="0"/>
              <a:t/>
            </a:r>
            <a:br>
              <a:rPr lang="en-US" dirty="0"/>
            </a:br>
            <a:r>
              <a:rPr lang="pt-BR" sz="1800" dirty="0">
                <a:latin typeface="Courier"/>
              </a:rPr>
              <a:t>$ echo 3:15pm | sed 's/[0-9]*:\([0-9]*\)/\1/’15pm</a:t>
            </a:r>
            <a:endParaRPr lang="en-US" dirty="0"/>
          </a:p>
          <a:p>
            <a:pPr marL="344488" indent="0">
              <a:buNone/>
            </a:pPr>
            <a:endParaRPr lang="en-US" dirty="0"/>
          </a:p>
          <a:p>
            <a:pPr marL="344488" indent="0">
              <a:buNone/>
            </a:pPr>
            <a:r>
              <a:rPr lang="en-US" dirty="0"/>
              <a:t>The “pm” is not matched and so is copied. To suppress it, do this:</a:t>
            </a:r>
            <a:br>
              <a:rPr lang="en-US" dirty="0"/>
            </a:br>
            <a:r>
              <a:rPr lang="en-US" dirty="0"/>
              <a:t/>
            </a:r>
            <a:br>
              <a:rPr lang="en-US" dirty="0"/>
            </a:br>
            <a:r>
              <a:rPr lang="pt-BR" sz="1800" dirty="0">
                <a:latin typeface="Courier"/>
              </a:rPr>
              <a:t>$ echo 3:15pm | sed 's/[0-9]*:\([0-9]*\).*/\1/’15</a:t>
            </a:r>
            <a:endParaRPr lang="en-US" sz="1800" dirty="0">
              <a:latin typeface="Courier"/>
            </a:endParaRPr>
          </a:p>
          <a:p>
            <a:pPr marL="344488" indent="0">
              <a:buNone/>
            </a:pPr>
            <a:endParaRPr lang="en-US" dirty="0"/>
          </a:p>
          <a:p>
            <a:pPr marL="0" indent="0" algn="ctr">
              <a:buNone/>
            </a:pPr>
            <a:endParaRPr lang="en-US" dirty="0"/>
          </a:p>
          <a:p>
            <a:pPr marL="0" indent="0">
              <a:buNone/>
            </a:pPr>
            <a:endParaRPr lang="en-US" dirty="0"/>
          </a:p>
        </p:txBody>
      </p:sp>
    </p:spTree>
    <p:extLst>
      <p:ext uri="{BB962C8B-B14F-4D97-AF65-F5344CB8AC3E}">
        <p14:creationId xmlns:p14="http://schemas.microsoft.com/office/powerpoint/2010/main" val="11527625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Survival Rule</a:t>
            </a:r>
          </a:p>
        </p:txBody>
      </p:sp>
      <p:sp>
        <p:nvSpPr>
          <p:cNvPr id="3" name="Content Placeholder 2"/>
          <p:cNvSpPr>
            <a:spLocks noGrp="1"/>
          </p:cNvSpPr>
          <p:nvPr>
            <p:ph idx="1"/>
          </p:nvPr>
        </p:nvSpPr>
        <p:spPr/>
        <p:txBody>
          <a:bodyPr/>
          <a:lstStyle/>
          <a:p>
            <a:r>
              <a:rPr lang="en-US" i="1" dirty="0"/>
              <a:t>Always</a:t>
            </a:r>
            <a:r>
              <a:rPr lang="en-US" dirty="0"/>
              <a:t> put the pattern in single quotes.</a:t>
            </a:r>
          </a:p>
          <a:p>
            <a:pPr lvl="1"/>
            <a:r>
              <a:rPr lang="en-US" sz="2100" dirty="0"/>
              <a:t>Many of the pattern </a:t>
            </a:r>
            <a:r>
              <a:rPr lang="en-US" sz="2100" dirty="0" err="1"/>
              <a:t>metacharacters</a:t>
            </a:r>
            <a:r>
              <a:rPr lang="en-US" sz="2100" dirty="0"/>
              <a:t> (notably *, (, ), \, [, and ]) mean something different to the shell.</a:t>
            </a:r>
          </a:p>
          <a:p>
            <a:pPr lvl="1"/>
            <a:r>
              <a:rPr lang="en-US" sz="2100" dirty="0"/>
              <a:t>For example, * to the shell expands to the string of all filenames in the current working directory–and that’s almost certainly not what you want.</a:t>
            </a:r>
          </a:p>
        </p:txBody>
      </p:sp>
    </p:spTree>
    <p:extLst>
      <p:ext uri="{BB962C8B-B14F-4D97-AF65-F5344CB8AC3E}">
        <p14:creationId xmlns:p14="http://schemas.microsoft.com/office/powerpoint/2010/main" val="34252474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sed</a:t>
            </a:r>
            <a:r>
              <a:rPr lang="en-US" dirty="0"/>
              <a:t> and Command Files</a:t>
            </a:r>
          </a:p>
        </p:txBody>
      </p:sp>
      <p:sp>
        <p:nvSpPr>
          <p:cNvPr id="3" name="Content Placeholder 2"/>
          <p:cNvSpPr>
            <a:spLocks noGrp="1"/>
          </p:cNvSpPr>
          <p:nvPr>
            <p:ph idx="1"/>
          </p:nvPr>
        </p:nvSpPr>
        <p:spPr/>
        <p:txBody>
          <a:bodyPr>
            <a:normAutofit/>
          </a:bodyPr>
          <a:lstStyle/>
          <a:p>
            <a:pPr marL="0" indent="0">
              <a:buNone/>
            </a:pPr>
            <a:r>
              <a:rPr lang="en-US" sz="1800" dirty="0" err="1">
                <a:latin typeface="Courier"/>
              </a:rPr>
              <a:t>sed</a:t>
            </a:r>
            <a:r>
              <a:rPr lang="en-US" sz="1800" dirty="0">
                <a:latin typeface="Courier"/>
              </a:rPr>
              <a:t> –f </a:t>
            </a:r>
            <a:r>
              <a:rPr lang="en-US" sz="1800" dirty="0" err="1">
                <a:latin typeface="Courier"/>
              </a:rPr>
              <a:t>cmdfile</a:t>
            </a:r>
            <a:endParaRPr lang="en-US" sz="1800" dirty="0">
              <a:latin typeface="Courier"/>
            </a:endParaRPr>
          </a:p>
          <a:p>
            <a:pPr marL="0" indent="0">
              <a:buNone/>
            </a:pPr>
            <a:r>
              <a:rPr lang="en-US" dirty="0"/>
              <a:t>take commands from </a:t>
            </a:r>
            <a:r>
              <a:rPr lang="en-US" dirty="0" err="1"/>
              <a:t>cmdfile</a:t>
            </a:r>
            <a:r>
              <a:rPr lang="en-US" dirty="0"/>
              <a:t>. </a:t>
            </a:r>
          </a:p>
          <a:p>
            <a:pPr marL="0" indent="0">
              <a:buNone/>
            </a:pPr>
            <a:endParaRPr lang="en-US" dirty="0"/>
          </a:p>
          <a:p>
            <a:pPr marL="0" indent="0">
              <a:buNone/>
            </a:pPr>
            <a:r>
              <a:rPr lang="en-US" dirty="0"/>
              <a:t>So if the file X contains</a:t>
            </a:r>
          </a:p>
          <a:p>
            <a:pPr marL="0" indent="0">
              <a:buNone/>
            </a:pPr>
            <a:r>
              <a:rPr lang="en-US" sz="1800" dirty="0">
                <a:latin typeface="Courier"/>
              </a:rPr>
              <a:t>s/.* \(.*\)/\1/</a:t>
            </a:r>
          </a:p>
          <a:p>
            <a:pPr marL="0" indent="0">
              <a:buNone/>
            </a:pPr>
            <a:r>
              <a:rPr lang="en-US" dirty="0"/>
              <a:t>then this:</a:t>
            </a:r>
          </a:p>
          <a:p>
            <a:pPr marL="0" indent="0">
              <a:buNone/>
            </a:pPr>
            <a:r>
              <a:rPr lang="en-US" sz="1800" dirty="0">
                <a:latin typeface="Courier"/>
              </a:rPr>
              <a:t>echo ‘hello there’ | </a:t>
            </a:r>
            <a:r>
              <a:rPr lang="en-US" sz="1800" dirty="0" err="1">
                <a:latin typeface="Courier"/>
              </a:rPr>
              <a:t>sed</a:t>
            </a:r>
            <a:r>
              <a:rPr lang="en-US" sz="1800" dirty="0">
                <a:latin typeface="Courier"/>
              </a:rPr>
              <a:t> –f X</a:t>
            </a:r>
          </a:p>
          <a:p>
            <a:pPr marL="0" indent="0">
              <a:buNone/>
            </a:pPr>
            <a:r>
              <a:rPr lang="en-US" dirty="0"/>
              <a:t>is the same as:</a:t>
            </a:r>
          </a:p>
          <a:p>
            <a:pPr marL="0" indent="0">
              <a:buNone/>
            </a:pPr>
            <a:r>
              <a:rPr lang="en-US" sz="1800" dirty="0">
                <a:latin typeface="Courier"/>
              </a:rPr>
              <a:t>echo ‘hello there’ | </a:t>
            </a:r>
            <a:r>
              <a:rPr lang="en-US" sz="1800" dirty="0" err="1">
                <a:latin typeface="Courier"/>
              </a:rPr>
              <a:t>sed</a:t>
            </a:r>
            <a:r>
              <a:rPr lang="en-US" sz="1800" dirty="0">
                <a:latin typeface="Courier"/>
              </a:rPr>
              <a:t> ‘s/.* \(.*\)/\1/’</a:t>
            </a:r>
          </a:p>
          <a:p>
            <a:pPr marL="0" indent="0">
              <a:buNone/>
            </a:pPr>
            <a:endParaRPr lang="en-US" dirty="0"/>
          </a:p>
          <a:p>
            <a:endParaRPr lang="en-US" dirty="0"/>
          </a:p>
        </p:txBody>
      </p:sp>
    </p:spTree>
    <p:extLst>
      <p:ext uri="{BB962C8B-B14F-4D97-AF65-F5344CB8AC3E}">
        <p14:creationId xmlns:p14="http://schemas.microsoft.com/office/powerpoint/2010/main" val="3072603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Exercise 4</a:t>
            </a:r>
          </a:p>
        </p:txBody>
      </p:sp>
      <p:sp>
        <p:nvSpPr>
          <p:cNvPr id="3" name="Content Placeholder 2"/>
          <p:cNvSpPr>
            <a:spLocks noGrp="1"/>
          </p:cNvSpPr>
          <p:nvPr>
            <p:ph idx="1"/>
          </p:nvPr>
        </p:nvSpPr>
        <p:spPr/>
        <p:txBody>
          <a:bodyPr/>
          <a:lstStyle/>
          <a:p>
            <a:r>
              <a:rPr lang="en-US" dirty="0"/>
              <a:t>This exercise gives you practice in using </a:t>
            </a:r>
            <a:r>
              <a:rPr lang="en-US" i="1" dirty="0"/>
              <a:t>sed.</a:t>
            </a:r>
            <a:endParaRPr lang="en-US" dirty="0"/>
          </a:p>
          <a:p>
            <a:pPr lvl="1"/>
            <a:r>
              <a:rPr lang="en-US" sz="2100" dirty="0"/>
              <a:t>Recommendation: use the –f option </a:t>
            </a:r>
            <a:r>
              <a:rPr lang="is-IS" sz="2100" dirty="0"/>
              <a:t>…</a:t>
            </a:r>
          </a:p>
          <a:p>
            <a:r>
              <a:rPr lang="is-IS" dirty="0"/>
              <a:t>After completing this exercise, you will be able to:</a:t>
            </a:r>
          </a:p>
          <a:p>
            <a:pPr lvl="1"/>
            <a:r>
              <a:rPr lang="en-US" sz="2100" dirty="0"/>
              <a:t>Assign and edit the value of variables using </a:t>
            </a:r>
            <a:r>
              <a:rPr lang="en-US" sz="2100" i="1" dirty="0" err="1"/>
              <a:t>sed</a:t>
            </a:r>
            <a:endParaRPr lang="en-US" sz="2100" dirty="0"/>
          </a:p>
          <a:p>
            <a:pPr lvl="1"/>
            <a:r>
              <a:rPr lang="en-US" sz="2100" dirty="0"/>
              <a:t>Practice </a:t>
            </a:r>
            <a:r>
              <a:rPr lang="en-US" sz="2100" i="1" dirty="0" err="1"/>
              <a:t>sed</a:t>
            </a:r>
            <a:r>
              <a:rPr lang="en-US" sz="2100" dirty="0"/>
              <a:t> substitution commands and command files</a:t>
            </a:r>
          </a:p>
          <a:p>
            <a:pPr lvl="1"/>
            <a:r>
              <a:rPr lang="en-US" sz="2100" dirty="0"/>
              <a:t>Review counting in a loop</a:t>
            </a:r>
          </a:p>
        </p:txBody>
      </p:sp>
    </p:spTree>
    <p:extLst>
      <p:ext uri="{BB962C8B-B14F-4D97-AF65-F5344CB8AC3E}">
        <p14:creationId xmlns:p14="http://schemas.microsoft.com/office/powerpoint/2010/main" val="840998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pPr marL="0" indent="0">
              <a:buNone/>
            </a:pPr>
            <a:r>
              <a:rPr lang="en-US" dirty="0"/>
              <a:t>First, you will analyze a spreadsheet that includes a data set of network connections.</a:t>
            </a:r>
          </a:p>
        </p:txBody>
      </p:sp>
    </p:spTree>
    <p:extLst>
      <p:ext uri="{BB962C8B-B14F-4D97-AF65-F5344CB8AC3E}">
        <p14:creationId xmlns:p14="http://schemas.microsoft.com/office/powerpoint/2010/main" val="38535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Exercise 5</a:t>
            </a:r>
          </a:p>
        </p:txBody>
      </p:sp>
      <p:sp>
        <p:nvSpPr>
          <p:cNvPr id="3" name="Content Placeholder 2"/>
          <p:cNvSpPr>
            <a:spLocks noGrp="1"/>
          </p:cNvSpPr>
          <p:nvPr>
            <p:ph idx="1"/>
          </p:nvPr>
        </p:nvSpPr>
        <p:spPr/>
        <p:txBody>
          <a:bodyPr>
            <a:normAutofit/>
          </a:bodyPr>
          <a:lstStyle/>
          <a:p>
            <a:r>
              <a:rPr lang="en-US" dirty="0"/>
              <a:t>In this exercise you practice using </a:t>
            </a:r>
            <a:r>
              <a:rPr lang="en-US" i="1" dirty="0" err="1"/>
              <a:t>sed</a:t>
            </a:r>
            <a:r>
              <a:rPr lang="en-US" dirty="0"/>
              <a:t> to perform a common anonymization task.</a:t>
            </a:r>
          </a:p>
          <a:p>
            <a:pPr lvl="1"/>
            <a:r>
              <a:rPr lang="en-US" sz="2100" dirty="0"/>
              <a:t>You will have to use a pattern in the </a:t>
            </a:r>
            <a:r>
              <a:rPr lang="en-US" sz="2100" i="1" dirty="0" err="1"/>
              <a:t>sed</a:t>
            </a:r>
            <a:r>
              <a:rPr lang="en-US" sz="2100" dirty="0"/>
              <a:t> substitution command.</a:t>
            </a:r>
          </a:p>
          <a:p>
            <a:r>
              <a:rPr lang="is-IS" dirty="0"/>
              <a:t>After completing this exercise, you will be able to:</a:t>
            </a:r>
          </a:p>
          <a:p>
            <a:pPr lvl="1"/>
            <a:r>
              <a:rPr lang="en-US" sz="2100" dirty="0"/>
              <a:t>Assign and edit the value of variables using </a:t>
            </a:r>
            <a:r>
              <a:rPr lang="en-US" sz="2100" i="1" dirty="0" err="1"/>
              <a:t>sed</a:t>
            </a:r>
            <a:endParaRPr lang="en-US" sz="2100" dirty="0"/>
          </a:p>
          <a:p>
            <a:pPr lvl="1"/>
            <a:r>
              <a:rPr lang="en-US" sz="2100" dirty="0"/>
              <a:t>Practice </a:t>
            </a:r>
            <a:r>
              <a:rPr lang="en-US" sz="2100" i="1" dirty="0" err="1"/>
              <a:t>sed</a:t>
            </a:r>
            <a:r>
              <a:rPr lang="en-US" sz="2100" dirty="0"/>
              <a:t> substitution commands and patterns</a:t>
            </a:r>
          </a:p>
          <a:p>
            <a:pPr lvl="1"/>
            <a:r>
              <a:rPr lang="en-US" sz="2100" dirty="0"/>
              <a:t>Review counting in a loop</a:t>
            </a:r>
          </a:p>
        </p:txBody>
      </p:sp>
    </p:spTree>
    <p:extLst>
      <p:ext uri="{BB962C8B-B14F-4D97-AF65-F5344CB8AC3E}">
        <p14:creationId xmlns:p14="http://schemas.microsoft.com/office/powerpoint/2010/main" val="37062858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Useful Commands</a:t>
            </a:r>
          </a:p>
        </p:txBody>
      </p:sp>
      <p:sp>
        <p:nvSpPr>
          <p:cNvPr id="3" name="Content Placeholder 2"/>
          <p:cNvSpPr>
            <a:spLocks noGrp="1"/>
          </p:cNvSpPr>
          <p:nvPr>
            <p:ph idx="1"/>
          </p:nvPr>
        </p:nvSpPr>
        <p:spPr/>
        <p:txBody>
          <a:bodyPr>
            <a:normAutofit/>
          </a:bodyPr>
          <a:lstStyle/>
          <a:p>
            <a:r>
              <a:rPr lang="en-US" dirty="0" err="1"/>
              <a:t>tr</a:t>
            </a:r>
            <a:r>
              <a:rPr lang="en-US" dirty="0"/>
              <a:t> </a:t>
            </a:r>
            <a:r>
              <a:rPr lang="en-US" i="1" dirty="0"/>
              <a:t>s1</a:t>
            </a:r>
            <a:r>
              <a:rPr lang="en-US" dirty="0"/>
              <a:t> </a:t>
            </a:r>
            <a:r>
              <a:rPr lang="en-US" i="1" dirty="0"/>
              <a:t>s2</a:t>
            </a:r>
            <a:endParaRPr lang="en-US" dirty="0"/>
          </a:p>
          <a:p>
            <a:pPr lvl="1"/>
            <a:r>
              <a:rPr lang="en-US" sz="2100" dirty="0"/>
              <a:t>Copy the standard input to the standard output, replacing each character in </a:t>
            </a:r>
            <a:r>
              <a:rPr lang="en-US" sz="2100" i="1" dirty="0"/>
              <a:t>s1</a:t>
            </a:r>
            <a:r>
              <a:rPr lang="en-US" sz="2100" dirty="0"/>
              <a:t> with the corresponding character in </a:t>
            </a:r>
            <a:r>
              <a:rPr lang="en-US" sz="2100" i="1" dirty="0"/>
              <a:t>s2.</a:t>
            </a:r>
          </a:p>
          <a:p>
            <a:pPr lvl="1"/>
            <a:r>
              <a:rPr lang="en-US" sz="2100" dirty="0"/>
              <a:t>Example: </a:t>
            </a:r>
          </a:p>
          <a:p>
            <a:pPr marL="512763" lvl="1" indent="0">
              <a:buNone/>
            </a:pPr>
            <a:r>
              <a:rPr lang="en-US" dirty="0" err="1">
                <a:latin typeface="Courier"/>
              </a:rPr>
              <a:t>tr</a:t>
            </a:r>
            <a:r>
              <a:rPr lang="en-US" dirty="0">
                <a:latin typeface="Courier"/>
              </a:rPr>
              <a:t> ‘\015’ ‘\012’ </a:t>
            </a:r>
          </a:p>
          <a:p>
            <a:pPr marL="512763" lvl="1" indent="0">
              <a:buNone/>
            </a:pPr>
            <a:r>
              <a:rPr lang="en-US" sz="2100" dirty="0"/>
              <a:t>replaces every carriage return (octal 015) with a newline (octal 012)</a:t>
            </a:r>
          </a:p>
          <a:p>
            <a:pPr lvl="1"/>
            <a:r>
              <a:rPr lang="en-US" sz="2100" dirty="0"/>
              <a:t>This is very useful when moving files from Macs to </a:t>
            </a:r>
            <a:r>
              <a:rPr lang="en-US" sz="2100" dirty="0" err="1"/>
              <a:t>Linuxes</a:t>
            </a:r>
            <a:r>
              <a:rPr lang="en-US" sz="2100" dirty="0"/>
              <a:t>, and so forth; the .csv file terminates lines with carriage returns, and Linux programs expect a line to end with a newline.</a:t>
            </a:r>
          </a:p>
          <a:p>
            <a:endParaRPr lang="en-US" dirty="0"/>
          </a:p>
        </p:txBody>
      </p:sp>
    </p:spTree>
    <p:extLst>
      <p:ext uri="{BB962C8B-B14F-4D97-AF65-F5344CB8AC3E}">
        <p14:creationId xmlns:p14="http://schemas.microsoft.com/office/powerpoint/2010/main" val="3288771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3975"/>
            <a:ext cx="7886700" cy="1325563"/>
          </a:xfrm>
        </p:spPr>
        <p:txBody>
          <a:bodyPr/>
          <a:lstStyle/>
          <a:p>
            <a:r>
              <a:rPr lang="en-US" dirty="0"/>
              <a:t>A Couple of Others</a:t>
            </a:r>
          </a:p>
        </p:txBody>
      </p:sp>
      <p:sp>
        <p:nvSpPr>
          <p:cNvPr id="3" name="Content Placeholder 2"/>
          <p:cNvSpPr>
            <a:spLocks noGrp="1"/>
          </p:cNvSpPr>
          <p:nvPr>
            <p:ph idx="1"/>
          </p:nvPr>
        </p:nvSpPr>
        <p:spPr/>
        <p:txBody>
          <a:bodyPr/>
          <a:lstStyle/>
          <a:p>
            <a:r>
              <a:rPr lang="en-US" i="1" dirty="0"/>
              <a:t>sort</a:t>
            </a:r>
          </a:p>
          <a:p>
            <a:pPr lvl="1"/>
            <a:r>
              <a:rPr lang="en-US" sz="2100" dirty="0"/>
              <a:t>As before, sort lines in the ordering of the underlying character set (usually ASCII).</a:t>
            </a:r>
          </a:p>
          <a:p>
            <a:endParaRPr lang="en-US" i="1" dirty="0"/>
          </a:p>
          <a:p>
            <a:r>
              <a:rPr lang="en-US" i="1" dirty="0" err="1"/>
              <a:t>uniq</a:t>
            </a:r>
            <a:r>
              <a:rPr lang="en-US" i="1" dirty="0"/>
              <a:t> –c</a:t>
            </a:r>
          </a:p>
          <a:p>
            <a:pPr lvl="1"/>
            <a:r>
              <a:rPr lang="en-US" sz="2100" dirty="0"/>
              <a:t>Given an input of sorted lines, find duplicate lines and print only the first one, prefixed by the number of times that line occurred.</a:t>
            </a:r>
          </a:p>
          <a:p>
            <a:pPr lvl="1"/>
            <a:endParaRPr lang="en-US" dirty="0"/>
          </a:p>
        </p:txBody>
      </p:sp>
    </p:spTree>
    <p:extLst>
      <p:ext uri="{BB962C8B-B14F-4D97-AF65-F5344CB8AC3E}">
        <p14:creationId xmlns:p14="http://schemas.microsoft.com/office/powerpoint/2010/main" val="497894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Puzzler</a:t>
            </a:r>
          </a:p>
        </p:txBody>
      </p:sp>
      <p:sp>
        <p:nvSpPr>
          <p:cNvPr id="3" name="Content Placeholder 2"/>
          <p:cNvSpPr>
            <a:spLocks noGrp="1"/>
          </p:cNvSpPr>
          <p:nvPr>
            <p:ph idx="1"/>
          </p:nvPr>
        </p:nvSpPr>
        <p:spPr/>
        <p:txBody>
          <a:bodyPr/>
          <a:lstStyle/>
          <a:p>
            <a:pPr marL="0" indent="0">
              <a:buNone/>
            </a:pPr>
            <a:r>
              <a:rPr lang="en-US" dirty="0"/>
              <a:t>Modify the script you wrote for Lab Exercise 4 to also count the number of times each host name appears in the file.</a:t>
            </a:r>
          </a:p>
          <a:p>
            <a:pPr marL="0" indent="0">
              <a:buNone/>
            </a:pPr>
            <a:r>
              <a:rPr lang="en-US" i="1" dirty="0"/>
              <a:t>Hint</a:t>
            </a:r>
            <a:r>
              <a:rPr lang="en-US" dirty="0"/>
              <a:t>: Keep a list of the names as they appear. Ensure the names are separated by newlines (</a:t>
            </a:r>
            <a:r>
              <a:rPr lang="en-US" i="1" dirty="0" err="1"/>
              <a:t>tr</a:t>
            </a:r>
            <a:r>
              <a:rPr lang="en-US" dirty="0"/>
              <a:t>). Then sort them (</a:t>
            </a:r>
            <a:r>
              <a:rPr lang="en-US" i="1" dirty="0"/>
              <a:t>sort</a:t>
            </a:r>
            <a:r>
              <a:rPr lang="en-US" dirty="0"/>
              <a:t>), eliminate duplicate lines, and put the number of times each line occurred before the output lines (</a:t>
            </a:r>
            <a:r>
              <a:rPr lang="en-US" i="1" dirty="0" err="1"/>
              <a:t>uniq</a:t>
            </a:r>
            <a:r>
              <a:rPr lang="en-US" i="1" dirty="0"/>
              <a:t> –c</a:t>
            </a:r>
            <a:r>
              <a:rPr lang="en-US" dirty="0"/>
              <a:t>).</a:t>
            </a:r>
            <a:endParaRPr lang="en-US" i="1" dirty="0"/>
          </a:p>
        </p:txBody>
      </p:sp>
    </p:spTree>
    <p:extLst>
      <p:ext uri="{BB962C8B-B14F-4D97-AF65-F5344CB8AC3E}">
        <p14:creationId xmlns:p14="http://schemas.microsoft.com/office/powerpoint/2010/main" val="8130170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 For Advanced Students</a:t>
            </a:r>
          </a:p>
        </p:txBody>
      </p:sp>
      <p:sp>
        <p:nvSpPr>
          <p:cNvPr id="3" name="Content Placeholder 2"/>
          <p:cNvSpPr>
            <a:spLocks noGrp="1"/>
          </p:cNvSpPr>
          <p:nvPr>
            <p:ph idx="1"/>
          </p:nvPr>
        </p:nvSpPr>
        <p:spPr/>
        <p:txBody>
          <a:bodyPr/>
          <a:lstStyle/>
          <a:p>
            <a:pPr marL="0" indent="0">
              <a:buNone/>
            </a:pPr>
            <a:r>
              <a:rPr lang="en-US" dirty="0"/>
              <a:t>Bourne Again Shell (BASH) supports functions.</a:t>
            </a:r>
          </a:p>
          <a:p>
            <a:r>
              <a:rPr lang="en-US" dirty="0"/>
              <a:t>Syntax:</a:t>
            </a:r>
          </a:p>
          <a:p>
            <a:pPr marL="457200" indent="0">
              <a:buNone/>
            </a:pPr>
            <a:r>
              <a:rPr lang="en-US" sz="1800" dirty="0" err="1">
                <a:latin typeface="Courier"/>
              </a:rPr>
              <a:t>functionname</a:t>
            </a:r>
            <a:r>
              <a:rPr lang="en-US" sz="1800" dirty="0">
                <a:latin typeface="Courier"/>
              </a:rPr>
              <a:t>() {</a:t>
            </a:r>
          </a:p>
          <a:p>
            <a:pPr marL="1828800" indent="0">
              <a:buNone/>
            </a:pPr>
            <a:r>
              <a:rPr lang="en-US" sz="1800" dirty="0">
                <a:latin typeface="Courier"/>
              </a:rPr>
              <a:t> 		script commands</a:t>
            </a:r>
          </a:p>
          <a:p>
            <a:pPr marL="1828800" indent="0">
              <a:buNone/>
            </a:pPr>
            <a:r>
              <a:rPr lang="en-US" sz="1800" dirty="0">
                <a:latin typeface="Courier"/>
              </a:rPr>
              <a:t>}</a:t>
            </a:r>
          </a:p>
          <a:p>
            <a:endParaRPr lang="en-US" dirty="0"/>
          </a:p>
        </p:txBody>
      </p:sp>
    </p:spTree>
    <p:extLst>
      <p:ext uri="{BB962C8B-B14F-4D97-AF65-F5344CB8AC3E}">
        <p14:creationId xmlns:p14="http://schemas.microsoft.com/office/powerpoint/2010/main" val="22682173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a:t>
            </a:r>
          </a:p>
        </p:txBody>
      </p:sp>
      <p:sp>
        <p:nvSpPr>
          <p:cNvPr id="3" name="Content Placeholder 2"/>
          <p:cNvSpPr>
            <a:spLocks noGrp="1"/>
          </p:cNvSpPr>
          <p:nvPr>
            <p:ph sz="half" idx="1"/>
          </p:nvPr>
        </p:nvSpPr>
        <p:spPr/>
        <p:txBody>
          <a:bodyPr>
            <a:normAutofit/>
          </a:bodyPr>
          <a:lstStyle/>
          <a:p>
            <a:pPr marL="0" indent="0">
              <a:buNone/>
            </a:pPr>
            <a:r>
              <a:rPr lang="en-US" sz="1800" dirty="0">
                <a:latin typeface="Courier"/>
              </a:rPr>
              <a:t>incrementby1() {</a:t>
            </a:r>
          </a:p>
          <a:p>
            <a:pPr marL="0" indent="0" defTabSz="457200">
              <a:buNone/>
            </a:pPr>
            <a:r>
              <a:rPr lang="en-US" sz="1800" dirty="0">
                <a:latin typeface="Courier"/>
              </a:rPr>
              <a:t>	expr $1 + 1</a:t>
            </a:r>
          </a:p>
          <a:p>
            <a:pPr marL="0" indent="0">
              <a:buNone/>
            </a:pPr>
            <a:r>
              <a:rPr lang="en-US" sz="1800" dirty="0">
                <a:latin typeface="Courier"/>
              </a:rPr>
              <a:t>}</a:t>
            </a:r>
          </a:p>
          <a:p>
            <a:pPr marL="0" indent="0">
              <a:buNone/>
            </a:pPr>
            <a:endParaRPr lang="en-US" dirty="0"/>
          </a:p>
          <a:p>
            <a:pPr marL="0" indent="0">
              <a:buNone/>
            </a:pPr>
            <a:r>
              <a:rPr lang="en-US" dirty="0"/>
              <a:t>This function takes one argument (referenced by $1) and uses </a:t>
            </a:r>
            <a:r>
              <a:rPr lang="en-US" i="1" dirty="0"/>
              <a:t>expr</a:t>
            </a:r>
            <a:r>
              <a:rPr lang="en-US" dirty="0"/>
              <a:t> to add 1 to it. To call it, say `incrementby1 </a:t>
            </a:r>
            <a:r>
              <a:rPr lang="en-US" i="1" dirty="0" err="1"/>
              <a:t>num</a:t>
            </a:r>
            <a:r>
              <a:rPr lang="en-US" i="1" dirty="0"/>
              <a:t>`.</a:t>
            </a:r>
            <a:endParaRPr lang="en-US" dirty="0"/>
          </a:p>
          <a:p>
            <a:pPr marL="0" indent="0">
              <a:buNone/>
            </a:pPr>
            <a:endParaRPr lang="en-US" dirty="0"/>
          </a:p>
        </p:txBody>
      </p:sp>
      <p:sp>
        <p:nvSpPr>
          <p:cNvPr id="5" name="Content Placeholder 4"/>
          <p:cNvSpPr>
            <a:spLocks noGrp="1"/>
          </p:cNvSpPr>
          <p:nvPr>
            <p:ph sz="half" idx="2"/>
          </p:nvPr>
        </p:nvSpPr>
        <p:spPr/>
        <p:txBody>
          <a:bodyPr>
            <a:normAutofit/>
          </a:bodyPr>
          <a:lstStyle/>
          <a:p>
            <a:pPr marL="0" indent="0">
              <a:buNone/>
            </a:pPr>
            <a:r>
              <a:rPr lang="en-US" dirty="0"/>
              <a:t>Example:</a:t>
            </a:r>
            <a:br>
              <a:rPr lang="en-US" dirty="0"/>
            </a:br>
            <a:r>
              <a:rPr lang="en-US" dirty="0"/>
              <a:t/>
            </a:r>
            <a:br>
              <a:rPr lang="en-US" dirty="0"/>
            </a:br>
            <a:r>
              <a:rPr lang="en-US" dirty="0"/>
              <a:t> </a:t>
            </a:r>
            <a:r>
              <a:rPr lang="en-US" sz="1900" dirty="0">
                <a:latin typeface="Courier"/>
              </a:rPr>
              <a:t>$ cat fn1</a:t>
            </a:r>
          </a:p>
          <a:p>
            <a:pPr marL="0" indent="0">
              <a:buNone/>
            </a:pPr>
            <a:r>
              <a:rPr lang="en-US" sz="1900" dirty="0">
                <a:latin typeface="Courier"/>
              </a:rPr>
              <a:t>#! /bin/</a:t>
            </a:r>
            <a:r>
              <a:rPr lang="en-US" sz="1900" dirty="0" err="1">
                <a:latin typeface="Courier"/>
              </a:rPr>
              <a:t>sh</a:t>
            </a:r>
            <a:endParaRPr lang="en-US" sz="1900" dirty="0">
              <a:latin typeface="Courier"/>
            </a:endParaRPr>
          </a:p>
          <a:p>
            <a:pPr marL="0" indent="0">
              <a:buNone/>
            </a:pPr>
            <a:r>
              <a:rPr lang="en-US" sz="1900" dirty="0">
                <a:latin typeface="Courier"/>
              </a:rPr>
              <a:t>    incrementby1() {</a:t>
            </a:r>
          </a:p>
          <a:p>
            <a:pPr marL="0" indent="0">
              <a:buNone/>
            </a:pPr>
            <a:r>
              <a:rPr lang="en-US" sz="1900" dirty="0">
                <a:latin typeface="Courier"/>
              </a:rPr>
              <a:t>    			expr $1 + 1</a:t>
            </a:r>
          </a:p>
          <a:p>
            <a:pPr marL="0" indent="0">
              <a:buNone/>
            </a:pPr>
            <a:r>
              <a:rPr lang="en-US" sz="1900" dirty="0">
                <a:latin typeface="Courier"/>
              </a:rPr>
              <a:t>}</a:t>
            </a:r>
          </a:p>
          <a:p>
            <a:pPr marL="0" indent="0">
              <a:buNone/>
            </a:pPr>
            <a:r>
              <a:rPr lang="en-US" sz="1900" dirty="0">
                <a:latin typeface="Courier"/>
              </a:rPr>
              <a:t>    </a:t>
            </a:r>
          </a:p>
          <a:p>
            <a:pPr marL="0" indent="0">
              <a:buNone/>
            </a:pPr>
            <a:r>
              <a:rPr lang="en-US" sz="1900" dirty="0">
                <a:latin typeface="Courier"/>
              </a:rPr>
              <a:t>echo `incrementby1 100`</a:t>
            </a:r>
          </a:p>
          <a:p>
            <a:pPr marL="0" indent="0">
              <a:buNone/>
            </a:pPr>
            <a:r>
              <a:rPr lang="en-US" sz="1900" dirty="0">
                <a:latin typeface="Courier"/>
              </a:rPr>
              <a:t>$ ./fn1</a:t>
            </a:r>
          </a:p>
          <a:p>
            <a:pPr marL="0" indent="0">
              <a:buNone/>
            </a:pPr>
            <a:r>
              <a:rPr lang="en-US" sz="1900" dirty="0">
                <a:latin typeface="Courier"/>
              </a:rPr>
              <a:t>101</a:t>
            </a:r>
            <a:endParaRPr lang="en-US" sz="1900" dirty="0"/>
          </a:p>
        </p:txBody>
      </p:sp>
    </p:spTree>
    <p:extLst>
      <p:ext uri="{BB962C8B-B14F-4D97-AF65-F5344CB8AC3E}">
        <p14:creationId xmlns:p14="http://schemas.microsoft.com/office/powerpoint/2010/main" val="4427678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Way</a:t>
            </a:r>
          </a:p>
        </p:txBody>
      </p:sp>
      <p:sp>
        <p:nvSpPr>
          <p:cNvPr id="3" name="Content Placeholder 2"/>
          <p:cNvSpPr>
            <a:spLocks noGrp="1"/>
          </p:cNvSpPr>
          <p:nvPr>
            <p:ph sz="half" idx="1"/>
          </p:nvPr>
        </p:nvSpPr>
        <p:spPr/>
        <p:txBody>
          <a:bodyPr>
            <a:normAutofit lnSpcReduction="10000"/>
          </a:bodyPr>
          <a:lstStyle/>
          <a:p>
            <a:pPr marL="0" indent="0">
              <a:buNone/>
            </a:pPr>
            <a:r>
              <a:rPr lang="en-US" sz="1800" dirty="0">
                <a:latin typeface="Courier"/>
              </a:rPr>
              <a:t>incrementby1() {</a:t>
            </a:r>
          </a:p>
          <a:p>
            <a:pPr marL="457200" lvl="1" indent="0">
              <a:buNone/>
            </a:pPr>
            <a:r>
              <a:rPr lang="en-US" dirty="0">
                <a:latin typeface="Courier"/>
              </a:rPr>
              <a:t>RESULT=`expr $1 + 1`</a:t>
            </a:r>
          </a:p>
          <a:p>
            <a:pPr marL="0" indent="0">
              <a:buNone/>
            </a:pPr>
            <a:r>
              <a:rPr lang="en-US" sz="1800" dirty="0">
                <a:latin typeface="Courier"/>
              </a:rPr>
              <a:t>}</a:t>
            </a:r>
          </a:p>
          <a:p>
            <a:pPr marL="0" indent="0">
              <a:buNone/>
            </a:pPr>
            <a:endParaRPr lang="en-US" dirty="0"/>
          </a:p>
          <a:p>
            <a:pPr marL="0" indent="0">
              <a:buNone/>
            </a:pPr>
            <a:r>
              <a:rPr lang="en-US" dirty="0"/>
              <a:t>and then reference the variable RESULT (for example, $RESULT)</a:t>
            </a:r>
          </a:p>
          <a:p>
            <a:pPr marL="0" indent="0">
              <a:buNone/>
            </a:pPr>
            <a:r>
              <a:rPr lang="en-US" dirty="0"/>
              <a:t>Important: call it as</a:t>
            </a:r>
          </a:p>
          <a:p>
            <a:pPr marL="457200" indent="0">
              <a:buNone/>
            </a:pPr>
            <a:r>
              <a:rPr lang="en-US" dirty="0"/>
              <a:t>incrementby1 </a:t>
            </a:r>
            <a:r>
              <a:rPr lang="en-US" i="1" dirty="0" err="1"/>
              <a:t>num</a:t>
            </a:r>
            <a:endParaRPr lang="en-US" dirty="0"/>
          </a:p>
          <a:p>
            <a:pPr marL="0" indent="0">
              <a:buNone/>
            </a:pPr>
            <a:r>
              <a:rPr lang="en-US" u="sng" dirty="0"/>
              <a:t>not</a:t>
            </a:r>
          </a:p>
          <a:p>
            <a:pPr marL="457200" indent="0">
              <a:buNone/>
            </a:pPr>
            <a:r>
              <a:rPr lang="en-US" dirty="0"/>
              <a:t>`incrementby1 </a:t>
            </a:r>
            <a:r>
              <a:rPr lang="en-US" i="1" dirty="0" err="1"/>
              <a:t>num</a:t>
            </a:r>
            <a:r>
              <a:rPr lang="en-US" i="1" dirty="0"/>
              <a:t>`</a:t>
            </a:r>
            <a:endParaRPr lang="en-US" dirty="0"/>
          </a:p>
        </p:txBody>
      </p:sp>
      <p:sp>
        <p:nvSpPr>
          <p:cNvPr id="4" name="Content Placeholder 3"/>
          <p:cNvSpPr>
            <a:spLocks noGrp="1"/>
          </p:cNvSpPr>
          <p:nvPr>
            <p:ph sz="half" idx="2"/>
          </p:nvPr>
        </p:nvSpPr>
        <p:spPr/>
        <p:txBody>
          <a:bodyPr>
            <a:normAutofit lnSpcReduction="10000"/>
          </a:bodyPr>
          <a:lstStyle/>
          <a:p>
            <a:r>
              <a:rPr lang="en-US" dirty="0"/>
              <a:t>Example:</a:t>
            </a:r>
          </a:p>
          <a:p>
            <a:pPr marL="0" indent="0" defTabSz="465138">
              <a:buNone/>
            </a:pPr>
            <a:r>
              <a:rPr lang="en-US" dirty="0"/>
              <a:t> </a:t>
            </a:r>
            <a:r>
              <a:rPr lang="en-US" sz="1900" dirty="0">
                <a:latin typeface="Courier"/>
              </a:rPr>
              <a:t>$ cat fn2</a:t>
            </a:r>
          </a:p>
          <a:p>
            <a:pPr marL="0" indent="0" defTabSz="465138">
              <a:buNone/>
            </a:pPr>
            <a:r>
              <a:rPr lang="en-US" sz="1900" dirty="0">
                <a:latin typeface="Courier"/>
              </a:rPr>
              <a:t>#! /bin/</a:t>
            </a:r>
            <a:r>
              <a:rPr lang="en-US" sz="1900" dirty="0" err="1">
                <a:latin typeface="Courier"/>
              </a:rPr>
              <a:t>sh</a:t>
            </a:r>
            <a:endParaRPr lang="en-US" sz="1900" dirty="0">
              <a:latin typeface="Courier"/>
            </a:endParaRPr>
          </a:p>
          <a:p>
            <a:pPr marL="0" indent="0" defTabSz="465138">
              <a:buNone/>
            </a:pPr>
            <a:r>
              <a:rPr lang="en-US" sz="1900" dirty="0">
                <a:latin typeface="Courier"/>
              </a:rPr>
              <a:t>RESULT=0</a:t>
            </a:r>
          </a:p>
          <a:p>
            <a:pPr marL="0" indent="0" defTabSz="465138">
              <a:buNone/>
            </a:pPr>
            <a:r>
              <a:rPr lang="en-US" sz="1900" dirty="0">
                <a:latin typeface="Courier"/>
              </a:rPr>
              <a:t>incrementby1() {</a:t>
            </a:r>
          </a:p>
          <a:p>
            <a:pPr marL="0" indent="0" defTabSz="465138">
              <a:buNone/>
            </a:pPr>
            <a:r>
              <a:rPr lang="en-US" sz="1900" dirty="0">
                <a:latin typeface="Courier"/>
              </a:rPr>
              <a:t> 	RESULT=`expr $1 + 1`</a:t>
            </a:r>
          </a:p>
          <a:p>
            <a:pPr marL="0" indent="0" defTabSz="465138">
              <a:buNone/>
            </a:pPr>
            <a:r>
              <a:rPr lang="en-US" sz="1900" dirty="0">
                <a:latin typeface="Courier"/>
              </a:rPr>
              <a:t>}</a:t>
            </a:r>
          </a:p>
          <a:p>
            <a:pPr marL="0" indent="0" defTabSz="465138">
              <a:buNone/>
            </a:pPr>
            <a:r>
              <a:rPr lang="en-US" sz="1900" dirty="0">
                <a:latin typeface="Courier"/>
              </a:rPr>
              <a:t> 	</a:t>
            </a:r>
          </a:p>
          <a:p>
            <a:pPr marL="0" indent="0" defTabSz="465138">
              <a:buNone/>
            </a:pPr>
            <a:r>
              <a:rPr lang="en-US" sz="1900" dirty="0">
                <a:latin typeface="Courier"/>
              </a:rPr>
              <a:t>incrementby1 100</a:t>
            </a:r>
          </a:p>
          <a:p>
            <a:pPr marL="0" indent="0" defTabSz="465138">
              <a:buNone/>
            </a:pPr>
            <a:r>
              <a:rPr lang="en-US" sz="1900" dirty="0">
                <a:latin typeface="Courier"/>
              </a:rPr>
              <a:t>echo $RESULT</a:t>
            </a:r>
          </a:p>
          <a:p>
            <a:pPr marL="0" indent="0" defTabSz="465138">
              <a:buNone/>
            </a:pPr>
            <a:r>
              <a:rPr lang="en-US" sz="1900" dirty="0">
                <a:latin typeface="Courier"/>
              </a:rPr>
              <a:t>$ ./fn2</a:t>
            </a:r>
          </a:p>
          <a:p>
            <a:pPr marL="0" indent="0" defTabSz="465138">
              <a:buNone/>
            </a:pPr>
            <a:r>
              <a:rPr lang="en-US" sz="1900" dirty="0">
                <a:latin typeface="Courier"/>
              </a:rPr>
              <a:t>101</a:t>
            </a:r>
          </a:p>
        </p:txBody>
      </p:sp>
    </p:spTree>
    <p:extLst>
      <p:ext uri="{BB962C8B-B14F-4D97-AF65-F5344CB8AC3E}">
        <p14:creationId xmlns:p14="http://schemas.microsoft.com/office/powerpoint/2010/main" val="28577160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Here’s a More Complicated One</a:t>
            </a:r>
          </a:p>
        </p:txBody>
      </p:sp>
      <p:sp>
        <p:nvSpPr>
          <p:cNvPr id="9" name="Content Placeholder 8"/>
          <p:cNvSpPr>
            <a:spLocks noGrp="1"/>
          </p:cNvSpPr>
          <p:nvPr>
            <p:ph sz="half" idx="1"/>
          </p:nvPr>
        </p:nvSpPr>
        <p:spPr>
          <a:xfrm>
            <a:off x="628650" y="1690689"/>
            <a:ext cx="3886200" cy="4351338"/>
          </a:xfrm>
        </p:spPr>
        <p:txBody>
          <a:bodyPr>
            <a:normAutofit fontScale="70000" lnSpcReduction="20000"/>
          </a:bodyPr>
          <a:lstStyle/>
          <a:p>
            <a:r>
              <a:rPr lang="en-US" sz="2800" dirty="0"/>
              <a:t>Script to round to the nearest 10:</a:t>
            </a:r>
          </a:p>
          <a:p>
            <a:pPr marL="293688" indent="0" defTabSz="465138">
              <a:buNone/>
            </a:pPr>
            <a:r>
              <a:rPr lang="en-US" sz="2400" dirty="0">
                <a:latin typeface="Courier"/>
              </a:rPr>
              <a:t/>
            </a:r>
            <a:br>
              <a:rPr lang="en-US" sz="2400" dirty="0">
                <a:latin typeface="Courier"/>
              </a:rPr>
            </a:br>
            <a:r>
              <a:rPr lang="en-US" sz="2400" dirty="0">
                <a:latin typeface="Courier"/>
              </a:rPr>
              <a:t>$ cat round</a:t>
            </a:r>
          </a:p>
          <a:p>
            <a:pPr marL="293688" indent="0" defTabSz="465138">
              <a:buNone/>
            </a:pPr>
            <a:r>
              <a:rPr lang="en-US" sz="2400" dirty="0">
                <a:latin typeface="Courier"/>
              </a:rPr>
              <a:t>roundto10() {</a:t>
            </a:r>
          </a:p>
          <a:p>
            <a:pPr marL="517525" indent="276225">
              <a:buNone/>
            </a:pPr>
            <a:r>
              <a:rPr lang="en-US" sz="2400" dirty="0">
                <a:latin typeface="Courier"/>
              </a:rPr>
              <a:t> UNITS=`expr $1 % 10`</a:t>
            </a:r>
          </a:p>
          <a:p>
            <a:pPr marL="517525" indent="276225">
              <a:buNone/>
            </a:pPr>
            <a:r>
              <a:rPr lang="en-US" sz="2400" dirty="0">
                <a:latin typeface="Courier"/>
              </a:rPr>
              <a:t> TENS=`expr $1 / 10`</a:t>
            </a:r>
          </a:p>
          <a:p>
            <a:pPr marL="517525" indent="276225">
              <a:buNone/>
            </a:pPr>
            <a:r>
              <a:rPr lang="en-US" sz="2400" dirty="0">
                <a:latin typeface="Courier"/>
              </a:rPr>
              <a:t> if [ $UNITS -</a:t>
            </a:r>
            <a:r>
              <a:rPr lang="en-US" sz="2400" dirty="0" err="1">
                <a:latin typeface="Courier"/>
              </a:rPr>
              <a:t>ge</a:t>
            </a:r>
            <a:r>
              <a:rPr lang="en-US" sz="2400" dirty="0">
                <a:latin typeface="Courier"/>
              </a:rPr>
              <a:t> 5 ]</a:t>
            </a:r>
          </a:p>
          <a:p>
            <a:pPr marL="517525" indent="276225">
              <a:buNone/>
            </a:pPr>
            <a:r>
              <a:rPr lang="en-US" sz="2400" dirty="0">
                <a:latin typeface="Courier"/>
              </a:rPr>
              <a:t> then</a:t>
            </a:r>
          </a:p>
          <a:p>
            <a:pPr marL="517525" indent="276225" defTabSz="741363">
              <a:buNone/>
            </a:pPr>
            <a:r>
              <a:rPr lang="en-US" sz="2400" dirty="0">
                <a:latin typeface="Courier"/>
              </a:rPr>
              <a:t>   TENS=`expr $TENS + 1`</a:t>
            </a:r>
          </a:p>
          <a:p>
            <a:pPr marL="517525" indent="276225">
              <a:buNone/>
            </a:pPr>
            <a:r>
              <a:rPr lang="en-US" sz="2400" dirty="0">
                <a:latin typeface="Courier"/>
              </a:rPr>
              <a:t> fi</a:t>
            </a:r>
          </a:p>
          <a:p>
            <a:pPr marL="517525" indent="276225">
              <a:buNone/>
            </a:pPr>
            <a:r>
              <a:rPr lang="en-US" sz="2400" dirty="0">
                <a:latin typeface="Courier"/>
              </a:rPr>
              <a:t> expr $TENS \* 10</a:t>
            </a:r>
          </a:p>
          <a:p>
            <a:pPr marL="293688" indent="0" defTabSz="465138">
              <a:buNone/>
            </a:pPr>
            <a:r>
              <a:rPr lang="en-US" sz="2400" dirty="0">
                <a:latin typeface="Courier"/>
              </a:rPr>
              <a:t>}</a:t>
            </a:r>
          </a:p>
          <a:p>
            <a:pPr marL="293688" indent="0" defTabSz="465138">
              <a:buNone/>
            </a:pPr>
            <a:r>
              <a:rPr lang="en-US" sz="2400" dirty="0">
                <a:latin typeface="Courier"/>
              </a:rPr>
              <a:t>echo `roundto10 13`</a:t>
            </a:r>
          </a:p>
          <a:p>
            <a:pPr marL="293688" indent="0" defTabSz="465138">
              <a:buNone/>
            </a:pPr>
            <a:r>
              <a:rPr lang="en-US" sz="2400" dirty="0">
                <a:latin typeface="Courier"/>
              </a:rPr>
              <a:t>echo `roundto10 50`</a:t>
            </a:r>
          </a:p>
          <a:p>
            <a:pPr marL="293688" indent="0" defTabSz="465138">
              <a:buNone/>
            </a:pPr>
            <a:r>
              <a:rPr lang="en-US" sz="2400" dirty="0">
                <a:latin typeface="Courier"/>
              </a:rPr>
              <a:t>echo `roundto10 97`</a:t>
            </a:r>
          </a:p>
          <a:p>
            <a:endParaRPr lang="en-US" dirty="0"/>
          </a:p>
        </p:txBody>
      </p:sp>
      <p:sp>
        <p:nvSpPr>
          <p:cNvPr id="11" name="Content Placeholder 10"/>
          <p:cNvSpPr>
            <a:spLocks noGrp="1"/>
          </p:cNvSpPr>
          <p:nvPr>
            <p:ph sz="half" idx="2"/>
          </p:nvPr>
        </p:nvSpPr>
        <p:spPr>
          <a:xfrm>
            <a:off x="4572000" y="1690689"/>
            <a:ext cx="3886200" cy="4351338"/>
          </a:xfrm>
        </p:spPr>
        <p:txBody>
          <a:bodyPr>
            <a:normAutofit fontScale="70000" lnSpcReduction="20000"/>
          </a:bodyPr>
          <a:lstStyle/>
          <a:p>
            <a:r>
              <a:rPr lang="en-US" sz="2300" dirty="0"/>
              <a:t>Output:</a:t>
            </a:r>
            <a:r>
              <a:rPr lang="en-US" dirty="0"/>
              <a:t/>
            </a:r>
            <a:br>
              <a:rPr lang="en-US" dirty="0"/>
            </a:br>
            <a:r>
              <a:rPr lang="en-US" dirty="0"/>
              <a:t/>
            </a:r>
            <a:br>
              <a:rPr lang="en-US" dirty="0"/>
            </a:br>
            <a:r>
              <a:rPr lang="en-US" dirty="0"/>
              <a:t>	</a:t>
            </a:r>
            <a:r>
              <a:rPr lang="en-US" sz="2600" dirty="0">
                <a:latin typeface="Courier"/>
              </a:rPr>
              <a:t>$ ./round</a:t>
            </a:r>
          </a:p>
          <a:p>
            <a:pPr marL="0" indent="0">
              <a:buNone/>
            </a:pPr>
            <a:r>
              <a:rPr lang="en-US" sz="2600" dirty="0">
                <a:latin typeface="Courier"/>
              </a:rPr>
              <a:t>	10</a:t>
            </a:r>
          </a:p>
          <a:p>
            <a:pPr marL="0" indent="0">
              <a:buNone/>
            </a:pPr>
            <a:r>
              <a:rPr lang="en-US" sz="2600" dirty="0">
                <a:latin typeface="Courier"/>
              </a:rPr>
              <a:t>	50</a:t>
            </a:r>
          </a:p>
          <a:p>
            <a:pPr marL="0" indent="0">
              <a:buNone/>
            </a:pPr>
            <a:r>
              <a:rPr lang="en-US" sz="2600" dirty="0">
                <a:latin typeface="Courier"/>
              </a:rPr>
              <a:t>	100</a:t>
            </a:r>
          </a:p>
        </p:txBody>
      </p:sp>
    </p:spTree>
    <p:extLst>
      <p:ext uri="{BB962C8B-B14F-4D97-AF65-F5344CB8AC3E}">
        <p14:creationId xmlns:p14="http://schemas.microsoft.com/office/powerpoint/2010/main" val="10767706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And Another One</a:t>
            </a:r>
          </a:p>
        </p:txBody>
      </p:sp>
      <p:sp>
        <p:nvSpPr>
          <p:cNvPr id="3" name="Content Placeholder 2"/>
          <p:cNvSpPr>
            <a:spLocks noGrp="1"/>
          </p:cNvSpPr>
          <p:nvPr>
            <p:ph idx="1"/>
          </p:nvPr>
        </p:nvSpPr>
        <p:spPr/>
        <p:txBody>
          <a:bodyPr>
            <a:normAutofit lnSpcReduction="10000"/>
          </a:bodyPr>
          <a:lstStyle/>
          <a:p>
            <a:pPr marL="0" indent="0">
              <a:buNone/>
            </a:pPr>
            <a:r>
              <a:rPr lang="cs-CZ" dirty="0"/>
              <a:t>This computes the number of minutes between midnight and the given time, which is </a:t>
            </a:r>
            <a:r>
              <a:rPr lang="en-US" dirty="0"/>
              <a:t>in</a:t>
            </a:r>
            <a:r>
              <a:rPr lang="cs-CZ" dirty="0"/>
              <a:t> the form 3:15PM (for example)</a:t>
            </a:r>
            <a:r>
              <a:rPr lang="en-US" dirty="0"/>
              <a:t>.</a:t>
            </a:r>
            <a:endParaRPr lang="cs-CZ" dirty="0"/>
          </a:p>
          <a:p>
            <a:pPr marL="0" indent="0">
              <a:buNone/>
            </a:pPr>
            <a:r>
              <a:rPr lang="cs-CZ" sz="1900" dirty="0" err="1">
                <a:latin typeface="Courier"/>
              </a:rPr>
              <a:t>midmin</a:t>
            </a:r>
            <a:r>
              <a:rPr lang="cs-CZ" sz="1900" dirty="0">
                <a:latin typeface="Courier"/>
              </a:rPr>
              <a:t> () {</a:t>
            </a:r>
          </a:p>
          <a:p>
            <a:pPr marL="0" indent="0">
              <a:buNone/>
            </a:pPr>
            <a:r>
              <a:rPr lang="en-US" sz="1900" dirty="0">
                <a:latin typeface="Courier"/>
              </a:rPr>
              <a:t>	H=`echo $1 | </a:t>
            </a:r>
            <a:r>
              <a:rPr lang="en-US" sz="1900" dirty="0" err="1">
                <a:latin typeface="Courier"/>
              </a:rPr>
              <a:t>sed</a:t>
            </a:r>
            <a:r>
              <a:rPr lang="en-US" sz="1900" dirty="0">
                <a:latin typeface="Courier"/>
              </a:rPr>
              <a:t> 's/\([0-9]*\):.*/\1/'`</a:t>
            </a:r>
          </a:p>
          <a:p>
            <a:pPr marL="0" indent="0">
              <a:buNone/>
            </a:pPr>
            <a:r>
              <a:rPr lang="en-US" sz="1900" dirty="0">
                <a:latin typeface="Courier"/>
              </a:rPr>
              <a:t>	M=`echo $1 | </a:t>
            </a:r>
            <a:r>
              <a:rPr lang="en-US" sz="1900" dirty="0" err="1">
                <a:latin typeface="Courier"/>
              </a:rPr>
              <a:t>sed</a:t>
            </a:r>
            <a:r>
              <a:rPr lang="en-US" sz="1900" dirty="0">
                <a:latin typeface="Courier"/>
              </a:rPr>
              <a:t> 's/[0-9]*:\([0-9]*\).*/\1/'`</a:t>
            </a:r>
          </a:p>
          <a:p>
            <a:pPr marL="0" indent="0">
              <a:buNone/>
            </a:pPr>
            <a:r>
              <a:rPr lang="en-US" sz="1900" dirty="0">
                <a:latin typeface="Courier"/>
              </a:rPr>
              <a:t>	APM=`echo $1 | </a:t>
            </a:r>
            <a:r>
              <a:rPr lang="en-US" sz="1900" dirty="0" err="1">
                <a:latin typeface="Courier"/>
              </a:rPr>
              <a:t>sed</a:t>
            </a:r>
            <a:r>
              <a:rPr lang="en-US" sz="1900" dirty="0">
                <a:latin typeface="Courier"/>
              </a:rPr>
              <a:t> 's/[0-9]*:[0-9]* *\([AP]M\)*.*/\1/'`</a:t>
            </a:r>
          </a:p>
          <a:p>
            <a:pPr marL="0" indent="0">
              <a:buNone/>
            </a:pPr>
            <a:r>
              <a:rPr lang="en-US" sz="1900" dirty="0">
                <a:latin typeface="Courier"/>
              </a:rPr>
              <a:t>	if [ -n "$APM" -a $APM = "PM" ]</a:t>
            </a:r>
          </a:p>
          <a:p>
            <a:pPr marL="0" indent="0">
              <a:buNone/>
            </a:pPr>
            <a:r>
              <a:rPr lang="en-US" sz="1900" dirty="0">
                <a:latin typeface="Courier"/>
              </a:rPr>
              <a:t>	then</a:t>
            </a:r>
          </a:p>
          <a:p>
            <a:pPr marL="0" indent="0">
              <a:buNone/>
            </a:pPr>
            <a:r>
              <a:rPr lang="en-US" sz="1900" dirty="0">
                <a:latin typeface="Courier"/>
              </a:rPr>
              <a:t>		H=`</a:t>
            </a:r>
            <a:r>
              <a:rPr lang="en-US" sz="1900" dirty="0" err="1">
                <a:latin typeface="Courier"/>
              </a:rPr>
              <a:t>expr</a:t>
            </a:r>
            <a:r>
              <a:rPr lang="en-US" sz="1900" dirty="0">
                <a:latin typeface="Courier"/>
              </a:rPr>
              <a:t> $H + 12`</a:t>
            </a:r>
          </a:p>
          <a:p>
            <a:pPr marL="0" indent="0">
              <a:buNone/>
            </a:pPr>
            <a:r>
              <a:rPr lang="en-US" sz="1900" dirty="0">
                <a:latin typeface="Courier"/>
              </a:rPr>
              <a:t>	fi</a:t>
            </a:r>
          </a:p>
          <a:p>
            <a:pPr marL="0" indent="0">
              <a:buNone/>
            </a:pPr>
            <a:r>
              <a:rPr lang="en-US" sz="1900" dirty="0">
                <a:latin typeface="Courier"/>
              </a:rPr>
              <a:t>	NUMMIN=`</a:t>
            </a:r>
            <a:r>
              <a:rPr lang="en-US" sz="1900" dirty="0" err="1">
                <a:latin typeface="Courier"/>
              </a:rPr>
              <a:t>expr</a:t>
            </a:r>
            <a:r>
              <a:rPr lang="en-US" sz="1900" dirty="0">
                <a:latin typeface="Courier"/>
              </a:rPr>
              <a:t> $H \* 60 + $M`</a:t>
            </a:r>
          </a:p>
          <a:p>
            <a:pPr marL="0" indent="0">
              <a:buNone/>
            </a:pPr>
            <a:r>
              <a:rPr lang="en-US" sz="1900" dirty="0">
                <a:latin typeface="Courier"/>
              </a:rPr>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816471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And One More</a:t>
            </a:r>
          </a:p>
        </p:txBody>
      </p:sp>
      <p:sp>
        <p:nvSpPr>
          <p:cNvPr id="3" name="Content Placeholder 2"/>
          <p:cNvSpPr>
            <a:spLocks noGrp="1"/>
          </p:cNvSpPr>
          <p:nvPr>
            <p:ph idx="1"/>
          </p:nvPr>
        </p:nvSpPr>
        <p:spPr>
          <a:xfrm>
            <a:off x="628650" y="1687514"/>
            <a:ext cx="7886700" cy="4351338"/>
          </a:xfrm>
        </p:spPr>
        <p:txBody>
          <a:bodyPr>
            <a:normAutofit fontScale="40000" lnSpcReduction="20000"/>
          </a:bodyPr>
          <a:lstStyle/>
          <a:p>
            <a:pPr marL="0" indent="0">
              <a:buNone/>
            </a:pPr>
            <a:r>
              <a:rPr lang="cs-CZ" sz="3200" dirty="0"/>
              <a:t>This computes the number ofminutes between midnight and the given time, which is </a:t>
            </a:r>
            <a:r>
              <a:rPr lang="en-US" sz="3200" dirty="0"/>
              <a:t>in</a:t>
            </a:r>
            <a:r>
              <a:rPr lang="cs-CZ" sz="3200" dirty="0"/>
              <a:t> the form 3:15PM (for example)</a:t>
            </a:r>
            <a:r>
              <a:rPr lang="en-US" sz="3200" dirty="0"/>
              <a:t>.</a:t>
            </a:r>
            <a:br>
              <a:rPr lang="en-US" sz="3200" dirty="0"/>
            </a:br>
            <a:r>
              <a:rPr lang="en-US" sz="3200" dirty="0"/>
              <a:t/>
            </a:r>
            <a:br>
              <a:rPr lang="en-US" sz="3200" dirty="0"/>
            </a:br>
            <a:r>
              <a:rPr lang="en-US" sz="3300" dirty="0">
                <a:latin typeface="Courier"/>
              </a:rPr>
              <a:t>$ cat </a:t>
            </a:r>
            <a:r>
              <a:rPr lang="en-US" sz="3300" dirty="0" err="1">
                <a:latin typeface="Courier"/>
              </a:rPr>
              <a:t>midmin</a:t>
            </a:r>
            <a:endParaRPr lang="en-US" sz="3300" dirty="0">
              <a:latin typeface="Courier"/>
            </a:endParaRPr>
          </a:p>
          <a:p>
            <a:pPr marL="0" indent="0">
              <a:buNone/>
            </a:pPr>
            <a:r>
              <a:rPr lang="en-US" sz="3300" dirty="0" err="1">
                <a:latin typeface="Courier"/>
              </a:rPr>
              <a:t>midmin</a:t>
            </a:r>
            <a:r>
              <a:rPr lang="en-US" sz="3300" dirty="0">
                <a:latin typeface="Courier"/>
              </a:rPr>
              <a:t> () {</a:t>
            </a:r>
          </a:p>
          <a:p>
            <a:pPr marL="0" indent="0" defTabSz="862013">
              <a:buNone/>
            </a:pPr>
            <a:r>
              <a:rPr lang="en-US" sz="3300" dirty="0">
                <a:latin typeface="Courier"/>
              </a:rPr>
              <a:t> 	H=`echo $1 | </a:t>
            </a:r>
            <a:r>
              <a:rPr lang="en-US" sz="3300" dirty="0" err="1">
                <a:latin typeface="Courier"/>
              </a:rPr>
              <a:t>sed</a:t>
            </a:r>
            <a:r>
              <a:rPr lang="en-US" sz="3300" dirty="0">
                <a:latin typeface="Courier"/>
              </a:rPr>
              <a:t> 's/\([0-9]*\):.*/\1/’`</a:t>
            </a:r>
          </a:p>
          <a:p>
            <a:pPr marL="0" indent="0" defTabSz="862013">
              <a:buNone/>
            </a:pPr>
            <a:r>
              <a:rPr lang="en-US" sz="3300" dirty="0">
                <a:latin typeface="Courier"/>
              </a:rPr>
              <a:t> 	M=`echo $1 | </a:t>
            </a:r>
            <a:r>
              <a:rPr lang="en-US" sz="3300" dirty="0" err="1">
                <a:latin typeface="Courier"/>
              </a:rPr>
              <a:t>sed</a:t>
            </a:r>
            <a:r>
              <a:rPr lang="en-US" sz="3300" dirty="0">
                <a:latin typeface="Courier"/>
              </a:rPr>
              <a:t> 's/[0-9]*:\([0-9]*\).*/\1/’`</a:t>
            </a:r>
          </a:p>
          <a:p>
            <a:pPr marL="0" indent="0" defTabSz="862013">
              <a:buNone/>
            </a:pPr>
            <a:r>
              <a:rPr lang="en-US" sz="3300" dirty="0">
                <a:latin typeface="Courier"/>
              </a:rPr>
              <a:t> 	APM=`echo $1 | </a:t>
            </a:r>
            <a:r>
              <a:rPr lang="en-US" sz="3300" dirty="0" err="1">
                <a:latin typeface="Courier"/>
              </a:rPr>
              <a:t>sed</a:t>
            </a:r>
            <a:r>
              <a:rPr lang="en-US" sz="3300" dirty="0">
                <a:latin typeface="Courier"/>
              </a:rPr>
              <a:t> 's/[0-9]*:[0-9]* *\([AP]M\)*.*/\1/’`</a:t>
            </a:r>
          </a:p>
          <a:p>
            <a:pPr marL="0" indent="0" defTabSz="862013">
              <a:buNone/>
            </a:pPr>
            <a:r>
              <a:rPr lang="en-US" sz="3300" dirty="0">
                <a:latin typeface="Courier"/>
              </a:rPr>
              <a:t> 	if [ -n "$APM" -a $APM = "PM" ]</a:t>
            </a:r>
          </a:p>
          <a:p>
            <a:pPr marL="0" indent="0" defTabSz="862013">
              <a:buNone/>
            </a:pPr>
            <a:r>
              <a:rPr lang="en-US" sz="3300" dirty="0">
                <a:latin typeface="Courier"/>
              </a:rPr>
              <a:t> 	then</a:t>
            </a:r>
          </a:p>
          <a:p>
            <a:pPr marL="0" indent="0">
              <a:buNone/>
            </a:pPr>
            <a:r>
              <a:rPr lang="en-US" sz="3300" dirty="0">
                <a:latin typeface="Courier"/>
              </a:rPr>
              <a:t>  		H=`expr $H + 12`</a:t>
            </a:r>
          </a:p>
          <a:p>
            <a:pPr marL="0" indent="0" defTabSz="862013">
              <a:buNone/>
            </a:pPr>
            <a:r>
              <a:rPr lang="en-US" sz="3300" dirty="0">
                <a:latin typeface="Courier"/>
              </a:rPr>
              <a:t> 	fi</a:t>
            </a:r>
          </a:p>
          <a:p>
            <a:pPr marL="0" indent="0" defTabSz="862013">
              <a:buNone/>
            </a:pPr>
            <a:r>
              <a:rPr lang="en-US" sz="3300" dirty="0">
                <a:latin typeface="Courier"/>
              </a:rPr>
              <a:t> 	NUMMIN=`expr $H \* 60 + $M`</a:t>
            </a:r>
          </a:p>
          <a:p>
            <a:pPr marL="0" indent="0">
              <a:buNone/>
            </a:pPr>
            <a:r>
              <a:rPr lang="en-US" sz="3300" dirty="0">
                <a:latin typeface="Courier"/>
              </a:rPr>
              <a:t>}</a:t>
            </a:r>
          </a:p>
          <a:p>
            <a:pPr marL="0" indent="0">
              <a:buNone/>
            </a:pPr>
            <a:r>
              <a:rPr lang="en-US" sz="3300" dirty="0" err="1">
                <a:latin typeface="Courier"/>
              </a:rPr>
              <a:t>midmin</a:t>
            </a:r>
            <a:r>
              <a:rPr lang="en-US" sz="3300" dirty="0">
                <a:latin typeface="Courier"/>
              </a:rPr>
              <a:t> 3:15PM</a:t>
            </a:r>
          </a:p>
          <a:p>
            <a:pPr marL="0" indent="0">
              <a:buNone/>
            </a:pPr>
            <a:r>
              <a:rPr lang="en-US" sz="3300" dirty="0">
                <a:latin typeface="Courier"/>
              </a:rPr>
              <a:t>echo $NUMMIN</a:t>
            </a:r>
          </a:p>
          <a:p>
            <a:pPr marL="0" indent="0">
              <a:buNone/>
            </a:pPr>
            <a:r>
              <a:rPr lang="en-US" sz="3300" dirty="0">
                <a:latin typeface="Courier"/>
              </a:rPr>
              <a:t>$ ./</a:t>
            </a:r>
            <a:r>
              <a:rPr lang="en-US" sz="3300" dirty="0" err="1">
                <a:latin typeface="Courier"/>
              </a:rPr>
              <a:t>midmin</a:t>
            </a:r>
            <a:endParaRPr lang="en-US" sz="3300" dirty="0">
              <a:latin typeface="Courier"/>
            </a:endParaRPr>
          </a:p>
          <a:p>
            <a:pPr marL="0" indent="0">
              <a:buNone/>
            </a:pPr>
            <a:r>
              <a:rPr lang="en-US" sz="3300" dirty="0">
                <a:latin typeface="Courier"/>
              </a:rPr>
              <a:t>915</a:t>
            </a:r>
          </a:p>
          <a:p>
            <a:pPr marL="0" indent="0">
              <a:buNone/>
            </a:pPr>
            <a:endParaRPr lang="en-US" dirty="0"/>
          </a:p>
        </p:txBody>
      </p:sp>
    </p:spTree>
    <p:extLst>
      <p:ext uri="{BB962C8B-B14F-4D97-AF65-F5344CB8AC3E}">
        <p14:creationId xmlns:p14="http://schemas.microsoft.com/office/powerpoint/2010/main" val="1064158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a:t>
            </a:r>
          </a:p>
        </p:txBody>
      </p:sp>
      <p:sp>
        <p:nvSpPr>
          <p:cNvPr id="3" name="Content Placeholder 2"/>
          <p:cNvSpPr>
            <a:spLocks noGrp="1"/>
          </p:cNvSpPr>
          <p:nvPr>
            <p:ph idx="1"/>
          </p:nvPr>
        </p:nvSpPr>
        <p:spPr/>
        <p:txBody>
          <a:bodyPr>
            <a:normAutofit/>
          </a:bodyPr>
          <a:lstStyle/>
          <a:p>
            <a:r>
              <a:rPr lang="en-US" dirty="0"/>
              <a:t>Stored in a CSV (comma-separated value) file</a:t>
            </a:r>
          </a:p>
          <a:p>
            <a:pPr lvl="1"/>
            <a:r>
              <a:rPr lang="en-US" dirty="0"/>
              <a:t>Fields separated by comma</a:t>
            </a:r>
          </a:p>
          <a:p>
            <a:r>
              <a:rPr lang="en-US" dirty="0"/>
              <a:t>Line 1 is headers. After line 1, fields are:</a:t>
            </a:r>
          </a:p>
          <a:p>
            <a:pPr lvl="1"/>
            <a:r>
              <a:rPr lang="en-US" dirty="0"/>
              <a:t>CONNECTION ID		number</a:t>
            </a:r>
          </a:p>
          <a:p>
            <a:pPr lvl="1"/>
            <a:r>
              <a:rPr lang="en-US" dirty="0"/>
              <a:t>DATE			mm/</a:t>
            </a:r>
            <a:r>
              <a:rPr lang="en-US" dirty="0" err="1"/>
              <a:t>dd</a:t>
            </a:r>
            <a:r>
              <a:rPr lang="en-US" dirty="0"/>
              <a:t>/</a:t>
            </a:r>
            <a:r>
              <a:rPr lang="en-US" dirty="0" err="1"/>
              <a:t>yy</a:t>
            </a:r>
            <a:endParaRPr lang="en-US" dirty="0"/>
          </a:p>
          <a:p>
            <a:pPr lvl="1"/>
            <a:r>
              <a:rPr lang="en-US" dirty="0"/>
              <a:t>TIME			</a:t>
            </a:r>
            <a:r>
              <a:rPr lang="en-US" dirty="0" err="1"/>
              <a:t>hh:mm:ss</a:t>
            </a:r>
            <a:r>
              <a:rPr lang="en-US" dirty="0"/>
              <a:t> AM (“AM” can be “PM”)</a:t>
            </a:r>
          </a:p>
          <a:p>
            <a:pPr lvl="1"/>
            <a:r>
              <a:rPr lang="en-US" dirty="0"/>
              <a:t>DURATION		</a:t>
            </a:r>
            <a:r>
              <a:rPr lang="en-US" dirty="0" err="1"/>
              <a:t>hh:mm:ss</a:t>
            </a:r>
            <a:endParaRPr lang="en-US" dirty="0"/>
          </a:p>
          <a:p>
            <a:pPr lvl="1"/>
            <a:r>
              <a:rPr lang="en-US" dirty="0"/>
              <a:t>PROTOCOL		string</a:t>
            </a:r>
          </a:p>
          <a:p>
            <a:pPr lvl="1"/>
            <a:r>
              <a:rPr lang="en-US" dirty="0"/>
              <a:t>SOURCE PORT		number</a:t>
            </a:r>
          </a:p>
          <a:p>
            <a:pPr lvl="1"/>
            <a:r>
              <a:rPr lang="en-US" dirty="0"/>
              <a:t>DESTINATION PORT	number</a:t>
            </a:r>
          </a:p>
          <a:p>
            <a:pPr lvl="1"/>
            <a:r>
              <a:rPr lang="en-US" dirty="0"/>
              <a:t>SOURCE IP		</a:t>
            </a:r>
            <a:r>
              <a:rPr lang="en-US" dirty="0" err="1"/>
              <a:t>a.b.c.d</a:t>
            </a:r>
            <a:r>
              <a:rPr lang="en-US" dirty="0"/>
              <a:t>		(0 ≤ a, b, c, d ≤ 255 – IP address)</a:t>
            </a:r>
          </a:p>
          <a:p>
            <a:pPr lvl="1"/>
            <a:r>
              <a:rPr lang="en-US" dirty="0"/>
              <a:t>DESTINATION IP		</a:t>
            </a:r>
            <a:r>
              <a:rPr lang="en-US" dirty="0" err="1"/>
              <a:t>a.b.c.d</a:t>
            </a:r>
            <a:r>
              <a:rPr lang="en-US" dirty="0"/>
              <a:t>		(0 ≤ a, b, c, d ≤ 255 – IP address)</a:t>
            </a:r>
          </a:p>
          <a:p>
            <a:pPr lvl="1"/>
            <a:r>
              <a:rPr lang="en-US" dirty="0"/>
              <a:t>IS ATTACK		0, 1</a:t>
            </a:r>
          </a:p>
          <a:p>
            <a:pPr lvl="1"/>
            <a:r>
              <a:rPr lang="en-US" dirty="0"/>
              <a:t>ATTACK TYPE		string</a:t>
            </a:r>
          </a:p>
        </p:txBody>
      </p:sp>
    </p:spTree>
    <p:extLst>
      <p:ext uri="{BB962C8B-B14F-4D97-AF65-F5344CB8AC3E}">
        <p14:creationId xmlns:p14="http://schemas.microsoft.com/office/powerpoint/2010/main" val="21978352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Puzzler</a:t>
            </a:r>
          </a:p>
        </p:txBody>
      </p:sp>
      <p:sp>
        <p:nvSpPr>
          <p:cNvPr id="3" name="Content Placeholder 2"/>
          <p:cNvSpPr>
            <a:spLocks noGrp="1"/>
          </p:cNvSpPr>
          <p:nvPr>
            <p:ph idx="1"/>
          </p:nvPr>
        </p:nvSpPr>
        <p:spPr/>
        <p:txBody>
          <a:bodyPr/>
          <a:lstStyle/>
          <a:p>
            <a:pPr marL="0" indent="0">
              <a:buNone/>
            </a:pPr>
            <a:r>
              <a:rPr lang="en-US" dirty="0"/>
              <a:t>Using the file “connect.csv” as input, write a shell script to create two new fields called “TIME (MINUTES)” and “DURATION (MINUTES) ” right after the TIME and DURATION fields, respectively.  </a:t>
            </a:r>
          </a:p>
          <a:p>
            <a:pPr marL="0" indent="0">
              <a:buNone/>
            </a:pPr>
            <a:r>
              <a:rPr lang="en-US" dirty="0"/>
              <a:t>Transform the original TIME and DURATION fields by rounding to the nearest minute and save the outputs in the newly created fields. </a:t>
            </a:r>
          </a:p>
        </p:txBody>
      </p:sp>
    </p:spTree>
    <p:extLst>
      <p:ext uri="{BB962C8B-B14F-4D97-AF65-F5344CB8AC3E}">
        <p14:creationId xmlns:p14="http://schemas.microsoft.com/office/powerpoint/2010/main" val="317658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8089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Problem</a:t>
            </a:r>
          </a:p>
        </p:txBody>
      </p:sp>
      <p:sp>
        <p:nvSpPr>
          <p:cNvPr id="3" name="Content Placeholder 2"/>
          <p:cNvSpPr>
            <a:spLocks noGrp="1"/>
          </p:cNvSpPr>
          <p:nvPr>
            <p:ph idx="1"/>
          </p:nvPr>
        </p:nvSpPr>
        <p:spPr/>
        <p:txBody>
          <a:bodyPr>
            <a:normAutofit/>
          </a:bodyPr>
          <a:lstStyle/>
          <a:p>
            <a:r>
              <a:rPr lang="en-US" dirty="0"/>
              <a:t>Read in the data using script constructs.</a:t>
            </a:r>
          </a:p>
          <a:p>
            <a:r>
              <a:rPr lang="en-US" dirty="0"/>
              <a:t>Built on:</a:t>
            </a:r>
          </a:p>
          <a:p>
            <a:pPr lvl="1"/>
            <a:r>
              <a:rPr lang="en-US" sz="2100" i="1" dirty="0"/>
              <a:t>while</a:t>
            </a:r>
            <a:r>
              <a:rPr lang="en-US" sz="2100" dirty="0"/>
              <a:t> loop</a:t>
            </a:r>
          </a:p>
          <a:p>
            <a:pPr lvl="1"/>
            <a:r>
              <a:rPr lang="en-US" sz="2100" dirty="0"/>
              <a:t>input redirection</a:t>
            </a:r>
          </a:p>
        </p:txBody>
      </p:sp>
    </p:spTree>
    <p:extLst>
      <p:ext uri="{BB962C8B-B14F-4D97-AF65-F5344CB8AC3E}">
        <p14:creationId xmlns:p14="http://schemas.microsoft.com/office/powerpoint/2010/main" val="4126787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Redirection</a:t>
            </a:r>
          </a:p>
        </p:txBody>
      </p:sp>
      <p:sp>
        <p:nvSpPr>
          <p:cNvPr id="3" name="Content Placeholder 2"/>
          <p:cNvSpPr>
            <a:spLocks noGrp="1"/>
          </p:cNvSpPr>
          <p:nvPr>
            <p:ph idx="1"/>
          </p:nvPr>
        </p:nvSpPr>
        <p:spPr/>
        <p:txBody>
          <a:bodyPr/>
          <a:lstStyle/>
          <a:p>
            <a:r>
              <a:rPr lang="en-US" dirty="0"/>
              <a:t>Normally input is read from the keyboard.</a:t>
            </a:r>
          </a:p>
          <a:p>
            <a:r>
              <a:rPr lang="en-US" dirty="0"/>
              <a:t>You can have it read from a file by </a:t>
            </a:r>
            <a:r>
              <a:rPr lang="en-US" i="1" dirty="0"/>
              <a:t>redirection.</a:t>
            </a:r>
            <a:endParaRPr lang="en-US" dirty="0"/>
          </a:p>
          <a:p>
            <a:pPr lvl="1"/>
            <a:r>
              <a:rPr lang="en-US" sz="2100" dirty="0"/>
              <a:t>&lt; </a:t>
            </a:r>
            <a:r>
              <a:rPr lang="en-US" sz="2100" i="1" dirty="0"/>
              <a:t>file</a:t>
            </a:r>
            <a:r>
              <a:rPr lang="en-US" sz="2100" dirty="0"/>
              <a:t> means take the input from </a:t>
            </a:r>
            <a:r>
              <a:rPr lang="en-US" sz="2100" i="1" dirty="0"/>
              <a:t>file. </a:t>
            </a:r>
            <a:endParaRPr lang="en-US" sz="2100" dirty="0"/>
          </a:p>
          <a:p>
            <a:pPr lvl="1"/>
            <a:endParaRPr lang="en-US" dirty="0"/>
          </a:p>
          <a:p>
            <a:pPr marL="0" indent="0">
              <a:buNone/>
            </a:pPr>
            <a:r>
              <a:rPr lang="en-US" dirty="0"/>
              <a:t>For example:</a:t>
            </a:r>
          </a:p>
          <a:p>
            <a:pPr marL="457200" indent="0">
              <a:buNone/>
            </a:pPr>
            <a:r>
              <a:rPr lang="en-US" sz="1800" dirty="0" err="1">
                <a:latin typeface="Courier"/>
              </a:rPr>
              <a:t>tr</a:t>
            </a:r>
            <a:r>
              <a:rPr lang="en-US" sz="1800" dirty="0">
                <a:latin typeface="Courier"/>
              </a:rPr>
              <a:t> ‘,’ ‘ ‘ &lt; connect.csv</a:t>
            </a:r>
          </a:p>
          <a:p>
            <a:pPr marL="0" indent="0">
              <a:buNone/>
            </a:pPr>
            <a:r>
              <a:rPr lang="en-US" dirty="0"/>
              <a:t>prints the contents of the file connect.csv, replacing each ‘,’ with a blank.</a:t>
            </a:r>
          </a:p>
        </p:txBody>
      </p:sp>
    </p:spTree>
    <p:extLst>
      <p:ext uri="{BB962C8B-B14F-4D97-AF65-F5344CB8AC3E}">
        <p14:creationId xmlns:p14="http://schemas.microsoft.com/office/powerpoint/2010/main" val="1360607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while</a:t>
            </a:r>
            <a:r>
              <a:rPr lang="en-US" dirty="0"/>
              <a:t> Loop</a:t>
            </a:r>
          </a:p>
        </p:txBody>
      </p:sp>
      <p:sp>
        <p:nvSpPr>
          <p:cNvPr id="3" name="Content Placeholder 2"/>
          <p:cNvSpPr>
            <a:spLocks noGrp="1"/>
          </p:cNvSpPr>
          <p:nvPr>
            <p:ph idx="1"/>
          </p:nvPr>
        </p:nvSpPr>
        <p:spPr/>
        <p:txBody>
          <a:bodyPr>
            <a:normAutofit/>
          </a:bodyPr>
          <a:lstStyle/>
          <a:p>
            <a:pPr marL="0" indent="0">
              <a:buNone/>
            </a:pPr>
            <a:r>
              <a:rPr lang="en-US" sz="1800" dirty="0">
                <a:latin typeface="Courier"/>
              </a:rPr>
              <a:t>while </a:t>
            </a:r>
            <a:r>
              <a:rPr lang="en-US" sz="1800" i="1" dirty="0">
                <a:latin typeface="Courier"/>
              </a:rPr>
              <a:t>command</a:t>
            </a:r>
            <a:endParaRPr lang="en-US" sz="1800" dirty="0">
              <a:latin typeface="Courier"/>
            </a:endParaRPr>
          </a:p>
          <a:p>
            <a:pPr marL="0" indent="0">
              <a:buNone/>
            </a:pPr>
            <a:r>
              <a:rPr lang="en-US" sz="1800" dirty="0">
                <a:latin typeface="Courier"/>
              </a:rPr>
              <a:t>do</a:t>
            </a:r>
          </a:p>
          <a:p>
            <a:pPr marL="0" indent="0">
              <a:buNone/>
            </a:pPr>
            <a:r>
              <a:rPr lang="en-US" sz="1800" dirty="0">
                <a:latin typeface="Courier"/>
              </a:rPr>
              <a:t>	</a:t>
            </a:r>
            <a:r>
              <a:rPr lang="en-US" sz="1800" i="1" dirty="0">
                <a:latin typeface="Courier"/>
              </a:rPr>
              <a:t>action</a:t>
            </a:r>
            <a:r>
              <a:rPr lang="en-US" sz="1800" baseline="-25000" dirty="0">
                <a:latin typeface="Courier"/>
              </a:rPr>
              <a:t>1</a:t>
            </a:r>
            <a:endParaRPr lang="is-IS" sz="1800" dirty="0">
              <a:latin typeface="Courier"/>
            </a:endParaRPr>
          </a:p>
          <a:p>
            <a:pPr marL="0" indent="0">
              <a:buNone/>
            </a:pPr>
            <a:r>
              <a:rPr lang="is-IS" sz="1800" dirty="0">
                <a:latin typeface="Courier"/>
              </a:rPr>
              <a:t> 	...</a:t>
            </a:r>
          </a:p>
          <a:p>
            <a:pPr marL="0" indent="0">
              <a:buNone/>
            </a:pPr>
            <a:r>
              <a:rPr lang="is-IS" sz="1800" dirty="0">
                <a:latin typeface="Courier"/>
              </a:rPr>
              <a:t> 	</a:t>
            </a:r>
            <a:r>
              <a:rPr lang="is-IS" sz="1800" i="1" dirty="0">
                <a:latin typeface="Courier"/>
              </a:rPr>
              <a:t>action</a:t>
            </a:r>
            <a:r>
              <a:rPr lang="is-IS" sz="1800" i="1" baseline="-25000" dirty="0">
                <a:latin typeface="Courier"/>
              </a:rPr>
              <a:t>n</a:t>
            </a:r>
            <a:endParaRPr lang="is-IS" sz="1800" i="1" dirty="0">
              <a:latin typeface="Courier"/>
            </a:endParaRPr>
          </a:p>
          <a:p>
            <a:pPr marL="0" indent="0">
              <a:buNone/>
            </a:pPr>
            <a:r>
              <a:rPr lang="is-IS" sz="1800" dirty="0">
                <a:latin typeface="Courier"/>
              </a:rPr>
              <a:t>Done</a:t>
            </a:r>
          </a:p>
          <a:p>
            <a:pPr marL="0" indent="0">
              <a:buNone/>
            </a:pPr>
            <a:endParaRPr lang="is-IS" dirty="0"/>
          </a:p>
          <a:p>
            <a:r>
              <a:rPr lang="is-IS" dirty="0"/>
              <a:t>While </a:t>
            </a:r>
            <a:r>
              <a:rPr lang="is-IS" i="1" dirty="0"/>
              <a:t>command</a:t>
            </a:r>
            <a:r>
              <a:rPr lang="is-IS" dirty="0"/>
              <a:t> returns true, execute the actions. Stop when it fails.</a:t>
            </a:r>
          </a:p>
        </p:txBody>
      </p:sp>
    </p:spTree>
    <p:extLst>
      <p:ext uri="{BB962C8B-B14F-4D97-AF65-F5344CB8AC3E}">
        <p14:creationId xmlns:p14="http://schemas.microsoft.com/office/powerpoint/2010/main" val="3476765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marL="0" indent="0">
              <a:buNone/>
            </a:pPr>
            <a:r>
              <a:rPr lang="en-US" dirty="0"/>
              <a:t>This copies the contents of the file “connect.csv” to the output.</a:t>
            </a:r>
          </a:p>
          <a:p>
            <a:pPr marL="0" indent="0">
              <a:buNone/>
            </a:pPr>
            <a:endParaRPr lang="en-US" dirty="0"/>
          </a:p>
          <a:p>
            <a:pPr marL="914400" indent="0">
              <a:buNone/>
            </a:pPr>
            <a:r>
              <a:rPr lang="en-US" sz="1800" dirty="0">
                <a:latin typeface="Courier"/>
              </a:rPr>
              <a:t>while read X</a:t>
            </a:r>
          </a:p>
          <a:p>
            <a:pPr marL="914400" indent="0">
              <a:buNone/>
            </a:pPr>
            <a:r>
              <a:rPr lang="en-US" sz="1800" dirty="0">
                <a:latin typeface="Courier"/>
              </a:rPr>
              <a:t>do</a:t>
            </a:r>
          </a:p>
          <a:p>
            <a:pPr marL="914400" indent="0">
              <a:buNone/>
            </a:pPr>
            <a:r>
              <a:rPr lang="en-US" sz="1800" dirty="0">
                <a:latin typeface="Courier"/>
              </a:rPr>
              <a:t> 	echo “$X”</a:t>
            </a:r>
          </a:p>
          <a:p>
            <a:pPr marL="914400" indent="0">
              <a:buNone/>
            </a:pPr>
            <a:r>
              <a:rPr lang="en-US" sz="1800" dirty="0">
                <a:latin typeface="Courier"/>
              </a:rPr>
              <a:t>done &lt; </a:t>
            </a:r>
            <a:r>
              <a:rPr lang="en-US" sz="1800" dirty="0" err="1">
                <a:latin typeface="Courier"/>
              </a:rPr>
              <a:t>connect.csv</a:t>
            </a:r>
            <a:endParaRPr lang="en-US" sz="1800" dirty="0">
              <a:latin typeface="Courier"/>
            </a:endParaRPr>
          </a:p>
          <a:p>
            <a:pPr marL="914400" indent="0">
              <a:buNone/>
            </a:pPr>
            <a:endParaRPr lang="en-US" dirty="0"/>
          </a:p>
        </p:txBody>
      </p:sp>
    </p:spTree>
    <p:extLst>
      <p:ext uri="{BB962C8B-B14F-4D97-AF65-F5344CB8AC3E}">
        <p14:creationId xmlns:p14="http://schemas.microsoft.com/office/powerpoint/2010/main" val="4075566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Fields per Input Line</a:t>
            </a:r>
          </a:p>
        </p:txBody>
      </p:sp>
      <p:sp>
        <p:nvSpPr>
          <p:cNvPr id="3" name="Content Placeholder 2"/>
          <p:cNvSpPr>
            <a:spLocks noGrp="1"/>
          </p:cNvSpPr>
          <p:nvPr>
            <p:ph idx="1"/>
          </p:nvPr>
        </p:nvSpPr>
        <p:spPr/>
        <p:txBody>
          <a:bodyPr/>
          <a:lstStyle/>
          <a:p>
            <a:pPr marL="0" indent="0">
              <a:buNone/>
            </a:pPr>
            <a:r>
              <a:rPr lang="en-US" dirty="0"/>
              <a:t>This copies the contents of the file “</a:t>
            </a:r>
            <a:r>
              <a:rPr lang="en-US" dirty="0" err="1"/>
              <a:t>gleep</a:t>
            </a:r>
            <a:r>
              <a:rPr lang="en-US" dirty="0"/>
              <a:t>” to the output.</a:t>
            </a:r>
          </a:p>
          <a:p>
            <a:pPr marL="914400" indent="0">
              <a:buNone/>
            </a:pPr>
            <a:endParaRPr lang="en-US" dirty="0"/>
          </a:p>
          <a:p>
            <a:pPr marL="914400" indent="0">
              <a:buNone/>
            </a:pPr>
            <a:r>
              <a:rPr lang="en-US" sz="1800" dirty="0">
                <a:latin typeface="Courier"/>
              </a:rPr>
              <a:t>while read X Y</a:t>
            </a:r>
          </a:p>
          <a:p>
            <a:pPr marL="914400" indent="0">
              <a:buNone/>
            </a:pPr>
            <a:r>
              <a:rPr lang="en-US" sz="1800" dirty="0">
                <a:latin typeface="Courier"/>
              </a:rPr>
              <a:t>do</a:t>
            </a:r>
          </a:p>
          <a:p>
            <a:pPr marL="914400" indent="0">
              <a:buNone/>
            </a:pPr>
            <a:r>
              <a:rPr lang="en-US" sz="1800" dirty="0">
                <a:latin typeface="Courier"/>
              </a:rPr>
              <a:t> 	echo “$X” is followed by “$Y”</a:t>
            </a:r>
          </a:p>
          <a:p>
            <a:pPr marL="914400" indent="0">
              <a:buNone/>
            </a:pPr>
            <a:r>
              <a:rPr lang="en-US" sz="1800" dirty="0">
                <a:latin typeface="Courier"/>
              </a:rPr>
              <a:t>done &lt; </a:t>
            </a:r>
            <a:r>
              <a:rPr lang="en-US" sz="1800" dirty="0" err="1">
                <a:latin typeface="Courier"/>
              </a:rPr>
              <a:t>gleep</a:t>
            </a:r>
            <a:endParaRPr lang="en-US" sz="1800" dirty="0">
              <a:latin typeface="Courier"/>
            </a:endParaRPr>
          </a:p>
          <a:p>
            <a:pPr marL="914400" indent="0">
              <a:buNone/>
            </a:pPr>
            <a:endParaRPr lang="en-US" dirty="0"/>
          </a:p>
        </p:txBody>
      </p:sp>
    </p:spTree>
    <p:extLst>
      <p:ext uri="{BB962C8B-B14F-4D97-AF65-F5344CB8AC3E}">
        <p14:creationId xmlns:p14="http://schemas.microsoft.com/office/powerpoint/2010/main" val="4257591539"/>
      </p:ext>
    </p:extLst>
  </p:cSld>
  <p:clrMapOvr>
    <a:masterClrMapping/>
  </p:clrMapOvr>
</p:sld>
</file>

<file path=ppt/theme/theme1.xml><?xml version="1.0" encoding="utf-8"?>
<a:theme xmlns:a="http://schemas.openxmlformats.org/drawingml/2006/main" name="C5 ppt template accessible 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5 ppt template accessible standard" id="{E5144446-E969-4DBD-AC5F-55C83CF223FF}" vid="{2AE9DAF3-D141-4970-9F73-A4FE583E9A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ppt template accessible standard</Template>
  <TotalTime>2516</TotalTime>
  <Words>3372</Words>
  <Application>Microsoft Office PowerPoint</Application>
  <PresentationFormat>On-screen Show (4:3)</PresentationFormat>
  <Paragraphs>487</Paragraphs>
  <Slides>41</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Calibri Light</vt:lpstr>
      <vt:lpstr>Courier</vt:lpstr>
      <vt:lpstr>Times New Roman</vt:lpstr>
      <vt:lpstr>C5 ppt template accessible standard</vt:lpstr>
      <vt:lpstr>Secure Scripting</vt:lpstr>
      <vt:lpstr>Learning Objectives</vt:lpstr>
      <vt:lpstr>Overview</vt:lpstr>
      <vt:lpstr>The Data</vt:lpstr>
      <vt:lpstr>First Problem</vt:lpstr>
      <vt:lpstr>Input Redirection</vt:lpstr>
      <vt:lpstr>while Loop</vt:lpstr>
      <vt:lpstr>Example</vt:lpstr>
      <vt:lpstr>Multiple Fields per Input Line</vt:lpstr>
      <vt:lpstr>What Happens</vt:lpstr>
      <vt:lpstr>Handling a CSV file</vt:lpstr>
      <vt:lpstr>Handling connect.csv</vt:lpstr>
      <vt:lpstr>Lab Exercise 1</vt:lpstr>
      <vt:lpstr>The Goal</vt:lpstr>
      <vt:lpstr>date</vt:lpstr>
      <vt:lpstr>Examples</vt:lpstr>
      <vt:lpstr>Skipping the First Line</vt:lpstr>
      <vt:lpstr>expr</vt:lpstr>
      <vt:lpstr>So, to Count Lines …</vt:lpstr>
      <vt:lpstr>This Usually Works Too</vt:lpstr>
      <vt:lpstr>Lab Exercise 2</vt:lpstr>
      <vt:lpstr>Lab Exercise 3</vt:lpstr>
      <vt:lpstr>Editing Variable Values</vt:lpstr>
      <vt:lpstr>Editing Variable Values Examples</vt:lpstr>
      <vt:lpstr>Remembering Things</vt:lpstr>
      <vt:lpstr>What sed Prints</vt:lpstr>
      <vt:lpstr>Survival Rule</vt:lpstr>
      <vt:lpstr>sed and Command Files</vt:lpstr>
      <vt:lpstr>Lab Exercise 4</vt:lpstr>
      <vt:lpstr>Lab Exercise 5</vt:lpstr>
      <vt:lpstr>Other Useful Commands</vt:lpstr>
      <vt:lpstr>A Couple of Others</vt:lpstr>
      <vt:lpstr>Puzzler</vt:lpstr>
      <vt:lpstr>Extra: For Advanced Students</vt:lpstr>
      <vt:lpstr>Function Definition</vt:lpstr>
      <vt:lpstr>Another Way</vt:lpstr>
      <vt:lpstr>Here’s a More Complicated One</vt:lpstr>
      <vt:lpstr>… And Another One</vt:lpstr>
      <vt:lpstr>… And One More</vt:lpstr>
      <vt:lpstr>Big Puzzler</vt:lpstr>
      <vt:lpstr>PowerPoint Presentation</vt:lpstr>
    </vt:vector>
  </TitlesOfParts>
  <Company>University of California at 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Christine Hosler</cp:lastModifiedBy>
  <cp:revision>233</cp:revision>
  <cp:lastPrinted>2016-07-13T06:34:39Z</cp:lastPrinted>
  <dcterms:created xsi:type="dcterms:W3CDTF">2016-07-03T20:12:42Z</dcterms:created>
  <dcterms:modified xsi:type="dcterms:W3CDTF">2018-06-12T20:45:17Z</dcterms:modified>
</cp:coreProperties>
</file>