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87997393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87997393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5f2a121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5f2a121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5f2a121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5f2a121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5d8071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5d8071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f8799739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f8799739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8799739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f8799739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76de6ca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76de6ca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f8799739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f8799739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87997393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87997393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extracted the data 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5f2a121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5f2a121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5f2a121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5f2a121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5d8071d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5d8071d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5" name="Google Shape;27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296" name="Google Shape;296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297" name="Google Shape;297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0" name="Google Shape;300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05" name="Google Shape;305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16" name="Google Shape;31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9" name="Google Shape;3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2" name="Google Shape;322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28" name="Google Shape;32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Google Shape;332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ctrTitle"/>
          </p:nvPr>
        </p:nvSpPr>
        <p:spPr>
          <a:xfrm>
            <a:off x="631125" y="696502"/>
            <a:ext cx="4255500" cy="16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Credit Card Defaults</a:t>
            </a:r>
            <a:endParaRPr/>
          </a:p>
        </p:txBody>
      </p:sp>
      <p:sp>
        <p:nvSpPr>
          <p:cNvPr id="338" name="Google Shape;338;p17"/>
          <p:cNvSpPr txBox="1"/>
          <p:nvPr>
            <p:ph idx="1" type="subTitle"/>
          </p:nvPr>
        </p:nvSpPr>
        <p:spPr>
          <a:xfrm>
            <a:off x="545375" y="2581525"/>
            <a:ext cx="42555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Nexus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arenR"/>
            </a:pPr>
            <a:r>
              <a:rPr lang="en-GB"/>
              <a:t>Aditya Sharma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/>
              <a:t>Deepanshu Pareta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/>
              <a:t>Pooja Bornarkar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/>
              <a:t>Priyanka Sargam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/>
              <a:t>Pratiksha Mete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/>
              <a:t>Sampada Petkar </a:t>
            </a:r>
            <a:endParaRPr/>
          </a:p>
        </p:txBody>
      </p:sp>
      <p:pic>
        <p:nvPicPr>
          <p:cNvPr id="339" name="Google Shape;339;p17"/>
          <p:cNvPicPr preferRelativeResize="0"/>
          <p:nvPr/>
        </p:nvPicPr>
        <p:blipFill rotWithShape="1">
          <a:blip r:embed="rId3">
            <a:alphaModFix/>
          </a:blip>
          <a:srcRect b="0" l="-13173" r="0" t="-22234"/>
          <a:stretch/>
        </p:blipFill>
        <p:spPr>
          <a:xfrm>
            <a:off x="4214346" y="2153700"/>
            <a:ext cx="4126729" cy="25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type="title"/>
          </p:nvPr>
        </p:nvSpPr>
        <p:spPr>
          <a:xfrm>
            <a:off x="1297500" y="393750"/>
            <a:ext cx="70389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 Insights</a:t>
            </a:r>
            <a:endParaRPr/>
          </a:p>
        </p:txBody>
      </p:sp>
      <p:sp>
        <p:nvSpPr>
          <p:cNvPr id="441" name="Google Shape;441;p26"/>
          <p:cNvSpPr txBox="1"/>
          <p:nvPr>
            <p:ph idx="2" type="body"/>
          </p:nvPr>
        </p:nvSpPr>
        <p:spPr>
          <a:xfrm>
            <a:off x="1297500" y="1526100"/>
            <a:ext cx="66129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Highly imbalanced dataset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Left skewed data for balance limit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Largest Credit Limit Amount groups are 50k, 20k, and 30k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Credit limit amount is evenly distributed amongst males and females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Correlation between months becomes stronger the closer the months are in time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No correlation between payment amount months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Correlation gets stronger the closer the months are in time.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2" name="Google Shape;442;p26"/>
          <p:cNvGrpSpPr/>
          <p:nvPr/>
        </p:nvGrpSpPr>
        <p:grpSpPr>
          <a:xfrm>
            <a:off x="7138828" y="1840351"/>
            <a:ext cx="1766356" cy="758100"/>
            <a:chOff x="7138828" y="1840351"/>
            <a:chExt cx="1766356" cy="758100"/>
          </a:xfrm>
        </p:grpSpPr>
        <p:sp>
          <p:nvSpPr>
            <p:cNvPr id="443" name="Google Shape;443;p26"/>
            <p:cNvSpPr txBox="1"/>
            <p:nvPr/>
          </p:nvSpPr>
          <p:spPr>
            <a:xfrm>
              <a:off x="7354784" y="1840351"/>
              <a:ext cx="1550400" cy="7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D9F0FF"/>
                </a:solidFill>
              </a:endParaRPr>
            </a:p>
          </p:txBody>
        </p:sp>
        <p:pic>
          <p:nvPicPr>
            <p:cNvPr id="444" name="Google Shape;44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8828" y="1908568"/>
              <a:ext cx="212825" cy="212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Algorithm</a:t>
            </a:r>
            <a:endParaRPr/>
          </a:p>
        </p:txBody>
      </p:sp>
      <p:sp>
        <p:nvSpPr>
          <p:cNvPr id="450" name="Google Shape;450;p27"/>
          <p:cNvSpPr txBox="1"/>
          <p:nvPr>
            <p:ph idx="1" type="body"/>
          </p:nvPr>
        </p:nvSpPr>
        <p:spPr>
          <a:xfrm>
            <a:off x="1303800" y="1266100"/>
            <a:ext cx="7030500" cy="3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80-20 train test dataset and scaled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KNN, Logistic regression, random forest, SVM classifiers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RF and SVM gives approximately 81% accuracy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451" name="Google Shape;4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263" y="2050275"/>
            <a:ext cx="34575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75" y="2776675"/>
            <a:ext cx="40386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208925"/>
            <a:ext cx="43624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8"/>
          <p:cNvSpPr txBox="1"/>
          <p:nvPr/>
        </p:nvSpPr>
        <p:spPr>
          <a:xfrm>
            <a:off x="1107825" y="3176525"/>
            <a:ext cx="743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Sometimes the best model is the simplest. The model with minimal manipulation yielded the highest recall score of 0.95. After feature selection and hyperparameter tuning, recall decreased to 0.79.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9" name="Google Shape;4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75" y="3826500"/>
            <a:ext cx="3104182" cy="11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982" y="3826500"/>
            <a:ext cx="3116959" cy="1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Security</a:t>
            </a:r>
            <a:endParaRPr/>
          </a:p>
        </p:txBody>
      </p:sp>
      <p:sp>
        <p:nvSpPr>
          <p:cNvPr id="466" name="Google Shape;466;p29"/>
          <p:cNvSpPr txBox="1"/>
          <p:nvPr>
            <p:ph idx="2" type="body"/>
          </p:nvPr>
        </p:nvSpPr>
        <p:spPr>
          <a:xfrm>
            <a:off x="566750" y="1817875"/>
            <a:ext cx="77673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can have Identity Access Management so that only bank authorities can access.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Even if the services are enabled , you have whitelist those IP </a:t>
            </a:r>
            <a:r>
              <a:rPr lang="en-GB"/>
              <a:t>addresses so that only those addresses can access.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IP whitelisting for user machine authentication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Conditional Access in mongoDB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Secure Access in Azure and SQL data source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 privacy is considered.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/>
          <p:nvPr>
            <p:ph type="title"/>
          </p:nvPr>
        </p:nvSpPr>
        <p:spPr>
          <a:xfrm>
            <a:off x="645300" y="1833775"/>
            <a:ext cx="3063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472" name="Google Shape;472;p30"/>
          <p:cNvSpPr txBox="1"/>
          <p:nvPr>
            <p:ph idx="1" type="body"/>
          </p:nvPr>
        </p:nvSpPr>
        <p:spPr>
          <a:xfrm>
            <a:off x="645300" y="2644025"/>
            <a:ext cx="30633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problems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346" name="Google Shape;346;p18"/>
          <p:cNvSpPr txBox="1"/>
          <p:nvPr>
            <p:ph idx="1" type="body"/>
          </p:nvPr>
        </p:nvSpPr>
        <p:spPr>
          <a:xfrm>
            <a:off x="825100" y="1743675"/>
            <a:ext cx="70827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362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Credit card delinquency rates have been increasing since 2016 (sharp decrease in Q1 2020 is due to COVID relief measures).</a:t>
            </a:r>
            <a:endParaRPr sz="1362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362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Need of reliably predicting who is likely to default.</a:t>
            </a:r>
            <a:endParaRPr sz="1362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362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the bank may be able to prevent the loss by providing the customers with alternative options. </a:t>
            </a:r>
            <a:endParaRPr sz="1362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51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63"/>
              <a:buFont typeface="Georgia"/>
              <a:buChar char="●"/>
            </a:pPr>
            <a:r>
              <a:rPr lang="en-GB" sz="1362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To reliably predict who is likely to default  so that the bank may be able to prevent the loss.</a:t>
            </a:r>
            <a:endParaRPr sz="1362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18"/>
          <p:cNvSpPr txBox="1"/>
          <p:nvPr>
            <p:ph idx="1" type="body"/>
          </p:nvPr>
        </p:nvSpPr>
        <p:spPr>
          <a:xfrm flipH="1" rot="10800000">
            <a:off x="2030400" y="3467480"/>
            <a:ext cx="5877300" cy="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352075" y="1871800"/>
            <a:ext cx="3816900" cy="194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reliably predict who is likely to default  so that the bank may be able to prevent the loss.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5" name="Google Shape;3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2238700"/>
            <a:ext cx="3430501" cy="2174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>
            <p:ph idx="2" type="body"/>
          </p:nvPr>
        </p:nvSpPr>
        <p:spPr>
          <a:xfrm>
            <a:off x="4734300" y="1871800"/>
            <a:ext cx="38169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0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362" name="Google Shape;362;p20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63" name="Google Shape;363;p20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365" name="Google Shape;365;p20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66" name="Google Shape;366;p20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latin typeface="Roboto"/>
                  <a:ea typeface="Roboto"/>
                  <a:cs typeface="Roboto"/>
                  <a:sym typeface="Roboto"/>
                </a:rPr>
                <a:t>Extract data in pyspark dataframes.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" name="Google Shape;367;p20"/>
          <p:cNvGrpSpPr/>
          <p:nvPr/>
        </p:nvGrpSpPr>
        <p:grpSpPr>
          <a:xfrm>
            <a:off x="4657738" y="3391700"/>
            <a:ext cx="4162750" cy="924600"/>
            <a:chOff x="4657738" y="3391700"/>
            <a:chExt cx="4162750" cy="924600"/>
          </a:xfrm>
        </p:grpSpPr>
        <p:cxnSp>
          <p:nvCxnSpPr>
            <p:cNvPr id="368" name="Google Shape;368;p20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69" name="Google Shape;369;p20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20"/>
          <p:cNvGrpSpPr/>
          <p:nvPr/>
        </p:nvGrpSpPr>
        <p:grpSpPr>
          <a:xfrm>
            <a:off x="5209838" y="1242975"/>
            <a:ext cx="3610650" cy="924600"/>
            <a:chOff x="5209838" y="1242975"/>
            <a:chExt cx="3610650" cy="924600"/>
          </a:xfrm>
        </p:grpSpPr>
        <p:sp>
          <p:nvSpPr>
            <p:cNvPr id="371" name="Google Shape;371;p20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latin typeface="Roboto"/>
                  <a:ea typeface="Roboto"/>
                  <a:cs typeface="Roboto"/>
                  <a:sym typeface="Roboto"/>
                </a:rPr>
                <a:t>Apply ML algorithm and Analyze.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2" name="Google Shape;372;p20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73" name="Google Shape;373;p20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374" name="Google Shape;374;p20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75" name="Google Shape;375;p20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latin typeface="Roboto"/>
                  <a:ea typeface="Roboto"/>
                  <a:cs typeface="Roboto"/>
                  <a:sym typeface="Roboto"/>
                </a:rPr>
                <a:t>Merge into single Dataframe 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6" name="Google Shape;376;p20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377" name="Google Shape;377;p20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0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20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20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0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/>
          <p:nvPr>
            <p:ph type="title"/>
          </p:nvPr>
        </p:nvSpPr>
        <p:spPr>
          <a:xfrm>
            <a:off x="1303800" y="598575"/>
            <a:ext cx="33120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918025" y="2281050"/>
            <a:ext cx="4193400" cy="24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 sz="60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Collected data from different sources.</a:t>
            </a:r>
            <a:endParaRPr sz="60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688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64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52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5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63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52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MongoDB</a:t>
            </a:r>
            <a:endParaRPr sz="5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63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52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 server</a:t>
            </a:r>
            <a:endParaRPr sz="5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63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52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Excel</a:t>
            </a:r>
            <a:endParaRPr sz="5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63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52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CSV</a:t>
            </a:r>
            <a:endParaRPr sz="5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63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52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Parque</a:t>
            </a:r>
            <a:endParaRPr sz="5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63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52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5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sit amet, consectetur adipiscing elit. Curabitur eleifend a diam quis suscipit. Fusce venenatis nunc ut lectus convallis, sit amet egestas mi rutrum. Maecenas molestie ultricies euismod. Morbi a rutrum nisl. Vestibulum laoreet enim id sem fermentum, sed aliquam arcu dictum. Donec ultrices diam sagittis nibh pellentesque eleifend.</a:t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7040600" y="3923575"/>
            <a:ext cx="2106350" cy="1222450"/>
          </a:xfrm>
          <a:custGeom>
            <a:rect b="b" l="l" r="r" t="t"/>
            <a:pathLst>
              <a:path extrusionOk="0" h="48898" w="84254">
                <a:moveTo>
                  <a:pt x="0" y="0"/>
                </a:moveTo>
                <a:lnTo>
                  <a:pt x="50319" y="0"/>
                </a:lnTo>
                <a:lnTo>
                  <a:pt x="84254" y="33935"/>
                </a:lnTo>
                <a:lnTo>
                  <a:pt x="84254" y="48898"/>
                </a:lnTo>
                <a:lnTo>
                  <a:pt x="48798" y="48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pic>
        <p:nvPicPr>
          <p:cNvPr id="404" name="Google Shape;404;p21"/>
          <p:cNvPicPr preferRelativeResize="0"/>
          <p:nvPr/>
        </p:nvPicPr>
        <p:blipFill rotWithShape="1">
          <a:blip r:embed="rId3">
            <a:alphaModFix/>
          </a:blip>
          <a:srcRect b="-24069" l="-9700" r="9700" t="0"/>
          <a:stretch/>
        </p:blipFill>
        <p:spPr>
          <a:xfrm>
            <a:off x="5414438" y="1521675"/>
            <a:ext cx="1323150" cy="1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600" y="889425"/>
            <a:ext cx="1632033" cy="1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2163" y="2839021"/>
            <a:ext cx="1968900" cy="10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1495" y="3147125"/>
            <a:ext cx="1222450" cy="12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"/>
          <p:cNvSpPr txBox="1"/>
          <p:nvPr>
            <p:ph type="title"/>
          </p:nvPr>
        </p:nvSpPr>
        <p:spPr>
          <a:xfrm>
            <a:off x="1297500" y="664375"/>
            <a:ext cx="56097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Steps</a:t>
            </a:r>
            <a:r>
              <a:rPr lang="en-GB" sz="3133"/>
              <a:t> </a:t>
            </a:r>
            <a:r>
              <a:rPr lang="en-GB"/>
              <a:t>Involved</a:t>
            </a: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1634217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75%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22"/>
          <p:cNvSpPr txBox="1"/>
          <p:nvPr/>
        </p:nvSpPr>
        <p:spPr>
          <a:xfrm>
            <a:off x="504079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22"/>
          <p:cNvSpPr txBox="1"/>
          <p:nvPr/>
        </p:nvSpPr>
        <p:spPr>
          <a:xfrm>
            <a:off x="5342249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42%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22"/>
          <p:cNvSpPr txBox="1"/>
          <p:nvPr/>
        </p:nvSpPr>
        <p:spPr>
          <a:xfrm>
            <a:off x="1347750" y="1591125"/>
            <a:ext cx="698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Loading and Extracting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Extracted data from hybrid sources in serializing/parallel to Pyspark dataframes.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Transformation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One-Hot-Encoding on columns like Sex, Education, Marriage.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Round off customer balance limit to 1000 place.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0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35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>
            <p:ph type="title"/>
          </p:nvPr>
        </p:nvSpPr>
        <p:spPr>
          <a:xfrm>
            <a:off x="1303800" y="598575"/>
            <a:ext cx="70305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Features</a:t>
            </a:r>
            <a:endParaRPr sz="3800"/>
          </a:p>
        </p:txBody>
      </p:sp>
      <p:sp>
        <p:nvSpPr>
          <p:cNvPr id="435" name="Google Shape;435;p25"/>
          <p:cNvSpPr txBox="1"/>
          <p:nvPr>
            <p:ph idx="1" type="body"/>
          </p:nvPr>
        </p:nvSpPr>
        <p:spPr>
          <a:xfrm>
            <a:off x="1303800" y="1360875"/>
            <a:ext cx="70305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Credit Limit: Amount of the given credit (in dollars): it includes both the individual consumer credit and his/her family (supplementary) credit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Sex (1=male; 2=female)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Education (1=graduate school; 2=university; 3=high school; 4=other)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Marital Status (1=married; 2=single; 3=others)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Age (years)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History of past payment: The measurement scale for the repayment status is: -1 = pay duly; 1 = payment delay for one month; 2 = payment delay for two months; . . .; 8 = payment delay for eight months; 9 = payment delay for nine months and above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Amount of bill statement (dollars) for past 6 months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Amount of previous payment for the past 6 month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