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60" r:id="rId5"/>
    <p:sldId id="265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69" r:id="rId18"/>
    <p:sldId id="270" r:id="rId19"/>
    <p:sldId id="263" r:id="rId20"/>
    <p:sldId id="266" r:id="rId21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1" autoAdjust="0"/>
    <p:restoredTop sz="85678" autoAdjust="0"/>
  </p:normalViewPr>
  <p:slideViewPr>
    <p:cSldViewPr snapToGrid="0">
      <p:cViewPr varScale="1">
        <p:scale>
          <a:sx n="85" d="100"/>
          <a:sy n="85" d="100"/>
        </p:scale>
        <p:origin x="8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200"/>
            </a:pPr>
            <a:r>
              <a:rPr lang="en-CA" sz="3200" dirty="0"/>
              <a:t>Current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1"/>
          <c:order val="0"/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C34E-457C-A751-730E9FDD10B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4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Sheet1!$A$6:$A$7</c:f>
              <c:strCache>
                <c:ptCount val="2"/>
                <c:pt idx="0">
                  <c:v>scheduled</c:v>
                </c:pt>
                <c:pt idx="1">
                  <c:v>unscheduled</c:v>
                </c:pt>
              </c:strCache>
            </c:strRef>
          </c:cat>
          <c:val>
            <c:numRef>
              <c:f>Sheet1!$C$6:$C$7</c:f>
              <c:numCache>
                <c:formatCode>General</c:formatCode>
                <c:ptCount val="2"/>
                <c:pt idx="0">
                  <c:v>70.0</c:v>
                </c:pt>
                <c:pt idx="1">
                  <c:v>30.0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34E-457C-A751-730E9FDD10B6}"/>
            </c:ext>
          </c:extLst>
        </c:ser>
        <c:ser>
          <c:idx val="0"/>
          <c:order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C34E-457C-A751-730E9FDD10B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C34E-457C-A751-730E9FDD10B6}"/>
              </c:ext>
            </c:extLst>
          </c:dPt>
          <c:cat>
            <c:strRef>
              <c:f>Sheet1!$A$6:$A$7</c:f>
              <c:strCache>
                <c:ptCount val="2"/>
                <c:pt idx="0">
                  <c:v>scheduled</c:v>
                </c:pt>
                <c:pt idx="1">
                  <c:v>unscheduled</c:v>
                </c:pt>
              </c:strCache>
            </c:strRef>
          </c:cat>
          <c:val>
            <c:numRef>
              <c:f>Sheet1!$B$6:$B$7</c:f>
              <c:numCache>
                <c:formatCode>General</c:formatCode>
                <c:ptCount val="2"/>
                <c:pt idx="0">
                  <c:v>20.0</c:v>
                </c:pt>
                <c:pt idx="1">
                  <c:v>80.0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C34E-457C-A751-730E9FDD10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C033-45BF-A869-DAF30EEF4DD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C033-45BF-A869-DAF30EEF4DD8}"/>
              </c:ext>
            </c:extLst>
          </c:dPt>
          <c:cat>
            <c:strRef>
              <c:f>Sheet1!$A$6:$A$7</c:f>
              <c:strCache>
                <c:ptCount val="2"/>
                <c:pt idx="0">
                  <c:v>scheduled</c:v>
                </c:pt>
                <c:pt idx="1">
                  <c:v>unscheduled</c:v>
                </c:pt>
              </c:strCache>
            </c:strRef>
          </c:cat>
          <c:val>
            <c:numRef>
              <c:f>Sheet1!$B$6:$B$7</c:f>
              <c:numCache>
                <c:formatCode>General</c:formatCode>
                <c:ptCount val="2"/>
                <c:pt idx="0">
                  <c:v>20.0</c:v>
                </c:pt>
                <c:pt idx="1">
                  <c:v>80.0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C033-45BF-A869-DAF30EEF4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>
        <c:manualLayout>
          <c:xMode val="edge"/>
          <c:yMode val="edge"/>
          <c:x val="0.0497978876521767"/>
          <c:y val="0.138088282711513"/>
          <c:w val="0.812329532270793"/>
          <c:h val="0.843040905085758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200"/>
            </a:pPr>
            <a:r>
              <a:rPr lang="en-CA" sz="3200" dirty="0"/>
              <a:t>Target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1"/>
          <c:order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4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Sheet1!$A$6:$A$7</c:f>
              <c:strCache>
                <c:ptCount val="2"/>
                <c:pt idx="0">
                  <c:v>scheduled</c:v>
                </c:pt>
                <c:pt idx="1">
                  <c:v>unscheduled</c:v>
                </c:pt>
              </c:strCache>
            </c:strRef>
          </c:cat>
          <c:val>
            <c:numRef>
              <c:f>Sheet1!$C$6:$C$7</c:f>
              <c:numCache>
                <c:formatCode>General</c:formatCode>
                <c:ptCount val="2"/>
                <c:pt idx="0">
                  <c:v>70.0</c:v>
                </c:pt>
                <c:pt idx="1">
                  <c:v>30.0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A9D-434E-B460-141D1947602F}"/>
            </c:ext>
          </c:extLst>
        </c:ser>
        <c:ser>
          <c:idx val="0"/>
          <c:order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1A9D-434E-B460-141D1947602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1A9D-434E-B460-141D1947602F}"/>
              </c:ext>
            </c:extLst>
          </c:dPt>
          <c:cat>
            <c:strRef>
              <c:f>Sheet1!$A$6:$A$7</c:f>
              <c:strCache>
                <c:ptCount val="2"/>
                <c:pt idx="0">
                  <c:v>scheduled</c:v>
                </c:pt>
                <c:pt idx="1">
                  <c:v>unscheduled</c:v>
                </c:pt>
              </c:strCache>
            </c:strRef>
          </c:cat>
          <c:val>
            <c:numRef>
              <c:f>Sheet1!$B$6:$B$7</c:f>
              <c:numCache>
                <c:formatCode>General</c:formatCode>
                <c:ptCount val="2"/>
                <c:pt idx="0">
                  <c:v>20.0</c:v>
                </c:pt>
                <c:pt idx="1">
                  <c:v>80.0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1A9D-434E-B460-141D194760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C41BA-BF51-4190-A882-A52729FF6A18}" type="datetimeFigureOut">
              <a:rPr lang="en-CA" smtClean="0"/>
              <a:t>2017-03-05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58DE3-5BED-47DE-9E04-5E22397474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5250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58DE3-5BED-47DE-9E04-5E22397474A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7139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58DE3-5BED-47DE-9E04-5E22397474A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803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58DE3-5BED-47DE-9E04-5E22397474A7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40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1075-AFE2-4431-8440-1641A458CBBC}" type="datetime1">
              <a:rPr lang="en-CA" smtClean="0"/>
              <a:t>2017-03-05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7B74C3-8693-400E-B15C-201AF1E72597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670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75542-2E29-4F17-9F5F-6E50CE1D0369}" type="datetime1">
              <a:rPr lang="en-CA" smtClean="0"/>
              <a:t>2017-03-05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13A7-A084-4DCC-B512-5234AABD1E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500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8241-1F69-48F0-BE8D-079F4E3B3716}" type="datetime1">
              <a:rPr lang="en-CA" smtClean="0"/>
              <a:t>2017-03-05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13A7-A084-4DCC-B512-5234AABD1E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206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C825-F500-4918-8A08-06BED322B1A8}" type="datetime1">
              <a:rPr lang="en-CA" smtClean="0"/>
              <a:t>2017-03-05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915" y="6356350"/>
            <a:ext cx="2743200" cy="365125"/>
          </a:xfrm>
        </p:spPr>
        <p:txBody>
          <a:bodyPr/>
          <a:lstStyle>
            <a:lvl1pPr>
              <a:defRPr sz="1800"/>
            </a:lvl1pPr>
          </a:lstStyle>
          <a:p>
            <a:fld id="{86C007F0-6EBC-40D9-96B8-5B43259C96E7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541" y="6049672"/>
            <a:ext cx="1965867" cy="74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9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A72E-A4B3-4533-8303-43741A138E78}" type="datetime1">
              <a:rPr lang="en-CA" smtClean="0"/>
              <a:t>2017-03-05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13A7-A084-4DCC-B512-5234AABD1E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88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9BE5-98B6-422E-89BB-1B5A2425782F}" type="datetime1">
              <a:rPr lang="en-CA" smtClean="0"/>
              <a:t>2017-03-05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13A7-A084-4DCC-B512-5234AABD1E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66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1372-BE7D-42EF-841F-7909C8501DE7}" type="datetime1">
              <a:rPr lang="en-CA" smtClean="0"/>
              <a:t>2017-03-05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13A7-A084-4DCC-B512-5234AABD1E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736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2CAA-5A7C-4B2B-87B2-19167F1C3619}" type="datetime1">
              <a:rPr lang="en-CA" smtClean="0"/>
              <a:t>2017-03-05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13A7-A084-4DCC-B512-5234AABD1E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886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5BA7-841E-4912-AC6E-0EE7E9A0F176}" type="datetime1">
              <a:rPr lang="en-CA" smtClean="0"/>
              <a:t>2017-03-05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13A7-A084-4DCC-B512-5234AABD1E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741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9AC69-EC98-4495-BEC8-8857B5B01943}" type="datetime1">
              <a:rPr lang="en-CA" smtClean="0"/>
              <a:t>2017-03-05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13A7-A084-4DCC-B512-5234AABD1E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651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B7F2-F2FE-4483-A478-D2B8237214EE}" type="datetime1">
              <a:rPr lang="en-CA" smtClean="0"/>
              <a:t>2017-03-05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13A7-A084-4DCC-B512-5234AABD1E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12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5D99D-FD54-41AA-95C8-B99F43B27CF8}" type="datetime1">
              <a:rPr lang="en-CA" smtClean="0"/>
              <a:t>2017-03-05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D13A7-A084-4DCC-B512-5234AABD1EA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23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Relationship Id="rId3" Type="http://schemas.openxmlformats.org/officeDocument/2006/relationships/image" Target="../media/image2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76" y="898170"/>
            <a:ext cx="11201400" cy="4286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32151" y="3918509"/>
            <a:ext cx="6950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i="1" dirty="0"/>
              <a:t>Optimizing mine maintenance.</a:t>
            </a:r>
          </a:p>
        </p:txBody>
      </p:sp>
    </p:spTree>
    <p:extLst>
      <p:ext uri="{BB962C8B-B14F-4D97-AF65-F5344CB8AC3E}">
        <p14:creationId xmlns:p14="http://schemas.microsoft.com/office/powerpoint/2010/main" val="433997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07F0-6EBC-40D9-96B8-5B43259C96E7}" type="slidenum">
              <a:rPr lang="en-CA" smtClean="0"/>
              <a:pPr/>
              <a:t>10</a:t>
            </a:fld>
            <a:endParaRPr lang="en-CA" dirty="0"/>
          </a:p>
        </p:txBody>
      </p:sp>
      <p:pic>
        <p:nvPicPr>
          <p:cNvPr id="8" name="Picture 7" descr="Screen Shot 2017-03-05 at 1.49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544" y="0"/>
            <a:ext cx="3543300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07F0-6EBC-40D9-96B8-5B43259C96E7}" type="slidenum">
              <a:rPr lang="en-CA" smtClean="0"/>
              <a:pPr/>
              <a:t>11</a:t>
            </a:fld>
            <a:endParaRPr lang="en-CA" dirty="0"/>
          </a:p>
        </p:txBody>
      </p:sp>
      <p:pic>
        <p:nvPicPr>
          <p:cNvPr id="2" name="Picture 1" descr="Screen Shot 2017-03-05 at 2.30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27" y="39076"/>
            <a:ext cx="35433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15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07F0-6EBC-40D9-96B8-5B43259C96E7}" type="slidenum">
              <a:rPr lang="en-CA" smtClean="0"/>
              <a:pPr/>
              <a:t>12</a:t>
            </a:fld>
            <a:endParaRPr lang="en-CA" dirty="0"/>
          </a:p>
        </p:txBody>
      </p:sp>
      <p:pic>
        <p:nvPicPr>
          <p:cNvPr id="6" name="Picture 5" descr="report_equipment_00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156" y="0"/>
            <a:ext cx="3543300" cy="66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38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07F0-6EBC-40D9-96B8-5B43259C96E7}" type="slidenum">
              <a:rPr lang="en-CA" smtClean="0"/>
              <a:pPr/>
              <a:t>13</a:t>
            </a:fld>
            <a:endParaRPr lang="en-CA" dirty="0"/>
          </a:p>
        </p:txBody>
      </p:sp>
      <p:pic>
        <p:nvPicPr>
          <p:cNvPr id="2" name="Picture 1" descr="report_equipment_0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18" y="0"/>
            <a:ext cx="3543300" cy="66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75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07F0-6EBC-40D9-96B8-5B43259C96E7}" type="slidenum">
              <a:rPr lang="en-CA" smtClean="0"/>
              <a:pPr/>
              <a:t>14</a:t>
            </a:fld>
            <a:endParaRPr lang="en-CA" dirty="0"/>
          </a:p>
        </p:txBody>
      </p:sp>
      <p:pic>
        <p:nvPicPr>
          <p:cNvPr id="3" name="Picture 2" descr="QR_sampl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53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07F0-6EBC-40D9-96B8-5B43259C96E7}" type="slidenum">
              <a:rPr lang="en-CA" smtClean="0"/>
              <a:pPr/>
              <a:t>15</a:t>
            </a:fld>
            <a:endParaRPr lang="en-CA" dirty="0"/>
          </a:p>
        </p:txBody>
      </p:sp>
      <p:pic>
        <p:nvPicPr>
          <p:cNvPr id="2" name="Picture 1" descr="report_equipment_0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686" y="0"/>
            <a:ext cx="3543300" cy="66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57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07F0-6EBC-40D9-96B8-5B43259C96E7}" type="slidenum">
              <a:rPr lang="en-CA" smtClean="0"/>
              <a:pPr/>
              <a:t>16</a:t>
            </a:fld>
            <a:endParaRPr lang="en-CA" dirty="0"/>
          </a:p>
        </p:txBody>
      </p:sp>
      <p:pic>
        <p:nvPicPr>
          <p:cNvPr id="3" name="Picture 2" descr="report_equipment_03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07" y="78152"/>
            <a:ext cx="3543300" cy="66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75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07F0-6EBC-40D9-96B8-5B43259C96E7}" type="slidenum">
              <a:rPr lang="en-CA" smtClean="0">
                <a:solidFill>
                  <a:schemeClr val="bg1"/>
                </a:solidFill>
              </a:rPr>
              <a:pPr/>
              <a:t>17</a:t>
            </a:fld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7942" b="8380"/>
          <a:stretch/>
        </p:blipFill>
        <p:spPr>
          <a:xfrm>
            <a:off x="3574473" y="413243"/>
            <a:ext cx="5467927" cy="5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21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What’s Next…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3600" dirty="0"/>
              <a:t>Design</a:t>
            </a:r>
          </a:p>
          <a:p>
            <a:r>
              <a:rPr lang="en-CA" sz="3600" dirty="0"/>
              <a:t>Prepopulate issue form</a:t>
            </a:r>
          </a:p>
          <a:p>
            <a:pPr lvl="1"/>
            <a:r>
              <a:rPr lang="en-CA" sz="3200" dirty="0"/>
              <a:t>Computer vision from image</a:t>
            </a:r>
          </a:p>
          <a:p>
            <a:pPr lvl="1"/>
            <a:r>
              <a:rPr lang="en-CA" sz="3200" dirty="0"/>
              <a:t>GPS location tracking</a:t>
            </a:r>
          </a:p>
          <a:p>
            <a:pPr lvl="1"/>
            <a:r>
              <a:rPr lang="en-CA" sz="3200" dirty="0"/>
              <a:t>Create issue from sensor data</a:t>
            </a:r>
          </a:p>
          <a:p>
            <a:r>
              <a:rPr lang="en-CA" sz="3600" dirty="0"/>
              <a:t>User login (SSO)</a:t>
            </a:r>
          </a:p>
          <a:p>
            <a:r>
              <a:rPr lang="en-CA" sz="3600" dirty="0"/>
              <a:t>Assign resources (labour, </a:t>
            </a:r>
            <a:r>
              <a:rPr lang="en-CA" sz="3600" dirty="0" smtClean="0"/>
              <a:t>budget)</a:t>
            </a:r>
          </a:p>
          <a:p>
            <a:r>
              <a:rPr lang="en-CA" sz="3600" dirty="0" smtClean="0"/>
              <a:t>Integrate into existing systems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07F0-6EBC-40D9-96B8-5B43259C96E7}" type="slidenum">
              <a:rPr lang="en-CA" smtClean="0">
                <a:solidFill>
                  <a:schemeClr val="bg1"/>
                </a:solidFill>
              </a:rPr>
              <a:pPr/>
              <a:t>18</a:t>
            </a:fld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868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617524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CA" sz="9600" b="1" dirty="0"/>
              <a:t>	@</a:t>
            </a:r>
            <a:r>
              <a:rPr lang="en-CA" sz="9600" b="1" dirty="0" err="1"/>
              <a:t>snapfixio</a:t>
            </a:r>
            <a:endParaRPr lang="en-CA" sz="9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07F0-6EBC-40D9-96B8-5B43259C96E7}" type="slidenum">
              <a:rPr lang="en-CA" smtClean="0">
                <a:solidFill>
                  <a:schemeClr val="tx1"/>
                </a:solidFill>
              </a:rPr>
              <a:pPr/>
              <a:t>19</a:t>
            </a:fld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2050" name="Picture 2" descr="Image result for ruby on rail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2" y="2680207"/>
            <a:ext cx="1835366" cy="69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ostg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164" y="3955699"/>
            <a:ext cx="1430611" cy="131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node.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877" y="2596298"/>
            <a:ext cx="2757110" cy="74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vue.j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880" y="2596298"/>
            <a:ext cx="1155271" cy="115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inkscap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299" y="3803333"/>
            <a:ext cx="1620894" cy="162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wift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00" y="4009015"/>
            <a:ext cx="1260885" cy="113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witt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070" y="332506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576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	</a:t>
            </a:r>
            <a:r>
              <a:rPr lang="en-CA" b="1" dirty="0"/>
              <a:t>Cam Ramsay</a:t>
            </a:r>
            <a:r>
              <a:rPr lang="en-CA" dirty="0"/>
              <a:t>				</a:t>
            </a:r>
            <a:r>
              <a:rPr lang="en-CA" b="1" dirty="0"/>
              <a:t>William Hoang</a:t>
            </a:r>
          </a:p>
          <a:p>
            <a:pPr marL="0" indent="0">
              <a:buNone/>
            </a:pPr>
            <a:r>
              <a:rPr lang="en-CA" i="1" dirty="0"/>
              <a:t>	Developer 					Developer</a:t>
            </a:r>
          </a:p>
          <a:p>
            <a:pPr marL="457200" lvl="1" indent="0">
              <a:buNone/>
            </a:pPr>
            <a:r>
              <a:rPr lang="en-CA" dirty="0"/>
              <a:t>	</a:t>
            </a:r>
            <a:r>
              <a:rPr lang="en-CA" sz="28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CA" sz="2800" dirty="0">
                <a:solidFill>
                  <a:schemeClr val="accent1">
                    <a:lumMod val="75000"/>
                  </a:schemeClr>
                </a:solidFill>
              </a:rPr>
              <a:t>isitpizza.com </a:t>
            </a:r>
            <a:r>
              <a:rPr lang="en-CA" sz="2800" dirty="0"/>
              <a:t>				</a:t>
            </a:r>
            <a:r>
              <a:rPr lang="en-CA" sz="2800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CA" sz="2800" dirty="0" err="1">
                <a:solidFill>
                  <a:schemeClr val="accent1">
                    <a:lumMod val="75000"/>
                  </a:schemeClr>
                </a:solidFill>
              </a:rPr>
              <a:t>sweetiewill</a:t>
            </a:r>
            <a:endParaRPr lang="en-CA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b="1" dirty="0"/>
              <a:t>Simon Ramsay</a:t>
            </a:r>
            <a:r>
              <a:rPr lang="en-CA" dirty="0"/>
              <a:t>				</a:t>
            </a:r>
            <a:r>
              <a:rPr lang="en-CA" b="1" dirty="0"/>
              <a:t>Lindsey Taylor</a:t>
            </a:r>
          </a:p>
          <a:p>
            <a:pPr marL="0" indent="0">
              <a:buNone/>
            </a:pPr>
            <a:r>
              <a:rPr lang="en-CA" i="1" dirty="0"/>
              <a:t>	Developer					Miner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>
                <a:solidFill>
                  <a:schemeClr val="accent1">
                    <a:lumMod val="75000"/>
                  </a:schemeClr>
                </a:solidFill>
              </a:rPr>
              <a:t>ramsay.xyz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CA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07F0-6EBC-40D9-96B8-5B43259C96E7}" type="slidenum">
              <a:rPr lang="en-CA" smtClean="0">
                <a:solidFill>
                  <a:schemeClr val="tx1"/>
                </a:solidFill>
              </a:rPr>
              <a:pPr/>
              <a:t>2</a:t>
            </a:fld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mi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491" y="3664914"/>
            <a:ext cx="848564" cy="84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64" y="1889302"/>
            <a:ext cx="852266" cy="85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0" y="1889302"/>
            <a:ext cx="852266" cy="85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64914"/>
            <a:ext cx="852266" cy="85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461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536897"/>
              </p:ext>
            </p:extLst>
          </p:nvPr>
        </p:nvGraphicFramePr>
        <p:xfrm>
          <a:off x="394686" y="360219"/>
          <a:ext cx="11418622" cy="56249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7126">
                  <a:extLst>
                    <a:ext uri="{9D8B030D-6E8A-4147-A177-3AD203B41FA5}">
                      <a16:colId xmlns:a16="http://schemas.microsoft.com/office/drawing/2014/main" xmlns="" val="3631290620"/>
                    </a:ext>
                  </a:extLst>
                </a:gridCol>
                <a:gridCol w="5345223">
                  <a:extLst>
                    <a:ext uri="{9D8B030D-6E8A-4147-A177-3AD203B41FA5}">
                      <a16:colId xmlns:a16="http://schemas.microsoft.com/office/drawing/2014/main" xmlns="" val="1810186365"/>
                    </a:ext>
                  </a:extLst>
                </a:gridCol>
                <a:gridCol w="4786273">
                  <a:extLst>
                    <a:ext uri="{9D8B030D-6E8A-4147-A177-3AD203B41FA5}">
                      <a16:colId xmlns:a16="http://schemas.microsoft.com/office/drawing/2014/main" xmlns="" val="3681775220"/>
                    </a:ext>
                  </a:extLst>
                </a:gridCol>
              </a:tblGrid>
              <a:tr h="417879">
                <a:tc>
                  <a:txBody>
                    <a:bodyPr/>
                    <a:lstStyle/>
                    <a:p>
                      <a:r>
                        <a:rPr lang="en-CA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Haul Truck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Shovel / Excavator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2509473"/>
                  </a:ext>
                </a:extLst>
              </a:tr>
              <a:tr h="819334">
                <a:tc>
                  <a:txBody>
                    <a:bodyPr/>
                    <a:lstStyle/>
                    <a:p>
                      <a:r>
                        <a:rPr lang="en-CA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2016 data in Truck</a:t>
                      </a:r>
                      <a:r>
                        <a:rPr lang="en-CA" baseline="0" dirty="0"/>
                        <a:t> WO.xlsx</a:t>
                      </a:r>
                    </a:p>
                    <a:p>
                      <a:r>
                        <a:rPr lang="en-CA" dirty="0"/>
                        <a:t>4 trucks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2016 data in Shovel WO.xlsx</a:t>
                      </a:r>
                    </a:p>
                    <a:p>
                      <a:r>
                        <a:rPr lang="en-CA" dirty="0"/>
                        <a:t>2 shovels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7828527"/>
                  </a:ext>
                </a:extLst>
              </a:tr>
              <a:tr h="1671518">
                <a:tc>
                  <a:txBody>
                    <a:bodyPr/>
                    <a:lstStyle/>
                    <a:p>
                      <a:r>
                        <a:rPr lang="en-CA" dirty="0"/>
                        <a:t>Priority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Electrical system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Air conditioning system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Engine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Brake system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Tire</a:t>
                      </a:r>
                      <a:r>
                        <a:rPr lang="en-CA" baseline="0" dirty="0"/>
                        <a:t> system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Implement bucket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Cooler hydraulic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5577558"/>
                  </a:ext>
                </a:extLst>
              </a:tr>
              <a:tr h="731289">
                <a:tc>
                  <a:txBody>
                    <a:bodyPr/>
                    <a:lstStyle/>
                    <a:p>
                      <a:r>
                        <a:rPr lang="en-CA" dirty="0"/>
                        <a:t>Estimated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$700 / hour of equipment downtime</a:t>
                      </a:r>
                    </a:p>
                    <a:p>
                      <a:r>
                        <a:rPr lang="en-CA" dirty="0"/>
                        <a:t>~40 k / tire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$226 /minute of equipment downtime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2204240"/>
                  </a:ext>
                </a:extLst>
              </a:tr>
              <a:tr h="1984926">
                <a:tc>
                  <a:txBody>
                    <a:bodyPr/>
                    <a:lstStyle/>
                    <a:p>
                      <a:r>
                        <a:rPr lang="en-CA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dirty="0"/>
                        <a:t>20% more time to actually complete job than estimated on average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i="0" dirty="0"/>
                        <a:t>Actual planned : unplanned = 30:70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dirty="0"/>
                        <a:t>Spare tires kept in inventory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CA" i="0" dirty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dirty="0"/>
                        <a:t>195% more time</a:t>
                      </a:r>
                      <a:r>
                        <a:rPr lang="en-CA" baseline="0" dirty="0"/>
                        <a:t> estimated to complete job than actual on average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i="0" dirty="0"/>
                        <a:t>Actual planned : unplanned = 50:50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965454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07F0-6EBC-40D9-96B8-5B43259C96E7}" type="slidenum">
              <a:rPr lang="en-CA" smtClean="0">
                <a:solidFill>
                  <a:schemeClr val="tx1"/>
                </a:solidFill>
              </a:rPr>
              <a:pPr/>
              <a:t>20</a:t>
            </a:fld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s7d2.scene7.com/is/image/Caterpillar/C833061?$cc-g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793" y="1804267"/>
            <a:ext cx="1824567" cy="136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266" y="1785263"/>
            <a:ext cx="1387429" cy="138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60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6888563"/>
              </p:ext>
            </p:extLst>
          </p:nvPr>
        </p:nvGraphicFramePr>
        <p:xfrm>
          <a:off x="-184000" y="1783972"/>
          <a:ext cx="6774995" cy="455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7915" y="6240940"/>
            <a:ext cx="2743200" cy="365125"/>
          </a:xfrm>
        </p:spPr>
        <p:txBody>
          <a:bodyPr/>
          <a:lstStyle/>
          <a:p>
            <a:fld id="{86C007F0-6EBC-40D9-96B8-5B43259C96E7}" type="slidenum">
              <a:rPr lang="en-CA" smtClean="0"/>
              <a:pPr/>
              <a:t>3</a:t>
            </a:fld>
            <a:endParaRPr lang="en-CA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xmlns="" id="{BE3D92DD-EC6D-41A4-9045-E2DDDBADB7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3013889"/>
              </p:ext>
            </p:extLst>
          </p:nvPr>
        </p:nvGraphicFramePr>
        <p:xfrm>
          <a:off x="4870704" y="5733430"/>
          <a:ext cx="6921398" cy="672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xmlns="" id="{BE3D92DD-EC6D-41A4-9045-E2DDDBADB7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7203689"/>
              </p:ext>
            </p:extLst>
          </p:nvPr>
        </p:nvGraphicFramePr>
        <p:xfrm>
          <a:off x="5170537" y="1802240"/>
          <a:ext cx="6774995" cy="455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V="1">
            <a:off x="5479085" y="4335269"/>
            <a:ext cx="1111910" cy="73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24687" y="5952221"/>
            <a:ext cx="318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Source: Truck WO.xlsx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/>
              <a:t>“Unscheduled can cost up to two times the cost of scheduled maintenance.”</a:t>
            </a:r>
          </a:p>
        </p:txBody>
      </p:sp>
    </p:spTree>
    <p:extLst>
      <p:ext uri="{BB962C8B-B14F-4D97-AF65-F5344CB8AC3E}">
        <p14:creationId xmlns:p14="http://schemas.microsoft.com/office/powerpoint/2010/main" val="1735254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3544"/>
            <a:ext cx="10515600" cy="517019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CA" sz="3600" dirty="0"/>
          </a:p>
          <a:p>
            <a:pPr marL="0" indent="0">
              <a:buNone/>
            </a:pPr>
            <a:r>
              <a:rPr lang="en-US" sz="4000" dirty="0"/>
              <a:t>Reduce </a:t>
            </a:r>
            <a:r>
              <a:rPr lang="en-US" sz="4000" b="1" dirty="0">
                <a:solidFill>
                  <a:schemeClr val="accent1"/>
                </a:solidFill>
              </a:rPr>
              <a:t>costs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CA" sz="3600" dirty="0"/>
              <a:t>Optimize spares inventory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CA" sz="3600" dirty="0"/>
              <a:t>Consistent database structure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CA" sz="3600" dirty="0"/>
              <a:t>Easily collect </a:t>
            </a:r>
            <a:r>
              <a:rPr lang="en-CA" sz="3600" i="1" dirty="0"/>
              <a:t>meaningful</a:t>
            </a:r>
            <a:r>
              <a:rPr lang="en-CA" sz="3600" dirty="0"/>
              <a:t> field </a:t>
            </a:r>
            <a:r>
              <a:rPr lang="en-CA" sz="3600" dirty="0" smtClean="0"/>
              <a:t>data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CA" sz="3600" dirty="0" smtClean="0"/>
              <a:t>Fix small issues before they become big ones</a:t>
            </a:r>
            <a:endParaRPr lang="en-CA" sz="3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CA" sz="3600" dirty="0"/>
              <a:t>Track the right </a:t>
            </a:r>
            <a:r>
              <a:rPr lang="en-CA" sz="3600" i="1" dirty="0"/>
              <a:t>KPIs</a:t>
            </a:r>
            <a:r>
              <a:rPr lang="en-CA" sz="3600" dirty="0"/>
              <a:t> and visualize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Reduce </a:t>
            </a:r>
            <a:r>
              <a:rPr lang="en-US" sz="2800" i="1" dirty="0"/>
              <a:t>unwarranted</a:t>
            </a:r>
            <a:r>
              <a:rPr lang="en-US" sz="2800" dirty="0"/>
              <a:t> downtime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CA" sz="3200" dirty="0"/>
          </a:p>
          <a:p>
            <a:pPr lvl="2"/>
            <a:endParaRPr lang="en-CA" sz="3200" dirty="0"/>
          </a:p>
          <a:p>
            <a:pPr lvl="1"/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07F0-6EBC-40D9-96B8-5B43259C96E7}" type="slidenum">
              <a:rPr lang="en-CA" smtClean="0">
                <a:solidFill>
                  <a:schemeClr val="bg1"/>
                </a:solidFill>
              </a:rPr>
              <a:pPr/>
              <a:t>4</a:t>
            </a:fld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583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07F0-6EBC-40D9-96B8-5B43259C96E7}" type="slidenum">
              <a:rPr lang="en-CA" smtClean="0">
                <a:solidFill>
                  <a:schemeClr val="tx1"/>
                </a:solidFill>
              </a:rPr>
              <a:pPr/>
              <a:t>5</a:t>
            </a:fld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2176" y="1753728"/>
            <a:ext cx="2313056" cy="256349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b="1" dirty="0"/>
              <a:t>Web App</a:t>
            </a:r>
          </a:p>
          <a:p>
            <a:r>
              <a:rPr lang="en-CA" dirty="0"/>
              <a:t>Create issue</a:t>
            </a:r>
          </a:p>
          <a:p>
            <a:r>
              <a:rPr lang="en-CA" dirty="0"/>
              <a:t>Do work</a:t>
            </a:r>
          </a:p>
          <a:p>
            <a:r>
              <a:rPr lang="en-CA" dirty="0"/>
              <a:t>Order arrives</a:t>
            </a:r>
          </a:p>
          <a:p>
            <a:r>
              <a:rPr lang="en-CA" dirty="0"/>
              <a:t>Dashboard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20144" y="2075299"/>
            <a:ext cx="2542644" cy="256349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b="1" dirty="0"/>
              <a:t>API</a:t>
            </a:r>
          </a:p>
          <a:p>
            <a:r>
              <a:rPr lang="en-CA" dirty="0"/>
              <a:t>Issue from image</a:t>
            </a:r>
          </a:p>
          <a:p>
            <a:r>
              <a:rPr lang="en-CA" dirty="0"/>
              <a:t>Issue from user input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13810" y="2075299"/>
            <a:ext cx="2379939" cy="256349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b="1" dirty="0"/>
              <a:t>Database</a:t>
            </a:r>
          </a:p>
          <a:p>
            <a:r>
              <a:rPr lang="en-CA" dirty="0"/>
              <a:t>Issue queue</a:t>
            </a:r>
          </a:p>
          <a:p>
            <a:r>
              <a:rPr lang="en-CA" dirty="0"/>
              <a:t>Inventory</a:t>
            </a:r>
          </a:p>
          <a:p>
            <a:r>
              <a:rPr lang="en-CA" dirty="0"/>
              <a:t>Orders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82176" y="4551991"/>
            <a:ext cx="2313056" cy="61474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b="1" dirty="0"/>
              <a:t>Mobile App</a:t>
            </a:r>
          </a:p>
        </p:txBody>
      </p:sp>
    </p:spTree>
    <p:extLst>
      <p:ext uri="{BB962C8B-B14F-4D97-AF65-F5344CB8AC3E}">
        <p14:creationId xmlns:p14="http://schemas.microsoft.com/office/powerpoint/2010/main" val="2046692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07F0-6EBC-40D9-96B8-5B43259C96E7}" type="slidenum">
              <a:rPr lang="en-CA" smtClean="0"/>
              <a:pPr/>
              <a:t>6</a:t>
            </a:fld>
            <a:endParaRPr lang="en-CA" dirty="0"/>
          </a:p>
        </p:txBody>
      </p:sp>
      <p:pic>
        <p:nvPicPr>
          <p:cNvPr id="3" name="Picture 2" descr="BARRICK_18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08" y="2022231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52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07F0-6EBC-40D9-96B8-5B43259C96E7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2" name="Picture 1" descr="gimbal-map-track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461"/>
            <a:ext cx="12192000" cy="638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81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07F0-6EBC-40D9-96B8-5B43259C96E7}" type="slidenum">
              <a:rPr lang="en-CA" smtClean="0"/>
              <a:pPr/>
              <a:t>8</a:t>
            </a:fld>
            <a:endParaRPr lang="en-CA" dirty="0"/>
          </a:p>
        </p:txBody>
      </p:sp>
      <p:pic>
        <p:nvPicPr>
          <p:cNvPr id="5" name="Picture 4" descr="woodward-dream-cruise-6012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2" y="1719385"/>
            <a:ext cx="5577287" cy="3653692"/>
          </a:xfrm>
          <a:prstGeom prst="rect">
            <a:avLst/>
          </a:prstGeom>
        </p:spPr>
      </p:pic>
      <p:pic>
        <p:nvPicPr>
          <p:cNvPr id="6" name="Picture 5" descr="Screen Shot 2017-03-04 at 2.49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55" y="722922"/>
            <a:ext cx="3777760" cy="403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18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07F0-6EBC-40D9-96B8-5B43259C96E7}" type="slidenum">
              <a:rPr lang="en-CA" smtClean="0"/>
              <a:pPr/>
              <a:t>9</a:t>
            </a:fld>
            <a:endParaRPr lang="en-CA" dirty="0"/>
          </a:p>
        </p:txBody>
      </p:sp>
      <p:pic>
        <p:nvPicPr>
          <p:cNvPr id="3" name="Picture 2" descr="Screen Shot 2017-03-04 at 2.56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88" y="390769"/>
            <a:ext cx="3517900" cy="3759200"/>
          </a:xfrm>
          <a:prstGeom prst="rect">
            <a:avLst/>
          </a:prstGeom>
        </p:spPr>
      </p:pic>
      <p:pic>
        <p:nvPicPr>
          <p:cNvPr id="2" name="Picture 1" descr="C10075499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537" y="943706"/>
            <a:ext cx="6689969" cy="501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28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3&quot;/&gt;&lt;property id=&quot;20307&quot; value=&quot;257&quot;/&gt;&lt;/object&gt;&lt;object type=&quot;3&quot; unique_id=&quot;10006&quot;&gt;&lt;property id=&quot;20148&quot; value=&quot;5&quot;/&gt;&lt;property id=&quot;20300&quot; value=&quot;Slide 2 - &amp;quot;Team&amp;quot;&quot;/&gt;&lt;property id=&quot;20307&quot; value=&quot;258&quot;/&gt;&lt;/object&gt;&lt;object type=&quot;3&quot; unique_id=&quot;10109&quot;&gt;&lt;property id=&quot;20148&quot; value=&quot;5&quot;/&gt;&lt;property id=&quot;20300&quot; value=&quot;Slide 4&quot;/&gt;&lt;property id=&quot;20307&quot; value=&quot;260&quot;/&gt;&lt;/object&gt;&lt;object type=&quot;3&quot; unique_id=&quot;10189&quot;&gt;&lt;property id=&quot;20148&quot; value=&quot;5&quot;/&gt;&lt;property id=&quot;20300&quot; value=&quot;Slide 9 - &amp;quot;&amp;amp;#x09;@snapfixio&amp;quot;&quot;/&gt;&lt;property id=&quot;20307&quot; value=&quot;263&quot;/&gt;&lt;/object&gt;&lt;object type=&quot;3&quot; unique_id=&quot;10559&quot;&gt;&lt;property id=&quot;20148&quot; value=&quot;5&quot;/&gt;&lt;property id=&quot;20300&quot; value=&quot;Slide 5&quot;/&gt;&lt;property id=&quot;20307&quot; value=&quot;265&quot;/&gt;&lt;/object&gt;&lt;object type=&quot;3&quot; unique_id=&quot;10620&quot;&gt;&lt;property id=&quot;20148&quot; value=&quot;5&quot;/&gt;&lt;property id=&quot;20300&quot; value=&quot;Slide 10&quot;/&gt;&lt;property id=&quot;20307&quot; value=&quot;266&quot;/&gt;&lt;/object&gt;&lt;object type=&quot;3&quot; unique_id=&quot;10708&quot;&gt;&lt;property id=&quot;20148&quot; value=&quot;5&quot;/&gt;&lt;property id=&quot;20300&quot; value=&quot;Slide 7&quot;/&gt;&lt;property id=&quot;20307&quot; value=&quot;269&quot;/&gt;&lt;/object&gt;&lt;object type=&quot;3&quot; unique_id=&quot;10984&quot;&gt;&lt;property id=&quot;20148&quot; value=&quot;5&quot;/&gt;&lt;property id=&quot;20300&quot; value=&quot;Slide 8 - &amp;quot;What’s Next…&amp;quot;&quot;/&gt;&lt;property id=&quot;20307&quot; value=&quot;270&quot;/&gt;&lt;/object&gt;&lt;object type=&quot;3&quot; unique_id=&quot;11021&quot;&gt;&lt;property id=&quot;20148&quot; value=&quot;5&quot;/&gt;&lt;property id=&quot;20300&quot; value=&quot;Slide 6 - &amp;quot;Mobile app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237</Words>
  <Application>Microsoft Macintosh PowerPoint</Application>
  <PresentationFormat>Widescreen</PresentationFormat>
  <Paragraphs>95</Paragraphs>
  <Slides>20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PowerPoint Presentation</vt:lpstr>
      <vt:lpstr>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Next…</vt:lpstr>
      <vt:lpstr> @snapfixio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Lindsey Taylor</dc:creator>
  <cp:lastModifiedBy>Simon Ramsay</cp:lastModifiedBy>
  <cp:revision>150</cp:revision>
  <dcterms:created xsi:type="dcterms:W3CDTF">2017-03-04T15:41:35Z</dcterms:created>
  <dcterms:modified xsi:type="dcterms:W3CDTF">2017-03-05T19:50:33Z</dcterms:modified>
</cp:coreProperties>
</file>