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85" r:id="rId5"/>
    <p:sldId id="279" r:id="rId6"/>
    <p:sldId id="258" r:id="rId7"/>
    <p:sldId id="289" r:id="rId8"/>
    <p:sldId id="326" r:id="rId9"/>
    <p:sldId id="329" r:id="rId10"/>
    <p:sldId id="330" r:id="rId11"/>
    <p:sldId id="331" r:id="rId12"/>
    <p:sldId id="333" r:id="rId13"/>
    <p:sldId id="334" r:id="rId14"/>
    <p:sldId id="332" r:id="rId15"/>
    <p:sldId id="327" r:id="rId16"/>
    <p:sldId id="271" r:id="rId17"/>
    <p:sldId id="328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é Luis Cano" initials="JLC" lastIdx="1" clrIdx="0">
    <p:extLst>
      <p:ext uri="{19B8F6BF-5375-455C-9EA6-DF929625EA0E}">
        <p15:presenceInfo xmlns:p15="http://schemas.microsoft.com/office/powerpoint/2012/main" userId="S::joseluis.cano@next-step.es::9dbd2047-fd1b-4cd9-a511-5492161547c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2773"/>
    <a:srgbClr val="E7BFE8"/>
    <a:srgbClr val="CE88CB"/>
    <a:srgbClr val="B99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44" autoAdjust="0"/>
    <p:restoredTop sz="96374" autoAdjust="0"/>
  </p:normalViewPr>
  <p:slideViewPr>
    <p:cSldViewPr snapToGrid="0">
      <p:cViewPr varScale="1">
        <p:scale>
          <a:sx n="86" d="100"/>
          <a:sy n="86" d="100"/>
        </p:scale>
        <p:origin x="950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Rincon" userId="5bfc41ffcf91b00a" providerId="LiveId" clId="{49928D6C-804D-4B93-9CC1-B6BB7E5BFCC5}"/>
    <pc:docChg chg="undo custSel addSld delSld modSld">
      <pc:chgData name="Ricardo Rincon" userId="5bfc41ffcf91b00a" providerId="LiveId" clId="{49928D6C-804D-4B93-9CC1-B6BB7E5BFCC5}" dt="2021-02-19T16:17:40.916" v="2363" actId="20577"/>
      <pc:docMkLst>
        <pc:docMk/>
      </pc:docMkLst>
      <pc:sldChg chg="addSp delSp modSp mod">
        <pc:chgData name="Ricardo Rincon" userId="5bfc41ffcf91b00a" providerId="LiveId" clId="{49928D6C-804D-4B93-9CC1-B6BB7E5BFCC5}" dt="2021-02-19T14:44:54.550" v="418" actId="931"/>
        <pc:sldMkLst>
          <pc:docMk/>
          <pc:sldMk cId="3692803545" sldId="258"/>
        </pc:sldMkLst>
        <pc:spChg chg="del">
          <ac:chgData name="Ricardo Rincon" userId="5bfc41ffcf91b00a" providerId="LiveId" clId="{49928D6C-804D-4B93-9CC1-B6BB7E5BFCC5}" dt="2021-02-19T14:44:54.550" v="418" actId="931"/>
          <ac:spMkLst>
            <pc:docMk/>
            <pc:sldMk cId="3692803545" sldId="258"/>
            <ac:spMk id="3" creationId="{376B5417-0FDA-437A-869F-BF180388B0D6}"/>
          </ac:spMkLst>
        </pc:spChg>
        <pc:spChg chg="mod">
          <ac:chgData name="Ricardo Rincon" userId="5bfc41ffcf91b00a" providerId="LiveId" clId="{49928D6C-804D-4B93-9CC1-B6BB7E5BFCC5}" dt="2021-02-19T14:43:28.336" v="417" actId="14100"/>
          <ac:spMkLst>
            <pc:docMk/>
            <pc:sldMk cId="3692803545" sldId="258"/>
            <ac:spMk id="5" creationId="{C8B59CFA-6BC8-447C-A9E6-59CF0054AC76}"/>
          </ac:spMkLst>
        </pc:spChg>
        <pc:spChg chg="mod">
          <ac:chgData name="Ricardo Rincon" userId="5bfc41ffcf91b00a" providerId="LiveId" clId="{49928D6C-804D-4B93-9CC1-B6BB7E5BFCC5}" dt="2021-02-19T14:42:00.987" v="262" actId="20577"/>
          <ac:spMkLst>
            <pc:docMk/>
            <pc:sldMk cId="3692803545" sldId="258"/>
            <ac:spMk id="7" creationId="{EF2280FB-22C8-4105-B975-B3182BE3448E}"/>
          </ac:spMkLst>
        </pc:spChg>
        <pc:spChg chg="mod">
          <ac:chgData name="Ricardo Rincon" userId="5bfc41ffcf91b00a" providerId="LiveId" clId="{49928D6C-804D-4B93-9CC1-B6BB7E5BFCC5}" dt="2021-02-19T14:41:25.248" v="193" actId="20577"/>
          <ac:spMkLst>
            <pc:docMk/>
            <pc:sldMk cId="3692803545" sldId="258"/>
            <ac:spMk id="12" creationId="{67414A5F-5CAD-4BD9-AD3A-ACF79883D5A6}"/>
          </ac:spMkLst>
        </pc:spChg>
        <pc:spChg chg="mod">
          <ac:chgData name="Ricardo Rincon" userId="5bfc41ffcf91b00a" providerId="LiveId" clId="{49928D6C-804D-4B93-9CC1-B6BB7E5BFCC5}" dt="2021-02-19T14:41:30.488" v="204" actId="20577"/>
          <ac:spMkLst>
            <pc:docMk/>
            <pc:sldMk cId="3692803545" sldId="258"/>
            <ac:spMk id="14" creationId="{CF9CFCEE-AE72-4C4B-B135-8B8DE2ACC0B3}"/>
          </ac:spMkLst>
        </pc:spChg>
        <pc:spChg chg="mod">
          <ac:chgData name="Ricardo Rincon" userId="5bfc41ffcf91b00a" providerId="LiveId" clId="{49928D6C-804D-4B93-9CC1-B6BB7E5BFCC5}" dt="2021-02-19T14:41:38.099" v="221" actId="20577"/>
          <ac:spMkLst>
            <pc:docMk/>
            <pc:sldMk cId="3692803545" sldId="258"/>
            <ac:spMk id="16" creationId="{6A97A2A1-0EE5-47FE-8593-47B67C889B88}"/>
          </ac:spMkLst>
        </pc:spChg>
        <pc:spChg chg="mod">
          <ac:chgData name="Ricardo Rincon" userId="5bfc41ffcf91b00a" providerId="LiveId" clId="{49928D6C-804D-4B93-9CC1-B6BB7E5BFCC5}" dt="2021-02-19T14:41:49.799" v="242" actId="20577"/>
          <ac:spMkLst>
            <pc:docMk/>
            <pc:sldMk cId="3692803545" sldId="258"/>
            <ac:spMk id="18" creationId="{D2872FE5-EF6D-4355-9A37-148809FD6B1A}"/>
          </ac:spMkLst>
        </pc:spChg>
        <pc:picChg chg="add mod">
          <ac:chgData name="Ricardo Rincon" userId="5bfc41ffcf91b00a" providerId="LiveId" clId="{49928D6C-804D-4B93-9CC1-B6BB7E5BFCC5}" dt="2021-02-19T14:44:54.550" v="418" actId="931"/>
          <ac:picMkLst>
            <pc:docMk/>
            <pc:sldMk cId="3692803545" sldId="258"/>
            <ac:picMk id="4" creationId="{CB6B9055-C11C-4496-BFD5-5D2B6A2DE1EF}"/>
          </ac:picMkLst>
        </pc:picChg>
      </pc:sldChg>
      <pc:sldChg chg="modSp mod">
        <pc:chgData name="Ricardo Rincon" userId="5bfc41ffcf91b00a" providerId="LiveId" clId="{49928D6C-804D-4B93-9CC1-B6BB7E5BFCC5}" dt="2021-02-19T14:41:08.754" v="173" actId="20577"/>
        <pc:sldMkLst>
          <pc:docMk/>
          <pc:sldMk cId="700155352" sldId="279"/>
        </pc:sldMkLst>
        <pc:spChg chg="mod">
          <ac:chgData name="Ricardo Rincon" userId="5bfc41ffcf91b00a" providerId="LiveId" clId="{49928D6C-804D-4B93-9CC1-B6BB7E5BFCC5}" dt="2021-02-19T14:41:08.754" v="173" actId="20577"/>
          <ac:spMkLst>
            <pc:docMk/>
            <pc:sldMk cId="700155352" sldId="279"/>
            <ac:spMk id="5" creationId="{3673BA60-8795-4282-80C2-2A832DA3DDB0}"/>
          </ac:spMkLst>
        </pc:spChg>
        <pc:spChg chg="mod">
          <ac:chgData name="Ricardo Rincon" userId="5bfc41ffcf91b00a" providerId="LiveId" clId="{49928D6C-804D-4B93-9CC1-B6BB7E5BFCC5}" dt="2021-02-19T14:40:53.304" v="137" actId="122"/>
          <ac:spMkLst>
            <pc:docMk/>
            <pc:sldMk cId="700155352" sldId="279"/>
            <ac:spMk id="6" creationId="{0F50ACCB-9A10-45CB-9D14-76EDEF217A5E}"/>
          </ac:spMkLst>
        </pc:spChg>
      </pc:sldChg>
      <pc:sldChg chg="modSp mod">
        <pc:chgData name="Ricardo Rincon" userId="5bfc41ffcf91b00a" providerId="LiveId" clId="{49928D6C-804D-4B93-9CC1-B6BB7E5BFCC5}" dt="2021-02-19T14:40:30.510" v="132" actId="313"/>
        <pc:sldMkLst>
          <pc:docMk/>
          <pc:sldMk cId="3478673177" sldId="285"/>
        </pc:sldMkLst>
        <pc:spChg chg="mod">
          <ac:chgData name="Ricardo Rincon" userId="5bfc41ffcf91b00a" providerId="LiveId" clId="{49928D6C-804D-4B93-9CC1-B6BB7E5BFCC5}" dt="2021-02-19T14:40:30.510" v="132" actId="313"/>
          <ac:spMkLst>
            <pc:docMk/>
            <pc:sldMk cId="3478673177" sldId="285"/>
            <ac:spMk id="4" creationId="{02BF7954-2756-499D-A3B9-DBA5ED6E6EB7}"/>
          </ac:spMkLst>
        </pc:spChg>
        <pc:spChg chg="mod">
          <ac:chgData name="Ricardo Rincon" userId="5bfc41ffcf91b00a" providerId="LiveId" clId="{49928D6C-804D-4B93-9CC1-B6BB7E5BFCC5}" dt="2021-02-19T14:38:35.337" v="127" actId="20577"/>
          <ac:spMkLst>
            <pc:docMk/>
            <pc:sldMk cId="3478673177" sldId="285"/>
            <ac:spMk id="5" creationId="{3D56662C-BE88-4A70-97E0-BB667EB4D512}"/>
          </ac:spMkLst>
        </pc:spChg>
      </pc:sldChg>
      <pc:sldChg chg="modSp mod modAnim">
        <pc:chgData name="Ricardo Rincon" userId="5bfc41ffcf91b00a" providerId="LiveId" clId="{49928D6C-804D-4B93-9CC1-B6BB7E5BFCC5}" dt="2021-02-19T15:46:15.327" v="2105" actId="20577"/>
        <pc:sldMkLst>
          <pc:docMk/>
          <pc:sldMk cId="289236139" sldId="326"/>
        </pc:sldMkLst>
        <pc:spChg chg="mod">
          <ac:chgData name="Ricardo Rincon" userId="5bfc41ffcf91b00a" providerId="LiveId" clId="{49928D6C-804D-4B93-9CC1-B6BB7E5BFCC5}" dt="2021-02-19T15:41:42.630" v="2048" actId="20577"/>
          <ac:spMkLst>
            <pc:docMk/>
            <pc:sldMk cId="289236139" sldId="326"/>
            <ac:spMk id="2" creationId="{D6F77558-994C-4CE0-ACED-61CA108C519E}"/>
          </ac:spMkLst>
        </pc:spChg>
        <pc:spChg chg="mod">
          <ac:chgData name="Ricardo Rincon" userId="5bfc41ffcf91b00a" providerId="LiveId" clId="{49928D6C-804D-4B93-9CC1-B6BB7E5BFCC5}" dt="2021-02-19T15:46:15.327" v="2105" actId="20577"/>
          <ac:spMkLst>
            <pc:docMk/>
            <pc:sldMk cId="289236139" sldId="326"/>
            <ac:spMk id="3" creationId="{BE846533-50E8-495F-87FC-005526F4702C}"/>
          </ac:spMkLst>
        </pc:spChg>
      </pc:sldChg>
      <pc:sldChg chg="modSp mod">
        <pc:chgData name="Ricardo Rincon" userId="5bfc41ffcf91b00a" providerId="LiveId" clId="{49928D6C-804D-4B93-9CC1-B6BB7E5BFCC5}" dt="2021-02-19T16:17:40.916" v="2363" actId="20577"/>
        <pc:sldMkLst>
          <pc:docMk/>
          <pc:sldMk cId="1694733202" sldId="327"/>
        </pc:sldMkLst>
        <pc:spChg chg="mod">
          <ac:chgData name="Ricardo Rincon" userId="5bfc41ffcf91b00a" providerId="LiveId" clId="{49928D6C-804D-4B93-9CC1-B6BB7E5BFCC5}" dt="2021-02-19T16:17:40.916" v="2363" actId="20577"/>
          <ac:spMkLst>
            <pc:docMk/>
            <pc:sldMk cId="1694733202" sldId="327"/>
            <ac:spMk id="3" creationId="{BE846533-50E8-495F-87FC-005526F4702C}"/>
          </ac:spMkLst>
        </pc:spChg>
      </pc:sldChg>
      <pc:sldChg chg="modSp mod">
        <pc:chgData name="Ricardo Rincon" userId="5bfc41ffcf91b00a" providerId="LiveId" clId="{49928D6C-804D-4B93-9CC1-B6BB7E5BFCC5}" dt="2021-02-19T14:46:19.549" v="462" actId="20577"/>
        <pc:sldMkLst>
          <pc:docMk/>
          <pc:sldMk cId="2771494324" sldId="328"/>
        </pc:sldMkLst>
        <pc:spChg chg="mod">
          <ac:chgData name="Ricardo Rincon" userId="5bfc41ffcf91b00a" providerId="LiveId" clId="{49928D6C-804D-4B93-9CC1-B6BB7E5BFCC5}" dt="2021-02-19T14:46:19.549" v="462" actId="20577"/>
          <ac:spMkLst>
            <pc:docMk/>
            <pc:sldMk cId="2771494324" sldId="328"/>
            <ac:spMk id="3" creationId="{BE846533-50E8-495F-87FC-005526F4702C}"/>
          </ac:spMkLst>
        </pc:spChg>
      </pc:sldChg>
      <pc:sldChg chg="modSp add mod modAnim">
        <pc:chgData name="Ricardo Rincon" userId="5bfc41ffcf91b00a" providerId="LiveId" clId="{49928D6C-804D-4B93-9CC1-B6BB7E5BFCC5}" dt="2021-02-19T15:04:56.507" v="1701" actId="20577"/>
        <pc:sldMkLst>
          <pc:docMk/>
          <pc:sldMk cId="3097177789" sldId="329"/>
        </pc:sldMkLst>
        <pc:spChg chg="mod">
          <ac:chgData name="Ricardo Rincon" userId="5bfc41ffcf91b00a" providerId="LiveId" clId="{49928D6C-804D-4B93-9CC1-B6BB7E5BFCC5}" dt="2021-02-19T14:55:11.770" v="1024" actId="20577"/>
          <ac:spMkLst>
            <pc:docMk/>
            <pc:sldMk cId="3097177789" sldId="329"/>
            <ac:spMk id="2" creationId="{D6F77558-994C-4CE0-ACED-61CA108C519E}"/>
          </ac:spMkLst>
        </pc:spChg>
        <pc:spChg chg="mod">
          <ac:chgData name="Ricardo Rincon" userId="5bfc41ffcf91b00a" providerId="LiveId" clId="{49928D6C-804D-4B93-9CC1-B6BB7E5BFCC5}" dt="2021-02-19T15:04:56.507" v="1701" actId="20577"/>
          <ac:spMkLst>
            <pc:docMk/>
            <pc:sldMk cId="3097177789" sldId="329"/>
            <ac:spMk id="3" creationId="{BE846533-50E8-495F-87FC-005526F4702C}"/>
          </ac:spMkLst>
        </pc:spChg>
      </pc:sldChg>
      <pc:sldChg chg="addSp delSp modSp add mod delAnim modAnim">
        <pc:chgData name="Ricardo Rincon" userId="5bfc41ffcf91b00a" providerId="LiveId" clId="{49928D6C-804D-4B93-9CC1-B6BB7E5BFCC5}" dt="2021-02-19T15:41:31.087" v="2039" actId="478"/>
        <pc:sldMkLst>
          <pc:docMk/>
          <pc:sldMk cId="345418361" sldId="330"/>
        </pc:sldMkLst>
        <pc:spChg chg="mod">
          <ac:chgData name="Ricardo Rincon" userId="5bfc41ffcf91b00a" providerId="LiveId" clId="{49928D6C-804D-4B93-9CC1-B6BB7E5BFCC5}" dt="2021-02-19T15:38:29.073" v="2020" actId="20577"/>
          <ac:spMkLst>
            <pc:docMk/>
            <pc:sldMk cId="345418361" sldId="330"/>
            <ac:spMk id="2" creationId="{D6F77558-994C-4CE0-ACED-61CA108C519E}"/>
          </ac:spMkLst>
        </pc:spChg>
        <pc:spChg chg="del mod">
          <ac:chgData name="Ricardo Rincon" userId="5bfc41ffcf91b00a" providerId="LiveId" clId="{49928D6C-804D-4B93-9CC1-B6BB7E5BFCC5}" dt="2021-02-19T15:41:29.119" v="2038" actId="478"/>
          <ac:spMkLst>
            <pc:docMk/>
            <pc:sldMk cId="345418361" sldId="330"/>
            <ac:spMk id="3" creationId="{BE846533-50E8-495F-87FC-005526F4702C}"/>
          </ac:spMkLst>
        </pc:spChg>
        <pc:spChg chg="add">
          <ac:chgData name="Ricardo Rincon" userId="5bfc41ffcf91b00a" providerId="LiveId" clId="{49928D6C-804D-4B93-9CC1-B6BB7E5BFCC5}" dt="2021-02-19T15:41:18.992" v="2037" actId="22"/>
          <ac:spMkLst>
            <pc:docMk/>
            <pc:sldMk cId="345418361" sldId="330"/>
            <ac:spMk id="5" creationId="{F360703C-50B2-431A-9420-D78BCCC050B7}"/>
          </ac:spMkLst>
        </pc:spChg>
        <pc:spChg chg="add del mod">
          <ac:chgData name="Ricardo Rincon" userId="5bfc41ffcf91b00a" providerId="LiveId" clId="{49928D6C-804D-4B93-9CC1-B6BB7E5BFCC5}" dt="2021-02-19T15:41:31.087" v="2039" actId="478"/>
          <ac:spMkLst>
            <pc:docMk/>
            <pc:sldMk cId="345418361" sldId="330"/>
            <ac:spMk id="7" creationId="{D65F5A23-6E40-426C-8D03-6E73305D2D94}"/>
          </ac:spMkLst>
        </pc:spChg>
      </pc:sldChg>
      <pc:sldChg chg="addSp delSp modSp add mod">
        <pc:chgData name="Ricardo Rincon" userId="5bfc41ffcf91b00a" providerId="LiveId" clId="{49928D6C-804D-4B93-9CC1-B6BB7E5BFCC5}" dt="2021-02-19T15:59:25.936" v="2174" actId="1076"/>
        <pc:sldMkLst>
          <pc:docMk/>
          <pc:sldMk cId="1696081362" sldId="331"/>
        </pc:sldMkLst>
        <pc:spChg chg="mod">
          <ac:chgData name="Ricardo Rincon" userId="5bfc41ffcf91b00a" providerId="LiveId" clId="{49928D6C-804D-4B93-9CC1-B6BB7E5BFCC5}" dt="2021-02-19T15:53:18.340" v="2166" actId="20577"/>
          <ac:spMkLst>
            <pc:docMk/>
            <pc:sldMk cId="1696081362" sldId="331"/>
            <ac:spMk id="2" creationId="{D6F77558-994C-4CE0-ACED-61CA108C519E}"/>
          </ac:spMkLst>
        </pc:spChg>
        <pc:spChg chg="del">
          <ac:chgData name="Ricardo Rincon" userId="5bfc41ffcf91b00a" providerId="LiveId" clId="{49928D6C-804D-4B93-9CC1-B6BB7E5BFCC5}" dt="2021-02-19T15:43:07.829" v="2058" actId="478"/>
          <ac:spMkLst>
            <pc:docMk/>
            <pc:sldMk cId="1696081362" sldId="331"/>
            <ac:spMk id="5" creationId="{F360703C-50B2-431A-9420-D78BCCC050B7}"/>
          </ac:spMkLst>
        </pc:spChg>
        <pc:spChg chg="add mod">
          <ac:chgData name="Ricardo Rincon" userId="5bfc41ffcf91b00a" providerId="LiveId" clId="{49928D6C-804D-4B93-9CC1-B6BB7E5BFCC5}" dt="2021-02-19T15:59:25.936" v="2174" actId="1076"/>
          <ac:spMkLst>
            <pc:docMk/>
            <pc:sldMk cId="1696081362" sldId="331"/>
            <ac:spMk id="6" creationId="{DF6A17AE-B1ED-470C-A0DA-4C4F7A5C4D11}"/>
          </ac:spMkLst>
        </pc:spChg>
        <pc:spChg chg="add mod">
          <ac:chgData name="Ricardo Rincon" userId="5bfc41ffcf91b00a" providerId="LiveId" clId="{49928D6C-804D-4B93-9CC1-B6BB7E5BFCC5}" dt="2021-02-19T15:59:13.623" v="2170" actId="1076"/>
          <ac:spMkLst>
            <pc:docMk/>
            <pc:sldMk cId="1696081362" sldId="331"/>
            <ac:spMk id="7" creationId="{33A6318A-7E1A-47CA-8D4A-FED7F142D269}"/>
          </ac:spMkLst>
        </pc:spChg>
      </pc:sldChg>
      <pc:sldChg chg="addSp delSp modSp add mod">
        <pc:chgData name="Ricardo Rincon" userId="5bfc41ffcf91b00a" providerId="LiveId" clId="{49928D6C-804D-4B93-9CC1-B6BB7E5BFCC5}" dt="2021-02-19T15:51:36.388" v="2136" actId="20577"/>
        <pc:sldMkLst>
          <pc:docMk/>
          <pc:sldMk cId="335526978" sldId="332"/>
        </pc:sldMkLst>
        <pc:spChg chg="mod">
          <ac:chgData name="Ricardo Rincon" userId="5bfc41ffcf91b00a" providerId="LiveId" clId="{49928D6C-804D-4B93-9CC1-B6BB7E5BFCC5}" dt="2021-02-19T15:51:36.388" v="2136" actId="20577"/>
          <ac:spMkLst>
            <pc:docMk/>
            <pc:sldMk cId="335526978" sldId="332"/>
            <ac:spMk id="2" creationId="{D6F77558-994C-4CE0-ACED-61CA108C519E}"/>
          </ac:spMkLst>
        </pc:spChg>
        <pc:spChg chg="add mod">
          <ac:chgData name="Ricardo Rincon" userId="5bfc41ffcf91b00a" providerId="LiveId" clId="{49928D6C-804D-4B93-9CC1-B6BB7E5BFCC5}" dt="2021-02-19T15:45:14.431" v="2069" actId="1076"/>
          <ac:spMkLst>
            <pc:docMk/>
            <pc:sldMk cId="335526978" sldId="332"/>
            <ac:spMk id="5" creationId="{AD7F289B-BABB-464D-828B-0B365DB20306}"/>
          </ac:spMkLst>
        </pc:spChg>
        <pc:spChg chg="del">
          <ac:chgData name="Ricardo Rincon" userId="5bfc41ffcf91b00a" providerId="LiveId" clId="{49928D6C-804D-4B93-9CC1-B6BB7E5BFCC5}" dt="2021-02-19T15:45:07.400" v="2067" actId="478"/>
          <ac:spMkLst>
            <pc:docMk/>
            <pc:sldMk cId="335526978" sldId="332"/>
            <ac:spMk id="6" creationId="{DF6A17AE-B1ED-470C-A0DA-4C4F7A5C4D11}"/>
          </ac:spMkLst>
        </pc:spChg>
        <pc:spChg chg="add mod">
          <ac:chgData name="Ricardo Rincon" userId="5bfc41ffcf91b00a" providerId="LiveId" clId="{49928D6C-804D-4B93-9CC1-B6BB7E5BFCC5}" dt="2021-02-19T15:48:28.731" v="2107" actId="1076"/>
          <ac:spMkLst>
            <pc:docMk/>
            <pc:sldMk cId="335526978" sldId="332"/>
            <ac:spMk id="7" creationId="{4AAD5373-2485-4A2E-A56F-919C48EF2981}"/>
          </ac:spMkLst>
        </pc:spChg>
        <pc:spChg chg="add mod">
          <ac:chgData name="Ricardo Rincon" userId="5bfc41ffcf91b00a" providerId="LiveId" clId="{49928D6C-804D-4B93-9CC1-B6BB7E5BFCC5}" dt="2021-02-19T15:51:22.024" v="2127" actId="1076"/>
          <ac:spMkLst>
            <pc:docMk/>
            <pc:sldMk cId="335526978" sldId="332"/>
            <ac:spMk id="9" creationId="{42E2FB5B-DC36-40F7-AFC5-15A1C8333CBD}"/>
          </ac:spMkLst>
        </pc:spChg>
      </pc:sldChg>
      <pc:sldChg chg="add del">
        <pc:chgData name="Ricardo Rincon" userId="5bfc41ffcf91b00a" providerId="LiveId" clId="{49928D6C-804D-4B93-9CC1-B6BB7E5BFCC5}" dt="2021-02-19T15:59:48.043" v="2177"/>
        <pc:sldMkLst>
          <pc:docMk/>
          <pc:sldMk cId="916087216" sldId="333"/>
        </pc:sldMkLst>
      </pc:sldChg>
      <pc:sldChg chg="add del">
        <pc:chgData name="Ricardo Rincon" userId="5bfc41ffcf91b00a" providerId="LiveId" clId="{49928D6C-804D-4B93-9CC1-B6BB7E5BFCC5}" dt="2021-02-19T15:53:02.281" v="2138"/>
        <pc:sldMkLst>
          <pc:docMk/>
          <pc:sldMk cId="1654220428" sldId="333"/>
        </pc:sldMkLst>
      </pc:sldChg>
      <pc:sldChg chg="addSp delSp modSp add mod">
        <pc:chgData name="Ricardo Rincon" userId="5bfc41ffcf91b00a" providerId="LiveId" clId="{49928D6C-804D-4B93-9CC1-B6BB7E5BFCC5}" dt="2021-02-19T16:10:05.277" v="2228" actId="1076"/>
        <pc:sldMkLst>
          <pc:docMk/>
          <pc:sldMk cId="980128825" sldId="334"/>
        </pc:sldMkLst>
        <pc:spChg chg="mod">
          <ac:chgData name="Ricardo Rincon" userId="5bfc41ffcf91b00a" providerId="LiveId" clId="{49928D6C-804D-4B93-9CC1-B6BB7E5BFCC5}" dt="2021-02-19T16:00:12.433" v="2219" actId="20577"/>
          <ac:spMkLst>
            <pc:docMk/>
            <pc:sldMk cId="980128825" sldId="334"/>
            <ac:spMk id="2" creationId="{D6F77558-994C-4CE0-ACED-61CA108C519E}"/>
          </ac:spMkLst>
        </pc:spChg>
        <pc:spChg chg="del">
          <ac:chgData name="Ricardo Rincon" userId="5bfc41ffcf91b00a" providerId="LiveId" clId="{49928D6C-804D-4B93-9CC1-B6BB7E5BFCC5}" dt="2021-02-19T16:00:19.652" v="2221" actId="478"/>
          <ac:spMkLst>
            <pc:docMk/>
            <pc:sldMk cId="980128825" sldId="334"/>
            <ac:spMk id="6" creationId="{DF6A17AE-B1ED-470C-A0DA-4C4F7A5C4D11}"/>
          </ac:spMkLst>
        </pc:spChg>
        <pc:spChg chg="del">
          <ac:chgData name="Ricardo Rincon" userId="5bfc41ffcf91b00a" providerId="LiveId" clId="{49928D6C-804D-4B93-9CC1-B6BB7E5BFCC5}" dt="2021-02-19T16:00:16.624" v="2220" actId="478"/>
          <ac:spMkLst>
            <pc:docMk/>
            <pc:sldMk cId="980128825" sldId="334"/>
            <ac:spMk id="7" creationId="{33A6318A-7E1A-47CA-8D4A-FED7F142D269}"/>
          </ac:spMkLst>
        </pc:spChg>
        <pc:spChg chg="add mod">
          <ac:chgData name="Ricardo Rincon" userId="5bfc41ffcf91b00a" providerId="LiveId" clId="{49928D6C-804D-4B93-9CC1-B6BB7E5BFCC5}" dt="2021-02-19T16:10:05.277" v="2228" actId="1076"/>
          <ac:spMkLst>
            <pc:docMk/>
            <pc:sldMk cId="980128825" sldId="334"/>
            <ac:spMk id="8" creationId="{D6F3576E-4292-49F5-8B10-5FB78DF6E2C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EF238-771A-4086-BC2A-86F3ACCCAA59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038A7-6744-4992-B939-454D2EA547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0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038A7-6744-4992-B939-454D2EA54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11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038A7-6744-4992-B939-454D2EA547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33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038A7-6744-4992-B939-454D2EA547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10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038A7-6744-4992-B939-454D2EA547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18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038A7-6744-4992-B939-454D2EA547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3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038A7-6744-4992-B939-454D2EA547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09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038A7-6744-4992-B939-454D2EA547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60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038A7-6744-4992-B939-454D2EA547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54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people standing in front of a building&#10;&#10;Description automatically generated" hidden="1">
            <a:extLst>
              <a:ext uri="{FF2B5EF4-FFF2-40B4-BE49-F238E27FC236}">
                <a16:creationId xmlns:a16="http://schemas.microsoft.com/office/drawing/2014/main" id="{F37540D8-E678-45CA-921D-B3A8344E29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06EEDE7-E2AE-4320-9EEF-CD4FCA16EB3A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63656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3C95FA0E-DA9D-49C8-A7D0-F5992555FC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" b="104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E28663E-807B-4A31-96DA-CF7E37F0A850}"/>
              </a:ext>
            </a:extLst>
          </p:cNvPr>
          <p:cNvSpPr/>
          <p:nvPr userDrawn="1"/>
        </p:nvSpPr>
        <p:spPr>
          <a:xfrm>
            <a:off x="0" y="-2"/>
            <a:ext cx="12192000" cy="2167501"/>
          </a:xfrm>
          <a:prstGeom prst="rect">
            <a:avLst/>
          </a:prstGeom>
          <a:solidFill>
            <a:srgbClr val="80B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6CA386EF-6C63-4600-9DCC-05D3A8C9689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9" y="224150"/>
            <a:ext cx="8770735" cy="1757510"/>
          </a:xfrm>
          <a:prstGeom prst="rect">
            <a:avLst/>
          </a:prstGeom>
        </p:spPr>
      </p:pic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F4C785E6-0684-4C2C-A62E-3AA4A71E6302}"/>
              </a:ext>
            </a:extLst>
          </p:cNvPr>
          <p:cNvGrpSpPr/>
          <p:nvPr userDrawn="1"/>
        </p:nvGrpSpPr>
        <p:grpSpPr>
          <a:xfrm>
            <a:off x="1057444" y="2676620"/>
            <a:ext cx="5059209" cy="3732490"/>
            <a:chOff x="786925" y="2676620"/>
            <a:chExt cx="5059209" cy="37324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414543-9432-44E2-9FA5-B547089E2024}"/>
                </a:ext>
              </a:extLst>
            </p:cNvPr>
            <p:cNvSpPr txBox="1"/>
            <p:nvPr/>
          </p:nvSpPr>
          <p:spPr>
            <a:xfrm>
              <a:off x="834655" y="2676620"/>
              <a:ext cx="3827722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FUEL YOUR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629E54-BF38-4D1B-BBA8-D75D34FC7189}"/>
                </a:ext>
              </a:extLst>
            </p:cNvPr>
            <p:cNvSpPr txBox="1"/>
            <p:nvPr/>
          </p:nvSpPr>
          <p:spPr>
            <a:xfrm>
              <a:off x="824022" y="3371580"/>
              <a:ext cx="4072271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KNOWLEDGE.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11A884-0246-4C4E-A89C-8E64CF774187}"/>
                </a:ext>
              </a:extLst>
            </p:cNvPr>
            <p:cNvSpPr txBox="1"/>
            <p:nvPr/>
          </p:nvSpPr>
          <p:spPr>
            <a:xfrm>
              <a:off x="1773863" y="429373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NETWORK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7DAE3-9B54-49FF-BFB2-8BD274411E77}"/>
                </a:ext>
              </a:extLst>
            </p:cNvPr>
            <p:cNvSpPr txBox="1"/>
            <p:nvPr/>
          </p:nvSpPr>
          <p:spPr>
            <a:xfrm>
              <a:off x="1773863" y="4982091"/>
              <a:ext cx="403328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LEARN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0AB586-DECE-4B35-8852-57D971E60A89}"/>
                </a:ext>
              </a:extLst>
            </p:cNvPr>
            <p:cNvSpPr txBox="1"/>
            <p:nvPr/>
          </p:nvSpPr>
          <p:spPr>
            <a:xfrm>
              <a:off x="1773863" y="567044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DISCOVER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510A84E-C31A-4A9B-888A-F5C5484A7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4375330"/>
              <a:ext cx="767299" cy="57547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081299F-18C1-483C-8494-92516E878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5063685"/>
              <a:ext cx="767299" cy="5754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4B13D88-9D3E-4B9D-874E-A1C864D7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25" y="5752040"/>
              <a:ext cx="767299" cy="575475"/>
            </a:xfrm>
            <a:prstGeom prst="rect">
              <a:avLst/>
            </a:prstGeom>
          </p:spPr>
        </p:pic>
      </p:grpSp>
      <p:sp>
        <p:nvSpPr>
          <p:cNvPr id="16" name="TextBox 15" hidden="1">
            <a:extLst>
              <a:ext uri="{FF2B5EF4-FFF2-40B4-BE49-F238E27FC236}">
                <a16:creationId xmlns:a16="http://schemas.microsoft.com/office/drawing/2014/main" id="{13083FC1-9A73-433C-A8A0-05A9066326C2}"/>
              </a:ext>
            </a:extLst>
          </p:cNvPr>
          <p:cNvSpPr txBox="1"/>
          <p:nvPr userDrawn="1"/>
        </p:nvSpPr>
        <p:spPr>
          <a:xfrm>
            <a:off x="7169071" y="5732000"/>
            <a:ext cx="41783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dirty="0">
                <a:solidFill>
                  <a:srgbClr val="80BD42"/>
                </a:solidFill>
                <a:latin typeface="Klavika Medium Condensed" panose="020B0506040000020004" pitchFamily="34" charset="0"/>
              </a:rPr>
              <a:t>CollaborateCanada.com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A7ACE8-2EDC-4CE4-A116-71BD3F72B8E4}"/>
              </a:ext>
            </a:extLst>
          </p:cNvPr>
          <p:cNvSpPr/>
          <p:nvPr userDrawn="1"/>
        </p:nvSpPr>
        <p:spPr>
          <a:xfrm>
            <a:off x="0" y="6115049"/>
            <a:ext cx="12192000" cy="742950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CBE2F8-688E-4E15-A63A-A21372CB97DE}"/>
              </a:ext>
            </a:extLst>
          </p:cNvPr>
          <p:cNvSpPr/>
          <p:nvPr userDrawn="1"/>
        </p:nvSpPr>
        <p:spPr>
          <a:xfrm>
            <a:off x="0" y="6125418"/>
            <a:ext cx="12192000" cy="74295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0C1B66-81DE-464D-A273-247863A8CA54}"/>
              </a:ext>
            </a:extLst>
          </p:cNvPr>
          <p:cNvCxnSpPr>
            <a:cxnSpLocks/>
          </p:cNvCxnSpPr>
          <p:nvPr userDrawn="1"/>
        </p:nvCxnSpPr>
        <p:spPr>
          <a:xfrm>
            <a:off x="1325918" y="3429000"/>
            <a:ext cx="450924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063B49C-3F0B-443B-A64C-02A32C1CEF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9988" y="4191245"/>
            <a:ext cx="4907676" cy="1228838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</a:t>
            </a:r>
            <a:r>
              <a:rPr lang="es-ES" noProof="0" dirty="0"/>
              <a:t>Título de sesión&gt;</a:t>
            </a:r>
          </a:p>
          <a:p>
            <a:pPr lvl="4"/>
            <a:endParaRPr lang="en-CA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0D1A4E00-B549-4F9D-B792-E1C49880AD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9988" y="5597053"/>
            <a:ext cx="4512773" cy="397947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</a:t>
            </a:r>
            <a:r>
              <a:rPr lang="es-ES" noProof="0" dirty="0"/>
              <a:t>Nombre del/la ponente&gt;</a:t>
            </a:r>
          </a:p>
          <a:p>
            <a:pPr lvl="4"/>
            <a:endParaRPr lang="en-CA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DD9DA512-9A23-4124-A4EE-B885F5CD5F67}"/>
              </a:ext>
            </a:extLst>
          </p:cNvPr>
          <p:cNvSpPr txBox="1">
            <a:spLocks/>
          </p:cNvSpPr>
          <p:nvPr userDrawn="1"/>
        </p:nvSpPr>
        <p:spPr>
          <a:xfrm>
            <a:off x="1262116" y="931785"/>
            <a:ext cx="5811544" cy="238125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dirty="0">
                <a:latin typeface="Gill Sans MT" panose="020B0502020104020203" pitchFamily="34" charset="0"/>
              </a:rPr>
              <a:t>GLOBAL POWER PLATFORM BOOTCAMP</a:t>
            </a:r>
          </a:p>
          <a:p>
            <a:r>
              <a:rPr lang="en-US" sz="4100" dirty="0">
                <a:latin typeface="Gill Sans MT" panose="020B0502020104020203" pitchFamily="34" charset="0"/>
              </a:rPr>
              <a:t>MADRID 2021</a:t>
            </a: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3099DEBE-706F-4D63-8F25-0C54EF9DC68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4383" y="797918"/>
            <a:ext cx="3866314" cy="4304762"/>
          </a:xfrm>
          <a:prstGeom prst="rect">
            <a:avLst/>
          </a:prstGeom>
        </p:spPr>
      </p:pic>
      <p:sp>
        <p:nvSpPr>
          <p:cNvPr id="25" name="Rectangle 3">
            <a:extLst>
              <a:ext uri="{FF2B5EF4-FFF2-40B4-BE49-F238E27FC236}">
                <a16:creationId xmlns:a16="http://schemas.microsoft.com/office/drawing/2014/main" id="{BC30F8D4-8586-4BF1-8278-1FA4A5D149DD}"/>
              </a:ext>
            </a:extLst>
          </p:cNvPr>
          <p:cNvSpPr/>
          <p:nvPr userDrawn="1"/>
        </p:nvSpPr>
        <p:spPr>
          <a:xfrm>
            <a:off x="0" y="6104680"/>
            <a:ext cx="12192000" cy="761866"/>
          </a:xfrm>
          <a:prstGeom prst="rect">
            <a:avLst/>
          </a:prstGeom>
          <a:solidFill>
            <a:srgbClr val="732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id="{36A0D415-3015-4057-9FF4-3EB044E34CA5}"/>
              </a:ext>
            </a:extLst>
          </p:cNvPr>
          <p:cNvSpPr txBox="1"/>
          <p:nvPr userDrawn="1"/>
        </p:nvSpPr>
        <p:spPr>
          <a:xfrm>
            <a:off x="7412287" y="6264222"/>
            <a:ext cx="395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</a:t>
            </a:r>
            <a:r>
              <a:rPr lang="en-US" sz="1800" b="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PowerPlatformMadrid</a:t>
            </a:r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4ECA4763-4C62-43A2-87C5-627E3A0B7C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8800" y="6145919"/>
            <a:ext cx="633623" cy="73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8">
            <a:extLst>
              <a:ext uri="{FF2B5EF4-FFF2-40B4-BE49-F238E27FC236}">
                <a16:creationId xmlns:a16="http://schemas.microsoft.com/office/drawing/2014/main" id="{CCC6DA6C-63B5-41BC-9480-F9A2B11AB457}"/>
              </a:ext>
            </a:extLst>
          </p:cNvPr>
          <p:cNvSpPr txBox="1"/>
          <p:nvPr userDrawn="1"/>
        </p:nvSpPr>
        <p:spPr>
          <a:xfrm>
            <a:off x="983166" y="6264222"/>
            <a:ext cx="153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#GPPB2021</a:t>
            </a:r>
          </a:p>
        </p:txBody>
      </p:sp>
    </p:spTree>
    <p:extLst>
      <p:ext uri="{BB962C8B-B14F-4D97-AF65-F5344CB8AC3E}">
        <p14:creationId xmlns:p14="http://schemas.microsoft.com/office/powerpoint/2010/main" val="4035467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BCCB-2C8B-48A3-929E-8770963C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89DFA-D552-4217-97C2-F431D717A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A4BB6-3529-4BCD-96D2-81C43546C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8878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FCCD-58CB-4AD3-B61B-80AD43C6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4D7FF-354C-48AC-87CC-349EA4892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1923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BE494-0A75-4F85-BA08-6BEBB2D4F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8C279-7945-4BEB-8746-D75962CAD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0454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317742F7-7A61-4E5D-A632-AC50523063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ltGray">
          <a:xfrm>
            <a:off x="7678057" y="0"/>
            <a:ext cx="4513942" cy="595085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F498402-1895-4554-9D53-F50ECB7B3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7550" y="1204118"/>
            <a:ext cx="5378450" cy="1884363"/>
          </a:xfrm>
        </p:spPr>
        <p:txBody>
          <a:bodyPr anchor="t">
            <a:noAutofit/>
          </a:bodyPr>
          <a:lstStyle>
            <a:lvl1pPr>
              <a:defRPr sz="6600"/>
            </a:lvl1pPr>
          </a:lstStyle>
          <a:p>
            <a:r>
              <a:rPr lang="en-US" dirty="0"/>
              <a:t>Speaker Intro Slide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9D3182-FCF2-4622-8D0D-5685CAA881C8}"/>
              </a:ext>
            </a:extLst>
          </p:cNvPr>
          <p:cNvSpPr/>
          <p:nvPr userDrawn="1"/>
        </p:nvSpPr>
        <p:spPr>
          <a:xfrm>
            <a:off x="0" y="5911918"/>
            <a:ext cx="12192000" cy="954628"/>
          </a:xfrm>
          <a:prstGeom prst="rect">
            <a:avLst/>
          </a:prstGeom>
          <a:solidFill>
            <a:srgbClr val="732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2A797847-AA90-4984-B391-2588DA01688B}"/>
              </a:ext>
            </a:extLst>
          </p:cNvPr>
          <p:cNvSpPr txBox="1"/>
          <p:nvPr userDrawn="1"/>
        </p:nvSpPr>
        <p:spPr>
          <a:xfrm>
            <a:off x="7257011" y="6222237"/>
            <a:ext cx="395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</a:t>
            </a:r>
            <a:r>
              <a:rPr lang="en-US" sz="1800" b="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PowerPlatformMadrid</a:t>
            </a:r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8BF2DAD-01FF-4866-A4FF-F2F2402663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210" y="5940578"/>
            <a:ext cx="814437" cy="94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E62A77ED-9D94-49C5-B9A3-167B4BDB3C08}"/>
              </a:ext>
            </a:extLst>
          </p:cNvPr>
          <p:cNvSpPr txBox="1"/>
          <p:nvPr userDrawn="1"/>
        </p:nvSpPr>
        <p:spPr>
          <a:xfrm>
            <a:off x="1391889" y="6222237"/>
            <a:ext cx="153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#GPPB2021</a:t>
            </a:r>
          </a:p>
        </p:txBody>
      </p:sp>
    </p:spTree>
    <p:extLst>
      <p:ext uri="{BB962C8B-B14F-4D97-AF65-F5344CB8AC3E}">
        <p14:creationId xmlns:p14="http://schemas.microsoft.com/office/powerpoint/2010/main" val="212148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people standing in front of a building&#10;&#10;Description automatically generated" hidden="1">
            <a:extLst>
              <a:ext uri="{FF2B5EF4-FFF2-40B4-BE49-F238E27FC236}">
                <a16:creationId xmlns:a16="http://schemas.microsoft.com/office/drawing/2014/main" id="{F37540D8-E678-45CA-921D-B3A8344E29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06EEDE7-E2AE-4320-9EEF-CD4FCA16EB3A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63656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3C95FA0E-DA9D-49C8-A7D0-F5992555FC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" b="104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E28663E-807B-4A31-96DA-CF7E37F0A850}"/>
              </a:ext>
            </a:extLst>
          </p:cNvPr>
          <p:cNvSpPr/>
          <p:nvPr userDrawn="1"/>
        </p:nvSpPr>
        <p:spPr>
          <a:xfrm>
            <a:off x="0" y="-2"/>
            <a:ext cx="12192000" cy="2167501"/>
          </a:xfrm>
          <a:prstGeom prst="rect">
            <a:avLst/>
          </a:prstGeom>
          <a:solidFill>
            <a:srgbClr val="80B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6CA386EF-6C63-4600-9DCC-05D3A8C968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9" y="224150"/>
            <a:ext cx="8770735" cy="1757510"/>
          </a:xfrm>
          <a:prstGeom prst="rect">
            <a:avLst/>
          </a:prstGeom>
        </p:spPr>
      </p:pic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F4C785E6-0684-4C2C-A62E-3AA4A71E6302}"/>
              </a:ext>
            </a:extLst>
          </p:cNvPr>
          <p:cNvGrpSpPr/>
          <p:nvPr userDrawn="1"/>
        </p:nvGrpSpPr>
        <p:grpSpPr>
          <a:xfrm>
            <a:off x="1057444" y="2676620"/>
            <a:ext cx="5059209" cy="3732490"/>
            <a:chOff x="786925" y="2676620"/>
            <a:chExt cx="5059209" cy="37324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414543-9432-44E2-9FA5-B547089E2024}"/>
                </a:ext>
              </a:extLst>
            </p:cNvPr>
            <p:cNvSpPr txBox="1"/>
            <p:nvPr/>
          </p:nvSpPr>
          <p:spPr>
            <a:xfrm>
              <a:off x="834655" y="2676620"/>
              <a:ext cx="3827722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FUEL YOUR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629E54-BF38-4D1B-BBA8-D75D34FC7189}"/>
                </a:ext>
              </a:extLst>
            </p:cNvPr>
            <p:cNvSpPr txBox="1"/>
            <p:nvPr/>
          </p:nvSpPr>
          <p:spPr>
            <a:xfrm>
              <a:off x="824022" y="3371580"/>
              <a:ext cx="4072271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KNOWLEDGE.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11A884-0246-4C4E-A89C-8E64CF774187}"/>
                </a:ext>
              </a:extLst>
            </p:cNvPr>
            <p:cNvSpPr txBox="1"/>
            <p:nvPr/>
          </p:nvSpPr>
          <p:spPr>
            <a:xfrm>
              <a:off x="1773863" y="429373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NETWORK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7DAE3-9B54-49FF-BFB2-8BD274411E77}"/>
                </a:ext>
              </a:extLst>
            </p:cNvPr>
            <p:cNvSpPr txBox="1"/>
            <p:nvPr/>
          </p:nvSpPr>
          <p:spPr>
            <a:xfrm>
              <a:off x="1773863" y="4982091"/>
              <a:ext cx="403328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LEARN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0AB586-DECE-4B35-8852-57D971E60A89}"/>
                </a:ext>
              </a:extLst>
            </p:cNvPr>
            <p:cNvSpPr txBox="1"/>
            <p:nvPr/>
          </p:nvSpPr>
          <p:spPr>
            <a:xfrm>
              <a:off x="1773863" y="567044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DISCOVER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510A84E-C31A-4A9B-888A-F5C5484A7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4375330"/>
              <a:ext cx="767299" cy="57547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081299F-18C1-483C-8494-92516E878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5063685"/>
              <a:ext cx="767299" cy="5754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4B13D88-9D3E-4B9D-874E-A1C864D7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25" y="5752040"/>
              <a:ext cx="767299" cy="575475"/>
            </a:xfrm>
            <a:prstGeom prst="rect">
              <a:avLst/>
            </a:prstGeom>
          </p:spPr>
        </p:pic>
      </p:grpSp>
      <p:sp>
        <p:nvSpPr>
          <p:cNvPr id="16" name="TextBox 15" hidden="1">
            <a:extLst>
              <a:ext uri="{FF2B5EF4-FFF2-40B4-BE49-F238E27FC236}">
                <a16:creationId xmlns:a16="http://schemas.microsoft.com/office/drawing/2014/main" id="{13083FC1-9A73-433C-A8A0-05A9066326C2}"/>
              </a:ext>
            </a:extLst>
          </p:cNvPr>
          <p:cNvSpPr txBox="1"/>
          <p:nvPr userDrawn="1"/>
        </p:nvSpPr>
        <p:spPr>
          <a:xfrm>
            <a:off x="7169071" y="5732000"/>
            <a:ext cx="41783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dirty="0">
                <a:solidFill>
                  <a:srgbClr val="80BD42"/>
                </a:solidFill>
                <a:latin typeface="Klavika Medium Condensed" panose="020B0506040000020004" pitchFamily="34" charset="0"/>
              </a:rPr>
              <a:t>CollaborateCanada.com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EA76F2-F0CC-42E3-AAAA-81E15E5E098F}"/>
              </a:ext>
            </a:extLst>
          </p:cNvPr>
          <p:cNvSpPr txBox="1"/>
          <p:nvPr userDrawn="1"/>
        </p:nvSpPr>
        <p:spPr>
          <a:xfrm>
            <a:off x="1262116" y="3501506"/>
            <a:ext cx="50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+mj-lt"/>
              </a:rPr>
              <a:t>Organized Globally, Held </a:t>
            </a:r>
            <a:r>
              <a:rPr lang="en-CA" b="1" strike="sngStrike" dirty="0">
                <a:solidFill>
                  <a:srgbClr val="FF0000"/>
                </a:solidFill>
                <a:latin typeface="+mj-lt"/>
              </a:rPr>
              <a:t>Locally</a:t>
            </a:r>
            <a:r>
              <a:rPr lang="en-CA" b="1" dirty="0">
                <a:solidFill>
                  <a:schemeClr val="bg1"/>
                </a:solidFill>
                <a:latin typeface="+mj-lt"/>
              </a:rPr>
              <a:t> Virtually</a:t>
            </a:r>
          </a:p>
          <a:p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A7ACE8-2EDC-4CE4-A116-71BD3F72B8E4}"/>
              </a:ext>
            </a:extLst>
          </p:cNvPr>
          <p:cNvSpPr/>
          <p:nvPr userDrawn="1"/>
        </p:nvSpPr>
        <p:spPr>
          <a:xfrm>
            <a:off x="0" y="6115049"/>
            <a:ext cx="12192000" cy="742950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CBE2F8-688E-4E15-A63A-A21372CB97DE}"/>
              </a:ext>
            </a:extLst>
          </p:cNvPr>
          <p:cNvSpPr/>
          <p:nvPr userDrawn="1"/>
        </p:nvSpPr>
        <p:spPr>
          <a:xfrm>
            <a:off x="0" y="6125418"/>
            <a:ext cx="12192000" cy="74295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0C1B66-81DE-464D-A273-247863A8CA54}"/>
              </a:ext>
            </a:extLst>
          </p:cNvPr>
          <p:cNvCxnSpPr>
            <a:cxnSpLocks/>
          </p:cNvCxnSpPr>
          <p:nvPr userDrawn="1"/>
        </p:nvCxnSpPr>
        <p:spPr>
          <a:xfrm>
            <a:off x="1325918" y="3429000"/>
            <a:ext cx="450924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063B49C-3F0B-443B-A64C-02A32C1CEF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9988" y="4191245"/>
            <a:ext cx="4907676" cy="12288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&lt;Session Title&gt;</a:t>
            </a:r>
          </a:p>
          <a:p>
            <a:pPr lvl="4"/>
            <a:endParaRPr lang="en-CA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0D1A4E00-B549-4F9D-B792-E1C49880AD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9988" y="5597053"/>
            <a:ext cx="4512773" cy="39794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&lt;Speaker Name&gt;</a:t>
            </a:r>
          </a:p>
          <a:p>
            <a:pPr lvl="4"/>
            <a:endParaRPr lang="en-CA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DD9DA512-9A23-4124-A4EE-B885F5CD5F67}"/>
              </a:ext>
            </a:extLst>
          </p:cNvPr>
          <p:cNvSpPr txBox="1">
            <a:spLocks/>
          </p:cNvSpPr>
          <p:nvPr userDrawn="1"/>
        </p:nvSpPr>
        <p:spPr>
          <a:xfrm>
            <a:off x="1262116" y="931785"/>
            <a:ext cx="5072009" cy="2449672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dirty="0">
                <a:solidFill>
                  <a:schemeClr val="bg1"/>
                </a:solidFill>
                <a:latin typeface="Gill Sans MT" panose="020B0502020104020203" pitchFamily="34" charset="0"/>
              </a:rPr>
              <a:t>GLOBAL </a:t>
            </a:r>
          </a:p>
          <a:p>
            <a:r>
              <a:rPr lang="en-US" sz="4100" dirty="0">
                <a:solidFill>
                  <a:schemeClr val="bg1"/>
                </a:solidFill>
                <a:latin typeface="Gill Sans MT" panose="020B0502020104020203" pitchFamily="34" charset="0"/>
              </a:rPr>
              <a:t>POWER PLATFORM BOOTCAMP 2021</a:t>
            </a:r>
          </a:p>
        </p:txBody>
      </p:sp>
      <p:pic>
        <p:nvPicPr>
          <p:cNvPr id="25" name="Picture 24" descr="Icon&#10;&#10;Description generated with very high confidence">
            <a:extLst>
              <a:ext uri="{FF2B5EF4-FFF2-40B4-BE49-F238E27FC236}">
                <a16:creationId xmlns:a16="http://schemas.microsoft.com/office/drawing/2014/main" id="{36C0FC7B-8383-434F-8F24-5CCB6DB9C28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979" y="1017582"/>
            <a:ext cx="3300991" cy="3435103"/>
          </a:xfrm>
          <a:prstGeom prst="rect">
            <a:avLst/>
          </a:prstGeom>
        </p:spPr>
      </p:pic>
      <p:pic>
        <p:nvPicPr>
          <p:cNvPr id="27" name="Picture 26" descr="Logo&#10;&#10;Description generated with very high confidence">
            <a:extLst>
              <a:ext uri="{FF2B5EF4-FFF2-40B4-BE49-F238E27FC236}">
                <a16:creationId xmlns:a16="http://schemas.microsoft.com/office/drawing/2014/main" id="{EF33EC05-A657-4527-AFF2-F3906146997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431" y="6176066"/>
            <a:ext cx="2986443" cy="64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64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24AC-2475-4C3E-82C6-30652F898F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noProof="0" dirty="0"/>
              <a:t>Texto en el título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82A1-7DE2-4318-B486-44ECA4D534E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 noProof="0" dirty="0"/>
              <a:t>Texto de primer nivel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6C4BA-C2F2-4885-B757-0CBD1E36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04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2EAD-E771-4FE5-B233-F97446E55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noProof="0" dirty="0"/>
              <a:t>Texto en el título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C872A-6457-4D78-A4CB-222090A733B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457064"/>
            <a:ext cx="5181600" cy="4351338"/>
          </a:xfrm>
        </p:spPr>
        <p:txBody>
          <a:bodyPr/>
          <a:lstStyle/>
          <a:p>
            <a:pPr lvl="0"/>
            <a:r>
              <a:rPr lang="es-ES" noProof="0" dirty="0"/>
              <a:t>Texto de primer nivel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70A25-C79D-466E-A51D-2875AEE3AD5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457064"/>
            <a:ext cx="5181600" cy="4351338"/>
          </a:xfrm>
        </p:spPr>
        <p:txBody>
          <a:bodyPr/>
          <a:lstStyle/>
          <a:p>
            <a:pPr lvl="0"/>
            <a:r>
              <a:rPr lang="es-ES" noProof="0" dirty="0"/>
              <a:t>Texto de primer nivel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0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D121-9015-447A-BD23-A26434E9E8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030043"/>
          </a:xfrm>
        </p:spPr>
        <p:txBody>
          <a:bodyPr/>
          <a:lstStyle>
            <a:lvl1pPr>
              <a:defRPr/>
            </a:lvl1pPr>
          </a:lstStyle>
          <a:p>
            <a:r>
              <a:rPr lang="es-ES" noProof="0" dirty="0"/>
              <a:t>Texto en título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8B377-9DF4-4D81-B90C-EDC75C5399A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145654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 dirty="0"/>
              <a:t>Subtítulo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423A1-1CC8-47F2-A923-8D6C8C1373B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88018" y="2280452"/>
            <a:ext cx="5232033" cy="3566895"/>
          </a:xfrm>
        </p:spPr>
        <p:txBody>
          <a:bodyPr/>
          <a:lstStyle/>
          <a:p>
            <a:pPr lvl="0"/>
            <a:r>
              <a:rPr lang="es-ES" noProof="0" dirty="0"/>
              <a:t>Texto de primer nivel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B12BD-B677-4067-B39E-D346B7D0629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0612" y="145654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 dirty="0"/>
              <a:t>Subtítulo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9166E-FFC9-4082-A169-13F572B39BA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20064" y="2280452"/>
            <a:ext cx="5257800" cy="3566895"/>
          </a:xfrm>
        </p:spPr>
        <p:txBody>
          <a:bodyPr/>
          <a:lstStyle/>
          <a:p>
            <a:pPr lvl="0"/>
            <a:r>
              <a:rPr lang="es-ES" noProof="0" dirty="0"/>
              <a:t>Texto de primer nivel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C4D0-E67D-431E-BC72-6EF4F6CC6A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noProof="0" dirty="0"/>
              <a:t>Texto en título</a:t>
            </a:r>
          </a:p>
        </p:txBody>
      </p:sp>
    </p:spTree>
    <p:extLst>
      <p:ext uri="{BB962C8B-B14F-4D97-AF65-F5344CB8AC3E}">
        <p14:creationId xmlns:p14="http://schemas.microsoft.com/office/powerpoint/2010/main" val="1900352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27D3CDB-9FD6-4043-877D-0A148B11EB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005B1F-8328-4164-B84C-D9FD9044644F}"/>
              </a:ext>
            </a:extLst>
          </p:cNvPr>
          <p:cNvSpPr txBox="1"/>
          <p:nvPr userDrawn="1"/>
        </p:nvSpPr>
        <p:spPr>
          <a:xfrm>
            <a:off x="7323217" y="6222237"/>
            <a:ext cx="390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#</a:t>
            </a:r>
            <a:r>
              <a:rPr lang="en-US" sz="1800" b="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PowerPlatformMadrid</a:t>
            </a:r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EF1976-2234-4FC6-8DF8-26E5DE7F2C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s-ES" noProof="0" dirty="0"/>
              <a:t>Título de sección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63F606-64C5-4D8E-9499-B6D1EBFF3A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210" y="5940578"/>
            <a:ext cx="814437" cy="94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69B52C5B-EACC-476C-BF87-101FA360CA41}"/>
              </a:ext>
            </a:extLst>
          </p:cNvPr>
          <p:cNvSpPr txBox="1"/>
          <p:nvPr userDrawn="1"/>
        </p:nvSpPr>
        <p:spPr>
          <a:xfrm>
            <a:off x="1391889" y="6222237"/>
            <a:ext cx="153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#GPPB2021</a:t>
            </a:r>
          </a:p>
        </p:txBody>
      </p:sp>
    </p:spTree>
    <p:extLst>
      <p:ext uri="{BB962C8B-B14F-4D97-AF65-F5344CB8AC3E}">
        <p14:creationId xmlns:p14="http://schemas.microsoft.com/office/powerpoint/2010/main" val="388456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3E356C-87B5-43AA-98B0-26F9D0EC9D5C}"/>
              </a:ext>
            </a:extLst>
          </p:cNvPr>
          <p:cNvSpPr txBox="1"/>
          <p:nvPr userDrawn="1"/>
        </p:nvSpPr>
        <p:spPr>
          <a:xfrm>
            <a:off x="7139709" y="6031165"/>
            <a:ext cx="406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</a:t>
            </a:r>
            <a:r>
              <a:rPr lang="en-US" sz="1800" b="0" dirty="0" err="1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PowerPlatformMadrid</a:t>
            </a:r>
            <a:endParaRPr lang="en-US" sz="1800" b="0" dirty="0">
              <a:solidFill>
                <a:srgbClr val="732773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5414FB-73FB-4664-AD39-50F684DD06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tx1"/>
                </a:solidFill>
              </a:defRPr>
            </a:lvl1pPr>
          </a:lstStyle>
          <a:p>
            <a:r>
              <a:rPr lang="es-ES" noProof="0" dirty="0"/>
              <a:t>Título de sección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5CF37ABA-F71D-41F9-9B6F-787BA35B2E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040" y="5633622"/>
            <a:ext cx="1045819" cy="1164417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ABABDF3F-540D-422F-951B-5810D290ED20}"/>
              </a:ext>
            </a:extLst>
          </p:cNvPr>
          <p:cNvSpPr txBox="1"/>
          <p:nvPr userDrawn="1"/>
        </p:nvSpPr>
        <p:spPr>
          <a:xfrm>
            <a:off x="1537859" y="6031165"/>
            <a:ext cx="139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#GPPB2021</a:t>
            </a:r>
          </a:p>
        </p:txBody>
      </p:sp>
    </p:spTree>
    <p:extLst>
      <p:ext uri="{BB962C8B-B14F-4D97-AF65-F5344CB8AC3E}">
        <p14:creationId xmlns:p14="http://schemas.microsoft.com/office/powerpoint/2010/main" val="584716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FE6090F-FCC2-4008-B7D7-B941F1AAF876}"/>
              </a:ext>
            </a:extLst>
          </p:cNvPr>
          <p:cNvSpPr txBox="1"/>
          <p:nvPr userDrawn="1"/>
        </p:nvSpPr>
        <p:spPr>
          <a:xfrm>
            <a:off x="7620088" y="6222237"/>
            <a:ext cx="371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</a:t>
            </a:r>
            <a:r>
              <a:rPr lang="en-US" sz="1800" b="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PowerPlatformMadrid</a:t>
            </a:r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3CD6E-6CCF-4F72-8D28-73811722F2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210" y="5940578"/>
            <a:ext cx="814437" cy="94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id="{23944F5F-F5B7-49B0-90D2-7B81EB558228}"/>
              </a:ext>
            </a:extLst>
          </p:cNvPr>
          <p:cNvSpPr txBox="1"/>
          <p:nvPr userDrawn="1"/>
        </p:nvSpPr>
        <p:spPr>
          <a:xfrm>
            <a:off x="1391889" y="6222237"/>
            <a:ext cx="153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#GPPB2021</a:t>
            </a:r>
          </a:p>
        </p:txBody>
      </p:sp>
    </p:spTree>
    <p:extLst>
      <p:ext uri="{BB962C8B-B14F-4D97-AF65-F5344CB8AC3E}">
        <p14:creationId xmlns:p14="http://schemas.microsoft.com/office/powerpoint/2010/main" val="3940317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336823-2743-4BB6-AEB8-0446CEEDA69D}"/>
              </a:ext>
            </a:extLst>
          </p:cNvPr>
          <p:cNvSpPr/>
          <p:nvPr userDrawn="1"/>
        </p:nvSpPr>
        <p:spPr>
          <a:xfrm>
            <a:off x="0" y="5911918"/>
            <a:ext cx="12192000" cy="954628"/>
          </a:xfrm>
          <a:prstGeom prst="rect">
            <a:avLst/>
          </a:prstGeom>
          <a:solidFill>
            <a:srgbClr val="732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A0C4F-CCC8-43DB-8B3F-9DAA49069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0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noProof="0" dirty="0"/>
              <a:t>Texto en el título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C8110-556C-4872-87BB-386BDE93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dirty="0"/>
              <a:t>Texto de primer nivel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5A0EE-4465-42FC-8867-34A4EEDD5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08622" y="6157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25562-A34D-4D48-9643-4618184114C9}"/>
              </a:ext>
            </a:extLst>
          </p:cNvPr>
          <p:cNvSpPr txBox="1"/>
          <p:nvPr userDrawn="1"/>
        </p:nvSpPr>
        <p:spPr>
          <a:xfrm>
            <a:off x="7257011" y="6222237"/>
            <a:ext cx="395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</a:t>
            </a:r>
            <a:r>
              <a:rPr lang="en-US" sz="1800" b="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PowerPlatformMadrid</a:t>
            </a:r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421D883-C400-4FE8-A642-66621D79E6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210" y="5940578"/>
            <a:ext cx="814437" cy="94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1D8AF08C-401E-45A1-85CE-52B3435D2432}"/>
              </a:ext>
            </a:extLst>
          </p:cNvPr>
          <p:cNvSpPr txBox="1"/>
          <p:nvPr userDrawn="1"/>
        </p:nvSpPr>
        <p:spPr>
          <a:xfrm>
            <a:off x="1391889" y="6222237"/>
            <a:ext cx="153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#GPPB2021</a:t>
            </a:r>
          </a:p>
        </p:txBody>
      </p:sp>
    </p:spTree>
    <p:extLst>
      <p:ext uri="{BB962C8B-B14F-4D97-AF65-F5344CB8AC3E}">
        <p14:creationId xmlns:p14="http://schemas.microsoft.com/office/powerpoint/2010/main" val="270106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8" r:id="rId2"/>
    <p:sldLayoutId id="2147483650" r:id="rId3"/>
    <p:sldLayoutId id="2147483652" r:id="rId4"/>
    <p:sldLayoutId id="2147483653" r:id="rId5"/>
    <p:sldLayoutId id="2147483654" r:id="rId6"/>
    <p:sldLayoutId id="2147483671" r:id="rId7"/>
    <p:sldLayoutId id="2147483672" r:id="rId8"/>
    <p:sldLayoutId id="2147483662" r:id="rId9"/>
    <p:sldLayoutId id="2147483657" r:id="rId10"/>
    <p:sldLayoutId id="2147483658" r:id="rId11"/>
    <p:sldLayoutId id="2147483659" r:id="rId12"/>
    <p:sldLayoutId id="214748367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bi.com/p/dax-tools-video-course/" TargetMode="External"/><Relationship Id="rId2" Type="http://schemas.openxmlformats.org/officeDocument/2006/relationships/hyperlink" Target="https://daxstudio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bitodata.com/" TargetMode="External"/><Relationship Id="rId5" Type="http://schemas.openxmlformats.org/officeDocument/2006/relationships/hyperlink" Target="https://www.youtube.com/watch?v=SoqF-c4KtHQ" TargetMode="External"/><Relationship Id="rId4" Type="http://schemas.openxmlformats.org/officeDocument/2006/relationships/hyperlink" Target="https://www.youtube.com/watch?v=jpZnCHRauPU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www.linkedin.com/in/canocoellojoselui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BF7954-2756-499D-A3B9-DBA5ED6E6E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69988" y="4191245"/>
            <a:ext cx="5594796" cy="1228838"/>
          </a:xfrm>
        </p:spPr>
        <p:txBody>
          <a:bodyPr>
            <a:normAutofit lnSpcReduction="10000"/>
          </a:bodyPr>
          <a:lstStyle/>
          <a:p>
            <a:pPr algn="ctr"/>
            <a:r>
              <a:rPr lang="es-ES" dirty="0"/>
              <a:t>Vamos, sin miedo, pregúntale lo que quieras a tu modelo de datos con </a:t>
            </a:r>
            <a:r>
              <a:rPr lang="es-ES" dirty="0" err="1"/>
              <a:t>Dax</a:t>
            </a:r>
            <a:r>
              <a:rPr lang="es-ES" dirty="0"/>
              <a:t> Studio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56662C-BE88-4A70-97E0-BB667EB4D5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Ricardo Rincón</a:t>
            </a:r>
          </a:p>
        </p:txBody>
      </p:sp>
    </p:spTree>
    <p:extLst>
      <p:ext uri="{BB962C8B-B14F-4D97-AF65-F5344CB8AC3E}">
        <p14:creationId xmlns:p14="http://schemas.microsoft.com/office/powerpoint/2010/main" val="3478673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77558-994C-4CE0-ACED-61CA108C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Estructura de consulta </a:t>
            </a:r>
            <a:r>
              <a:rPr lang="es-ES" dirty="0" err="1"/>
              <a:t>Dax</a:t>
            </a:r>
            <a:r>
              <a:rPr lang="es-ES" dirty="0"/>
              <a:t>:</a:t>
            </a:r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6F3576E-4292-49F5-8B10-5FB78DF6E2C5}"/>
              </a:ext>
            </a:extLst>
          </p:cNvPr>
          <p:cNvSpPr txBox="1"/>
          <p:nvPr/>
        </p:nvSpPr>
        <p:spPr>
          <a:xfrm>
            <a:off x="2192784" y="1233776"/>
            <a:ext cx="767696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rgbClr val="39A03B"/>
                </a:solidFill>
                <a:effectLst/>
              </a:rPr>
              <a:t>// 1 Bloque Define por Script con N variables y N medidas</a:t>
            </a:r>
            <a:br>
              <a:rPr lang="es-AR" sz="1200" dirty="0"/>
            </a:br>
            <a:r>
              <a:rPr lang="es-AR" sz="1200" dirty="0">
                <a:solidFill>
                  <a:srgbClr val="39A03B"/>
                </a:solidFill>
                <a:effectLst/>
              </a:rPr>
              <a:t>// En este bloque variables y medidas son globales a los N </a:t>
            </a:r>
            <a:r>
              <a:rPr lang="es-AR" sz="1200" dirty="0" err="1">
                <a:solidFill>
                  <a:srgbClr val="39A03B"/>
                </a:solidFill>
                <a:effectLst/>
              </a:rPr>
              <a:t>evaluate</a:t>
            </a:r>
            <a:br>
              <a:rPr lang="es-AR" sz="1200" dirty="0"/>
            </a:br>
            <a:r>
              <a:rPr lang="es-AR" sz="1200" dirty="0">
                <a:solidFill>
                  <a:srgbClr val="39A03B"/>
                </a:solidFill>
                <a:effectLst/>
              </a:rPr>
              <a:t>// Se puede colocar un </a:t>
            </a:r>
            <a:r>
              <a:rPr lang="es-AR" sz="1200" dirty="0" err="1">
                <a:solidFill>
                  <a:srgbClr val="39A03B"/>
                </a:solidFill>
                <a:effectLst/>
              </a:rPr>
              <a:t>parametro</a:t>
            </a:r>
            <a:r>
              <a:rPr lang="es-AR" sz="1200" dirty="0">
                <a:solidFill>
                  <a:srgbClr val="39A03B"/>
                </a:solidFill>
                <a:effectLst/>
              </a:rPr>
              <a:t> con @ para que </a:t>
            </a:r>
            <a:r>
              <a:rPr lang="es-AR" sz="1200" dirty="0" err="1">
                <a:solidFill>
                  <a:srgbClr val="39A03B"/>
                </a:solidFill>
                <a:effectLst/>
              </a:rPr>
              <a:t>Dax</a:t>
            </a:r>
            <a:r>
              <a:rPr lang="es-AR" sz="1200" dirty="0">
                <a:solidFill>
                  <a:srgbClr val="39A03B"/>
                </a:solidFill>
                <a:effectLst/>
              </a:rPr>
              <a:t> Studio pida el valor</a:t>
            </a:r>
            <a:br>
              <a:rPr lang="es-AR" sz="1200" dirty="0"/>
            </a:br>
            <a:r>
              <a:rPr lang="es-AR" sz="1200" dirty="0">
                <a:solidFill>
                  <a:srgbClr val="035ACA"/>
                </a:solidFill>
                <a:effectLst/>
              </a:rPr>
              <a:t>DEFINE</a:t>
            </a:r>
            <a:r>
              <a:rPr lang="es-AR" sz="1200" dirty="0"/>
              <a:t> </a:t>
            </a:r>
            <a:br>
              <a:rPr lang="es-AR" sz="1200" dirty="0"/>
            </a:br>
            <a:br>
              <a:rPr lang="es-AR" sz="1200" dirty="0"/>
            </a:br>
            <a:r>
              <a:rPr lang="es-AR" sz="1200" dirty="0" err="1">
                <a:solidFill>
                  <a:srgbClr val="035ACA"/>
                </a:solidFill>
                <a:effectLst/>
              </a:rPr>
              <a:t>var</a:t>
            </a:r>
            <a:r>
              <a:rPr lang="es-AR" sz="1200" dirty="0"/>
              <a:t> </a:t>
            </a:r>
            <a:r>
              <a:rPr lang="es-AR" sz="1200" dirty="0" err="1"/>
              <a:t>anio</a:t>
            </a:r>
            <a:r>
              <a:rPr lang="es-AR" sz="1200" dirty="0"/>
              <a:t> = </a:t>
            </a:r>
            <a:r>
              <a:rPr lang="es-AR" sz="1200" dirty="0">
                <a:solidFill>
                  <a:srgbClr val="EE7F18"/>
                </a:solidFill>
                <a:effectLst/>
              </a:rPr>
              <a:t>2017</a:t>
            </a:r>
            <a:br>
              <a:rPr lang="es-AR" sz="1200" dirty="0"/>
            </a:br>
            <a:r>
              <a:rPr lang="es-AR" sz="1200" dirty="0" err="1">
                <a:solidFill>
                  <a:srgbClr val="035ACA"/>
                </a:solidFill>
                <a:effectLst/>
              </a:rPr>
              <a:t>var</a:t>
            </a:r>
            <a:r>
              <a:rPr lang="es-AR" sz="1200" dirty="0"/>
              <a:t> </a:t>
            </a:r>
            <a:r>
              <a:rPr lang="es-AR" sz="1200" dirty="0" err="1"/>
              <a:t>anioFin</a:t>
            </a:r>
            <a:r>
              <a:rPr lang="es-AR" sz="1200" dirty="0"/>
              <a:t> = </a:t>
            </a:r>
            <a:r>
              <a:rPr lang="es-AR" sz="1200" i="0" dirty="0">
                <a:solidFill>
                  <a:srgbClr val="DC419D"/>
                </a:solidFill>
                <a:effectLst/>
              </a:rPr>
              <a:t>@anio</a:t>
            </a:r>
            <a:br>
              <a:rPr lang="es-AR" sz="1200" dirty="0"/>
            </a:br>
            <a:br>
              <a:rPr lang="es-AR" sz="1200" dirty="0"/>
            </a:br>
            <a:r>
              <a:rPr lang="es-AR" sz="1200" dirty="0">
                <a:solidFill>
                  <a:srgbClr val="035ACA"/>
                </a:solidFill>
                <a:effectLst/>
              </a:rPr>
              <a:t>MEASURE</a:t>
            </a:r>
            <a:r>
              <a:rPr lang="es-AR" sz="1200" dirty="0"/>
              <a:t> </a:t>
            </a:r>
            <a:r>
              <a:rPr lang="es-AR" sz="1200" dirty="0">
                <a:solidFill>
                  <a:srgbClr val="333333"/>
                </a:solidFill>
                <a:effectLst/>
              </a:rPr>
              <a:t>Sales[</a:t>
            </a:r>
            <a:r>
              <a:rPr lang="es-AR" sz="1200" dirty="0" err="1">
                <a:solidFill>
                  <a:srgbClr val="333333"/>
                </a:solidFill>
                <a:effectLst/>
              </a:rPr>
              <a:t>Churn</a:t>
            </a:r>
            <a:r>
              <a:rPr lang="es-AR" sz="1200" dirty="0">
                <a:solidFill>
                  <a:srgbClr val="333333"/>
                </a:solidFill>
                <a:effectLst/>
              </a:rPr>
              <a:t> </a:t>
            </a:r>
            <a:r>
              <a:rPr lang="es-AR" sz="1200" dirty="0" err="1">
                <a:solidFill>
                  <a:srgbClr val="333333"/>
                </a:solidFill>
                <a:effectLst/>
              </a:rPr>
              <a:t>Customers</a:t>
            </a:r>
            <a:r>
              <a:rPr lang="es-AR" sz="1200" dirty="0">
                <a:solidFill>
                  <a:srgbClr val="333333"/>
                </a:solidFill>
                <a:effectLst/>
              </a:rPr>
              <a:t>]</a:t>
            </a:r>
            <a:r>
              <a:rPr lang="es-AR" sz="1200" dirty="0"/>
              <a:t> = </a:t>
            </a:r>
            <a:br>
              <a:rPr lang="es-AR" sz="1200" dirty="0"/>
            </a:br>
            <a:r>
              <a:rPr lang="es-AR" sz="1200" dirty="0" err="1">
                <a:solidFill>
                  <a:srgbClr val="035ACA"/>
                </a:solidFill>
                <a:effectLst/>
              </a:rPr>
              <a:t>var</a:t>
            </a:r>
            <a:r>
              <a:rPr lang="es-AR" sz="1200" dirty="0"/>
              <a:t> nuevos = </a:t>
            </a:r>
            <a:r>
              <a:rPr lang="es-AR" sz="1200" dirty="0" err="1">
                <a:solidFill>
                  <a:srgbClr val="035ACA"/>
                </a:solidFill>
                <a:effectLst/>
              </a:rPr>
              <a:t>filter</a:t>
            </a:r>
            <a:r>
              <a:rPr lang="es-AR" sz="1200" dirty="0">
                <a:solidFill>
                  <a:srgbClr val="808080"/>
                </a:solidFill>
                <a:effectLst/>
              </a:rPr>
              <a:t>(</a:t>
            </a:r>
            <a:r>
              <a:rPr lang="es-AR" sz="1200" dirty="0" err="1"/>
              <a:t>Customer</a:t>
            </a:r>
            <a:r>
              <a:rPr lang="es-AR" sz="1200" dirty="0"/>
              <a:t>, </a:t>
            </a:r>
            <a:r>
              <a:rPr lang="es-AR" sz="1200" dirty="0">
                <a:solidFill>
                  <a:srgbClr val="333333"/>
                </a:solidFill>
                <a:effectLst/>
              </a:rPr>
              <a:t>[Sales </a:t>
            </a:r>
            <a:r>
              <a:rPr lang="es-AR" sz="1200" dirty="0" err="1">
                <a:solidFill>
                  <a:srgbClr val="333333"/>
                </a:solidFill>
                <a:effectLst/>
              </a:rPr>
              <a:t>Last</a:t>
            </a:r>
            <a:r>
              <a:rPr lang="es-AR" sz="1200" dirty="0">
                <a:solidFill>
                  <a:srgbClr val="333333"/>
                </a:solidFill>
                <a:effectLst/>
              </a:rPr>
              <a:t> 180 </a:t>
            </a:r>
            <a:r>
              <a:rPr lang="es-AR" sz="1200" dirty="0" err="1">
                <a:solidFill>
                  <a:srgbClr val="333333"/>
                </a:solidFill>
                <a:effectLst/>
              </a:rPr>
              <a:t>Days</a:t>
            </a:r>
            <a:r>
              <a:rPr lang="es-AR" sz="1200" dirty="0">
                <a:solidFill>
                  <a:srgbClr val="333333"/>
                </a:solidFill>
                <a:effectLst/>
              </a:rPr>
              <a:t>]</a:t>
            </a:r>
            <a:r>
              <a:rPr lang="es-AR" sz="1200" dirty="0"/>
              <a:t> &gt; </a:t>
            </a:r>
            <a:r>
              <a:rPr lang="es-AR" sz="1200" dirty="0">
                <a:solidFill>
                  <a:srgbClr val="EE7F18"/>
                </a:solidFill>
                <a:effectLst/>
              </a:rPr>
              <a:t>0</a:t>
            </a:r>
            <a:r>
              <a:rPr lang="es-AR" sz="1200" dirty="0"/>
              <a:t> </a:t>
            </a:r>
            <a:r>
              <a:rPr lang="es-AR" sz="1200" dirty="0">
                <a:solidFill>
                  <a:srgbClr val="333333"/>
                </a:solidFill>
                <a:effectLst/>
              </a:rPr>
              <a:t>&amp;&amp;</a:t>
            </a:r>
            <a:r>
              <a:rPr lang="es-AR" sz="1200" dirty="0"/>
              <a:t> </a:t>
            </a:r>
            <a:r>
              <a:rPr lang="es-AR" sz="1200" dirty="0">
                <a:solidFill>
                  <a:srgbClr val="333333"/>
                </a:solidFill>
                <a:effectLst/>
              </a:rPr>
              <a:t>Sales[Sales </a:t>
            </a:r>
            <a:r>
              <a:rPr lang="es-AR" sz="1200" dirty="0" err="1">
                <a:solidFill>
                  <a:srgbClr val="333333"/>
                </a:solidFill>
                <a:effectLst/>
              </a:rPr>
              <a:t>Last</a:t>
            </a:r>
            <a:r>
              <a:rPr lang="es-AR" sz="1200" dirty="0">
                <a:solidFill>
                  <a:srgbClr val="333333"/>
                </a:solidFill>
                <a:effectLst/>
              </a:rPr>
              <a:t> 90 </a:t>
            </a:r>
            <a:r>
              <a:rPr lang="es-AR" sz="1200" dirty="0" err="1">
                <a:solidFill>
                  <a:srgbClr val="333333"/>
                </a:solidFill>
                <a:effectLst/>
              </a:rPr>
              <a:t>Days</a:t>
            </a:r>
            <a:r>
              <a:rPr lang="es-AR" sz="1200" dirty="0">
                <a:solidFill>
                  <a:srgbClr val="333333"/>
                </a:solidFill>
                <a:effectLst/>
              </a:rPr>
              <a:t>]</a:t>
            </a:r>
            <a:r>
              <a:rPr lang="es-AR" sz="1200" dirty="0"/>
              <a:t> = </a:t>
            </a:r>
            <a:r>
              <a:rPr lang="es-AR" sz="1200" dirty="0">
                <a:solidFill>
                  <a:srgbClr val="EE7F18"/>
                </a:solidFill>
                <a:effectLst/>
              </a:rPr>
              <a:t>0</a:t>
            </a:r>
            <a:r>
              <a:rPr lang="es-AR" sz="1200" dirty="0"/>
              <a:t> </a:t>
            </a:r>
            <a:r>
              <a:rPr lang="es-AR" sz="1200" dirty="0">
                <a:solidFill>
                  <a:srgbClr val="808080"/>
                </a:solidFill>
                <a:effectLst/>
              </a:rPr>
              <a:t>)</a:t>
            </a:r>
            <a:br>
              <a:rPr lang="es-AR" sz="1200" dirty="0"/>
            </a:br>
            <a:r>
              <a:rPr lang="es-AR" sz="1200" dirty="0" err="1">
                <a:solidFill>
                  <a:srgbClr val="035ACA"/>
                </a:solidFill>
                <a:effectLst/>
              </a:rPr>
              <a:t>var</a:t>
            </a:r>
            <a:r>
              <a:rPr lang="es-AR" sz="1200" dirty="0"/>
              <a:t> retorno = </a:t>
            </a:r>
            <a:r>
              <a:rPr lang="es-AR" sz="1200" dirty="0">
                <a:solidFill>
                  <a:srgbClr val="035ACA"/>
                </a:solidFill>
                <a:effectLst/>
              </a:rPr>
              <a:t>COUNTROWS</a:t>
            </a:r>
            <a:r>
              <a:rPr lang="es-AR" sz="1200" dirty="0">
                <a:solidFill>
                  <a:srgbClr val="808080"/>
                </a:solidFill>
                <a:effectLst/>
              </a:rPr>
              <a:t>(</a:t>
            </a:r>
            <a:r>
              <a:rPr lang="es-AR" sz="1200" dirty="0"/>
              <a:t>nuevos</a:t>
            </a:r>
            <a:r>
              <a:rPr lang="es-AR" sz="1200" dirty="0">
                <a:solidFill>
                  <a:srgbClr val="808080"/>
                </a:solidFill>
                <a:effectLst/>
              </a:rPr>
              <a:t>)</a:t>
            </a:r>
            <a:br>
              <a:rPr lang="es-AR" sz="1200" dirty="0"/>
            </a:br>
            <a:r>
              <a:rPr lang="es-AR" sz="1200" dirty="0" err="1">
                <a:solidFill>
                  <a:srgbClr val="035ACA"/>
                </a:solidFill>
                <a:effectLst/>
              </a:rPr>
              <a:t>return</a:t>
            </a:r>
            <a:r>
              <a:rPr lang="es-AR" sz="1200" dirty="0"/>
              <a:t> retorno</a:t>
            </a:r>
            <a:br>
              <a:rPr lang="es-AR" sz="1200" dirty="0"/>
            </a:br>
            <a:br>
              <a:rPr lang="es-AR" sz="1200" dirty="0"/>
            </a:br>
            <a:r>
              <a:rPr lang="es-AR" sz="1200" dirty="0">
                <a:solidFill>
                  <a:srgbClr val="39A03B"/>
                </a:solidFill>
                <a:effectLst/>
              </a:rPr>
              <a:t>// N bloque </a:t>
            </a:r>
            <a:r>
              <a:rPr lang="es-AR" sz="1200" dirty="0" err="1">
                <a:solidFill>
                  <a:srgbClr val="39A03B"/>
                </a:solidFill>
                <a:effectLst/>
              </a:rPr>
              <a:t>evaluates</a:t>
            </a:r>
            <a:r>
              <a:rPr lang="es-AR" sz="1200" dirty="0">
                <a:solidFill>
                  <a:srgbClr val="39A03B"/>
                </a:solidFill>
                <a:effectLst/>
              </a:rPr>
              <a:t> con su correspondiente </a:t>
            </a:r>
            <a:r>
              <a:rPr lang="es-AR" sz="1200" dirty="0" err="1">
                <a:solidFill>
                  <a:srgbClr val="39A03B"/>
                </a:solidFill>
                <a:effectLst/>
              </a:rPr>
              <a:t>order</a:t>
            </a:r>
            <a:r>
              <a:rPr lang="es-AR" sz="1200" dirty="0">
                <a:solidFill>
                  <a:srgbClr val="39A03B"/>
                </a:solidFill>
                <a:effectLst/>
              </a:rPr>
              <a:t> </a:t>
            </a:r>
            <a:r>
              <a:rPr lang="es-AR" sz="1200" dirty="0" err="1">
                <a:solidFill>
                  <a:srgbClr val="39A03B"/>
                </a:solidFill>
                <a:effectLst/>
              </a:rPr>
              <a:t>by</a:t>
            </a:r>
            <a:br>
              <a:rPr lang="es-AR" sz="1200" dirty="0"/>
            </a:br>
            <a:r>
              <a:rPr lang="es-AR" sz="1200" dirty="0" err="1">
                <a:solidFill>
                  <a:srgbClr val="035ACA"/>
                </a:solidFill>
                <a:effectLst/>
              </a:rPr>
              <a:t>Evaluate</a:t>
            </a:r>
            <a:br>
              <a:rPr lang="es-AR" sz="1200" dirty="0"/>
            </a:br>
            <a:r>
              <a:rPr lang="es-AR" sz="1200" dirty="0" err="1">
                <a:solidFill>
                  <a:srgbClr val="035ACA"/>
                </a:solidFill>
                <a:effectLst/>
              </a:rPr>
              <a:t>filter</a:t>
            </a:r>
            <a:r>
              <a:rPr lang="es-AR" sz="1200" dirty="0">
                <a:solidFill>
                  <a:srgbClr val="808080"/>
                </a:solidFill>
                <a:effectLst/>
              </a:rPr>
              <a:t>(</a:t>
            </a:r>
            <a:r>
              <a:rPr lang="es-AR" sz="1200" dirty="0"/>
              <a:t>Sales, </a:t>
            </a:r>
            <a:r>
              <a:rPr lang="es-AR" sz="1200" dirty="0" err="1">
                <a:solidFill>
                  <a:srgbClr val="035ACA"/>
                </a:solidFill>
                <a:effectLst/>
              </a:rPr>
              <a:t>related</a:t>
            </a:r>
            <a:r>
              <a:rPr lang="es-AR" sz="1200" dirty="0">
                <a:solidFill>
                  <a:srgbClr val="808080"/>
                </a:solidFill>
                <a:effectLst/>
              </a:rPr>
              <a:t>(</a:t>
            </a:r>
            <a:r>
              <a:rPr lang="es-AR" sz="1200" dirty="0">
                <a:solidFill>
                  <a:srgbClr val="333333"/>
                </a:solidFill>
                <a:effectLst/>
              </a:rPr>
              <a:t>'Date'[</a:t>
            </a:r>
            <a:r>
              <a:rPr lang="es-AR" sz="1200" dirty="0" err="1">
                <a:solidFill>
                  <a:srgbClr val="333333"/>
                </a:solidFill>
                <a:effectLst/>
              </a:rPr>
              <a:t>Year</a:t>
            </a:r>
            <a:r>
              <a:rPr lang="es-AR" sz="1200" dirty="0">
                <a:solidFill>
                  <a:srgbClr val="333333"/>
                </a:solidFill>
                <a:effectLst/>
              </a:rPr>
              <a:t>]</a:t>
            </a:r>
            <a:r>
              <a:rPr lang="es-AR" sz="1200" dirty="0">
                <a:solidFill>
                  <a:srgbClr val="808080"/>
                </a:solidFill>
                <a:effectLst/>
              </a:rPr>
              <a:t>)</a:t>
            </a:r>
            <a:r>
              <a:rPr lang="es-AR" sz="1200" dirty="0"/>
              <a:t> = </a:t>
            </a:r>
            <a:r>
              <a:rPr lang="es-AR" sz="1200" dirty="0" err="1"/>
              <a:t>anio</a:t>
            </a:r>
            <a:r>
              <a:rPr lang="es-AR" sz="1200" dirty="0">
                <a:solidFill>
                  <a:srgbClr val="808080"/>
                </a:solidFill>
                <a:effectLst/>
              </a:rPr>
              <a:t>)</a:t>
            </a:r>
            <a:br>
              <a:rPr lang="es-AR" sz="1200" dirty="0"/>
            </a:br>
            <a:r>
              <a:rPr lang="es-AR" sz="1200" dirty="0" err="1">
                <a:solidFill>
                  <a:srgbClr val="035ACA"/>
                </a:solidFill>
                <a:effectLst/>
              </a:rPr>
              <a:t>order</a:t>
            </a:r>
            <a:r>
              <a:rPr lang="es-AR" sz="1200" dirty="0"/>
              <a:t> </a:t>
            </a:r>
            <a:r>
              <a:rPr lang="es-AR" sz="1200" dirty="0" err="1">
                <a:solidFill>
                  <a:srgbClr val="035ACA"/>
                </a:solidFill>
                <a:effectLst/>
              </a:rPr>
              <a:t>by</a:t>
            </a:r>
            <a:r>
              <a:rPr lang="es-AR" sz="1200" dirty="0"/>
              <a:t> </a:t>
            </a:r>
            <a:r>
              <a:rPr lang="es-AR" sz="1200" dirty="0">
                <a:solidFill>
                  <a:srgbClr val="333333"/>
                </a:solidFill>
                <a:effectLst/>
              </a:rPr>
              <a:t>Sales[</a:t>
            </a:r>
            <a:r>
              <a:rPr lang="es-AR" sz="1200" dirty="0" err="1">
                <a:solidFill>
                  <a:srgbClr val="333333"/>
                </a:solidFill>
                <a:effectLst/>
              </a:rPr>
              <a:t>ResellerKey</a:t>
            </a:r>
            <a:r>
              <a:rPr lang="es-AR" sz="1200" dirty="0">
                <a:solidFill>
                  <a:srgbClr val="333333"/>
                </a:solidFill>
                <a:effectLst/>
              </a:rPr>
              <a:t>]</a:t>
            </a:r>
            <a:r>
              <a:rPr lang="es-AR" sz="1200" dirty="0"/>
              <a:t> </a:t>
            </a:r>
            <a:r>
              <a:rPr lang="es-AR" sz="1200" dirty="0" err="1">
                <a:solidFill>
                  <a:srgbClr val="035ACA"/>
                </a:solidFill>
                <a:effectLst/>
              </a:rPr>
              <a:t>asc</a:t>
            </a:r>
            <a:br>
              <a:rPr lang="es-AR" sz="1200" dirty="0"/>
            </a:br>
            <a:br>
              <a:rPr lang="es-AR" sz="1200" dirty="0"/>
            </a:br>
            <a:r>
              <a:rPr lang="es-AR" sz="1200" dirty="0">
                <a:solidFill>
                  <a:srgbClr val="39A03B"/>
                </a:solidFill>
                <a:effectLst/>
              </a:rPr>
              <a:t>// N bloque </a:t>
            </a:r>
            <a:r>
              <a:rPr lang="es-AR" sz="1200" dirty="0" err="1">
                <a:solidFill>
                  <a:srgbClr val="39A03B"/>
                </a:solidFill>
                <a:effectLst/>
              </a:rPr>
              <a:t>evaluates</a:t>
            </a:r>
            <a:r>
              <a:rPr lang="es-AR" sz="1200" dirty="0">
                <a:solidFill>
                  <a:srgbClr val="39A03B"/>
                </a:solidFill>
                <a:effectLst/>
              </a:rPr>
              <a:t> con su correspondiente </a:t>
            </a:r>
            <a:r>
              <a:rPr lang="es-AR" sz="1200" dirty="0" err="1">
                <a:solidFill>
                  <a:srgbClr val="39A03B"/>
                </a:solidFill>
                <a:effectLst/>
              </a:rPr>
              <a:t>order</a:t>
            </a:r>
            <a:r>
              <a:rPr lang="es-AR" sz="1200" dirty="0">
                <a:solidFill>
                  <a:srgbClr val="39A03B"/>
                </a:solidFill>
                <a:effectLst/>
              </a:rPr>
              <a:t> </a:t>
            </a:r>
            <a:r>
              <a:rPr lang="es-AR" sz="1200" dirty="0" err="1">
                <a:solidFill>
                  <a:srgbClr val="39A03B"/>
                </a:solidFill>
                <a:effectLst/>
              </a:rPr>
              <a:t>by</a:t>
            </a:r>
            <a:br>
              <a:rPr lang="es-AR" sz="1200" dirty="0"/>
            </a:br>
            <a:r>
              <a:rPr lang="es-AR" sz="1200" dirty="0" err="1">
                <a:solidFill>
                  <a:srgbClr val="035ACA"/>
                </a:solidFill>
                <a:effectLst/>
              </a:rPr>
              <a:t>Evaluate</a:t>
            </a:r>
            <a:br>
              <a:rPr lang="es-AR" sz="1200" dirty="0"/>
            </a:br>
            <a:r>
              <a:rPr lang="es-AR" sz="1200" dirty="0" err="1">
                <a:solidFill>
                  <a:srgbClr val="035ACA"/>
                </a:solidFill>
                <a:effectLst/>
              </a:rPr>
              <a:t>var</a:t>
            </a:r>
            <a:r>
              <a:rPr lang="es-AR" sz="1200" dirty="0"/>
              <a:t> </a:t>
            </a:r>
            <a:r>
              <a:rPr lang="es-AR" sz="1200" dirty="0" err="1"/>
              <a:t>AnioLocal</a:t>
            </a:r>
            <a:r>
              <a:rPr lang="es-AR" sz="1200" dirty="0"/>
              <a:t> = </a:t>
            </a:r>
            <a:r>
              <a:rPr lang="es-AR" sz="1200" dirty="0">
                <a:solidFill>
                  <a:srgbClr val="EE7F18"/>
                </a:solidFill>
                <a:effectLst/>
              </a:rPr>
              <a:t>2018</a:t>
            </a:r>
            <a:br>
              <a:rPr lang="es-AR" sz="1200" dirty="0"/>
            </a:br>
            <a:r>
              <a:rPr lang="es-AR" sz="1200" dirty="0" err="1">
                <a:solidFill>
                  <a:srgbClr val="035ACA"/>
                </a:solidFill>
                <a:effectLst/>
              </a:rPr>
              <a:t>return</a:t>
            </a:r>
            <a:br>
              <a:rPr lang="es-AR" sz="1200" dirty="0"/>
            </a:br>
            <a:r>
              <a:rPr lang="es-AR" sz="1200" dirty="0" err="1">
                <a:solidFill>
                  <a:srgbClr val="035ACA"/>
                </a:solidFill>
                <a:effectLst/>
              </a:rPr>
              <a:t>filter</a:t>
            </a:r>
            <a:r>
              <a:rPr lang="es-AR" sz="1200" dirty="0">
                <a:solidFill>
                  <a:srgbClr val="808080"/>
                </a:solidFill>
                <a:effectLst/>
              </a:rPr>
              <a:t>(</a:t>
            </a:r>
            <a:r>
              <a:rPr lang="es-AR" sz="1200" dirty="0"/>
              <a:t>Sales, </a:t>
            </a:r>
            <a:r>
              <a:rPr lang="es-AR" sz="1200" dirty="0" err="1">
                <a:solidFill>
                  <a:srgbClr val="035ACA"/>
                </a:solidFill>
                <a:effectLst/>
              </a:rPr>
              <a:t>related</a:t>
            </a:r>
            <a:r>
              <a:rPr lang="es-AR" sz="1200" dirty="0">
                <a:solidFill>
                  <a:srgbClr val="808080"/>
                </a:solidFill>
                <a:effectLst/>
              </a:rPr>
              <a:t>(</a:t>
            </a:r>
            <a:r>
              <a:rPr lang="es-AR" sz="1200" dirty="0">
                <a:solidFill>
                  <a:srgbClr val="333333"/>
                </a:solidFill>
                <a:effectLst/>
              </a:rPr>
              <a:t>'Date'[</a:t>
            </a:r>
            <a:r>
              <a:rPr lang="es-AR" sz="1200" dirty="0" err="1">
                <a:solidFill>
                  <a:srgbClr val="333333"/>
                </a:solidFill>
                <a:effectLst/>
              </a:rPr>
              <a:t>Year</a:t>
            </a:r>
            <a:r>
              <a:rPr lang="es-AR" sz="1200" dirty="0">
                <a:solidFill>
                  <a:srgbClr val="333333"/>
                </a:solidFill>
                <a:effectLst/>
              </a:rPr>
              <a:t>]</a:t>
            </a:r>
            <a:r>
              <a:rPr lang="es-AR" sz="1200" dirty="0">
                <a:solidFill>
                  <a:srgbClr val="808080"/>
                </a:solidFill>
                <a:effectLst/>
              </a:rPr>
              <a:t>)</a:t>
            </a:r>
            <a:r>
              <a:rPr lang="es-AR" sz="1200" dirty="0"/>
              <a:t> &lt; </a:t>
            </a:r>
            <a:r>
              <a:rPr lang="es-AR" sz="1200" dirty="0" err="1"/>
              <a:t>anioLocal</a:t>
            </a:r>
            <a:r>
              <a:rPr lang="es-AR" sz="1200" dirty="0"/>
              <a:t> </a:t>
            </a:r>
            <a:r>
              <a:rPr lang="es-AR" sz="1200" dirty="0">
                <a:solidFill>
                  <a:srgbClr val="333333"/>
                </a:solidFill>
                <a:effectLst/>
              </a:rPr>
              <a:t>&amp;&amp;</a:t>
            </a:r>
            <a:r>
              <a:rPr lang="es-AR" sz="1200" dirty="0"/>
              <a:t> </a:t>
            </a:r>
            <a:r>
              <a:rPr lang="es-AR" sz="1200" dirty="0" err="1">
                <a:solidFill>
                  <a:srgbClr val="035ACA"/>
                </a:solidFill>
                <a:effectLst/>
              </a:rPr>
              <a:t>related</a:t>
            </a:r>
            <a:r>
              <a:rPr lang="es-AR" sz="1200" dirty="0">
                <a:solidFill>
                  <a:srgbClr val="808080"/>
                </a:solidFill>
                <a:effectLst/>
              </a:rPr>
              <a:t>(</a:t>
            </a:r>
            <a:r>
              <a:rPr lang="es-AR" sz="1200" dirty="0">
                <a:solidFill>
                  <a:srgbClr val="333333"/>
                </a:solidFill>
                <a:effectLst/>
              </a:rPr>
              <a:t>'Date'[</a:t>
            </a:r>
            <a:r>
              <a:rPr lang="es-AR" sz="1200" dirty="0" err="1">
                <a:solidFill>
                  <a:srgbClr val="333333"/>
                </a:solidFill>
                <a:effectLst/>
              </a:rPr>
              <a:t>Year</a:t>
            </a:r>
            <a:r>
              <a:rPr lang="es-AR" sz="1200" dirty="0">
                <a:solidFill>
                  <a:srgbClr val="333333"/>
                </a:solidFill>
                <a:effectLst/>
              </a:rPr>
              <a:t>]</a:t>
            </a:r>
            <a:r>
              <a:rPr lang="es-AR" sz="1200" dirty="0">
                <a:solidFill>
                  <a:srgbClr val="808080"/>
                </a:solidFill>
                <a:effectLst/>
              </a:rPr>
              <a:t>)</a:t>
            </a:r>
            <a:r>
              <a:rPr lang="es-AR" sz="1200" dirty="0"/>
              <a:t> &gt; </a:t>
            </a:r>
            <a:r>
              <a:rPr lang="es-AR" sz="1200" dirty="0" err="1"/>
              <a:t>anio</a:t>
            </a:r>
            <a:r>
              <a:rPr lang="es-AR" sz="1200" dirty="0">
                <a:solidFill>
                  <a:srgbClr val="808080"/>
                </a:solidFill>
                <a:effectLst/>
              </a:rPr>
              <a:t>)</a:t>
            </a:r>
            <a:br>
              <a:rPr lang="es-AR" sz="1200" dirty="0"/>
            </a:br>
            <a:r>
              <a:rPr lang="es-AR" sz="1200" dirty="0" err="1">
                <a:solidFill>
                  <a:srgbClr val="035ACA"/>
                </a:solidFill>
                <a:effectLst/>
              </a:rPr>
              <a:t>order</a:t>
            </a:r>
            <a:r>
              <a:rPr lang="es-AR" sz="1200" dirty="0"/>
              <a:t> </a:t>
            </a:r>
            <a:r>
              <a:rPr lang="es-AR" sz="1200" dirty="0" err="1">
                <a:solidFill>
                  <a:srgbClr val="035ACA"/>
                </a:solidFill>
                <a:effectLst/>
              </a:rPr>
              <a:t>by</a:t>
            </a:r>
            <a:r>
              <a:rPr lang="es-AR" sz="1200" dirty="0"/>
              <a:t> </a:t>
            </a:r>
            <a:r>
              <a:rPr lang="es-AR" sz="1200" dirty="0">
                <a:solidFill>
                  <a:srgbClr val="333333"/>
                </a:solidFill>
                <a:effectLst/>
              </a:rPr>
              <a:t>Sales[</a:t>
            </a:r>
            <a:r>
              <a:rPr lang="es-AR" sz="1200" dirty="0" err="1">
                <a:solidFill>
                  <a:srgbClr val="333333"/>
                </a:solidFill>
                <a:effectLst/>
              </a:rPr>
              <a:t>ResellerKey</a:t>
            </a:r>
            <a:r>
              <a:rPr lang="es-AR" sz="1200" dirty="0">
                <a:solidFill>
                  <a:srgbClr val="333333"/>
                </a:solidFill>
                <a:effectLst/>
              </a:rPr>
              <a:t>]</a:t>
            </a:r>
            <a:r>
              <a:rPr lang="es-AR" sz="1200" dirty="0"/>
              <a:t> </a:t>
            </a:r>
            <a:r>
              <a:rPr lang="es-AR" sz="1200" dirty="0" err="1">
                <a:solidFill>
                  <a:srgbClr val="035ACA"/>
                </a:solidFill>
                <a:effectLst/>
              </a:rPr>
              <a:t>asc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980128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77558-994C-4CE0-ACED-61CA108C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Funciones: </a:t>
            </a:r>
            <a:r>
              <a:rPr lang="es-ES" dirty="0" err="1"/>
              <a:t>Filter</a:t>
            </a:r>
            <a:r>
              <a:rPr lang="es-ES" dirty="0"/>
              <a:t>, </a:t>
            </a:r>
            <a:r>
              <a:rPr lang="es-ES" dirty="0" err="1"/>
              <a:t>Generate,Row</a:t>
            </a:r>
            <a:r>
              <a:rPr lang="es-ES" dirty="0"/>
              <a:t>, { }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D7F289B-BABB-464D-828B-0B365DB20306}"/>
              </a:ext>
            </a:extLst>
          </p:cNvPr>
          <p:cNvSpPr txBox="1"/>
          <p:nvPr/>
        </p:nvSpPr>
        <p:spPr>
          <a:xfrm>
            <a:off x="1333870" y="1470125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35ACA"/>
                </a:solidFill>
                <a:effectLst/>
              </a:rPr>
              <a:t>evaluate</a:t>
            </a:r>
            <a:br>
              <a:rPr lang="en-US" dirty="0"/>
            </a:br>
            <a:r>
              <a:rPr lang="en-US" dirty="0">
                <a:solidFill>
                  <a:srgbClr val="035ACA"/>
                </a:solidFill>
                <a:effectLst/>
              </a:rPr>
              <a:t>filter</a:t>
            </a:r>
            <a:r>
              <a:rPr lang="en-US" dirty="0">
                <a:solidFill>
                  <a:srgbClr val="808080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'Product'</a:t>
            </a:r>
            <a:r>
              <a:rPr lang="en-US" dirty="0"/>
              <a:t>, </a:t>
            </a:r>
            <a:r>
              <a:rPr lang="en-US" dirty="0">
                <a:solidFill>
                  <a:srgbClr val="333333"/>
                </a:solidFill>
                <a:effectLst/>
              </a:rPr>
              <a:t>'Product'[Color]</a:t>
            </a:r>
            <a:r>
              <a:rPr lang="en-US" dirty="0"/>
              <a:t>=</a:t>
            </a:r>
            <a:r>
              <a:rPr lang="en-US" i="0" dirty="0">
                <a:solidFill>
                  <a:srgbClr val="D93124"/>
                </a:solidFill>
                <a:effectLst/>
              </a:rPr>
              <a:t>"Blue"</a:t>
            </a:r>
            <a:r>
              <a:rPr lang="en-US" dirty="0">
                <a:solidFill>
                  <a:srgbClr val="808080"/>
                </a:solidFill>
                <a:effectLst/>
              </a:rPr>
              <a:t>)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AAD5373-2485-4A2E-A56F-919C48EF2981}"/>
              </a:ext>
            </a:extLst>
          </p:cNvPr>
          <p:cNvSpPr txBox="1"/>
          <p:nvPr/>
        </p:nvSpPr>
        <p:spPr>
          <a:xfrm>
            <a:off x="2461334" y="2505670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rgbClr val="035ACA"/>
                </a:solidFill>
                <a:effectLst/>
              </a:rPr>
              <a:t>evaluate</a:t>
            </a:r>
            <a:br>
              <a:rPr lang="es-AR" dirty="0"/>
            </a:br>
            <a:r>
              <a:rPr lang="es-AR" dirty="0" err="1">
                <a:solidFill>
                  <a:srgbClr val="035ACA"/>
                </a:solidFill>
                <a:effectLst/>
              </a:rPr>
              <a:t>row</a:t>
            </a:r>
            <a:r>
              <a:rPr lang="es-AR" dirty="0">
                <a:solidFill>
                  <a:srgbClr val="808080"/>
                </a:solidFill>
                <a:effectLst/>
              </a:rPr>
              <a:t>(</a:t>
            </a:r>
            <a:r>
              <a:rPr lang="es-AR" i="0" dirty="0">
                <a:solidFill>
                  <a:srgbClr val="D93124"/>
                </a:solidFill>
                <a:effectLst/>
              </a:rPr>
              <a:t>"Nombre"</a:t>
            </a:r>
            <a:r>
              <a:rPr lang="es-AR" dirty="0"/>
              <a:t>, </a:t>
            </a:r>
            <a:r>
              <a:rPr lang="es-AR" i="0" dirty="0">
                <a:solidFill>
                  <a:srgbClr val="D93124"/>
                </a:solidFill>
                <a:effectLst/>
              </a:rPr>
              <a:t>"Ricardo"</a:t>
            </a:r>
            <a:r>
              <a:rPr lang="es-AR" dirty="0"/>
              <a:t>, </a:t>
            </a:r>
            <a:r>
              <a:rPr lang="es-AR" i="0" dirty="0">
                <a:solidFill>
                  <a:srgbClr val="D93124"/>
                </a:solidFill>
                <a:effectLst/>
              </a:rPr>
              <a:t>"Apellido"</a:t>
            </a:r>
            <a:r>
              <a:rPr lang="es-AR" dirty="0"/>
              <a:t>, </a:t>
            </a:r>
            <a:r>
              <a:rPr lang="es-AR" i="0" dirty="0">
                <a:solidFill>
                  <a:srgbClr val="D93124"/>
                </a:solidFill>
                <a:effectLst/>
              </a:rPr>
              <a:t>"Rincon"</a:t>
            </a:r>
            <a:r>
              <a:rPr lang="es-AR" dirty="0"/>
              <a:t>, </a:t>
            </a:r>
            <a:r>
              <a:rPr lang="es-AR" i="0" dirty="0">
                <a:solidFill>
                  <a:srgbClr val="D93124"/>
                </a:solidFill>
                <a:effectLst/>
              </a:rPr>
              <a:t>"Compras"</a:t>
            </a:r>
            <a:r>
              <a:rPr lang="es-AR" dirty="0"/>
              <a:t>, </a:t>
            </a:r>
            <a:r>
              <a:rPr lang="es-AR" dirty="0">
                <a:solidFill>
                  <a:srgbClr val="333333"/>
                </a:solidFill>
                <a:effectLst/>
              </a:rPr>
              <a:t>[Sum </a:t>
            </a:r>
            <a:r>
              <a:rPr lang="es-AR" dirty="0" err="1">
                <a:solidFill>
                  <a:srgbClr val="333333"/>
                </a:solidFill>
                <a:effectLst/>
              </a:rPr>
              <a:t>of</a:t>
            </a:r>
            <a:r>
              <a:rPr lang="es-AR" dirty="0">
                <a:solidFill>
                  <a:srgbClr val="333333"/>
                </a:solidFill>
                <a:effectLst/>
              </a:rPr>
              <a:t> Sales </a:t>
            </a:r>
            <a:r>
              <a:rPr lang="es-AR" dirty="0" err="1">
                <a:solidFill>
                  <a:srgbClr val="333333"/>
                </a:solidFill>
                <a:effectLst/>
              </a:rPr>
              <a:t>Amount</a:t>
            </a:r>
            <a:r>
              <a:rPr lang="es-AR" dirty="0">
                <a:solidFill>
                  <a:srgbClr val="333333"/>
                </a:solidFill>
                <a:effectLst/>
              </a:rPr>
              <a:t>]</a:t>
            </a:r>
            <a:r>
              <a:rPr lang="es-AR" dirty="0">
                <a:solidFill>
                  <a:srgbClr val="808080"/>
                </a:solidFill>
                <a:effectLst/>
              </a:rPr>
              <a:t>)</a:t>
            </a:r>
            <a:endParaRPr lang="es-A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2E2FB5B-DC36-40F7-AFC5-15A1C8333CBD}"/>
              </a:ext>
            </a:extLst>
          </p:cNvPr>
          <p:cNvSpPr txBox="1"/>
          <p:nvPr/>
        </p:nvSpPr>
        <p:spPr>
          <a:xfrm>
            <a:off x="4698507" y="4077837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rgbClr val="035ACA"/>
                </a:solidFill>
                <a:effectLst/>
              </a:rPr>
              <a:t>evaluate</a:t>
            </a:r>
            <a:r>
              <a:rPr lang="es-AR" dirty="0"/>
              <a:t> </a:t>
            </a:r>
            <a:br>
              <a:rPr lang="es-AR" dirty="0"/>
            </a:br>
            <a:r>
              <a:rPr lang="es-AR" dirty="0" err="1">
                <a:solidFill>
                  <a:srgbClr val="035ACA"/>
                </a:solidFill>
                <a:effectLst/>
              </a:rPr>
              <a:t>generate</a:t>
            </a:r>
            <a:r>
              <a:rPr lang="es-AR" dirty="0">
                <a:solidFill>
                  <a:srgbClr val="808080"/>
                </a:solidFill>
                <a:effectLst/>
              </a:rPr>
              <a:t>(</a:t>
            </a:r>
            <a:r>
              <a:rPr lang="es-AR" dirty="0"/>
              <a:t>{</a:t>
            </a:r>
            <a:r>
              <a:rPr lang="es-AR" i="0" dirty="0">
                <a:solidFill>
                  <a:srgbClr val="D93124"/>
                </a:solidFill>
                <a:effectLst/>
              </a:rPr>
              <a:t>"a"</a:t>
            </a:r>
            <a:r>
              <a:rPr lang="es-AR" dirty="0"/>
              <a:t>, </a:t>
            </a:r>
            <a:r>
              <a:rPr lang="es-AR" i="0" dirty="0">
                <a:solidFill>
                  <a:srgbClr val="D93124"/>
                </a:solidFill>
                <a:effectLst/>
              </a:rPr>
              <a:t>"b"</a:t>
            </a:r>
            <a:r>
              <a:rPr lang="es-AR" dirty="0"/>
              <a:t>, </a:t>
            </a:r>
            <a:r>
              <a:rPr lang="es-AR" i="0" dirty="0">
                <a:solidFill>
                  <a:srgbClr val="D93124"/>
                </a:solidFill>
                <a:effectLst/>
              </a:rPr>
              <a:t>"c"</a:t>
            </a:r>
            <a:r>
              <a:rPr lang="es-AR" dirty="0"/>
              <a:t>},</a:t>
            </a:r>
            <a:r>
              <a:rPr lang="es-AR" dirty="0" err="1">
                <a:solidFill>
                  <a:srgbClr val="035ACA"/>
                </a:solidFill>
                <a:effectLst/>
              </a:rPr>
              <a:t>filter</a:t>
            </a:r>
            <a:r>
              <a:rPr lang="es-AR" dirty="0">
                <a:solidFill>
                  <a:srgbClr val="808080"/>
                </a:solidFill>
                <a:effectLst/>
              </a:rPr>
              <a:t>(</a:t>
            </a:r>
            <a:r>
              <a:rPr lang="es-AR" dirty="0">
                <a:solidFill>
                  <a:srgbClr val="035ACA"/>
                </a:solidFill>
                <a:effectLst/>
              </a:rPr>
              <a:t>SELECTCOLUMNS</a:t>
            </a:r>
            <a:r>
              <a:rPr lang="es-AR" dirty="0">
                <a:solidFill>
                  <a:srgbClr val="808080"/>
                </a:solidFill>
                <a:effectLst/>
              </a:rPr>
              <a:t>(</a:t>
            </a:r>
            <a:r>
              <a:rPr lang="es-AR" dirty="0"/>
              <a:t>{</a:t>
            </a:r>
            <a:r>
              <a:rPr lang="es-AR" i="0" dirty="0">
                <a:solidFill>
                  <a:srgbClr val="D93124"/>
                </a:solidFill>
                <a:effectLst/>
              </a:rPr>
              <a:t>"a"</a:t>
            </a:r>
            <a:r>
              <a:rPr lang="es-AR" dirty="0"/>
              <a:t>, </a:t>
            </a:r>
            <a:r>
              <a:rPr lang="es-AR" i="0" dirty="0">
                <a:solidFill>
                  <a:srgbClr val="D93124"/>
                </a:solidFill>
                <a:effectLst/>
              </a:rPr>
              <a:t>"b"</a:t>
            </a:r>
            <a:r>
              <a:rPr lang="es-AR" dirty="0"/>
              <a:t>, </a:t>
            </a:r>
            <a:r>
              <a:rPr lang="es-AR" i="0" dirty="0">
                <a:solidFill>
                  <a:srgbClr val="D93124"/>
                </a:solidFill>
                <a:effectLst/>
              </a:rPr>
              <a:t>"c"</a:t>
            </a:r>
            <a:r>
              <a:rPr lang="es-AR" dirty="0"/>
              <a:t>},</a:t>
            </a:r>
            <a:r>
              <a:rPr lang="es-AR" i="0" dirty="0">
                <a:solidFill>
                  <a:srgbClr val="D93124"/>
                </a:solidFill>
                <a:effectLst/>
              </a:rPr>
              <a:t>"valor"</a:t>
            </a:r>
            <a:r>
              <a:rPr lang="es-AR" dirty="0"/>
              <a:t>,</a:t>
            </a:r>
            <a:r>
              <a:rPr lang="es-AR" dirty="0">
                <a:solidFill>
                  <a:srgbClr val="333333"/>
                </a:solidFill>
                <a:effectLst/>
              </a:rPr>
              <a:t>[</a:t>
            </a:r>
            <a:r>
              <a:rPr lang="es-AR" dirty="0" err="1">
                <a:solidFill>
                  <a:srgbClr val="333333"/>
                </a:solidFill>
                <a:effectLst/>
              </a:rPr>
              <a:t>value</a:t>
            </a:r>
            <a:r>
              <a:rPr lang="es-AR" dirty="0">
                <a:solidFill>
                  <a:srgbClr val="333333"/>
                </a:solidFill>
                <a:effectLst/>
              </a:rPr>
              <a:t>]</a:t>
            </a:r>
            <a:r>
              <a:rPr lang="es-AR" dirty="0">
                <a:solidFill>
                  <a:srgbClr val="808080"/>
                </a:solidFill>
                <a:effectLst/>
              </a:rPr>
              <a:t>)</a:t>
            </a:r>
            <a:r>
              <a:rPr lang="es-AR" dirty="0"/>
              <a:t> , </a:t>
            </a:r>
            <a:r>
              <a:rPr lang="es-AR" dirty="0">
                <a:solidFill>
                  <a:srgbClr val="333333"/>
                </a:solidFill>
                <a:effectLst/>
              </a:rPr>
              <a:t>[valor]</a:t>
            </a:r>
            <a:r>
              <a:rPr lang="es-AR" dirty="0"/>
              <a:t> = </a:t>
            </a:r>
            <a:r>
              <a:rPr lang="es-AR" dirty="0">
                <a:solidFill>
                  <a:srgbClr val="333333"/>
                </a:solidFill>
                <a:effectLst/>
              </a:rPr>
              <a:t>[</a:t>
            </a:r>
            <a:r>
              <a:rPr lang="es-AR" dirty="0" err="1">
                <a:solidFill>
                  <a:srgbClr val="333333"/>
                </a:solidFill>
                <a:effectLst/>
              </a:rPr>
              <a:t>value</a:t>
            </a:r>
            <a:r>
              <a:rPr lang="es-AR" dirty="0">
                <a:solidFill>
                  <a:srgbClr val="333333"/>
                </a:solidFill>
                <a:effectLst/>
              </a:rPr>
              <a:t>]</a:t>
            </a:r>
            <a:r>
              <a:rPr lang="es-AR" dirty="0">
                <a:solidFill>
                  <a:srgbClr val="808080"/>
                </a:solidFill>
                <a:effectLst/>
              </a:rPr>
              <a:t>))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5526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77558-994C-4CE0-ACED-61CA108C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846533-50E8-495F-87FC-005526F47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dirty="0">
                <a:hlinkClick r:id="rId2"/>
              </a:rPr>
              <a:t>https://daxstudio.org/</a:t>
            </a:r>
            <a:r>
              <a:rPr lang="es-ES" sz="1800" dirty="0"/>
              <a:t> - Página oficial</a:t>
            </a:r>
          </a:p>
          <a:p>
            <a:r>
              <a:rPr lang="es-ES" sz="1800" dirty="0">
                <a:hlinkClick r:id="rId3"/>
              </a:rPr>
              <a:t>https://www.sqlbi.com/p/dax-tools-video-course/</a:t>
            </a:r>
            <a:r>
              <a:rPr lang="es-ES" sz="1800" dirty="0"/>
              <a:t> - Curso muy bueno, </a:t>
            </a:r>
            <a:r>
              <a:rPr lang="es-ES" sz="1800" dirty="0" err="1"/>
              <a:t>subtitulos</a:t>
            </a:r>
            <a:r>
              <a:rPr lang="es-ES" sz="1800" dirty="0"/>
              <a:t> Español, Gratis	</a:t>
            </a:r>
          </a:p>
          <a:p>
            <a:r>
              <a:rPr lang="es-ES" sz="1800" dirty="0">
                <a:hlinkClick r:id="rId4"/>
              </a:rPr>
              <a:t>https://www.youtube.com/watch?v=jpZnCHRauPU</a:t>
            </a:r>
            <a:r>
              <a:rPr lang="es-ES" sz="1800" dirty="0"/>
              <a:t> - </a:t>
            </a:r>
            <a:r>
              <a:rPr lang="es-ES" sz="1800" dirty="0" err="1"/>
              <a:t>PowerBI.Tips</a:t>
            </a:r>
            <a:r>
              <a:rPr lang="es-ES" sz="1800" dirty="0"/>
              <a:t> </a:t>
            </a:r>
            <a:r>
              <a:rPr lang="es-ES" sz="1800" dirty="0" err="1"/>
              <a:t>Intro</a:t>
            </a:r>
            <a:r>
              <a:rPr lang="es-ES" sz="1800" dirty="0"/>
              <a:t> </a:t>
            </a:r>
            <a:r>
              <a:rPr lang="es-ES" sz="1800" dirty="0" err="1"/>
              <a:t>Dax</a:t>
            </a:r>
            <a:r>
              <a:rPr lang="es-ES" sz="1800" dirty="0"/>
              <a:t> Studio </a:t>
            </a:r>
            <a:r>
              <a:rPr lang="es-ES" sz="1800" dirty="0" err="1"/>
              <a:t>Daren</a:t>
            </a:r>
            <a:r>
              <a:rPr lang="es-ES" sz="1800" dirty="0"/>
              <a:t> </a:t>
            </a:r>
            <a:r>
              <a:rPr lang="es-ES" sz="1800" dirty="0" err="1"/>
              <a:t>Gosbell</a:t>
            </a:r>
            <a:endParaRPr lang="es-ES" sz="1800" dirty="0"/>
          </a:p>
          <a:p>
            <a:r>
              <a:rPr lang="es-ES" sz="1800" dirty="0">
                <a:hlinkClick r:id="rId5"/>
              </a:rPr>
              <a:t>https://www.youtube.com/watch?v=SoqF-c4KtHQ</a:t>
            </a:r>
            <a:r>
              <a:rPr lang="es-ES" sz="1800" dirty="0"/>
              <a:t> - </a:t>
            </a:r>
            <a:r>
              <a:rPr lang="es-ES" sz="1800" dirty="0" err="1"/>
              <a:t>PowerBI.Tips</a:t>
            </a:r>
            <a:r>
              <a:rPr lang="es-ES" sz="1800" dirty="0"/>
              <a:t> Full </a:t>
            </a:r>
            <a:r>
              <a:rPr lang="es-ES" sz="1800" dirty="0" err="1"/>
              <a:t>Dax</a:t>
            </a:r>
            <a:r>
              <a:rPr lang="es-ES" sz="1800" dirty="0"/>
              <a:t> Studio </a:t>
            </a:r>
            <a:r>
              <a:rPr lang="es-ES" sz="1800" dirty="0" err="1"/>
              <a:t>Daren</a:t>
            </a:r>
            <a:r>
              <a:rPr lang="es-ES" sz="1800" dirty="0"/>
              <a:t> </a:t>
            </a:r>
            <a:r>
              <a:rPr lang="es-ES" sz="1800" dirty="0" err="1"/>
              <a:t>Gosbell</a:t>
            </a:r>
            <a:endParaRPr lang="es-ES" sz="1800" dirty="0"/>
          </a:p>
          <a:p>
            <a:r>
              <a:rPr lang="es-ES" sz="1800" dirty="0"/>
              <a:t> https://www.youtube.com/watch?v=7T6a3EA5pek – </a:t>
            </a:r>
            <a:r>
              <a:rPr lang="es-ES" sz="1800" dirty="0" err="1"/>
              <a:t>PowerBI</a:t>
            </a:r>
            <a:r>
              <a:rPr lang="es-ES" sz="1800" dirty="0"/>
              <a:t> Quiz Inglés, </a:t>
            </a:r>
            <a:r>
              <a:rPr lang="es-ES" sz="1800" dirty="0" err="1"/>
              <a:t>Dax</a:t>
            </a:r>
            <a:r>
              <a:rPr lang="es-ES" sz="1800" dirty="0"/>
              <a:t> Studio/Darren </a:t>
            </a:r>
            <a:r>
              <a:rPr lang="es-ES" sz="1800" dirty="0" err="1"/>
              <a:t>Gosbell</a:t>
            </a:r>
            <a:endParaRPr lang="es-ES" sz="1800" dirty="0"/>
          </a:p>
          <a:p>
            <a:r>
              <a:rPr lang="es-ES" sz="1800" dirty="0">
                <a:hlinkClick r:id="rId6"/>
              </a:rPr>
              <a:t>https://www.bitodata.com</a:t>
            </a:r>
            <a:r>
              <a:rPr lang="es-ES" sz="1800" dirty="0"/>
              <a:t> – mi blog ( y de algunos familiares) pronto curso de </a:t>
            </a:r>
            <a:r>
              <a:rPr lang="es-ES" sz="1800" dirty="0" err="1"/>
              <a:t>Dax</a:t>
            </a:r>
            <a:r>
              <a:rPr lang="es-ES" sz="1800" dirty="0"/>
              <a:t> Studio en Español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33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E4C2-198A-412F-A1DC-11226FC9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dirty="0">
                <a:solidFill>
                  <a:schemeClr val="bg1"/>
                </a:solidFill>
              </a:rPr>
              <a:t>¿Preguntas</a:t>
            </a:r>
            <a:r>
              <a:rPr lang="en-US" sz="60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07497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77558-994C-4CE0-ACED-61CA108C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Próxima Sesión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846533-50E8-495F-87FC-005526F47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Dataflows</a:t>
            </a:r>
            <a:r>
              <a:rPr lang="es-ES" dirty="0"/>
              <a:t> AI </a:t>
            </a:r>
            <a:r>
              <a:rPr lang="es-ES" dirty="0" err="1"/>
              <a:t>Capabilities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Gaston</a:t>
            </a:r>
            <a:r>
              <a:rPr lang="es-ES" dirty="0"/>
              <a:t> Cruz</a:t>
            </a:r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94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036C-BA54-45FC-9987-BE658FE42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4172"/>
            <a:ext cx="9859116" cy="261515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>
                <a:solidFill>
                  <a:srgbClr val="732773"/>
                </a:solidFill>
              </a:rPr>
              <a:t>Muchas gracias</a:t>
            </a:r>
            <a:br>
              <a:rPr lang="es-ES" dirty="0">
                <a:solidFill>
                  <a:srgbClr val="732773"/>
                </a:solidFill>
              </a:rPr>
            </a:br>
            <a:r>
              <a:rPr lang="es-ES" dirty="0">
                <a:solidFill>
                  <a:srgbClr val="732773"/>
                </a:solidFill>
              </a:rPr>
              <a:t>👏</a:t>
            </a:r>
            <a:br>
              <a:rPr lang="es-ES" dirty="0">
                <a:solidFill>
                  <a:srgbClr val="732773"/>
                </a:solidFill>
              </a:rPr>
            </a:br>
            <a:br>
              <a:rPr lang="es-ES" dirty="0">
                <a:solidFill>
                  <a:srgbClr val="732773"/>
                </a:solidFill>
              </a:rPr>
            </a:br>
            <a:r>
              <a:rPr lang="es-ES" dirty="0">
                <a:solidFill>
                  <a:srgbClr val="732773"/>
                </a:solidFill>
              </a:rPr>
              <a:t>Hasta la próxima</a:t>
            </a:r>
            <a:br>
              <a:rPr lang="es-ES" dirty="0">
                <a:solidFill>
                  <a:srgbClr val="732773"/>
                </a:solidFill>
              </a:rPr>
            </a:br>
            <a:r>
              <a:rPr lang="es-ES" dirty="0">
                <a:solidFill>
                  <a:srgbClr val="732773"/>
                </a:solidFill>
              </a:rPr>
              <a:t>🖐</a:t>
            </a:r>
          </a:p>
        </p:txBody>
      </p:sp>
    </p:spTree>
    <p:extLst>
      <p:ext uri="{BB962C8B-B14F-4D97-AF65-F5344CB8AC3E}">
        <p14:creationId xmlns:p14="http://schemas.microsoft.com/office/powerpoint/2010/main" val="181451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673BA60-8795-4282-80C2-2A832DA3DD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Ricardo </a:t>
            </a:r>
            <a:r>
              <a:rPr lang="en-US" dirty="0" err="1"/>
              <a:t>Rincón</a:t>
            </a:r>
            <a:endParaRPr lang="en-U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F50ACCB-9A10-45CB-9D14-76EDEF217A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s-ES" dirty="0"/>
              <a:t>Vamos, sin miedo, pregúntale lo que quieras a tu modelo de datos con </a:t>
            </a:r>
            <a:r>
              <a:rPr lang="es-ES" dirty="0" err="1"/>
              <a:t>Dax</a:t>
            </a:r>
            <a:r>
              <a:rPr lang="es-ES" dirty="0"/>
              <a:t> Studio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015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F2280FB-22C8-4105-B975-B3182BE34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49" y="751511"/>
            <a:ext cx="6736987" cy="1884363"/>
          </a:xfrm>
        </p:spPr>
        <p:txBody>
          <a:bodyPr/>
          <a:lstStyle/>
          <a:p>
            <a:r>
              <a:rPr lang="en-US" dirty="0"/>
              <a:t>Ricardo </a:t>
            </a:r>
            <a:r>
              <a:rPr lang="en-US" dirty="0" err="1"/>
              <a:t>Rincón</a:t>
            </a:r>
            <a:endParaRPr lang="en-US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8B59CFA-6BC8-447C-A9E6-59CF0054AC76}"/>
              </a:ext>
            </a:extLst>
          </p:cNvPr>
          <p:cNvSpPr txBox="1">
            <a:spLocks/>
          </p:cNvSpPr>
          <p:nvPr/>
        </p:nvSpPr>
        <p:spPr>
          <a:xfrm>
            <a:off x="717550" y="1940409"/>
            <a:ext cx="6482240" cy="26107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Consultor Senior BI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Bismart</a:t>
            </a:r>
            <a:endParaRPr lang="en-US" dirty="0"/>
          </a:p>
          <a:p>
            <a:r>
              <a:rPr lang="en-US" dirty="0" err="1"/>
              <a:t>CoAdmin</a:t>
            </a:r>
            <a:r>
              <a:rPr lang="en-US" dirty="0"/>
              <a:t> de @PowerBIEspanol</a:t>
            </a:r>
          </a:p>
          <a:p>
            <a:r>
              <a:rPr lang="en-US" dirty="0" err="1"/>
              <a:t>CoPresentador</a:t>
            </a:r>
            <a:r>
              <a:rPr lang="en-US" dirty="0"/>
              <a:t> del Power BI </a:t>
            </a:r>
            <a:r>
              <a:rPr lang="en-US" dirty="0" err="1"/>
              <a:t>Quizz</a:t>
            </a:r>
            <a:r>
              <a:rPr lang="en-US" dirty="0"/>
              <a:t> ESP</a:t>
            </a:r>
            <a:br>
              <a:rPr lang="en-US" dirty="0"/>
            </a:br>
            <a:endParaRPr lang="en-US" dirty="0"/>
          </a:p>
        </p:txBody>
      </p:sp>
      <p:pic>
        <p:nvPicPr>
          <p:cNvPr id="11" name="Picture 2" descr="Resultado de imagen de email">
            <a:extLst>
              <a:ext uri="{FF2B5EF4-FFF2-40B4-BE49-F238E27FC236}">
                <a16:creationId xmlns:a16="http://schemas.microsoft.com/office/drawing/2014/main" id="{940F0FDA-EBB3-4366-AB0A-9D7AF961A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64" y="3739220"/>
            <a:ext cx="750206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7414A5F-5CAD-4BD9-AD3A-ACF79883D5A6}"/>
              </a:ext>
            </a:extLst>
          </p:cNvPr>
          <p:cNvSpPr/>
          <p:nvPr/>
        </p:nvSpPr>
        <p:spPr>
          <a:xfrm>
            <a:off x="1380670" y="3739220"/>
            <a:ext cx="2371162" cy="3814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Nexus150@gmail.com</a:t>
            </a:r>
          </a:p>
        </p:txBody>
      </p:sp>
      <p:pic>
        <p:nvPicPr>
          <p:cNvPr id="13" name="Picture 2" descr="Resultado de imagen de linkedin icon">
            <a:extLst>
              <a:ext uri="{FF2B5EF4-FFF2-40B4-BE49-F238E27FC236}">
                <a16:creationId xmlns:a16="http://schemas.microsoft.com/office/drawing/2014/main" id="{4CE23A93-87EB-46E8-8662-78FF00BC1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35" y="4276233"/>
            <a:ext cx="394123" cy="39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CF9CFCEE-AE72-4C4B-B135-8B8DE2ACC0B3}"/>
              </a:ext>
            </a:extLst>
          </p:cNvPr>
          <p:cNvSpPr/>
          <p:nvPr/>
        </p:nvSpPr>
        <p:spPr>
          <a:xfrm>
            <a:off x="1380670" y="4250988"/>
            <a:ext cx="401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4"/>
              </a:rPr>
              <a:t>https://www.linkedin.com/in/nexus150/</a:t>
            </a:r>
            <a:endParaRPr lang="es-ES" dirty="0"/>
          </a:p>
        </p:txBody>
      </p:sp>
      <p:pic>
        <p:nvPicPr>
          <p:cNvPr id="15" name="Picture 4" descr="Resultado de imagen de twitter icon">
            <a:extLst>
              <a:ext uri="{FF2B5EF4-FFF2-40B4-BE49-F238E27FC236}">
                <a16:creationId xmlns:a16="http://schemas.microsoft.com/office/drawing/2014/main" id="{3B928AFF-BF58-484A-B6AF-1A7D93F29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35" y="4769295"/>
            <a:ext cx="394124" cy="39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6A97A2A1-0EE5-47FE-8593-47B67C889B88}"/>
              </a:ext>
            </a:extLst>
          </p:cNvPr>
          <p:cNvSpPr/>
          <p:nvPr/>
        </p:nvSpPr>
        <p:spPr>
          <a:xfrm>
            <a:off x="1380670" y="4740920"/>
            <a:ext cx="1301959" cy="3814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@nexus150</a:t>
            </a:r>
          </a:p>
        </p:txBody>
      </p:sp>
      <p:pic>
        <p:nvPicPr>
          <p:cNvPr id="17" name="Picture 6" descr="Resultado de imagen de web">
            <a:extLst>
              <a:ext uri="{FF2B5EF4-FFF2-40B4-BE49-F238E27FC236}">
                <a16:creationId xmlns:a16="http://schemas.microsoft.com/office/drawing/2014/main" id="{7F66AFB8-081A-40A9-82DE-B2B200B82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36" y="5264010"/>
            <a:ext cx="397022" cy="39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D2872FE5-EF6D-4355-9A37-148809FD6B1A}"/>
              </a:ext>
            </a:extLst>
          </p:cNvPr>
          <p:cNvSpPr txBox="1"/>
          <p:nvPr/>
        </p:nvSpPr>
        <p:spPr>
          <a:xfrm>
            <a:off x="1380670" y="5242971"/>
            <a:ext cx="4028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www.bitodata.com</a:t>
            </a:r>
            <a:endParaRPr lang="en-US" sz="2000" dirty="0">
              <a:latin typeface="Segoe UI Semibold" panose="020B07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2000" dirty="0">
              <a:latin typeface="Segoe UI Semibold" panose="020B07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Marcador de posición de imagen 3">
            <a:extLst>
              <a:ext uri="{FF2B5EF4-FFF2-40B4-BE49-F238E27FC236}">
                <a16:creationId xmlns:a16="http://schemas.microsoft.com/office/drawing/2014/main" id="{CB6B9055-C11C-4496-BFD5-5D2B6A2DE1E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" r="1312"/>
          <a:stretch>
            <a:fillRect/>
          </a:stretch>
        </p:blipFill>
        <p:spPr>
          <a:xfrm>
            <a:off x="7615238" y="0"/>
            <a:ext cx="4576762" cy="5910263"/>
          </a:xfrm>
        </p:spPr>
      </p:pic>
    </p:spTree>
    <p:extLst>
      <p:ext uri="{BB962C8B-B14F-4D97-AF65-F5344CB8AC3E}">
        <p14:creationId xmlns:p14="http://schemas.microsoft.com/office/powerpoint/2010/main" val="369280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684B9-CF87-4051-A451-6C79F28C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ES" sz="3200" dirty="0"/>
              <a:t>Patrocinadores Global Power </a:t>
            </a:r>
            <a:r>
              <a:rPr lang="en-US" sz="3200" dirty="0"/>
              <a:t>Platform Bootcamp</a:t>
            </a:r>
            <a:r>
              <a:rPr lang="es-ES" sz="3200" dirty="0"/>
              <a:t> Madrid 2021</a:t>
            </a:r>
            <a:endParaRPr lang="en-US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7C879B-B86F-4797-A26C-2BF0F262C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533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dirty="0"/>
              <a:t>¡Muchas gracias! </a:t>
            </a:r>
            <a:r>
              <a:rPr lang="es-ES" dirty="0">
                <a:sym typeface="Wingdings" panose="05000000000000000000" pitchFamily="2" charset="2"/>
              </a:rPr>
              <a:t></a:t>
            </a:r>
          </a:p>
          <a:p>
            <a:pPr marL="0" indent="0" algn="ctr">
              <a:buNone/>
            </a:pPr>
            <a:endParaRPr lang="es-ES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s-ES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s-ES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s-ES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s-ES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s-ES" dirty="0">
              <a:sym typeface="Wingdings" panose="05000000000000000000" pitchFamily="2" charset="2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C226596-C9C8-493A-A55E-A962487CA827}"/>
              </a:ext>
            </a:extLst>
          </p:cNvPr>
          <p:cNvSpPr/>
          <p:nvPr/>
        </p:nvSpPr>
        <p:spPr>
          <a:xfrm>
            <a:off x="2063189" y="5397500"/>
            <a:ext cx="7858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12" name="Imagen 11" descr="Imagen que contiene señal, dibujo&#10;&#10;Descripción generada automáticamente">
            <a:extLst>
              <a:ext uri="{FF2B5EF4-FFF2-40B4-BE49-F238E27FC236}">
                <a16:creationId xmlns:a16="http://schemas.microsoft.com/office/drawing/2014/main" id="{80A2994E-BF4B-4C69-A9C9-833393FC8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512" y="2313603"/>
            <a:ext cx="1485202" cy="624505"/>
          </a:xfrm>
          <a:prstGeom prst="rect">
            <a:avLst/>
          </a:prstGeom>
        </p:spPr>
      </p:pic>
      <p:pic>
        <p:nvPicPr>
          <p:cNvPr id="14" name="Imagen 13" descr="Imagen que contiene luz, dibujo&#10;&#10;Descripción generada automáticamente">
            <a:extLst>
              <a:ext uri="{FF2B5EF4-FFF2-40B4-BE49-F238E27FC236}">
                <a16:creationId xmlns:a16="http://schemas.microsoft.com/office/drawing/2014/main" id="{71FC3405-223B-46F6-8298-AC1EAB0F3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547" y="2083891"/>
            <a:ext cx="2472974" cy="1083930"/>
          </a:xfrm>
          <a:prstGeom prst="rect">
            <a:avLst/>
          </a:prstGeom>
        </p:spPr>
      </p:pic>
      <p:pic>
        <p:nvPicPr>
          <p:cNvPr id="18" name="Imagen 17" descr="Imagen que contiene diferente, amarillo, tabla, tren&#10;&#10;Descripción generada automáticamente">
            <a:extLst>
              <a:ext uri="{FF2B5EF4-FFF2-40B4-BE49-F238E27FC236}">
                <a16:creationId xmlns:a16="http://schemas.microsoft.com/office/drawing/2014/main" id="{4F2F0618-2F72-429E-9A98-6FC31A882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366" y="3440778"/>
            <a:ext cx="3484310" cy="157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77558-994C-4CE0-ACED-61CA108C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846533-50E8-495F-87FC-005526F47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Dax</a:t>
            </a:r>
            <a:r>
              <a:rPr lang="es-ES" dirty="0"/>
              <a:t> Studio</a:t>
            </a:r>
          </a:p>
          <a:p>
            <a:pPr lvl="1"/>
            <a:r>
              <a:rPr lang="es-ES" dirty="0"/>
              <a:t>Que es? , para que sirve</a:t>
            </a:r>
          </a:p>
          <a:p>
            <a:pPr lvl="1"/>
            <a:r>
              <a:rPr lang="es-ES" dirty="0">
                <a:solidFill>
                  <a:srgbClr val="0070C0"/>
                </a:solidFill>
              </a:rPr>
              <a:t>Funcionalidades</a:t>
            </a:r>
          </a:p>
          <a:p>
            <a:pPr lvl="1"/>
            <a:r>
              <a:rPr lang="es-ES" dirty="0">
                <a:solidFill>
                  <a:srgbClr val="0070C0"/>
                </a:solidFill>
              </a:rPr>
              <a:t>Anatomía de un script DAX</a:t>
            </a:r>
          </a:p>
          <a:p>
            <a:pPr lvl="1"/>
            <a:r>
              <a:rPr lang="es-ES" dirty="0">
                <a:solidFill>
                  <a:srgbClr val="0070C0"/>
                </a:solidFill>
              </a:rPr>
              <a:t>Construir consultas sin escribir (o escribiendo muy poco) código</a:t>
            </a:r>
          </a:p>
          <a:p>
            <a:pPr lvl="2"/>
            <a:r>
              <a:rPr lang="es-ES" dirty="0" err="1">
                <a:solidFill>
                  <a:srgbClr val="0070C0"/>
                </a:solidFill>
              </a:rPr>
              <a:t>Power</a:t>
            </a:r>
            <a:r>
              <a:rPr lang="es-ES" dirty="0">
                <a:solidFill>
                  <a:srgbClr val="0070C0"/>
                </a:solidFill>
              </a:rPr>
              <a:t> BI – Analizador de rendimientos</a:t>
            </a:r>
          </a:p>
          <a:p>
            <a:pPr lvl="2"/>
            <a:r>
              <a:rPr lang="es-ES" dirty="0" err="1">
                <a:solidFill>
                  <a:srgbClr val="0070C0"/>
                </a:solidFill>
              </a:rPr>
              <a:t>Dax</a:t>
            </a:r>
            <a:r>
              <a:rPr lang="es-ES" dirty="0">
                <a:solidFill>
                  <a:srgbClr val="0070C0"/>
                </a:solidFill>
              </a:rPr>
              <a:t> Studio </a:t>
            </a:r>
            <a:r>
              <a:rPr lang="es-ES" dirty="0" err="1">
                <a:solidFill>
                  <a:srgbClr val="0070C0"/>
                </a:solidFill>
              </a:rPr>
              <a:t>Query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 err="1">
                <a:solidFill>
                  <a:srgbClr val="0070C0"/>
                </a:solidFill>
              </a:rPr>
              <a:t>Builder</a:t>
            </a:r>
            <a:r>
              <a:rPr lang="es-ES" dirty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s-ES" dirty="0">
                <a:solidFill>
                  <a:srgbClr val="0070C0"/>
                </a:solidFill>
              </a:rPr>
              <a:t>Escribir </a:t>
            </a:r>
            <a:r>
              <a:rPr lang="es-ES" dirty="0" err="1">
                <a:solidFill>
                  <a:srgbClr val="0070C0"/>
                </a:solidFill>
              </a:rPr>
              <a:t>Querys</a:t>
            </a:r>
            <a:endParaRPr lang="es-ES" dirty="0">
              <a:solidFill>
                <a:srgbClr val="0070C0"/>
              </a:solidFill>
            </a:endParaRPr>
          </a:p>
          <a:p>
            <a:pPr lvl="2"/>
            <a:r>
              <a:rPr lang="es-ES" dirty="0" err="1">
                <a:solidFill>
                  <a:srgbClr val="0070C0"/>
                </a:solidFill>
              </a:rPr>
              <a:t>Summarize</a:t>
            </a:r>
            <a:r>
              <a:rPr lang="es-ES" dirty="0">
                <a:solidFill>
                  <a:srgbClr val="0070C0"/>
                </a:solidFill>
              </a:rPr>
              <a:t> + </a:t>
            </a:r>
            <a:r>
              <a:rPr lang="es-ES" dirty="0" err="1">
                <a:solidFill>
                  <a:srgbClr val="0070C0"/>
                </a:solidFill>
              </a:rPr>
              <a:t>addcolumns</a:t>
            </a:r>
            <a:endParaRPr lang="es-ES" dirty="0">
              <a:solidFill>
                <a:srgbClr val="0070C0"/>
              </a:solidFill>
            </a:endParaRPr>
          </a:p>
          <a:p>
            <a:pPr lvl="2"/>
            <a:r>
              <a:rPr lang="es-ES" dirty="0" err="1">
                <a:solidFill>
                  <a:srgbClr val="0070C0"/>
                </a:solidFill>
              </a:rPr>
              <a:t>Summarizecolumns</a:t>
            </a:r>
            <a:endParaRPr lang="es-ES" dirty="0">
              <a:solidFill>
                <a:srgbClr val="0070C0"/>
              </a:solidFill>
            </a:endParaRPr>
          </a:p>
          <a:p>
            <a:pPr lvl="2"/>
            <a:r>
              <a:rPr lang="es-ES" dirty="0" err="1">
                <a:solidFill>
                  <a:srgbClr val="0070C0"/>
                </a:solidFill>
              </a:rPr>
              <a:t>Calculate</a:t>
            </a:r>
            <a:r>
              <a:rPr lang="es-ES" dirty="0">
                <a:solidFill>
                  <a:srgbClr val="0070C0"/>
                </a:solidFill>
              </a:rPr>
              <a:t> table y </a:t>
            </a:r>
            <a:r>
              <a:rPr lang="es-ES" dirty="0" err="1">
                <a:solidFill>
                  <a:srgbClr val="0070C0"/>
                </a:solidFill>
              </a:rPr>
              <a:t>treatas</a:t>
            </a:r>
            <a:endParaRPr lang="es-ES" dirty="0">
              <a:solidFill>
                <a:srgbClr val="0070C0"/>
              </a:solidFill>
            </a:endParaRPr>
          </a:p>
          <a:p>
            <a:pPr lvl="2"/>
            <a:r>
              <a:rPr lang="es-ES" dirty="0">
                <a:solidFill>
                  <a:srgbClr val="0070C0"/>
                </a:solidFill>
              </a:rPr>
              <a:t>{ } y </a:t>
            </a:r>
            <a:r>
              <a:rPr lang="es-ES" dirty="0" err="1">
                <a:solidFill>
                  <a:srgbClr val="0070C0"/>
                </a:solidFill>
              </a:rPr>
              <a:t>Row</a:t>
            </a:r>
            <a:r>
              <a:rPr lang="es-ES" dirty="0">
                <a:solidFill>
                  <a:srgbClr val="0070C0"/>
                </a:solidFill>
              </a:rPr>
              <a:t> ()</a:t>
            </a:r>
          </a:p>
          <a:p>
            <a:pPr lvl="1"/>
            <a:r>
              <a:rPr lang="es-ES" dirty="0">
                <a:solidFill>
                  <a:srgbClr val="0070C0"/>
                </a:solidFill>
              </a:rPr>
              <a:t>Exportar datos.</a:t>
            </a:r>
          </a:p>
          <a:p>
            <a:pPr lvl="1"/>
            <a:endParaRPr lang="es-ES" dirty="0">
              <a:solidFill>
                <a:srgbClr val="0070C0"/>
              </a:solidFill>
            </a:endParaRP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23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77558-994C-4CE0-ACED-61CA108C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Dax</a:t>
            </a:r>
            <a:r>
              <a:rPr lang="es-ES" dirty="0"/>
              <a:t> Studio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846533-50E8-495F-87FC-005526F47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Que es?</a:t>
            </a:r>
          </a:p>
          <a:p>
            <a:pPr lvl="1"/>
            <a:r>
              <a:rPr lang="es-ES" dirty="0"/>
              <a:t>Herramienta </a:t>
            </a:r>
            <a:r>
              <a:rPr lang="es-ES" dirty="0" err="1"/>
              <a:t>OpenSource</a:t>
            </a:r>
            <a:endParaRPr lang="es-ES" dirty="0"/>
          </a:p>
          <a:p>
            <a:pPr lvl="1"/>
            <a:r>
              <a:rPr lang="es-ES" dirty="0">
                <a:solidFill>
                  <a:srgbClr val="0070C0"/>
                </a:solidFill>
              </a:rPr>
              <a:t>Creada en 2012 y mantenida desde entonces por Darren </a:t>
            </a:r>
            <a:r>
              <a:rPr lang="es-ES" dirty="0" err="1">
                <a:solidFill>
                  <a:srgbClr val="0070C0"/>
                </a:solidFill>
              </a:rPr>
              <a:t>Gosbell</a:t>
            </a:r>
            <a:endParaRPr lang="es-ES" dirty="0">
              <a:solidFill>
                <a:srgbClr val="0070C0"/>
              </a:solidFill>
            </a:endParaRPr>
          </a:p>
          <a:p>
            <a:pPr lvl="1"/>
            <a:r>
              <a:rPr lang="es-ES" dirty="0">
                <a:solidFill>
                  <a:srgbClr val="0070C0"/>
                </a:solidFill>
              </a:rPr>
              <a:t>Apoyada y difundida ampliamente por los Alberto Ferrari y Marco Russo</a:t>
            </a:r>
          </a:p>
          <a:p>
            <a:pPr lvl="1"/>
            <a:r>
              <a:rPr lang="es-ES" dirty="0">
                <a:solidFill>
                  <a:srgbClr val="0070C0"/>
                </a:solidFill>
              </a:rPr>
              <a:t>Multifuncional</a:t>
            </a:r>
          </a:p>
          <a:p>
            <a:pPr lvl="2"/>
            <a:r>
              <a:rPr lang="es-ES" dirty="0">
                <a:solidFill>
                  <a:srgbClr val="0070C0"/>
                </a:solidFill>
              </a:rPr>
              <a:t>Ejecutar </a:t>
            </a:r>
            <a:r>
              <a:rPr lang="es-ES" dirty="0" err="1">
                <a:solidFill>
                  <a:srgbClr val="0070C0"/>
                </a:solidFill>
              </a:rPr>
              <a:t>Querys</a:t>
            </a:r>
            <a:endParaRPr lang="es-ES" dirty="0">
              <a:solidFill>
                <a:srgbClr val="0070C0"/>
              </a:solidFill>
            </a:endParaRPr>
          </a:p>
          <a:p>
            <a:pPr lvl="2"/>
            <a:r>
              <a:rPr lang="es-ES" dirty="0">
                <a:solidFill>
                  <a:srgbClr val="0070C0"/>
                </a:solidFill>
              </a:rPr>
              <a:t>Exportar datos</a:t>
            </a:r>
          </a:p>
          <a:p>
            <a:pPr lvl="2"/>
            <a:r>
              <a:rPr lang="es-ES" dirty="0">
                <a:solidFill>
                  <a:srgbClr val="0070C0"/>
                </a:solidFill>
              </a:rPr>
              <a:t>Depurar medidas</a:t>
            </a:r>
          </a:p>
          <a:p>
            <a:pPr lvl="2"/>
            <a:r>
              <a:rPr lang="es-ES" dirty="0">
                <a:solidFill>
                  <a:srgbClr val="0070C0"/>
                </a:solidFill>
              </a:rPr>
              <a:t>Analizar el modelo de datos (</a:t>
            </a:r>
            <a:r>
              <a:rPr lang="es-ES" dirty="0" err="1">
                <a:solidFill>
                  <a:srgbClr val="0070C0"/>
                </a:solidFill>
              </a:rPr>
              <a:t>Vertipaq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 err="1">
                <a:solidFill>
                  <a:srgbClr val="0070C0"/>
                </a:solidFill>
              </a:rPr>
              <a:t>Analyzer</a:t>
            </a:r>
            <a:r>
              <a:rPr lang="es-ES" dirty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lang="es-ES" dirty="0">
                <a:solidFill>
                  <a:srgbClr val="0070C0"/>
                </a:solidFill>
              </a:rPr>
              <a:t>Capturar </a:t>
            </a:r>
            <a:r>
              <a:rPr lang="es-ES" dirty="0" err="1">
                <a:solidFill>
                  <a:srgbClr val="0070C0"/>
                </a:solidFill>
              </a:rPr>
              <a:t>Querys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 err="1">
                <a:solidFill>
                  <a:srgbClr val="0070C0"/>
                </a:solidFill>
              </a:rPr>
              <a:t>dax</a:t>
            </a:r>
            <a:r>
              <a:rPr lang="es-ES" dirty="0">
                <a:solidFill>
                  <a:srgbClr val="0070C0"/>
                </a:solidFill>
              </a:rPr>
              <a:t> recibidas por el modelo de datos</a:t>
            </a:r>
          </a:p>
          <a:p>
            <a:pPr lvl="2"/>
            <a:r>
              <a:rPr lang="es-ES" dirty="0">
                <a:solidFill>
                  <a:srgbClr val="0070C0"/>
                </a:solidFill>
              </a:rPr>
              <a:t>Puede conectarse a SSAS Tabular, </a:t>
            </a:r>
            <a:r>
              <a:rPr lang="es-ES" dirty="0" err="1">
                <a:solidFill>
                  <a:srgbClr val="0070C0"/>
                </a:solidFill>
              </a:rPr>
              <a:t>Power</a:t>
            </a:r>
            <a:r>
              <a:rPr lang="es-ES" dirty="0">
                <a:solidFill>
                  <a:srgbClr val="0070C0"/>
                </a:solidFill>
              </a:rPr>
              <a:t> BI Premium, </a:t>
            </a:r>
            <a:r>
              <a:rPr lang="es-ES" dirty="0" err="1">
                <a:solidFill>
                  <a:srgbClr val="0070C0"/>
                </a:solidFill>
              </a:rPr>
              <a:t>Power</a:t>
            </a:r>
            <a:r>
              <a:rPr lang="es-ES" dirty="0">
                <a:solidFill>
                  <a:srgbClr val="0070C0"/>
                </a:solidFill>
              </a:rPr>
              <a:t> BI Desktop y modelos </a:t>
            </a:r>
            <a:r>
              <a:rPr lang="es-ES" dirty="0" err="1">
                <a:solidFill>
                  <a:srgbClr val="0070C0"/>
                </a:solidFill>
              </a:rPr>
              <a:t>Power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 err="1">
                <a:solidFill>
                  <a:srgbClr val="0070C0"/>
                </a:solidFill>
              </a:rPr>
              <a:t>Pivot</a:t>
            </a:r>
            <a:r>
              <a:rPr lang="es-ES" dirty="0">
                <a:solidFill>
                  <a:srgbClr val="0070C0"/>
                </a:solidFill>
              </a:rPr>
              <a:t> (si se abre desde el plugin de Excel), no se conecta a </a:t>
            </a:r>
            <a:r>
              <a:rPr lang="es-ES" dirty="0" err="1">
                <a:solidFill>
                  <a:srgbClr val="0070C0"/>
                </a:solidFill>
              </a:rPr>
              <a:t>Datasets</a:t>
            </a:r>
            <a:r>
              <a:rPr lang="es-ES" dirty="0">
                <a:solidFill>
                  <a:srgbClr val="0070C0"/>
                </a:solidFill>
              </a:rPr>
              <a:t> PBI.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717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77558-994C-4CE0-ACED-61CA108C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Funciones: </a:t>
            </a:r>
            <a:r>
              <a:rPr lang="es-ES" dirty="0" err="1"/>
              <a:t>Summarizecolumns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360703C-50B2-431A-9420-D78BCCC050B7}"/>
              </a:ext>
            </a:extLst>
          </p:cNvPr>
          <p:cNvSpPr txBox="1"/>
          <p:nvPr/>
        </p:nvSpPr>
        <p:spPr>
          <a:xfrm>
            <a:off x="3047260" y="2151875"/>
            <a:ext cx="60945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9A03B"/>
                </a:solidFill>
                <a:effectLst/>
              </a:rPr>
              <a:t>/* START QUERY BUILDER */</a:t>
            </a:r>
            <a:br>
              <a:rPr lang="en-US" dirty="0"/>
            </a:br>
            <a:r>
              <a:rPr lang="en-US" dirty="0">
                <a:solidFill>
                  <a:srgbClr val="035ACA"/>
                </a:solidFill>
                <a:effectLst/>
              </a:rPr>
              <a:t>EVALUATE</a:t>
            </a:r>
            <a:br>
              <a:rPr lang="en-US" dirty="0"/>
            </a:br>
            <a:r>
              <a:rPr lang="en-US" dirty="0">
                <a:solidFill>
                  <a:srgbClr val="035ACA"/>
                </a:solidFill>
                <a:effectLst/>
              </a:rPr>
              <a:t>SUMMARIZECOLUMNS</a:t>
            </a:r>
            <a:r>
              <a:rPr lang="en-US" dirty="0">
                <a:solidFill>
                  <a:srgbClr val="808080"/>
                </a:solidFill>
                <a:effectLst/>
              </a:rPr>
              <a:t>(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>
                <a:solidFill>
                  <a:srgbClr val="333333"/>
                </a:solidFill>
                <a:effectLst/>
              </a:rPr>
              <a:t>Customer[Country-Region]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>
                <a:solidFill>
                  <a:srgbClr val="333333"/>
                </a:solidFill>
                <a:effectLst/>
              </a:rPr>
              <a:t>Customer[City]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>
                <a:solidFill>
                  <a:srgbClr val="035ACA"/>
                </a:solidFill>
                <a:effectLst/>
              </a:rPr>
              <a:t>KEEPFILTERS</a:t>
            </a:r>
            <a:r>
              <a:rPr lang="en-US" dirty="0">
                <a:solidFill>
                  <a:srgbClr val="808080"/>
                </a:solidFill>
                <a:effectLst/>
              </a:rPr>
              <a:t>(</a:t>
            </a:r>
            <a:r>
              <a:rPr lang="en-US" dirty="0"/>
              <a:t> </a:t>
            </a:r>
            <a:r>
              <a:rPr lang="en-US" dirty="0">
                <a:solidFill>
                  <a:srgbClr val="035ACA"/>
                </a:solidFill>
                <a:effectLst/>
              </a:rPr>
              <a:t>TREATAS</a:t>
            </a:r>
            <a:r>
              <a:rPr lang="en-US" dirty="0">
                <a:solidFill>
                  <a:srgbClr val="808080"/>
                </a:solidFill>
                <a:effectLst/>
              </a:rPr>
              <a:t>(</a:t>
            </a:r>
            <a:r>
              <a:rPr lang="en-US" dirty="0"/>
              <a:t> {</a:t>
            </a:r>
            <a:r>
              <a:rPr lang="en-US" i="0" dirty="0">
                <a:solidFill>
                  <a:srgbClr val="D93124"/>
                </a:solidFill>
                <a:effectLst/>
              </a:rPr>
              <a:t>"BLUE"</a:t>
            </a:r>
            <a:r>
              <a:rPr lang="en-US" dirty="0"/>
              <a:t>}, </a:t>
            </a:r>
            <a:r>
              <a:rPr lang="en-US" dirty="0">
                <a:solidFill>
                  <a:srgbClr val="333333"/>
                </a:solidFill>
                <a:effectLst/>
              </a:rPr>
              <a:t>'Product'[Color]</a:t>
            </a:r>
            <a:r>
              <a:rPr lang="en-US" dirty="0"/>
              <a:t> </a:t>
            </a:r>
            <a:r>
              <a:rPr lang="en-US" dirty="0">
                <a:solidFill>
                  <a:srgbClr val="808080"/>
                </a:solidFill>
                <a:effectLst/>
              </a:rPr>
              <a:t>))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i="0" dirty="0">
                <a:solidFill>
                  <a:srgbClr val="D93124"/>
                </a:solidFill>
                <a:effectLst/>
              </a:rPr>
              <a:t>"Sum of Extended Amount"</a:t>
            </a:r>
            <a:r>
              <a:rPr lang="en-US" dirty="0"/>
              <a:t>, </a:t>
            </a:r>
            <a:r>
              <a:rPr lang="en-US" dirty="0">
                <a:solidFill>
                  <a:srgbClr val="333333"/>
                </a:solidFill>
                <a:effectLst/>
              </a:rPr>
              <a:t>[Sum of Extended Amount]</a:t>
            </a:r>
            <a:br>
              <a:rPr lang="en-US" dirty="0"/>
            </a:br>
            <a:r>
              <a:rPr lang="en-US" dirty="0">
                <a:solidFill>
                  <a:srgbClr val="808080"/>
                </a:solidFill>
                <a:effectLst/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39A03B"/>
                </a:solidFill>
                <a:effectLst/>
              </a:rPr>
              <a:t>/* END QUERY BUILDER */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541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77558-994C-4CE0-ACED-61CA108C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Funciones: </a:t>
            </a:r>
            <a:r>
              <a:rPr lang="es-ES" dirty="0" err="1"/>
              <a:t>CalculateTable</a:t>
            </a:r>
            <a:r>
              <a:rPr lang="es-ES" dirty="0"/>
              <a:t>, </a:t>
            </a:r>
            <a:r>
              <a:rPr lang="es-ES" dirty="0" err="1"/>
              <a:t>TreatAs</a:t>
            </a:r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F6A17AE-B1ED-470C-A0DA-4C4F7A5C4D11}"/>
              </a:ext>
            </a:extLst>
          </p:cNvPr>
          <p:cNvSpPr txBox="1"/>
          <p:nvPr/>
        </p:nvSpPr>
        <p:spPr>
          <a:xfrm>
            <a:off x="6211410" y="3354345"/>
            <a:ext cx="44151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  </a:t>
            </a:r>
            <a:r>
              <a:rPr lang="nb-NO" dirty="0">
                <a:solidFill>
                  <a:srgbClr val="035ACA"/>
                </a:solidFill>
                <a:effectLst/>
              </a:rPr>
              <a:t>VAR</a:t>
            </a:r>
            <a:r>
              <a:rPr lang="nb-NO" dirty="0"/>
              <a:t> __DS0FilterTable = </a:t>
            </a:r>
            <a:br>
              <a:rPr lang="nb-NO" dirty="0"/>
            </a:br>
            <a:r>
              <a:rPr lang="nb-NO" dirty="0"/>
              <a:t>    </a:t>
            </a:r>
            <a:r>
              <a:rPr lang="nb-NO" dirty="0">
                <a:solidFill>
                  <a:srgbClr val="035ACA"/>
                </a:solidFill>
                <a:effectLst/>
              </a:rPr>
              <a:t>TREATAS</a:t>
            </a:r>
            <a:r>
              <a:rPr lang="nb-NO" dirty="0">
                <a:solidFill>
                  <a:srgbClr val="808080"/>
                </a:solidFill>
                <a:effectLst/>
              </a:rPr>
              <a:t>(</a:t>
            </a:r>
            <a:r>
              <a:rPr lang="nb-NO" dirty="0"/>
              <a:t>{</a:t>
            </a:r>
            <a:r>
              <a:rPr lang="nb-NO" dirty="0">
                <a:solidFill>
                  <a:srgbClr val="EE7F18"/>
                </a:solidFill>
                <a:effectLst/>
              </a:rPr>
              <a:t>2017</a:t>
            </a:r>
            <a:r>
              <a:rPr lang="nb-NO" dirty="0"/>
              <a:t>,</a:t>
            </a:r>
            <a:br>
              <a:rPr lang="nb-NO" dirty="0"/>
            </a:br>
            <a:r>
              <a:rPr lang="nb-NO" dirty="0"/>
              <a:t>      </a:t>
            </a:r>
            <a:r>
              <a:rPr lang="nb-NO" dirty="0">
                <a:solidFill>
                  <a:srgbClr val="EE7F18"/>
                </a:solidFill>
                <a:effectLst/>
              </a:rPr>
              <a:t>2018</a:t>
            </a:r>
            <a:r>
              <a:rPr lang="nb-NO" dirty="0"/>
              <a:t>,</a:t>
            </a:r>
            <a:br>
              <a:rPr lang="nb-NO" dirty="0"/>
            </a:br>
            <a:r>
              <a:rPr lang="nb-NO" dirty="0"/>
              <a:t>      </a:t>
            </a:r>
            <a:r>
              <a:rPr lang="nb-NO" dirty="0">
                <a:solidFill>
                  <a:srgbClr val="EE7F18"/>
                </a:solidFill>
                <a:effectLst/>
              </a:rPr>
              <a:t>2019</a:t>
            </a:r>
            <a:r>
              <a:rPr lang="nb-NO" dirty="0"/>
              <a:t>,</a:t>
            </a:r>
            <a:br>
              <a:rPr lang="nb-NO" dirty="0"/>
            </a:br>
            <a:r>
              <a:rPr lang="nb-NO" dirty="0"/>
              <a:t>      </a:t>
            </a:r>
            <a:r>
              <a:rPr lang="nb-NO" dirty="0">
                <a:solidFill>
                  <a:srgbClr val="EE7F18"/>
                </a:solidFill>
                <a:effectLst/>
              </a:rPr>
              <a:t>2020</a:t>
            </a:r>
            <a:r>
              <a:rPr lang="nb-NO" dirty="0"/>
              <a:t>}, </a:t>
            </a:r>
            <a:r>
              <a:rPr lang="nb-NO" dirty="0">
                <a:solidFill>
                  <a:srgbClr val="333333"/>
                </a:solidFill>
                <a:effectLst/>
              </a:rPr>
              <a:t>'Date'[Year]</a:t>
            </a:r>
            <a:r>
              <a:rPr lang="nb-NO" dirty="0">
                <a:solidFill>
                  <a:srgbClr val="808080"/>
                </a:solidFill>
                <a:effectLst/>
              </a:rPr>
              <a:t>)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3A6318A-7E1A-47CA-8D4A-FED7F142D269}"/>
              </a:ext>
            </a:extLst>
          </p:cNvPr>
          <p:cNvSpPr txBox="1"/>
          <p:nvPr/>
        </p:nvSpPr>
        <p:spPr>
          <a:xfrm>
            <a:off x="570390" y="1303161"/>
            <a:ext cx="60945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035ACA"/>
                </a:solidFill>
                <a:effectLst/>
              </a:rPr>
              <a:t>DEFINE</a:t>
            </a:r>
            <a:br>
              <a:rPr lang="es-AR" dirty="0"/>
            </a:br>
            <a:r>
              <a:rPr lang="es-AR" dirty="0"/>
              <a:t>    </a:t>
            </a:r>
            <a:r>
              <a:rPr lang="es-AR" dirty="0">
                <a:solidFill>
                  <a:srgbClr val="035ACA"/>
                </a:solidFill>
                <a:effectLst/>
              </a:rPr>
              <a:t>VAR</a:t>
            </a:r>
            <a:r>
              <a:rPr lang="es-AR" dirty="0"/>
              <a:t> </a:t>
            </a:r>
            <a:r>
              <a:rPr lang="es-AR" dirty="0" err="1"/>
              <a:t>AveragePorProducto</a:t>
            </a:r>
            <a:r>
              <a:rPr lang="es-AR" dirty="0"/>
              <a:t> =</a:t>
            </a:r>
            <a:br>
              <a:rPr lang="es-AR" dirty="0"/>
            </a:br>
            <a:r>
              <a:rPr lang="es-AR" dirty="0"/>
              <a:t>        </a:t>
            </a:r>
            <a:r>
              <a:rPr lang="es-AR" dirty="0">
                <a:solidFill>
                  <a:srgbClr val="035ACA"/>
                </a:solidFill>
                <a:effectLst/>
              </a:rPr>
              <a:t>AVERAGEX</a:t>
            </a:r>
            <a:r>
              <a:rPr lang="es-AR" dirty="0"/>
              <a:t> </a:t>
            </a:r>
            <a:r>
              <a:rPr lang="es-AR" dirty="0">
                <a:solidFill>
                  <a:srgbClr val="808080"/>
                </a:solidFill>
                <a:effectLst/>
              </a:rPr>
              <a:t>(</a:t>
            </a:r>
            <a:r>
              <a:rPr lang="es-AR" dirty="0"/>
              <a:t> </a:t>
            </a:r>
            <a:r>
              <a:rPr lang="es-AR" dirty="0">
                <a:solidFill>
                  <a:srgbClr val="035ACA"/>
                </a:solidFill>
                <a:effectLst/>
              </a:rPr>
              <a:t>VALUES</a:t>
            </a:r>
            <a:r>
              <a:rPr lang="es-AR" dirty="0"/>
              <a:t> </a:t>
            </a:r>
            <a:r>
              <a:rPr lang="es-AR" dirty="0">
                <a:solidFill>
                  <a:srgbClr val="808080"/>
                </a:solidFill>
                <a:effectLst/>
              </a:rPr>
              <a:t>(</a:t>
            </a:r>
            <a:r>
              <a:rPr lang="es-AR" dirty="0"/>
              <a:t> </a:t>
            </a:r>
            <a:r>
              <a:rPr lang="es-AR" dirty="0">
                <a:solidFill>
                  <a:srgbClr val="333333"/>
                </a:solidFill>
                <a:effectLst/>
              </a:rPr>
              <a:t>'</a:t>
            </a:r>
            <a:r>
              <a:rPr lang="es-AR" dirty="0" err="1">
                <a:solidFill>
                  <a:srgbClr val="333333"/>
                </a:solidFill>
                <a:effectLst/>
              </a:rPr>
              <a:t>Product</a:t>
            </a:r>
            <a:r>
              <a:rPr lang="es-AR" dirty="0">
                <a:solidFill>
                  <a:srgbClr val="333333"/>
                </a:solidFill>
                <a:effectLst/>
              </a:rPr>
              <a:t>'[</a:t>
            </a:r>
            <a:r>
              <a:rPr lang="es-AR" dirty="0" err="1">
                <a:solidFill>
                  <a:srgbClr val="333333"/>
                </a:solidFill>
                <a:effectLst/>
              </a:rPr>
              <a:t>Product</a:t>
            </a:r>
            <a:r>
              <a:rPr lang="es-AR" dirty="0">
                <a:solidFill>
                  <a:srgbClr val="333333"/>
                </a:solidFill>
                <a:effectLst/>
              </a:rPr>
              <a:t>]</a:t>
            </a:r>
            <a:r>
              <a:rPr lang="es-AR" dirty="0"/>
              <a:t> </a:t>
            </a:r>
            <a:r>
              <a:rPr lang="es-AR" dirty="0">
                <a:solidFill>
                  <a:srgbClr val="808080"/>
                </a:solidFill>
                <a:effectLst/>
              </a:rPr>
              <a:t>)</a:t>
            </a:r>
            <a:r>
              <a:rPr lang="es-AR" dirty="0"/>
              <a:t>, </a:t>
            </a:r>
            <a:r>
              <a:rPr lang="es-AR" dirty="0">
                <a:solidFill>
                  <a:srgbClr val="333333"/>
                </a:solidFill>
                <a:effectLst/>
              </a:rPr>
              <a:t>[Sum </a:t>
            </a:r>
            <a:r>
              <a:rPr lang="es-AR" dirty="0" err="1">
                <a:solidFill>
                  <a:srgbClr val="333333"/>
                </a:solidFill>
                <a:effectLst/>
              </a:rPr>
              <a:t>of</a:t>
            </a:r>
            <a:r>
              <a:rPr lang="es-AR" dirty="0">
                <a:solidFill>
                  <a:srgbClr val="333333"/>
                </a:solidFill>
                <a:effectLst/>
              </a:rPr>
              <a:t> Sales </a:t>
            </a:r>
            <a:r>
              <a:rPr lang="es-AR" dirty="0" err="1">
                <a:solidFill>
                  <a:srgbClr val="333333"/>
                </a:solidFill>
                <a:effectLst/>
              </a:rPr>
              <a:t>Amount</a:t>
            </a:r>
            <a:r>
              <a:rPr lang="es-AR" dirty="0">
                <a:solidFill>
                  <a:srgbClr val="333333"/>
                </a:solidFill>
                <a:effectLst/>
              </a:rPr>
              <a:t>]</a:t>
            </a:r>
            <a:r>
              <a:rPr lang="es-AR" dirty="0"/>
              <a:t> </a:t>
            </a:r>
            <a:r>
              <a:rPr lang="es-AR" dirty="0">
                <a:solidFill>
                  <a:srgbClr val="808080"/>
                </a:solidFill>
                <a:effectLst/>
              </a:rPr>
              <a:t>)</a:t>
            </a:r>
            <a:br>
              <a:rPr lang="es-AR" dirty="0"/>
            </a:br>
            <a:r>
              <a:rPr lang="es-AR" dirty="0">
                <a:solidFill>
                  <a:srgbClr val="035ACA"/>
                </a:solidFill>
                <a:effectLst/>
              </a:rPr>
              <a:t>EVALUATE</a:t>
            </a:r>
            <a:br>
              <a:rPr lang="es-AR" dirty="0"/>
            </a:br>
            <a:r>
              <a:rPr lang="es-AR" dirty="0">
                <a:solidFill>
                  <a:srgbClr val="035ACA"/>
                </a:solidFill>
                <a:effectLst/>
              </a:rPr>
              <a:t>CALCULATETABLE</a:t>
            </a:r>
            <a:r>
              <a:rPr lang="es-AR" dirty="0"/>
              <a:t> </a:t>
            </a:r>
            <a:r>
              <a:rPr lang="es-AR" dirty="0">
                <a:solidFill>
                  <a:srgbClr val="808080"/>
                </a:solidFill>
                <a:effectLst/>
              </a:rPr>
              <a:t>(</a:t>
            </a:r>
            <a:br>
              <a:rPr lang="es-AR" dirty="0"/>
            </a:br>
            <a:r>
              <a:rPr lang="es-AR" dirty="0"/>
              <a:t>    </a:t>
            </a:r>
            <a:r>
              <a:rPr lang="es-AR" dirty="0">
                <a:solidFill>
                  <a:srgbClr val="035ACA"/>
                </a:solidFill>
                <a:effectLst/>
              </a:rPr>
              <a:t>FILTER</a:t>
            </a:r>
            <a:r>
              <a:rPr lang="es-AR" dirty="0"/>
              <a:t> </a:t>
            </a:r>
            <a:r>
              <a:rPr lang="es-AR" dirty="0">
                <a:solidFill>
                  <a:srgbClr val="808080"/>
                </a:solidFill>
                <a:effectLst/>
              </a:rPr>
              <a:t>(</a:t>
            </a:r>
            <a:r>
              <a:rPr lang="es-AR" dirty="0"/>
              <a:t> </a:t>
            </a:r>
            <a:r>
              <a:rPr lang="es-AR" dirty="0">
                <a:solidFill>
                  <a:srgbClr val="333333"/>
                </a:solidFill>
                <a:effectLst/>
              </a:rPr>
              <a:t>'</a:t>
            </a:r>
            <a:r>
              <a:rPr lang="es-AR" dirty="0" err="1">
                <a:solidFill>
                  <a:srgbClr val="333333"/>
                </a:solidFill>
                <a:effectLst/>
              </a:rPr>
              <a:t>Product</a:t>
            </a:r>
            <a:r>
              <a:rPr lang="es-AR" dirty="0">
                <a:solidFill>
                  <a:srgbClr val="333333"/>
                </a:solidFill>
                <a:effectLst/>
              </a:rPr>
              <a:t>'</a:t>
            </a:r>
            <a:r>
              <a:rPr lang="es-AR" dirty="0"/>
              <a:t>, </a:t>
            </a:r>
            <a:r>
              <a:rPr lang="es-AR" dirty="0">
                <a:solidFill>
                  <a:srgbClr val="333333"/>
                </a:solidFill>
                <a:effectLst/>
              </a:rPr>
              <a:t>[Sum </a:t>
            </a:r>
            <a:r>
              <a:rPr lang="es-AR" dirty="0" err="1">
                <a:solidFill>
                  <a:srgbClr val="333333"/>
                </a:solidFill>
                <a:effectLst/>
              </a:rPr>
              <a:t>of</a:t>
            </a:r>
            <a:r>
              <a:rPr lang="es-AR" dirty="0">
                <a:solidFill>
                  <a:srgbClr val="333333"/>
                </a:solidFill>
                <a:effectLst/>
              </a:rPr>
              <a:t> Sales </a:t>
            </a:r>
            <a:r>
              <a:rPr lang="es-AR" dirty="0" err="1">
                <a:solidFill>
                  <a:srgbClr val="333333"/>
                </a:solidFill>
                <a:effectLst/>
              </a:rPr>
              <a:t>Amount</a:t>
            </a:r>
            <a:r>
              <a:rPr lang="es-AR" dirty="0">
                <a:solidFill>
                  <a:srgbClr val="333333"/>
                </a:solidFill>
                <a:effectLst/>
              </a:rPr>
              <a:t>]</a:t>
            </a:r>
            <a:r>
              <a:rPr lang="es-AR" dirty="0"/>
              <a:t> &gt; </a:t>
            </a:r>
            <a:r>
              <a:rPr lang="es-AR" dirty="0" err="1"/>
              <a:t>AveragePorProducto</a:t>
            </a:r>
            <a:r>
              <a:rPr lang="es-AR" dirty="0"/>
              <a:t> </a:t>
            </a:r>
            <a:r>
              <a:rPr lang="es-AR" dirty="0">
                <a:solidFill>
                  <a:srgbClr val="808080"/>
                </a:solidFill>
                <a:effectLst/>
              </a:rPr>
              <a:t>)</a:t>
            </a:r>
            <a:r>
              <a:rPr lang="es-AR" dirty="0"/>
              <a:t>,</a:t>
            </a:r>
            <a:br>
              <a:rPr lang="es-AR" dirty="0"/>
            </a:br>
            <a:r>
              <a:rPr lang="es-AR" dirty="0"/>
              <a:t>    </a:t>
            </a:r>
            <a:r>
              <a:rPr lang="es-AR" dirty="0">
                <a:solidFill>
                  <a:srgbClr val="035ACA"/>
                </a:solidFill>
                <a:effectLst/>
              </a:rPr>
              <a:t>TREATAS</a:t>
            </a:r>
            <a:r>
              <a:rPr lang="es-AR" dirty="0"/>
              <a:t> </a:t>
            </a:r>
            <a:r>
              <a:rPr lang="es-AR" dirty="0">
                <a:solidFill>
                  <a:srgbClr val="808080"/>
                </a:solidFill>
                <a:effectLst/>
              </a:rPr>
              <a:t>(</a:t>
            </a:r>
            <a:r>
              <a:rPr lang="es-AR" dirty="0"/>
              <a:t> { </a:t>
            </a:r>
            <a:r>
              <a:rPr lang="es-AR" dirty="0">
                <a:solidFill>
                  <a:srgbClr val="EE7F18"/>
                </a:solidFill>
                <a:effectLst/>
              </a:rPr>
              <a:t>2018</a:t>
            </a:r>
            <a:r>
              <a:rPr lang="es-AR" dirty="0"/>
              <a:t> }, </a:t>
            </a:r>
            <a:r>
              <a:rPr lang="es-AR" dirty="0">
                <a:solidFill>
                  <a:srgbClr val="333333"/>
                </a:solidFill>
                <a:effectLst/>
              </a:rPr>
              <a:t>'Date'[</a:t>
            </a:r>
            <a:r>
              <a:rPr lang="es-AR" dirty="0" err="1">
                <a:solidFill>
                  <a:srgbClr val="333333"/>
                </a:solidFill>
                <a:effectLst/>
              </a:rPr>
              <a:t>Year</a:t>
            </a:r>
            <a:r>
              <a:rPr lang="es-AR" dirty="0">
                <a:solidFill>
                  <a:srgbClr val="333333"/>
                </a:solidFill>
                <a:effectLst/>
              </a:rPr>
              <a:t>]</a:t>
            </a:r>
            <a:r>
              <a:rPr lang="es-AR" dirty="0"/>
              <a:t> </a:t>
            </a:r>
            <a:r>
              <a:rPr lang="es-AR" dirty="0">
                <a:solidFill>
                  <a:srgbClr val="808080"/>
                </a:solidFill>
                <a:effectLst/>
              </a:rPr>
              <a:t>)</a:t>
            </a:r>
            <a:br>
              <a:rPr lang="es-AR" dirty="0"/>
            </a:br>
            <a:r>
              <a:rPr lang="es-AR" dirty="0">
                <a:solidFill>
                  <a:srgbClr val="808080"/>
                </a:solidFill>
                <a:effectLst/>
              </a:rPr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96081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77558-994C-4CE0-ACED-61CA108C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Funciones: </a:t>
            </a:r>
            <a:r>
              <a:rPr lang="es-ES" dirty="0" err="1"/>
              <a:t>CalculateTable</a:t>
            </a:r>
            <a:r>
              <a:rPr lang="es-ES" dirty="0"/>
              <a:t>, </a:t>
            </a:r>
            <a:r>
              <a:rPr lang="es-ES" dirty="0" err="1"/>
              <a:t>TreatAs</a:t>
            </a:r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F6A17AE-B1ED-470C-A0DA-4C4F7A5C4D11}"/>
              </a:ext>
            </a:extLst>
          </p:cNvPr>
          <p:cNvSpPr txBox="1"/>
          <p:nvPr/>
        </p:nvSpPr>
        <p:spPr>
          <a:xfrm>
            <a:off x="6211410" y="3354345"/>
            <a:ext cx="44151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  </a:t>
            </a:r>
            <a:r>
              <a:rPr lang="nb-NO" dirty="0">
                <a:solidFill>
                  <a:srgbClr val="035ACA"/>
                </a:solidFill>
                <a:effectLst/>
              </a:rPr>
              <a:t>VAR</a:t>
            </a:r>
            <a:r>
              <a:rPr lang="nb-NO" dirty="0"/>
              <a:t> __DS0FilterTable = </a:t>
            </a:r>
            <a:br>
              <a:rPr lang="nb-NO" dirty="0"/>
            </a:br>
            <a:r>
              <a:rPr lang="nb-NO" dirty="0"/>
              <a:t>    </a:t>
            </a:r>
            <a:r>
              <a:rPr lang="nb-NO" dirty="0">
                <a:solidFill>
                  <a:srgbClr val="035ACA"/>
                </a:solidFill>
                <a:effectLst/>
              </a:rPr>
              <a:t>TREATAS</a:t>
            </a:r>
            <a:r>
              <a:rPr lang="nb-NO" dirty="0">
                <a:solidFill>
                  <a:srgbClr val="808080"/>
                </a:solidFill>
                <a:effectLst/>
              </a:rPr>
              <a:t>(</a:t>
            </a:r>
            <a:r>
              <a:rPr lang="nb-NO" dirty="0"/>
              <a:t>{</a:t>
            </a:r>
            <a:r>
              <a:rPr lang="nb-NO" dirty="0">
                <a:solidFill>
                  <a:srgbClr val="EE7F18"/>
                </a:solidFill>
                <a:effectLst/>
              </a:rPr>
              <a:t>2017</a:t>
            </a:r>
            <a:r>
              <a:rPr lang="nb-NO" dirty="0"/>
              <a:t>,</a:t>
            </a:r>
            <a:br>
              <a:rPr lang="nb-NO" dirty="0"/>
            </a:br>
            <a:r>
              <a:rPr lang="nb-NO" dirty="0"/>
              <a:t>      </a:t>
            </a:r>
            <a:r>
              <a:rPr lang="nb-NO" dirty="0">
                <a:solidFill>
                  <a:srgbClr val="EE7F18"/>
                </a:solidFill>
                <a:effectLst/>
              </a:rPr>
              <a:t>2018</a:t>
            </a:r>
            <a:r>
              <a:rPr lang="nb-NO" dirty="0"/>
              <a:t>,</a:t>
            </a:r>
            <a:br>
              <a:rPr lang="nb-NO" dirty="0"/>
            </a:br>
            <a:r>
              <a:rPr lang="nb-NO" dirty="0"/>
              <a:t>      </a:t>
            </a:r>
            <a:r>
              <a:rPr lang="nb-NO" dirty="0">
                <a:solidFill>
                  <a:srgbClr val="EE7F18"/>
                </a:solidFill>
                <a:effectLst/>
              </a:rPr>
              <a:t>2019</a:t>
            </a:r>
            <a:r>
              <a:rPr lang="nb-NO" dirty="0"/>
              <a:t>,</a:t>
            </a:r>
            <a:br>
              <a:rPr lang="nb-NO" dirty="0"/>
            </a:br>
            <a:r>
              <a:rPr lang="nb-NO" dirty="0"/>
              <a:t>      </a:t>
            </a:r>
            <a:r>
              <a:rPr lang="nb-NO" dirty="0">
                <a:solidFill>
                  <a:srgbClr val="EE7F18"/>
                </a:solidFill>
                <a:effectLst/>
              </a:rPr>
              <a:t>2020</a:t>
            </a:r>
            <a:r>
              <a:rPr lang="nb-NO" dirty="0"/>
              <a:t>}, </a:t>
            </a:r>
            <a:r>
              <a:rPr lang="nb-NO" dirty="0">
                <a:solidFill>
                  <a:srgbClr val="333333"/>
                </a:solidFill>
                <a:effectLst/>
              </a:rPr>
              <a:t>'Date'[Year]</a:t>
            </a:r>
            <a:r>
              <a:rPr lang="nb-NO" dirty="0">
                <a:solidFill>
                  <a:srgbClr val="808080"/>
                </a:solidFill>
                <a:effectLst/>
              </a:rPr>
              <a:t>)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3A6318A-7E1A-47CA-8D4A-FED7F142D269}"/>
              </a:ext>
            </a:extLst>
          </p:cNvPr>
          <p:cNvSpPr txBox="1"/>
          <p:nvPr/>
        </p:nvSpPr>
        <p:spPr>
          <a:xfrm>
            <a:off x="570390" y="1303161"/>
            <a:ext cx="60945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035ACA"/>
                </a:solidFill>
                <a:effectLst/>
              </a:rPr>
              <a:t>DEFINE</a:t>
            </a:r>
            <a:br>
              <a:rPr lang="es-AR" dirty="0"/>
            </a:br>
            <a:r>
              <a:rPr lang="es-AR" dirty="0"/>
              <a:t>    </a:t>
            </a:r>
            <a:r>
              <a:rPr lang="es-AR" dirty="0">
                <a:solidFill>
                  <a:srgbClr val="035ACA"/>
                </a:solidFill>
                <a:effectLst/>
              </a:rPr>
              <a:t>VAR</a:t>
            </a:r>
            <a:r>
              <a:rPr lang="es-AR" dirty="0"/>
              <a:t> </a:t>
            </a:r>
            <a:r>
              <a:rPr lang="es-AR" dirty="0" err="1"/>
              <a:t>AveragePorProducto</a:t>
            </a:r>
            <a:r>
              <a:rPr lang="es-AR" dirty="0"/>
              <a:t> =</a:t>
            </a:r>
            <a:br>
              <a:rPr lang="es-AR" dirty="0"/>
            </a:br>
            <a:r>
              <a:rPr lang="es-AR" dirty="0"/>
              <a:t>        </a:t>
            </a:r>
            <a:r>
              <a:rPr lang="es-AR" dirty="0">
                <a:solidFill>
                  <a:srgbClr val="035ACA"/>
                </a:solidFill>
                <a:effectLst/>
              </a:rPr>
              <a:t>AVERAGEX</a:t>
            </a:r>
            <a:r>
              <a:rPr lang="es-AR" dirty="0"/>
              <a:t> </a:t>
            </a:r>
            <a:r>
              <a:rPr lang="es-AR" dirty="0">
                <a:solidFill>
                  <a:srgbClr val="808080"/>
                </a:solidFill>
                <a:effectLst/>
              </a:rPr>
              <a:t>(</a:t>
            </a:r>
            <a:r>
              <a:rPr lang="es-AR" dirty="0"/>
              <a:t> </a:t>
            </a:r>
            <a:r>
              <a:rPr lang="es-AR" dirty="0">
                <a:solidFill>
                  <a:srgbClr val="035ACA"/>
                </a:solidFill>
                <a:effectLst/>
              </a:rPr>
              <a:t>VALUES</a:t>
            </a:r>
            <a:r>
              <a:rPr lang="es-AR" dirty="0"/>
              <a:t> </a:t>
            </a:r>
            <a:r>
              <a:rPr lang="es-AR" dirty="0">
                <a:solidFill>
                  <a:srgbClr val="808080"/>
                </a:solidFill>
                <a:effectLst/>
              </a:rPr>
              <a:t>(</a:t>
            </a:r>
            <a:r>
              <a:rPr lang="es-AR" dirty="0"/>
              <a:t> </a:t>
            </a:r>
            <a:r>
              <a:rPr lang="es-AR" dirty="0">
                <a:solidFill>
                  <a:srgbClr val="333333"/>
                </a:solidFill>
                <a:effectLst/>
              </a:rPr>
              <a:t>'</a:t>
            </a:r>
            <a:r>
              <a:rPr lang="es-AR" dirty="0" err="1">
                <a:solidFill>
                  <a:srgbClr val="333333"/>
                </a:solidFill>
                <a:effectLst/>
              </a:rPr>
              <a:t>Product</a:t>
            </a:r>
            <a:r>
              <a:rPr lang="es-AR" dirty="0">
                <a:solidFill>
                  <a:srgbClr val="333333"/>
                </a:solidFill>
                <a:effectLst/>
              </a:rPr>
              <a:t>'[</a:t>
            </a:r>
            <a:r>
              <a:rPr lang="es-AR" dirty="0" err="1">
                <a:solidFill>
                  <a:srgbClr val="333333"/>
                </a:solidFill>
                <a:effectLst/>
              </a:rPr>
              <a:t>Product</a:t>
            </a:r>
            <a:r>
              <a:rPr lang="es-AR" dirty="0">
                <a:solidFill>
                  <a:srgbClr val="333333"/>
                </a:solidFill>
                <a:effectLst/>
              </a:rPr>
              <a:t>]</a:t>
            </a:r>
            <a:r>
              <a:rPr lang="es-AR" dirty="0"/>
              <a:t> </a:t>
            </a:r>
            <a:r>
              <a:rPr lang="es-AR" dirty="0">
                <a:solidFill>
                  <a:srgbClr val="808080"/>
                </a:solidFill>
                <a:effectLst/>
              </a:rPr>
              <a:t>)</a:t>
            </a:r>
            <a:r>
              <a:rPr lang="es-AR" dirty="0"/>
              <a:t>, </a:t>
            </a:r>
            <a:r>
              <a:rPr lang="es-AR" dirty="0">
                <a:solidFill>
                  <a:srgbClr val="333333"/>
                </a:solidFill>
                <a:effectLst/>
              </a:rPr>
              <a:t>[Sum </a:t>
            </a:r>
            <a:r>
              <a:rPr lang="es-AR" dirty="0" err="1">
                <a:solidFill>
                  <a:srgbClr val="333333"/>
                </a:solidFill>
                <a:effectLst/>
              </a:rPr>
              <a:t>of</a:t>
            </a:r>
            <a:r>
              <a:rPr lang="es-AR" dirty="0">
                <a:solidFill>
                  <a:srgbClr val="333333"/>
                </a:solidFill>
                <a:effectLst/>
              </a:rPr>
              <a:t> Sales </a:t>
            </a:r>
            <a:r>
              <a:rPr lang="es-AR" dirty="0" err="1">
                <a:solidFill>
                  <a:srgbClr val="333333"/>
                </a:solidFill>
                <a:effectLst/>
              </a:rPr>
              <a:t>Amount</a:t>
            </a:r>
            <a:r>
              <a:rPr lang="es-AR" dirty="0">
                <a:solidFill>
                  <a:srgbClr val="333333"/>
                </a:solidFill>
                <a:effectLst/>
              </a:rPr>
              <a:t>]</a:t>
            </a:r>
            <a:r>
              <a:rPr lang="es-AR" dirty="0"/>
              <a:t> </a:t>
            </a:r>
            <a:r>
              <a:rPr lang="es-AR" dirty="0">
                <a:solidFill>
                  <a:srgbClr val="808080"/>
                </a:solidFill>
                <a:effectLst/>
              </a:rPr>
              <a:t>)</a:t>
            </a:r>
            <a:br>
              <a:rPr lang="es-AR" dirty="0"/>
            </a:br>
            <a:r>
              <a:rPr lang="es-AR" dirty="0">
                <a:solidFill>
                  <a:srgbClr val="035ACA"/>
                </a:solidFill>
                <a:effectLst/>
              </a:rPr>
              <a:t>EVALUATE</a:t>
            </a:r>
            <a:br>
              <a:rPr lang="es-AR" dirty="0"/>
            </a:br>
            <a:r>
              <a:rPr lang="es-AR" dirty="0">
                <a:solidFill>
                  <a:srgbClr val="035ACA"/>
                </a:solidFill>
                <a:effectLst/>
              </a:rPr>
              <a:t>CALCULATETABLE</a:t>
            </a:r>
            <a:r>
              <a:rPr lang="es-AR" dirty="0"/>
              <a:t> </a:t>
            </a:r>
            <a:r>
              <a:rPr lang="es-AR" dirty="0">
                <a:solidFill>
                  <a:srgbClr val="808080"/>
                </a:solidFill>
                <a:effectLst/>
              </a:rPr>
              <a:t>(</a:t>
            </a:r>
            <a:br>
              <a:rPr lang="es-AR" dirty="0"/>
            </a:br>
            <a:r>
              <a:rPr lang="es-AR" dirty="0"/>
              <a:t>    </a:t>
            </a:r>
            <a:r>
              <a:rPr lang="es-AR" dirty="0">
                <a:solidFill>
                  <a:srgbClr val="035ACA"/>
                </a:solidFill>
                <a:effectLst/>
              </a:rPr>
              <a:t>FILTER</a:t>
            </a:r>
            <a:r>
              <a:rPr lang="es-AR" dirty="0"/>
              <a:t> </a:t>
            </a:r>
            <a:r>
              <a:rPr lang="es-AR" dirty="0">
                <a:solidFill>
                  <a:srgbClr val="808080"/>
                </a:solidFill>
                <a:effectLst/>
              </a:rPr>
              <a:t>(</a:t>
            </a:r>
            <a:r>
              <a:rPr lang="es-AR" dirty="0"/>
              <a:t> </a:t>
            </a:r>
            <a:r>
              <a:rPr lang="es-AR" dirty="0">
                <a:solidFill>
                  <a:srgbClr val="333333"/>
                </a:solidFill>
                <a:effectLst/>
              </a:rPr>
              <a:t>'</a:t>
            </a:r>
            <a:r>
              <a:rPr lang="es-AR" dirty="0" err="1">
                <a:solidFill>
                  <a:srgbClr val="333333"/>
                </a:solidFill>
                <a:effectLst/>
              </a:rPr>
              <a:t>Product</a:t>
            </a:r>
            <a:r>
              <a:rPr lang="es-AR" dirty="0">
                <a:solidFill>
                  <a:srgbClr val="333333"/>
                </a:solidFill>
                <a:effectLst/>
              </a:rPr>
              <a:t>'</a:t>
            </a:r>
            <a:r>
              <a:rPr lang="es-AR" dirty="0"/>
              <a:t>, </a:t>
            </a:r>
            <a:r>
              <a:rPr lang="es-AR" dirty="0">
                <a:solidFill>
                  <a:srgbClr val="333333"/>
                </a:solidFill>
                <a:effectLst/>
              </a:rPr>
              <a:t>[Sum </a:t>
            </a:r>
            <a:r>
              <a:rPr lang="es-AR" dirty="0" err="1">
                <a:solidFill>
                  <a:srgbClr val="333333"/>
                </a:solidFill>
                <a:effectLst/>
              </a:rPr>
              <a:t>of</a:t>
            </a:r>
            <a:r>
              <a:rPr lang="es-AR" dirty="0">
                <a:solidFill>
                  <a:srgbClr val="333333"/>
                </a:solidFill>
                <a:effectLst/>
              </a:rPr>
              <a:t> Sales </a:t>
            </a:r>
            <a:r>
              <a:rPr lang="es-AR" dirty="0" err="1">
                <a:solidFill>
                  <a:srgbClr val="333333"/>
                </a:solidFill>
                <a:effectLst/>
              </a:rPr>
              <a:t>Amount</a:t>
            </a:r>
            <a:r>
              <a:rPr lang="es-AR" dirty="0">
                <a:solidFill>
                  <a:srgbClr val="333333"/>
                </a:solidFill>
                <a:effectLst/>
              </a:rPr>
              <a:t>]</a:t>
            </a:r>
            <a:r>
              <a:rPr lang="es-AR" dirty="0"/>
              <a:t> &gt; </a:t>
            </a:r>
            <a:r>
              <a:rPr lang="es-AR" dirty="0" err="1"/>
              <a:t>AveragePorProducto</a:t>
            </a:r>
            <a:r>
              <a:rPr lang="es-AR" dirty="0"/>
              <a:t> </a:t>
            </a:r>
            <a:r>
              <a:rPr lang="es-AR" dirty="0">
                <a:solidFill>
                  <a:srgbClr val="808080"/>
                </a:solidFill>
                <a:effectLst/>
              </a:rPr>
              <a:t>)</a:t>
            </a:r>
            <a:r>
              <a:rPr lang="es-AR" dirty="0"/>
              <a:t>,</a:t>
            </a:r>
            <a:br>
              <a:rPr lang="es-AR" dirty="0"/>
            </a:br>
            <a:r>
              <a:rPr lang="es-AR" dirty="0"/>
              <a:t>    </a:t>
            </a:r>
            <a:r>
              <a:rPr lang="es-AR" dirty="0">
                <a:solidFill>
                  <a:srgbClr val="035ACA"/>
                </a:solidFill>
                <a:effectLst/>
              </a:rPr>
              <a:t>TREATAS</a:t>
            </a:r>
            <a:r>
              <a:rPr lang="es-AR" dirty="0"/>
              <a:t> </a:t>
            </a:r>
            <a:r>
              <a:rPr lang="es-AR" dirty="0">
                <a:solidFill>
                  <a:srgbClr val="808080"/>
                </a:solidFill>
                <a:effectLst/>
              </a:rPr>
              <a:t>(</a:t>
            </a:r>
            <a:r>
              <a:rPr lang="es-AR" dirty="0"/>
              <a:t> { </a:t>
            </a:r>
            <a:r>
              <a:rPr lang="es-AR" dirty="0">
                <a:solidFill>
                  <a:srgbClr val="EE7F18"/>
                </a:solidFill>
                <a:effectLst/>
              </a:rPr>
              <a:t>2018</a:t>
            </a:r>
            <a:r>
              <a:rPr lang="es-AR" dirty="0"/>
              <a:t> }, </a:t>
            </a:r>
            <a:r>
              <a:rPr lang="es-AR" dirty="0">
                <a:solidFill>
                  <a:srgbClr val="333333"/>
                </a:solidFill>
                <a:effectLst/>
              </a:rPr>
              <a:t>'Date'[</a:t>
            </a:r>
            <a:r>
              <a:rPr lang="es-AR" dirty="0" err="1">
                <a:solidFill>
                  <a:srgbClr val="333333"/>
                </a:solidFill>
                <a:effectLst/>
              </a:rPr>
              <a:t>Year</a:t>
            </a:r>
            <a:r>
              <a:rPr lang="es-AR" dirty="0">
                <a:solidFill>
                  <a:srgbClr val="333333"/>
                </a:solidFill>
                <a:effectLst/>
              </a:rPr>
              <a:t>]</a:t>
            </a:r>
            <a:r>
              <a:rPr lang="es-AR" dirty="0"/>
              <a:t> </a:t>
            </a:r>
            <a:r>
              <a:rPr lang="es-AR" dirty="0">
                <a:solidFill>
                  <a:srgbClr val="808080"/>
                </a:solidFill>
                <a:effectLst/>
              </a:rPr>
              <a:t>)</a:t>
            </a:r>
            <a:br>
              <a:rPr lang="es-AR" dirty="0"/>
            </a:br>
            <a:r>
              <a:rPr lang="es-AR" dirty="0">
                <a:solidFill>
                  <a:srgbClr val="808080"/>
                </a:solidFill>
                <a:effectLst/>
              </a:rPr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16087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4565A"/>
      </a:dk2>
      <a:lt2>
        <a:srgbClr val="E7E8E9"/>
      </a:lt2>
      <a:accent1>
        <a:srgbClr val="732773"/>
      </a:accent1>
      <a:accent2>
        <a:srgbClr val="54565A"/>
      </a:accent2>
      <a:accent3>
        <a:srgbClr val="A442DC"/>
      </a:accent3>
      <a:accent4>
        <a:srgbClr val="7B7E83"/>
      </a:accent4>
      <a:accent5>
        <a:srgbClr val="D8D9DA"/>
      </a:accent5>
      <a:accent6>
        <a:srgbClr val="B564E3"/>
      </a:accent6>
      <a:hlink>
        <a:srgbClr val="0563C1"/>
      </a:hlink>
      <a:folHlink>
        <a:srgbClr val="0563C1"/>
      </a:folHlink>
    </a:clrScheme>
    <a:fontScheme name="Collaborate Canada">
      <a:majorFont>
        <a:latin typeface="Segoe UI Black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8177DC1C906C64AA07F25FA26C82E7D" ma:contentTypeVersion="7" ma:contentTypeDescription="Crear nuevo documento." ma:contentTypeScope="" ma:versionID="3dac0084c3f4de05c512a430a987bb58">
  <xsd:schema xmlns:xsd="http://www.w3.org/2001/XMLSchema" xmlns:xs="http://www.w3.org/2001/XMLSchema" xmlns:p="http://schemas.microsoft.com/office/2006/metadata/properties" xmlns:ns2="d6b31ee8-d8e5-4736-9888-27fda560a1cd" targetNamespace="http://schemas.microsoft.com/office/2006/metadata/properties" ma:root="true" ma:fieldsID="1a7b8032e7d47adc0344864527b67525" ns2:_="">
    <xsd:import namespace="d6b31ee8-d8e5-4736-9888-27fda560a1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b31ee8-d8e5-4736-9888-27fda560a1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BD89D9-7255-4D5A-82E5-E966CAEE4330}">
  <ds:schemaRefs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eff05f76-6d47-4c14-8e78-d46dfaef9bdc"/>
    <ds:schemaRef ds:uri="3fec88e2-7b8b-42c8-bdb2-d65384baa0ab"/>
  </ds:schemaRefs>
</ds:datastoreItem>
</file>

<file path=customXml/itemProps2.xml><?xml version="1.0" encoding="utf-8"?>
<ds:datastoreItem xmlns:ds="http://schemas.openxmlformats.org/officeDocument/2006/customXml" ds:itemID="{F011BBF7-1CE1-4050-9514-DB9AE0D56D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CED765-639D-45A8-8CD9-BE07AFD0D5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b31ee8-d8e5-4736-9888-27fda560a1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3400</TotalTime>
  <Words>987</Words>
  <Application>Microsoft Office PowerPoint</Application>
  <PresentationFormat>Panorámica</PresentationFormat>
  <Paragraphs>82</Paragraphs>
  <Slides>15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Calibri</vt:lpstr>
      <vt:lpstr>Gill Sans MT</vt:lpstr>
      <vt:lpstr>Klavika Medium Condensed</vt:lpstr>
      <vt:lpstr>Segoe UI Black</vt:lpstr>
      <vt:lpstr>Segoe UI Semibold</vt:lpstr>
      <vt:lpstr>Segoe UI Semilight</vt:lpstr>
      <vt:lpstr>Office Theme</vt:lpstr>
      <vt:lpstr>Presentación de PowerPoint</vt:lpstr>
      <vt:lpstr>Presentación de PowerPoint</vt:lpstr>
      <vt:lpstr>Ricardo Rincón</vt:lpstr>
      <vt:lpstr>Patrocinadores Global Power Platform Bootcamp Madrid 2021</vt:lpstr>
      <vt:lpstr>Contenido</vt:lpstr>
      <vt:lpstr>Dax Studio</vt:lpstr>
      <vt:lpstr>Funciones: Summarizecolumns</vt:lpstr>
      <vt:lpstr>Funciones: CalculateTable, TreatAs</vt:lpstr>
      <vt:lpstr>Funciones: CalculateTable, TreatAs</vt:lpstr>
      <vt:lpstr>Estructura de consulta Dax:</vt:lpstr>
      <vt:lpstr>Funciones: Filter, Generate,Row, { }</vt:lpstr>
      <vt:lpstr>Recursos</vt:lpstr>
      <vt:lpstr>¿Preguntas?</vt:lpstr>
      <vt:lpstr>Próxima Sesión</vt:lpstr>
      <vt:lpstr>Muchas gracias 👏  Hasta la próxima 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to the Presenter</dc:title>
  <dc:creator>Kunal Tripathy</dc:creator>
  <cp:lastModifiedBy>Ricardo Rincon</cp:lastModifiedBy>
  <cp:revision>82</cp:revision>
  <dcterms:created xsi:type="dcterms:W3CDTF">2020-02-08T21:32:28Z</dcterms:created>
  <dcterms:modified xsi:type="dcterms:W3CDTF">2021-02-19T16:17:49Z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0x01010018177DC1C906C64AA07F25FA26C82E7D</vt:lpwstr>
  </property>
</Properties>
</file>