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233b5a41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9233b5a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261b07e8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261b07e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261b07e8f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261b07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261b07e8f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261b07e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261b07e8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261b07e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261b07e8f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261b07e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233b5a41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233b5a4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233b5a41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233b5a4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233b5a41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233b5a4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261b07e8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261b07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261b07e8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261b07e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learn.microsoft.com/en-us/azure/key-vault/general/overview" TargetMode="External"/><Relationship Id="rId10" Type="http://schemas.openxmlformats.org/officeDocument/2006/relationships/hyperlink" Target="https://learn.microsoft.com/en-us/azure/api-management/api-management-key-concepts" TargetMode="External"/><Relationship Id="rId13" Type="http://schemas.openxmlformats.org/officeDocument/2006/relationships/hyperlink" Target="https://www.npmjs.com/package/expr-eval" TargetMode="External"/><Relationship Id="rId12" Type="http://schemas.openxmlformats.org/officeDocument/2006/relationships/hyperlink" Target="https://www.npmjs.com/package/mathj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zuremarketplace.microsoft.com/en-us/marketplace/consulting-services/capgemini-group.capgemini-iop-global-consulting" TargetMode="External"/><Relationship Id="rId4" Type="http://schemas.openxmlformats.org/officeDocument/2006/relationships/hyperlink" Target="https://ungc-production.s3.us-west-2.amazonaws.com/attachments/cop_2021/497776/original/Capgemini__20210330__2020_Universal_Registration_Document1.pdf?1621531429" TargetMode="External"/><Relationship Id="rId9" Type="http://schemas.openxmlformats.org/officeDocument/2006/relationships/hyperlink" Target="https://learn.microsoft.com/en-us/azure/time-series-insights/time-series-insights-explorer" TargetMode="External"/><Relationship Id="rId14" Type="http://schemas.openxmlformats.org/officeDocument/2006/relationships/hyperlink" Target="https://www.npmjs.com/package/bigeval" TargetMode="External"/><Relationship Id="rId5" Type="http://schemas.openxmlformats.org/officeDocument/2006/relationships/hyperlink" Target="https://learn.microsoft.com/en-us/azure/azure-functions/functions-overview" TargetMode="External"/><Relationship Id="rId6" Type="http://schemas.openxmlformats.org/officeDocument/2006/relationships/hyperlink" Target="https://learn.microsoft.com/en-us/azure/cosmos-db/introduction" TargetMode="External"/><Relationship Id="rId7" Type="http://schemas.openxmlformats.org/officeDocument/2006/relationships/hyperlink" Target="https://learn.microsoft.com/en-us/azure/storage/tables/table-storage-overview" TargetMode="External"/><Relationship Id="rId8" Type="http://schemas.openxmlformats.org/officeDocument/2006/relationships/hyperlink" Target="https://learn.microsoft.com/en-us/azure/data-explorer/data-explorer-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apgemini.com/pt-en/service/perform-ai/real-world-ai-manufacturing-solu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38" y="350900"/>
            <a:ext cx="29051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87850" y="1252625"/>
            <a:ext cx="80805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# Internship Presentation: Journey as a Backend Software Engineer at Capgemini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Presentation by,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Mustafa Mokashi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3" y="1140600"/>
            <a:ext cx="20669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700" y="1026300"/>
            <a:ext cx="23431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300" y="1170412"/>
            <a:ext cx="3129250" cy="18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05523" y="3539925"/>
            <a:ext cx="246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Data Explorer</a:t>
            </a:r>
            <a:endParaRPr b="1" sz="2300"/>
          </a:p>
        </p:txBody>
      </p:sp>
      <p:sp>
        <p:nvSpPr>
          <p:cNvPr id="124" name="Google Shape;124;p22"/>
          <p:cNvSpPr txBox="1"/>
          <p:nvPr/>
        </p:nvSpPr>
        <p:spPr>
          <a:xfrm>
            <a:off x="3206700" y="3539925"/>
            <a:ext cx="273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Time Series Insights</a:t>
            </a:r>
            <a:endParaRPr b="1" sz="2300"/>
          </a:p>
        </p:txBody>
      </p:sp>
      <p:sp>
        <p:nvSpPr>
          <p:cNvPr id="125" name="Google Shape;125;p22"/>
          <p:cNvSpPr txBox="1"/>
          <p:nvPr/>
        </p:nvSpPr>
        <p:spPr>
          <a:xfrm>
            <a:off x="6072000" y="353992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API Management</a:t>
            </a:r>
            <a:endParaRPr b="1" sz="2300"/>
          </a:p>
        </p:txBody>
      </p:sp>
      <p:sp>
        <p:nvSpPr>
          <p:cNvPr id="126" name="Google Shape;126;p22"/>
          <p:cNvSpPr txBox="1"/>
          <p:nvPr/>
        </p:nvSpPr>
        <p:spPr>
          <a:xfrm>
            <a:off x="3072000" y="151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Tools &amp; Services</a:t>
            </a:r>
            <a:endParaRPr b="1"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072000" y="151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Tools &amp; Services</a:t>
            </a:r>
            <a:endParaRPr b="1"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072000" y="37035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Key Vault</a:t>
            </a:r>
            <a:endParaRPr b="1" sz="2300"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22678" r="22036" t="0"/>
          <a:stretch/>
        </p:blipFill>
        <p:spPr>
          <a:xfrm>
            <a:off x="3457272" y="1285613"/>
            <a:ext cx="2229450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072000" y="151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Node.js</a:t>
            </a:r>
            <a:endParaRPr b="1"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13300" y="1031550"/>
            <a:ext cx="81174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pm Libraries: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Math.js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BigEval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Expr-eval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Node.js - Azure Functions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Node.js</a:t>
            </a:r>
            <a:r>
              <a:rPr lang="en">
                <a:solidFill>
                  <a:schemeClr val="dk2"/>
                </a:solidFill>
              </a:rPr>
              <a:t> - SDK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@azure/cosmos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Azure-kusto-data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@azure/data-tables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@azure/keyvault-secrets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@azure/identity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75" y="2445375"/>
            <a:ext cx="1536550" cy="4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875" y="947811"/>
            <a:ext cx="2828250" cy="10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150" y="3223402"/>
            <a:ext cx="2281149" cy="13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072000" y="151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</a:t>
            </a:r>
            <a:endParaRPr b="1"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13300" y="1031550"/>
            <a:ext cx="81174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dotnet</a:t>
            </a:r>
            <a:r>
              <a:rPr lang="en">
                <a:solidFill>
                  <a:schemeClr val="dk2"/>
                </a:solidFill>
              </a:rPr>
              <a:t> - Azure Functions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dotnet - SDK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Microsoft.Azure.Cosmos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Microsoft.Azure.Kusto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Azure.Data.Tables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Azure.Security.KeyVault.Secrets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Azure.Identity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550" y="3458450"/>
            <a:ext cx="3419151" cy="13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/>
              <a:t>Obtained skills to apply the technical knowledge to solve the real life problem or situation.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/>
              <a:t>Learnt how to Identify the appropriate method(s) / tool(s) to deal with the situation.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/>
              <a:t>Professional responsibilities and ethics.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/>
              <a:t>Professional communication skills and interpersonal skills.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/>
              <a:t>Excellent and Rewarding Experience - Understanding of job environment.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Great opportunity to improve personal and profession skills.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8642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2464325" y="1311300"/>
            <a:ext cx="646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Intelligent Operations Platform MVP POC-6 weeks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UNIVERSAL REGISTRATION DOCUMENT 2020 ANNUAL FINANCIAL REPORT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Azure Functions Overview | Microsoft Learn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Introduction to Azure Cosmos DB | Microsoft Learn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Introduction to Table storage - Object storage in Azure | Microsoft Learn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What is Azure Data Explorer? | Microsoft Learn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Azure Time Series Insights Gen1 Explorer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Azure API Management - Overview and key concepts | Microsoft Learn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Azure Key Vault Overview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mathjs - npm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expr-eval - npm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bigeval - npm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About The Organisation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Aim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Learnings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Outcomes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Conclusion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46850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bout the organisation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Capgemini</a:t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Capgemini - multinational information technology services and consulting company.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Headquartered in Paris, France.</a:t>
            </a:r>
            <a:endParaRPr sz="19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Founded: 1 October 1967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Founder: Serge Kampf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Revenue: 1,816 crores EUR (2021)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CEO: Aiman Ezzat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3" y="593725"/>
            <a:ext cx="33242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25" y="2190650"/>
            <a:ext cx="31337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088" y="3544975"/>
            <a:ext cx="13620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796225" y="1278125"/>
            <a:ext cx="38370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Services: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Consulting Services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Application Services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Technology and Engineering Services (Sogeti)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4804800"/>
            <a:ext cx="4879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</a:t>
            </a:r>
            <a:r>
              <a:rPr lang="en" sz="700"/>
              <a:t>https://www.capgemini.com/be-en/what-do-capgemini-do/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455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Intelligent Operations Platform (IOP)</a:t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Intelligent Manufacturing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More collaborative work streams between IT and OT teams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Data-driven and autonomous operations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Flexible, and scalable data management and analytics capabilities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Solutions to achieve predictive quality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4804800"/>
            <a:ext cx="823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Source: </a:t>
            </a:r>
            <a:r>
              <a:rPr lang="en" sz="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https://www.capgemini.com/pt-en/service/perform-ai/real-world-ai-manufacturing-solutions/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13300" y="1031550"/>
            <a:ext cx="81174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U</a:t>
            </a:r>
            <a:r>
              <a:rPr lang="en" sz="2000">
                <a:solidFill>
                  <a:schemeClr val="dk2"/>
                </a:solidFill>
              </a:rPr>
              <a:t>sed for production plants</a:t>
            </a:r>
            <a:endParaRPr sz="20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Uses iot sensors to collect data from machines and lines</a:t>
            </a:r>
            <a:endParaRPr sz="20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D</a:t>
            </a:r>
            <a:r>
              <a:rPr lang="en" sz="2000">
                <a:solidFill>
                  <a:schemeClr val="dk2"/>
                </a:solidFill>
              </a:rPr>
              <a:t>ata is sent to the platform for analysis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Is machine giving good results?</a:t>
            </a:r>
            <a:endParaRPr sz="20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N</a:t>
            </a:r>
            <a:r>
              <a:rPr lang="en" sz="2000">
                <a:solidFill>
                  <a:schemeClr val="dk2"/>
                </a:solidFill>
              </a:rPr>
              <a:t>ew machines can be added on the platform based on their location</a:t>
            </a:r>
            <a:endParaRPr sz="20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000">
                <a:solidFill>
                  <a:schemeClr val="dk2"/>
                </a:solidFill>
              </a:rPr>
              <a:t>K</a:t>
            </a:r>
            <a:r>
              <a:rPr lang="en" sz="2000">
                <a:solidFill>
                  <a:schemeClr val="dk2"/>
                </a:solidFill>
              </a:rPr>
              <a:t>pis (key performance indicators) can be added to check the efficiency of the machine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455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Intelligent Operations Platform (IOP)</a:t>
            </a:r>
            <a:endParaRPr/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4939500" y="2195850"/>
            <a:ext cx="38370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Dynamic Key Performance Indicators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526350"/>
            <a:ext cx="455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4964775" y="1980150"/>
            <a:ext cx="3837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Azure Tools &amp; Services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Node.js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.Net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0" y="1193688"/>
            <a:ext cx="2217797" cy="188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850" y="1137325"/>
            <a:ext cx="3058300" cy="20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125" y="1190900"/>
            <a:ext cx="19050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66150" y="3445225"/>
            <a:ext cx="2489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Functions</a:t>
            </a:r>
            <a:endParaRPr b="1" sz="2300"/>
          </a:p>
        </p:txBody>
      </p:sp>
      <p:sp>
        <p:nvSpPr>
          <p:cNvPr id="113" name="Google Shape;113;p21"/>
          <p:cNvSpPr txBox="1"/>
          <p:nvPr/>
        </p:nvSpPr>
        <p:spPr>
          <a:xfrm>
            <a:off x="3327150" y="3445225"/>
            <a:ext cx="2489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Cosmos DB</a:t>
            </a:r>
            <a:endParaRPr b="1" sz="2300"/>
          </a:p>
        </p:txBody>
      </p:sp>
      <p:sp>
        <p:nvSpPr>
          <p:cNvPr id="114" name="Google Shape;114;p21"/>
          <p:cNvSpPr txBox="1"/>
          <p:nvPr/>
        </p:nvSpPr>
        <p:spPr>
          <a:xfrm>
            <a:off x="6282200" y="3445225"/>
            <a:ext cx="2677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Azure Table Storage</a:t>
            </a:r>
            <a:endParaRPr b="1" sz="2300"/>
          </a:p>
        </p:txBody>
      </p:sp>
      <p:sp>
        <p:nvSpPr>
          <p:cNvPr id="115" name="Google Shape;115;p21"/>
          <p:cNvSpPr txBox="1"/>
          <p:nvPr/>
        </p:nvSpPr>
        <p:spPr>
          <a:xfrm>
            <a:off x="3072000" y="151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Tools &amp; Services</a:t>
            </a:r>
            <a:endParaRPr b="1" sz="2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