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324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49jhN1uJeG/PcoGIaF6ELRUvy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pos="232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4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/>
          <p:nvPr/>
        </p:nvSpPr>
        <p:spPr>
          <a:xfrm>
            <a:off x="6344959" y="4516159"/>
            <a:ext cx="2491800" cy="48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1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20" name="Google Shape;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383" y="4683900"/>
            <a:ext cx="2198166" cy="1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00" cy="354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/>
          <p:nvPr/>
        </p:nvSpPr>
        <p:spPr>
          <a:xfrm>
            <a:off x="420687" y="1077683"/>
            <a:ext cx="39894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8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200" cy="11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/>
          <p:nvPr/>
        </p:nvSpPr>
        <p:spPr>
          <a:xfrm>
            <a:off x="4733927" y="1077683"/>
            <a:ext cx="39894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8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8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200" cy="11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/>
          <p:nvPr/>
        </p:nvSpPr>
        <p:spPr>
          <a:xfrm>
            <a:off x="420688" y="1077683"/>
            <a:ext cx="25542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9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700" cy="11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7" name="Google Shape;107;p39"/>
          <p:cNvSpPr/>
          <p:nvPr/>
        </p:nvSpPr>
        <p:spPr>
          <a:xfrm>
            <a:off x="3295650" y="1077683"/>
            <a:ext cx="25542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9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700" cy="11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2" name="Google Shape;112;p39"/>
          <p:cNvSpPr/>
          <p:nvPr/>
        </p:nvSpPr>
        <p:spPr>
          <a:xfrm>
            <a:off x="6170611" y="1077683"/>
            <a:ext cx="25542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9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9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700" cy="11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39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6" name="Google Shape;116;p39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0"/>
          <p:cNvSpPr/>
          <p:nvPr/>
        </p:nvSpPr>
        <p:spPr>
          <a:xfrm>
            <a:off x="419100" y="1081694"/>
            <a:ext cx="8299500" cy="171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0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2" name="Google Shape;122;p40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40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09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40"/>
          <p:cNvSpPr/>
          <p:nvPr/>
        </p:nvSpPr>
        <p:spPr>
          <a:xfrm>
            <a:off x="419100" y="2907852"/>
            <a:ext cx="8299500" cy="171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0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0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7" name="Google Shape;127;p40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09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1"/>
          <p:cNvSpPr/>
          <p:nvPr/>
        </p:nvSpPr>
        <p:spPr>
          <a:xfrm>
            <a:off x="1963195" y="1087597"/>
            <a:ext cx="637526" cy="804139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3" name="Google Shape;133;p41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4" name="Google Shape;134;p41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9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6" name="Google Shape;136;p41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1"/>
          <p:cNvSpPr/>
          <p:nvPr/>
        </p:nvSpPr>
        <p:spPr>
          <a:xfrm>
            <a:off x="1963195" y="2001997"/>
            <a:ext cx="637526" cy="804139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9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1"/>
          <p:cNvSpPr/>
          <p:nvPr/>
        </p:nvSpPr>
        <p:spPr>
          <a:xfrm>
            <a:off x="1963195" y="2916397"/>
            <a:ext cx="637526" cy="804139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1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41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5" name="Google Shape;145;p41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9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6" name="Google Shape;146;p41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1"/>
          <p:cNvSpPr/>
          <p:nvPr/>
        </p:nvSpPr>
        <p:spPr>
          <a:xfrm>
            <a:off x="1963195" y="3830797"/>
            <a:ext cx="637526" cy="804139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1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9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3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43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00" cy="34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43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43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600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9" name="Google Shape;159;p43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500" cy="3570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43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1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5" cy="250957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4"/>
          <p:cNvSpPr/>
          <p:nvPr/>
        </p:nvSpPr>
        <p:spPr>
          <a:xfrm>
            <a:off x="9357764" y="1"/>
            <a:ext cx="2177700" cy="74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5" cy="2509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7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100" cy="17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5"/>
          <p:cNvSpPr txBox="1">
            <a:spLocks noGrp="1"/>
          </p:cNvSpPr>
          <p:nvPr>
            <p:ph type="title"/>
          </p:nvPr>
        </p:nvSpPr>
        <p:spPr>
          <a:xfrm>
            <a:off x="762001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5"/>
          <p:cNvSpPr txBox="1">
            <a:spLocks noGrp="1"/>
          </p:cNvSpPr>
          <p:nvPr>
            <p:ph type="sldNum" idx="12"/>
          </p:nvPr>
        </p:nvSpPr>
        <p:spPr>
          <a:xfrm>
            <a:off x="8362675" y="4931758"/>
            <a:ext cx="61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25" tIns="34800" rIns="69625" bIns="348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body" idx="1"/>
          </p:nvPr>
        </p:nvSpPr>
        <p:spPr>
          <a:xfrm>
            <a:off x="450385" y="602317"/>
            <a:ext cx="81012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8225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─"/>
              <a:defRPr/>
            </a:lvl5pPr>
            <a:lvl6pPr marL="2743200" lvl="5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None/>
              <a:defRPr/>
            </a:lvl7pPr>
            <a:lvl8pPr marL="3657600" lvl="7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/>
            </a:lvl8pPr>
            <a:lvl9pPr marL="4114800" lvl="8" indent="-3302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71" name="Google Shape;171;p45"/>
          <p:cNvSpPr txBox="1">
            <a:spLocks noGrp="1"/>
          </p:cNvSpPr>
          <p:nvPr>
            <p:ph type="body" idx="2"/>
          </p:nvPr>
        </p:nvSpPr>
        <p:spPr>
          <a:xfrm>
            <a:off x="450386" y="4684278"/>
            <a:ext cx="82437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8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8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─"/>
              <a:defRPr sz="8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None/>
              <a:defRPr/>
            </a:lvl7pPr>
            <a:lvl8pPr marL="3657600" lvl="7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/>
            </a:lvl8pPr>
            <a:lvl9pPr marL="4114800" lvl="8" indent="-3302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3"/>
          </p:nvPr>
        </p:nvSpPr>
        <p:spPr>
          <a:xfrm>
            <a:off x="450385" y="4896020"/>
            <a:ext cx="77442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8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8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─"/>
              <a:defRPr sz="8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None/>
              <a:defRPr/>
            </a:lvl7pPr>
            <a:lvl8pPr marL="3657600" lvl="7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  <a:defRPr/>
            </a:lvl8pPr>
            <a:lvl9pPr marL="4114800" lvl="8" indent="-3302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6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6"/>
          <p:cNvSpPr txBox="1">
            <a:spLocks noGrp="1"/>
          </p:cNvSpPr>
          <p:nvPr>
            <p:ph type="subTitle" idx="1"/>
          </p:nvPr>
        </p:nvSpPr>
        <p:spPr>
          <a:xfrm>
            <a:off x="1371600" y="2914651"/>
            <a:ext cx="64008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98999A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98999A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98999A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98999A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98999A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98999A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None/>
              <a:defRPr>
                <a:solidFill>
                  <a:srgbClr val="98999A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98999A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None/>
              <a:defRPr>
                <a:solidFill>
                  <a:srgbClr val="98999A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4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4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4">
  <p:cSld name="One column_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>
            <a:spLocks noGrp="1"/>
          </p:cNvSpPr>
          <p:nvPr>
            <p:ph type="body" idx="1"/>
          </p:nvPr>
        </p:nvSpPr>
        <p:spPr>
          <a:xfrm>
            <a:off x="762002" y="1077519"/>
            <a:ext cx="76053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─"/>
              <a:defRPr/>
            </a:lvl5pPr>
            <a:lvl6pPr marL="274320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7pPr>
            <a:lvl8pPr marL="365760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/>
            </a:lvl8pPr>
            <a:lvl9pPr marL="4114800" lvl="8" indent="-3302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6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title"/>
          </p:nvPr>
        </p:nvSpPr>
        <p:spPr>
          <a:xfrm>
            <a:off x="762002" y="403622"/>
            <a:ext cx="7605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7"/>
          <p:cNvSpPr/>
          <p:nvPr/>
        </p:nvSpPr>
        <p:spPr>
          <a:xfrm>
            <a:off x="9357762" y="5"/>
            <a:ext cx="2177700" cy="89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4125" tIns="74125" rIns="74125" bIns="74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rgbClr val="486A7E"/>
                </a:solidFill>
                <a:latin typeface="Calibri"/>
                <a:ea typeface="Calibri"/>
                <a:cs typeface="Calibri"/>
                <a:sym typeface="Calibri"/>
              </a:rPr>
              <a:t>Updating the footer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486A7E"/>
                </a:solidFill>
                <a:latin typeface="Calibri"/>
                <a:ea typeface="Calibri"/>
                <a:cs typeface="Calibri"/>
                <a:sym typeface="Calibri"/>
              </a:rPr>
              <a:t>To update the footer: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900"/>
              <a:buFont typeface="Arial"/>
              <a:buChar char="•"/>
            </a:pPr>
            <a:r>
              <a:rPr lang="en-GB" sz="900" b="0" i="0" u="none" strike="noStrike" cap="none">
                <a:solidFill>
                  <a:srgbClr val="486A7E"/>
                </a:solidFill>
                <a:latin typeface="Calibri"/>
                <a:ea typeface="Calibri"/>
                <a:cs typeface="Calibri"/>
                <a:sym typeface="Calibri"/>
              </a:rPr>
              <a:t>Go the slide master via View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900"/>
              <a:buFont typeface="Arial"/>
              <a:buChar char="•"/>
            </a:pPr>
            <a:r>
              <a:rPr lang="en-GB" sz="900" b="0" i="0" u="none" strike="noStrike" cap="none">
                <a:solidFill>
                  <a:srgbClr val="486A7E"/>
                </a:solidFill>
                <a:latin typeface="Calibri"/>
                <a:ea typeface="Calibri"/>
                <a:cs typeface="Calibri"/>
                <a:sym typeface="Calibri"/>
              </a:rPr>
              <a:t>Scroll to the first page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900"/>
              <a:buFont typeface="Arial"/>
              <a:buChar char="•"/>
            </a:pPr>
            <a:r>
              <a:rPr lang="en-GB" sz="900" b="0" i="0" u="none" strike="noStrike" cap="none">
                <a:solidFill>
                  <a:srgbClr val="486A7E"/>
                </a:solidFill>
                <a:latin typeface="Calibri"/>
                <a:ea typeface="Calibri"/>
                <a:cs typeface="Calibri"/>
                <a:sym typeface="Calibri"/>
              </a:rPr>
              <a:t>Change text in the footer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6A7E"/>
              </a:buClr>
              <a:buSzPts val="900"/>
              <a:buFont typeface="Arial"/>
              <a:buChar char="•"/>
            </a:pPr>
            <a:r>
              <a:rPr lang="en-GB" sz="900" b="0" i="0" u="none" strike="noStrike" cap="none">
                <a:solidFill>
                  <a:srgbClr val="486A7E"/>
                </a:solidFill>
                <a:latin typeface="Calibri"/>
                <a:ea typeface="Calibri"/>
                <a:cs typeface="Calibri"/>
                <a:sym typeface="Calibri"/>
              </a:rPr>
              <a:t>Close slide master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486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19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19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5" cy="2509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100" cy="17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1312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sldNum" idx="12"/>
          </p:nvPr>
        </p:nvSpPr>
        <p:spPr>
          <a:xfrm>
            <a:off x="8382000" y="4856559"/>
            <a:ext cx="3303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4747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47474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47474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47474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47474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47474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47474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47474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47474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00" cy="17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0"/>
          <p:cNvSpPr/>
          <p:nvPr/>
        </p:nvSpPr>
        <p:spPr>
          <a:xfrm>
            <a:off x="8574142" y="119795"/>
            <a:ext cx="138174" cy="166211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30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1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9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0157" y="4683004"/>
            <a:ext cx="2210889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1"/>
          <p:cNvSpPr txBox="1"/>
          <p:nvPr/>
        </p:nvSpPr>
        <p:spPr>
          <a:xfrm>
            <a:off x="610464" y="2378192"/>
            <a:ext cx="2463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/>
          <p:nvPr/>
        </p:nvSpPr>
        <p:spPr>
          <a:xfrm>
            <a:off x="8574142" y="119795"/>
            <a:ext cx="138174" cy="166211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31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31"/>
          <p:cNvSpPr/>
          <p:nvPr/>
        </p:nvSpPr>
        <p:spPr>
          <a:xfrm>
            <a:off x="9357764" y="1"/>
            <a:ext cx="2177700" cy="74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/>
          <p:nvPr/>
        </p:nvSpPr>
        <p:spPr>
          <a:xfrm>
            <a:off x="0" y="874368"/>
            <a:ext cx="9144000" cy="42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500" cy="2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/>
          <p:nvPr/>
        </p:nvSpPr>
        <p:spPr>
          <a:xfrm>
            <a:off x="0" y="874368"/>
            <a:ext cx="9144000" cy="426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3983" y="4764632"/>
            <a:ext cx="1148016" cy="8084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4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8574142" y="119795"/>
            <a:ext cx="138174" cy="166211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563983" y="4764632"/>
            <a:ext cx="1148016" cy="80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3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563983" y="4764632"/>
            <a:ext cx="1148017" cy="80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5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763356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dirty="0" err="1"/>
              <a:t>InnoFest</a:t>
            </a:r>
            <a:endParaRPr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GB" dirty="0" smtClean="0"/>
              <a:t>Subject area Classification using ML</a:t>
            </a:r>
            <a:endParaRPr dirty="0" smtClean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GB" sz="12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 2021</a:t>
            </a:r>
            <a:endParaRPr dirty="0"/>
          </a:p>
        </p:txBody>
      </p:sp>
      <p:sp>
        <p:nvSpPr>
          <p:cNvPr id="256" name="Google Shape;256;p1"/>
          <p:cNvSpPr txBox="1"/>
          <p:nvPr/>
        </p:nvSpPr>
        <p:spPr>
          <a:xfrm>
            <a:off x="5781000" y="2107404"/>
            <a:ext cx="2438100" cy="240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en-US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en-US"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en-US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en-US"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en-US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en-US"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en-US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en-US"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lang="en-US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dirty="0" smtClean="0"/>
              <a:t>              - Neyaz Ahmad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dirty="0" smtClean="0"/>
              <a:t>Subject area classification: </a:t>
            </a:r>
            <a:endParaRPr dirty="0"/>
          </a:p>
        </p:txBody>
      </p:sp>
      <p:sp>
        <p:nvSpPr>
          <p:cNvPr id="262" name="Google Shape;262;p48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 smtClean="0"/>
              <a:t>Category: Efficiency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263" name="Google Shape;263;p48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400" dirty="0"/>
          </a:p>
        </p:txBody>
      </p:sp>
      <p:sp>
        <p:nvSpPr>
          <p:cNvPr id="264" name="Google Shape;264;p48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/>
              <a:t>ML based solution to </a:t>
            </a:r>
            <a:r>
              <a:rPr lang="en-US" sz="1200" dirty="0" smtClean="0"/>
              <a:t>predict relevant subject areas (disciplines) </a:t>
            </a:r>
            <a:r>
              <a:rPr lang="en-US" sz="1200" dirty="0"/>
              <a:t>in SN content.</a:t>
            </a:r>
            <a:endParaRPr sz="1200" dirty="0"/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266" name="Google Shape;266;p48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While searching for relevant content within Springer Nature articles and book chapters, there is a broad range of subject areas (disciplines) in SN content</a:t>
            </a:r>
            <a:r>
              <a:rPr lang="en-US" sz="1200" dirty="0" smtClean="0"/>
              <a:t>.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There </a:t>
            </a:r>
            <a:r>
              <a:rPr lang="en-US" sz="1200" dirty="0"/>
              <a:t>is a need to narrow down the search space to only the relevant subject areas(disciplines) for effective search results. So the challenge is to suggest the most relevant subject </a:t>
            </a:r>
            <a:r>
              <a:rPr lang="en-US" sz="1200" dirty="0" smtClean="0"/>
              <a:t>area.</a:t>
            </a:r>
            <a:endParaRPr sz="1200" dirty="0"/>
          </a:p>
        </p:txBody>
      </p:sp>
      <p:sp>
        <p:nvSpPr>
          <p:cNvPr id="267" name="Google Shape;267;p48"/>
          <p:cNvSpPr txBox="1">
            <a:spLocks noGrp="1"/>
          </p:cNvSpPr>
          <p:nvPr>
            <p:ph type="body" idx="3"/>
          </p:nvPr>
        </p:nvSpPr>
        <p:spPr>
          <a:xfrm>
            <a:off x="493424" y="1402019"/>
            <a:ext cx="904451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dirty="0" smtClean="0"/>
              <a:t>Introduction</a:t>
            </a:r>
            <a:endParaRPr dirty="0"/>
          </a:p>
        </p:txBody>
      </p:sp>
      <p:sp>
        <p:nvSpPr>
          <p:cNvPr id="268" name="Google Shape;268;p48"/>
          <p:cNvSpPr txBox="1">
            <a:spLocks noGrp="1"/>
          </p:cNvSpPr>
          <p:nvPr>
            <p:ph type="body" idx="3"/>
          </p:nvPr>
        </p:nvSpPr>
        <p:spPr>
          <a:xfrm>
            <a:off x="4818411" y="1407277"/>
            <a:ext cx="904451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Problem Description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dirty="0"/>
              <a:t>Subject area </a:t>
            </a:r>
            <a:r>
              <a:rPr lang="en-GB" dirty="0" smtClean="0"/>
              <a:t>classification:  </a:t>
            </a:r>
            <a:endParaRPr dirty="0"/>
          </a:p>
        </p:txBody>
      </p:sp>
      <p:sp>
        <p:nvSpPr>
          <p:cNvPr id="274" name="Google Shape;274;p4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 smtClean="0"/>
              <a:t>Category: Efficiency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275" name="Google Shape;275;p49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400" dirty="0"/>
          </a:p>
        </p:txBody>
      </p:sp>
      <p:sp>
        <p:nvSpPr>
          <p:cNvPr id="276" name="Google Shape;276;p49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ML Model has the ability to learn </a:t>
            </a:r>
            <a:r>
              <a:rPr lang="en-US" sz="1200" dirty="0" smtClean="0"/>
              <a:t>automatically </a:t>
            </a:r>
            <a:r>
              <a:rPr lang="en-US" sz="1200" dirty="0"/>
              <a:t>and improvise its functioning based on its own experiences</a:t>
            </a:r>
            <a:r>
              <a:rPr lang="en-US" sz="1200" dirty="0" smtClean="0"/>
              <a:t>.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Using this innovative idea which </a:t>
            </a:r>
            <a:r>
              <a:rPr lang="en-US" sz="1200" dirty="0"/>
              <a:t>ultimately reduce the human involvement and divert them towards productive work</a:t>
            </a:r>
            <a:r>
              <a:rPr lang="en-US" b="0" dirty="0"/>
              <a:t>.</a:t>
            </a:r>
            <a:endParaRPr sz="1200" dirty="0"/>
          </a:p>
        </p:txBody>
      </p:sp>
      <p:sp>
        <p:nvSpPr>
          <p:cNvPr id="277" name="Google Shape;277;p49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/>
          <a:p>
            <a:pPr marL="228600" indent="0"/>
            <a:r>
              <a:rPr lang="en-US" sz="1200" b="0" dirty="0" smtClean="0"/>
              <a:t>To address this problem we would offer two algorithms</a:t>
            </a:r>
            <a:r>
              <a:rPr lang="en-US" sz="1200" dirty="0" smtClean="0"/>
              <a:t>  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Logistic </a:t>
            </a:r>
            <a:r>
              <a:rPr lang="en-US" sz="1200" dirty="0"/>
              <a:t>regression </a:t>
            </a:r>
            <a:r>
              <a:rPr lang="en-US" sz="1200" b="0" dirty="0"/>
              <a:t>is a simple and more efficient method for binary and linear classification problems. </a:t>
            </a:r>
            <a:r>
              <a:rPr lang="en-US" sz="1200" b="0" dirty="0" smtClean="0"/>
              <a:t> It </a:t>
            </a:r>
            <a:r>
              <a:rPr lang="en-US" sz="1200" b="0" dirty="0"/>
              <a:t>is a classification model, which is very easy to realize and achieves very good performance with linearly separable classes. </a:t>
            </a:r>
            <a:endParaRPr lang="en-US" sz="1200" b="0" dirty="0" smtClean="0"/>
          </a:p>
          <a:p>
            <a:pPr marL="228600" indent="0"/>
            <a:r>
              <a:rPr lang="en-US" sz="1200" b="0" dirty="0" smtClean="0"/>
              <a:t> Naive </a:t>
            </a:r>
            <a:r>
              <a:rPr lang="en-US" sz="1200" b="0" dirty="0"/>
              <a:t>Bayes </a:t>
            </a:r>
            <a:r>
              <a:rPr lang="en-US" sz="1200" b="0" dirty="0"/>
              <a:t>Classifier:</a:t>
            </a:r>
            <a:r>
              <a:rPr lang="en-US" sz="1200" b="0" dirty="0"/>
              <a:t> It is easy and fast to predict the class of the test data set. It also performs well in multi-class prediction</a:t>
            </a:r>
            <a:r>
              <a:rPr lang="en-US" sz="1200" b="0" dirty="0" smtClean="0"/>
              <a:t>. </a:t>
            </a:r>
            <a:r>
              <a:rPr lang="en-US" dirty="0"/>
              <a:t>When assumption of independence holds, a Naive Bayes classifier performs better compare to other models </a:t>
            </a:r>
            <a:r>
              <a:rPr lang="en-US" dirty="0" smtClean="0"/>
              <a:t>and </a:t>
            </a:r>
            <a:r>
              <a:rPr lang="en-US" dirty="0"/>
              <a:t>you need less training data.</a:t>
            </a:r>
            <a:r>
              <a:rPr lang="en-US" sz="1200" b="0" dirty="0"/>
              <a:t/>
            </a:r>
            <a:br>
              <a:rPr lang="en-US" sz="1200" b="0" dirty="0"/>
            </a:br>
            <a:endParaRPr sz="1200" b="0" dirty="0"/>
          </a:p>
        </p:txBody>
      </p:sp>
      <p:sp>
        <p:nvSpPr>
          <p:cNvPr id="279" name="Google Shape;279;p49"/>
          <p:cNvSpPr txBox="1">
            <a:spLocks noGrp="1"/>
          </p:cNvSpPr>
          <p:nvPr>
            <p:ph type="body" idx="3"/>
          </p:nvPr>
        </p:nvSpPr>
        <p:spPr>
          <a:xfrm>
            <a:off x="420688" y="1402019"/>
            <a:ext cx="977187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How is your idea Innovative?</a:t>
            </a:r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body" idx="3"/>
          </p:nvPr>
        </p:nvSpPr>
        <p:spPr>
          <a:xfrm>
            <a:off x="4733929" y="1407277"/>
            <a:ext cx="988934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Do you have a solution to offer?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7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endParaRPr lang="en-GB" sz="1600" b="0" dirty="0" smtClean="0"/>
          </a:p>
          <a:p>
            <a:r>
              <a:rPr lang="en-US" b="0" dirty="0"/>
              <a:t>Implementation of using ML models, will help to automate the entire process and useful to suggest the most relevant subject area for a given text sample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sz="1600" dirty="0"/>
          </a:p>
        </p:txBody>
      </p:sp>
      <p:sp>
        <p:nvSpPr>
          <p:cNvPr id="286" name="Google Shape;286;p50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/>
              <a:t>Outcome / Business Impact</a:t>
            </a:r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GB"/>
              <a:t>Business Case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290</Words>
  <Application>Microsoft Office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Springer Nature Group master</vt:lpstr>
      <vt:lpstr>Springer Nature Group master</vt:lpstr>
      <vt:lpstr>PowerPoint Presentation</vt:lpstr>
      <vt:lpstr>Subject area classification: </vt:lpstr>
      <vt:lpstr>Subject area classification:  </vt:lpstr>
      <vt:lpstr>Business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Neyaz Ahmad</cp:lastModifiedBy>
  <cp:revision>9</cp:revision>
  <dcterms:modified xsi:type="dcterms:W3CDTF">2021-11-29T13:35:15Z</dcterms:modified>
</cp:coreProperties>
</file>