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4" r:id="rId7"/>
    <p:sldId id="260" r:id="rId8"/>
    <p:sldId id="261" r:id="rId9"/>
    <p:sldId id="262" r:id="rId10"/>
    <p:sldId id="263" r:id="rId11"/>
    <p:sldId id="275" r:id="rId12"/>
    <p:sldId id="276" r:id="rId13"/>
    <p:sldId id="270" r:id="rId14"/>
    <p:sldId id="271" r:id="rId15"/>
    <p:sldId id="272" r:id="rId16"/>
    <p:sldId id="273" r:id="rId17"/>
    <p:sldId id="264" r:id="rId18"/>
    <p:sldId id="265" r:id="rId19"/>
    <p:sldId id="266" r:id="rId20"/>
    <p:sldId id="267" r:id="rId21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5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838080" y="365040"/>
            <a:ext cx="10514880" cy="101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2800" b="0" strike="noStrike" cap="all" spc="-1">
                <a:solidFill>
                  <a:srgbClr val="000000"/>
                </a:solidFill>
                <a:latin typeface="Tw Cen MT"/>
                <a:ea typeface="DejaVu Sans"/>
              </a:rPr>
              <a:t>Сибирский государственный университет телекоммуникаций и информатики 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838080" y="1356120"/>
            <a:ext cx="10514880" cy="112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0500" lnSpcReduction="20000"/>
          </a:bodyPr>
          <a:lstStyle/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lang="ru-RU" sz="2000" b="1" strike="noStrike" cap="all" spc="-1">
                <a:solidFill>
                  <a:srgbClr val="000000"/>
                </a:solidFill>
                <a:latin typeface="Tw Cen MT"/>
                <a:ea typeface="DejaVu Sans"/>
              </a:rPr>
              <a:t>КУРСОВОЙ ПРОЕКТ </a:t>
            </a:r>
            <a:endParaRPr lang="ru-RU" sz="2000" b="0" strike="noStrike" spc="-1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lang="ru-RU" sz="2000" b="1" strike="noStrike" cap="all" spc="-1">
                <a:solidFill>
                  <a:srgbClr val="000000"/>
                </a:solidFill>
                <a:latin typeface="Tw Cen MT"/>
                <a:ea typeface="DejaVu Sans"/>
              </a:rPr>
              <a:t>по дисциплине</a:t>
            </a:r>
            <a:endParaRPr lang="ru-RU" sz="2000" b="0" strike="noStrike" spc="-1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lang="ru-RU" sz="2000" b="1" strike="noStrike" cap="all" spc="-1">
                <a:solidFill>
                  <a:srgbClr val="000000"/>
                </a:solidFill>
                <a:latin typeface="Tw Cen MT"/>
                <a:ea typeface="DejaVu Sans"/>
              </a:rPr>
              <a:t> “Структуры и алгоритмы обработки данных” 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0" y="5776200"/>
            <a:ext cx="12191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Новосибирск, 2018 г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1958760" y="2653560"/>
            <a:ext cx="8273520" cy="13597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5"/>
          <p:cNvSpPr/>
          <p:nvPr/>
        </p:nvSpPr>
        <p:spPr>
          <a:xfrm>
            <a:off x="1958760" y="2826000"/>
            <a:ext cx="8273520" cy="100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60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Splay tree</a:t>
            </a:r>
            <a:endParaRPr lang="ru-RU" sz="6000" b="0" strike="noStrike" spc="-1"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7995600" y="4359960"/>
            <a:ext cx="39801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Выполнил: студент группы ИВ-721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                          Дураков Николай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913680" y="618480"/>
            <a:ext cx="10363680" cy="109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2FA3EE"/>
                </a:solidFill>
                <a:latin typeface="Tw Cen MT"/>
                <a:ea typeface="DejaVu Sans"/>
              </a:rPr>
              <a:t>Операции с деревом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669240" y="1739520"/>
            <a:ext cx="110750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Tw Cen MT"/>
                <a:ea typeface="DejaVu Sans"/>
              </a:rPr>
              <a:t>ZIG-ZIG(ZAG-ZAG) - </a:t>
            </a:r>
            <a:r>
              <a:rPr lang="ru-RU" sz="18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комбинация из двух правых или левых поворотов. Выполняется если у узла есть «дедушка». Тут могут возникнуть два случая: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Tw Cen MT"/>
                <a:ea typeface="DejaVu Sans"/>
              </a:rPr>
              <a:t>1. </a:t>
            </a:r>
            <a:r>
              <a:rPr lang="ru-RU" sz="18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Узел является левым потомком, и родитель этого узла является левым потомком (</a:t>
            </a:r>
            <a:r>
              <a:rPr lang="ru-RU" sz="1800" b="1" strike="noStrike" spc="-1">
                <a:solidFill>
                  <a:srgbClr val="000000"/>
                </a:solidFill>
                <a:latin typeface="Tw Cen MT"/>
                <a:ea typeface="DejaVu Sans"/>
              </a:rPr>
              <a:t>Left-Left Case на рисунке</a:t>
            </a:r>
            <a:r>
              <a:rPr lang="ru-RU" sz="18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). В этом случае выполняется два правых поворота. 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Tw Cen MT"/>
                <a:ea typeface="DejaVu Sans"/>
              </a:rPr>
              <a:t>2. </a:t>
            </a:r>
            <a:r>
              <a:rPr lang="ru-RU" sz="18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Узел является правым потомком, и родитель этого узла является правым потомком (</a:t>
            </a:r>
            <a:r>
              <a:rPr lang="ru-RU" sz="1800" b="1" strike="noStrike" spc="-1">
                <a:solidFill>
                  <a:srgbClr val="000000"/>
                </a:solidFill>
                <a:latin typeface="Tw Cen MT"/>
                <a:ea typeface="DejaVu Sans"/>
              </a:rPr>
              <a:t>Right-Right Casе</a:t>
            </a:r>
            <a:r>
              <a:rPr lang="ru-RU" sz="18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). В этом случае выполняется два левых поворота.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64" name="Рисунок 66"/>
          <p:cNvPicPr/>
          <p:nvPr/>
        </p:nvPicPr>
        <p:blipFill>
          <a:blip r:embed="rId2"/>
          <a:stretch/>
        </p:blipFill>
        <p:spPr>
          <a:xfrm>
            <a:off x="1326016" y="2895814"/>
            <a:ext cx="9539008" cy="354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913680" y="618480"/>
            <a:ext cx="10363680" cy="112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3600" cap="all" spc="-1" dirty="0" smtClean="0">
                <a:solidFill>
                  <a:srgbClr val="2FA3EE"/>
                </a:solidFill>
                <a:latin typeface="Arial"/>
                <a:ea typeface="DejaVu Sans"/>
              </a:rPr>
              <a:t>Реализация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514800" y="1739520"/>
            <a:ext cx="11161800" cy="310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1" strike="noStrike" spc="-1" dirty="0" smtClean="0">
              <a:solidFill>
                <a:srgbClr val="000000"/>
              </a:solidFill>
              <a:latin typeface="Tw Cen MT"/>
              <a:ea typeface="DejaVu Sans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13680" y="1512729"/>
            <a:ext cx="6096000" cy="52629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function Splay(Node *T)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while(1)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Node p=</a:t>
            </a:r>
            <a:r>
              <a:rPr lang="en-US" sz="1400" dirty="0" err="1" smtClean="0">
                <a:latin typeface="Consolas" panose="020B0609020204030204" pitchFamily="49" charset="0"/>
              </a:rPr>
              <a:t>T.parent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if(!p)break;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	Node pp=</a:t>
            </a:r>
            <a:r>
              <a:rPr lang="en-US" sz="1400" dirty="0" err="1" smtClean="0">
                <a:latin typeface="Consolas" panose="020B0609020204030204" pitchFamily="49" charset="0"/>
              </a:rPr>
              <a:t>p.parent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if(!pp)//Zig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if(</a:t>
            </a:r>
            <a:r>
              <a:rPr lang="en-US" sz="1400" dirty="0" err="1" smtClean="0">
                <a:latin typeface="Consolas" panose="020B0609020204030204" pitchFamily="49" charset="0"/>
              </a:rPr>
              <a:t>p.left</a:t>
            </a:r>
            <a:r>
              <a:rPr lang="en-US" sz="1400" dirty="0" smtClean="0">
                <a:latin typeface="Consolas" panose="020B0609020204030204" pitchFamily="49" charset="0"/>
              </a:rPr>
              <a:t>==T)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    </a:t>
            </a:r>
            <a:r>
              <a:rPr lang="en-US" sz="1400" dirty="0" err="1" smtClean="0">
                <a:latin typeface="Consolas" panose="020B0609020204030204" pitchFamily="49" charset="0"/>
              </a:rPr>
              <a:t>rightRotate</a:t>
            </a:r>
            <a:r>
              <a:rPr lang="en-US" sz="1400" dirty="0" smtClean="0">
                <a:latin typeface="Consolas" panose="020B0609020204030204" pitchFamily="49" charset="0"/>
              </a:rPr>
              <a:t>(p);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else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    </a:t>
            </a:r>
            <a:r>
              <a:rPr lang="en-US" sz="1400" dirty="0" err="1" smtClean="0">
                <a:latin typeface="Consolas" panose="020B0609020204030204" pitchFamily="49" charset="0"/>
              </a:rPr>
              <a:t>leftRotate</a:t>
            </a:r>
            <a:r>
              <a:rPr lang="en-US" sz="1400" dirty="0" smtClean="0">
                <a:latin typeface="Consolas" panose="020B0609020204030204" pitchFamily="49" charset="0"/>
              </a:rPr>
              <a:t>(p);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    break;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if(</a:t>
            </a:r>
            <a:r>
              <a:rPr lang="en-US" sz="1400" dirty="0" err="1" smtClean="0">
                <a:latin typeface="Consolas" panose="020B0609020204030204" pitchFamily="49" charset="0"/>
              </a:rPr>
              <a:t>pp.left</a:t>
            </a:r>
            <a:r>
              <a:rPr lang="en-US" sz="1400" dirty="0" smtClean="0">
                <a:latin typeface="Consolas" panose="020B0609020204030204" pitchFamily="49" charset="0"/>
              </a:rPr>
              <a:t>==p)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    if(</a:t>
            </a:r>
            <a:r>
              <a:rPr lang="en-US" sz="1400" dirty="0" err="1" smtClean="0">
                <a:latin typeface="Consolas" panose="020B0609020204030204" pitchFamily="49" charset="0"/>
              </a:rPr>
              <a:t>p.left</a:t>
            </a:r>
            <a:r>
              <a:rPr lang="en-US" sz="1400" dirty="0" smtClean="0">
                <a:latin typeface="Consolas" panose="020B0609020204030204" pitchFamily="49" charset="0"/>
              </a:rPr>
              <a:t>==T)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    {//</a:t>
            </a:r>
            <a:r>
              <a:rPr lang="en-US" sz="1400" dirty="0" err="1" smtClean="0">
                <a:latin typeface="Consolas" panose="020B0609020204030204" pitchFamily="49" charset="0"/>
              </a:rPr>
              <a:t>ZigZig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		       </a:t>
            </a:r>
            <a:r>
              <a:rPr lang="en-US" sz="1400" dirty="0" err="1" smtClean="0">
                <a:latin typeface="Consolas" panose="020B0609020204030204" pitchFamily="49" charset="0"/>
              </a:rPr>
              <a:t>rightRotate</a:t>
            </a:r>
            <a:r>
              <a:rPr lang="en-US" sz="1400" dirty="0" smtClean="0">
                <a:latin typeface="Consolas" panose="020B0609020204030204" pitchFamily="49" charset="0"/>
              </a:rPr>
              <a:t>(pp);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       </a:t>
            </a:r>
            <a:r>
              <a:rPr lang="en-US" sz="1400" dirty="0" err="1" smtClean="0">
                <a:latin typeface="Consolas" panose="020B0609020204030204" pitchFamily="49" charset="0"/>
              </a:rPr>
              <a:t>rightRotate</a:t>
            </a:r>
            <a:r>
              <a:rPr lang="en-US" sz="1400" dirty="0" smtClean="0">
                <a:latin typeface="Consolas" panose="020B0609020204030204" pitchFamily="49" charset="0"/>
              </a:rPr>
              <a:t>(p);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    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54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913680" y="618480"/>
            <a:ext cx="10363680" cy="112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3600" cap="all" spc="-1" dirty="0" smtClean="0">
                <a:solidFill>
                  <a:srgbClr val="2FA3EE"/>
                </a:solidFill>
                <a:latin typeface="Arial"/>
                <a:ea typeface="DejaVu Sans"/>
              </a:rPr>
              <a:t>Реализация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514800" y="1739520"/>
            <a:ext cx="11161800" cy="310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1" strike="noStrike" spc="-1" dirty="0" smtClean="0">
              <a:solidFill>
                <a:srgbClr val="000000"/>
              </a:solidFill>
              <a:latin typeface="Tw Cen MT"/>
              <a:ea typeface="DejaVu Sans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13680" y="1512729"/>
            <a:ext cx="6096000" cy="504753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else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    {//</a:t>
            </a:r>
            <a:r>
              <a:rPr lang="en-US" sz="1400" dirty="0" err="1" smtClean="0">
                <a:latin typeface="Consolas" panose="020B0609020204030204" pitchFamily="49" charset="0"/>
              </a:rPr>
              <a:t>ZigZag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		       </a:t>
            </a:r>
            <a:r>
              <a:rPr lang="en-US" sz="1400" dirty="0" err="1" smtClean="0">
                <a:latin typeface="Consolas" panose="020B0609020204030204" pitchFamily="49" charset="0"/>
              </a:rPr>
              <a:t>leftRotate</a:t>
            </a:r>
            <a:r>
              <a:rPr lang="en-US" sz="1400" dirty="0" smtClean="0">
                <a:latin typeface="Consolas" panose="020B0609020204030204" pitchFamily="49" charset="0"/>
              </a:rPr>
              <a:t>(p);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       </a:t>
            </a:r>
            <a:r>
              <a:rPr lang="en-US" sz="1400" dirty="0" err="1" smtClean="0">
                <a:latin typeface="Consolas" panose="020B0609020204030204" pitchFamily="49" charset="0"/>
              </a:rPr>
              <a:t>rightRotate</a:t>
            </a:r>
            <a:r>
              <a:rPr lang="en-US" sz="1400" dirty="0" smtClean="0">
                <a:latin typeface="Consolas" panose="020B0609020204030204" pitchFamily="49" charset="0"/>
              </a:rPr>
              <a:t>(pp);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    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else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     if(p-&gt;left==T)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     {//</a:t>
            </a:r>
            <a:r>
              <a:rPr lang="en-US" sz="1400" dirty="0" err="1" smtClean="0">
                <a:latin typeface="Consolas" panose="020B0609020204030204" pitchFamily="49" charset="0"/>
              </a:rPr>
              <a:t>ZigZag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			</a:t>
            </a:r>
            <a:r>
              <a:rPr lang="en-US" sz="1400" dirty="0" err="1" smtClean="0">
                <a:latin typeface="Consolas" panose="020B0609020204030204" pitchFamily="49" charset="0"/>
              </a:rPr>
              <a:t>rightRotate</a:t>
            </a:r>
            <a:r>
              <a:rPr lang="en-US" sz="1400" dirty="0" smtClean="0">
                <a:latin typeface="Consolas" panose="020B0609020204030204" pitchFamily="49" charset="0"/>
              </a:rPr>
              <a:t>(p);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	</a:t>
            </a:r>
            <a:r>
              <a:rPr lang="en-US" sz="1400" dirty="0" err="1" smtClean="0">
                <a:latin typeface="Consolas" panose="020B0609020204030204" pitchFamily="49" charset="0"/>
              </a:rPr>
              <a:t>leftRotate</a:t>
            </a:r>
            <a:r>
              <a:rPr lang="en-US" sz="1400" dirty="0" smtClean="0">
                <a:latin typeface="Consolas" panose="020B0609020204030204" pitchFamily="49" charset="0"/>
              </a:rPr>
              <a:t>(pp);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     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     else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     {//</a:t>
            </a:r>
            <a:r>
              <a:rPr lang="en-US" sz="1400" dirty="0" err="1" smtClean="0">
                <a:latin typeface="Consolas" panose="020B0609020204030204" pitchFamily="49" charset="0"/>
              </a:rPr>
              <a:t>ZigZig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		          </a:t>
            </a:r>
            <a:r>
              <a:rPr lang="en-US" sz="1400" dirty="0" err="1" smtClean="0">
                <a:latin typeface="Consolas" panose="020B0609020204030204" pitchFamily="49" charset="0"/>
              </a:rPr>
              <a:t>leftRotate</a:t>
            </a:r>
            <a:r>
              <a:rPr lang="en-US" sz="1400" dirty="0" smtClean="0">
                <a:latin typeface="Consolas" panose="020B0609020204030204" pitchFamily="49" charset="0"/>
              </a:rPr>
              <a:t>(pp);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          </a:t>
            </a:r>
            <a:r>
              <a:rPr lang="en-US" sz="1400" dirty="0" err="1" smtClean="0">
                <a:latin typeface="Consolas" panose="020B0609020204030204" pitchFamily="49" charset="0"/>
              </a:rPr>
              <a:t>leftRotate</a:t>
            </a:r>
            <a:r>
              <a:rPr lang="en-US" sz="1400" dirty="0" smtClean="0">
                <a:latin typeface="Consolas" panose="020B0609020204030204" pitchFamily="49" charset="0"/>
              </a:rPr>
              <a:t>(p);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     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root = T;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endParaRPr lang="ru-RU" sz="1400" dirty="0" smtClean="0">
              <a:latin typeface="Consolas" panose="020B0609020204030204" pitchFamily="49" charset="0"/>
            </a:endParaRPr>
          </a:p>
          <a:p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19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913680" y="618480"/>
            <a:ext cx="10363680" cy="112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3600" b="0" strike="noStrike" cap="all" spc="-1" dirty="0">
                <a:solidFill>
                  <a:srgbClr val="2FA3EE"/>
                </a:solidFill>
                <a:latin typeface="Tw Cen MT"/>
                <a:ea typeface="DejaVu Sans"/>
              </a:rPr>
              <a:t>Операции с деревом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514800" y="1739520"/>
            <a:ext cx="11161800" cy="9479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 err="1">
                <a:solidFill>
                  <a:srgbClr val="000000"/>
                </a:solidFill>
                <a:latin typeface="Tw Cen MT"/>
              </a:rPr>
              <a:t>Search</a:t>
            </a:r>
            <a:endParaRPr lang="ru-RU" spc="-1" dirty="0"/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Tw Cen MT"/>
              </a:rPr>
              <a:t>Поиск выполняется как в обычном двоичном дереве поиска. При нахождении элемента запускаем </a:t>
            </a:r>
            <a:r>
              <a:rPr lang="ru-RU" spc="-1" dirty="0" err="1">
                <a:solidFill>
                  <a:srgbClr val="000000"/>
                </a:solidFill>
                <a:latin typeface="Tw Cen MT"/>
              </a:rPr>
              <a:t>Splay</a:t>
            </a:r>
            <a:r>
              <a:rPr lang="ru-RU" spc="-1" dirty="0">
                <a:solidFill>
                  <a:srgbClr val="000000"/>
                </a:solidFill>
                <a:latin typeface="Tw Cen MT"/>
              </a:rPr>
              <a:t> для него.</a:t>
            </a:r>
            <a:endParaRPr lang="ru-RU" spc="-1" dirty="0"/>
          </a:p>
          <a:p>
            <a:pPr>
              <a:lnSpc>
                <a:spcPct val="100000"/>
              </a:lnSpc>
            </a:pPr>
            <a:endParaRPr lang="en-US" sz="1800" b="1" strike="noStrike" spc="-1" dirty="0" smtClean="0">
              <a:solidFill>
                <a:srgbClr val="000000"/>
              </a:solidFill>
              <a:latin typeface="Tw Cen MT"/>
              <a:ea typeface="DejaVu Sans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70" y="2687444"/>
            <a:ext cx="78105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913680" y="618480"/>
            <a:ext cx="10363680" cy="112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3600" cap="all" spc="-1" dirty="0" smtClean="0">
                <a:solidFill>
                  <a:srgbClr val="2FA3EE"/>
                </a:solidFill>
                <a:latin typeface="Arial"/>
                <a:ea typeface="DejaVu Sans"/>
              </a:rPr>
              <a:t>Реализация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514800" y="1739520"/>
            <a:ext cx="11161800" cy="310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1" strike="noStrike" spc="-1" dirty="0" smtClean="0">
              <a:solidFill>
                <a:srgbClr val="000000"/>
              </a:solidFill>
              <a:latin typeface="Tw Cen MT"/>
              <a:ea typeface="DejaVu Sans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13680" y="1512729"/>
            <a:ext cx="6096000" cy="52629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</a:t>
            </a:r>
            <a:r>
              <a:rPr lang="en-US" sz="1400" dirty="0" smtClean="0">
                <a:latin typeface="Consolas" panose="020B0609020204030204" pitchFamily="49" charset="0"/>
              </a:rPr>
              <a:t>unction search( Node root,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k)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{  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Node look = root;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while(look){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    if (</a:t>
            </a:r>
            <a:r>
              <a:rPr lang="en-US" sz="1400" dirty="0" err="1" smtClean="0">
                <a:latin typeface="Consolas" panose="020B0609020204030204" pitchFamily="49" charset="0"/>
              </a:rPr>
              <a:t>look.key</a:t>
            </a:r>
            <a:r>
              <a:rPr lang="en-US" sz="1400" dirty="0" smtClean="0">
                <a:latin typeface="Consolas" panose="020B0609020204030204" pitchFamily="49" charset="0"/>
              </a:rPr>
              <a:t> == k) break;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ru-RU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</a:rPr>
              <a:t>if (</a:t>
            </a:r>
            <a:r>
              <a:rPr lang="en-US" sz="1400" dirty="0" err="1" smtClean="0">
                <a:latin typeface="Consolas" panose="020B0609020204030204" pitchFamily="49" charset="0"/>
              </a:rPr>
              <a:t>look.key</a:t>
            </a:r>
            <a:r>
              <a:rPr lang="en-US" sz="1400" dirty="0" smtClean="0">
                <a:latin typeface="Consolas" panose="020B0609020204030204" pitchFamily="49" charset="0"/>
              </a:rPr>
              <a:t> &gt; k)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ru-RU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</a:rPr>
              <a:t>{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   </a:t>
            </a:r>
            <a:r>
              <a:rPr lang="ru-RU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</a:rPr>
              <a:t> if (</a:t>
            </a:r>
            <a:r>
              <a:rPr lang="en-US" sz="1400" dirty="0" err="1" smtClean="0">
                <a:latin typeface="Consolas" panose="020B0609020204030204" pitchFamily="49" charset="0"/>
              </a:rPr>
              <a:t>look.right</a:t>
            </a:r>
            <a:r>
              <a:rPr lang="en-US" sz="1400" dirty="0" smtClean="0">
                <a:latin typeface="Consolas" panose="020B0609020204030204" pitchFamily="49" charset="0"/>
              </a:rPr>
              <a:t> ==NULL){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    break;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</a:t>
            </a:r>
            <a:r>
              <a:rPr lang="ru-RU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look= </a:t>
            </a:r>
            <a:r>
              <a:rPr lang="en-US" sz="1400" dirty="0" err="1" smtClean="0">
                <a:latin typeface="Consolas" panose="020B0609020204030204" pitchFamily="49" charset="0"/>
              </a:rPr>
              <a:t>look.right</a:t>
            </a:r>
            <a:r>
              <a:rPr lang="en-US" sz="1400" dirty="0" smtClean="0">
                <a:latin typeface="Consolas" panose="020B0609020204030204" pitchFamily="49" charset="0"/>
              </a:rPr>
              <a:t>;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</a:rPr>
              <a:t>   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latin typeface="Consolas" panose="020B0609020204030204" pitchFamily="49" charset="0"/>
              </a:rPr>
              <a:t>    else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ru-RU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</a:rPr>
              <a:t>{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</a:t>
            </a:r>
            <a:r>
              <a:rPr lang="ru-RU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latin typeface="Consolas" panose="020B0609020204030204" pitchFamily="49" charset="0"/>
              </a:rPr>
              <a:t>if (</a:t>
            </a:r>
            <a:r>
              <a:rPr lang="en-US" sz="1400" dirty="0" err="1" smtClean="0">
                <a:latin typeface="Consolas" panose="020B0609020204030204" pitchFamily="49" charset="0"/>
              </a:rPr>
              <a:t>look.left</a:t>
            </a:r>
            <a:r>
              <a:rPr lang="en-US" sz="1400" dirty="0" smtClean="0">
                <a:latin typeface="Consolas" panose="020B0609020204030204" pitchFamily="49" charset="0"/>
              </a:rPr>
              <a:t> ==NULL){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    break;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</a:t>
            </a:r>
            <a:r>
              <a:rPr lang="ru-RU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look= </a:t>
            </a:r>
            <a:r>
              <a:rPr lang="en-US" sz="1400" dirty="0" err="1" smtClean="0">
                <a:latin typeface="Consolas" panose="020B0609020204030204" pitchFamily="49" charset="0"/>
              </a:rPr>
              <a:t>look.left</a:t>
            </a:r>
            <a:r>
              <a:rPr lang="en-US" sz="1400" dirty="0" smtClean="0">
                <a:latin typeface="Consolas" panose="020B0609020204030204" pitchFamily="49" charset="0"/>
              </a:rPr>
              <a:t>; 	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ru-RU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</a:rPr>
              <a:t>}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splay(look);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if(</a:t>
            </a:r>
            <a:r>
              <a:rPr lang="en-US" sz="1400" dirty="0" err="1" smtClean="0">
                <a:latin typeface="Consolas" panose="020B0609020204030204" pitchFamily="49" charset="0"/>
              </a:rPr>
              <a:t>look.key</a:t>
            </a:r>
            <a:r>
              <a:rPr lang="en-US" sz="1400" dirty="0" smtClean="0">
                <a:latin typeface="Consolas" panose="020B0609020204030204" pitchFamily="49" charset="0"/>
              </a:rPr>
              <a:t>==k) return look;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return NULL;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 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45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913680" y="618480"/>
            <a:ext cx="10363680" cy="112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3600" b="0" strike="noStrike" cap="all" spc="-1" dirty="0">
                <a:solidFill>
                  <a:srgbClr val="2FA3EE"/>
                </a:solidFill>
                <a:latin typeface="Tw Cen MT"/>
                <a:ea typeface="DejaVu Sans"/>
              </a:rPr>
              <a:t>Операции с деревом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514800" y="1739520"/>
            <a:ext cx="11161800" cy="9479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 err="1">
                <a:solidFill>
                  <a:srgbClr val="000000"/>
                </a:solidFill>
                <a:latin typeface="Tw Cen MT"/>
              </a:rPr>
              <a:t>Delete</a:t>
            </a:r>
            <a:r>
              <a:rPr lang="ru-RU" b="1" spc="-1" dirty="0">
                <a:solidFill>
                  <a:srgbClr val="000000"/>
                </a:solidFill>
                <a:latin typeface="Tw Cen MT"/>
              </a:rPr>
              <a:t> </a:t>
            </a:r>
            <a:endParaRPr lang="ru-RU" spc="-1" dirty="0"/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Tw Cen MT"/>
              </a:rPr>
              <a:t>Находим элемент в дереве, делаем </a:t>
            </a:r>
            <a:r>
              <a:rPr lang="ru-RU" spc="-1" dirty="0" err="1">
                <a:solidFill>
                  <a:srgbClr val="000000"/>
                </a:solidFill>
                <a:latin typeface="Tw Cen MT"/>
              </a:rPr>
              <a:t>Splay</a:t>
            </a:r>
            <a:r>
              <a:rPr lang="ru-RU" spc="-1" dirty="0">
                <a:solidFill>
                  <a:srgbClr val="000000"/>
                </a:solidFill>
                <a:latin typeface="Tw Cen MT"/>
              </a:rPr>
              <a:t> для него, делаем </a:t>
            </a:r>
            <a:r>
              <a:rPr lang="ru-RU" spc="-1" dirty="0" err="1" smtClean="0">
                <a:solidFill>
                  <a:srgbClr val="000000"/>
                </a:solidFill>
                <a:latin typeface="Tw Cen MT"/>
              </a:rPr>
              <a:t>merge</a:t>
            </a:r>
            <a:r>
              <a:rPr lang="ru-RU" spc="-1" dirty="0" smtClean="0">
                <a:solidFill>
                  <a:srgbClr val="000000"/>
                </a:solidFill>
                <a:latin typeface="Tw Cen MT"/>
              </a:rPr>
              <a:t> </a:t>
            </a:r>
            <a:r>
              <a:rPr lang="ru-RU" spc="-1" dirty="0">
                <a:solidFill>
                  <a:srgbClr val="000000"/>
                </a:solidFill>
                <a:latin typeface="Tw Cen MT"/>
              </a:rPr>
              <a:t>его детей.</a:t>
            </a:r>
            <a:endParaRPr lang="ru-RU" spc="-1" dirty="0"/>
          </a:p>
          <a:p>
            <a:pPr>
              <a:lnSpc>
                <a:spcPct val="100000"/>
              </a:lnSpc>
            </a:pPr>
            <a:endParaRPr lang="en-US" sz="1800" b="1" strike="noStrike" spc="-1" dirty="0" smtClean="0">
              <a:solidFill>
                <a:srgbClr val="000000"/>
              </a:solidFill>
              <a:latin typeface="Tw Cen MT"/>
              <a:ea typeface="DejaVu Sans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80" y="2687444"/>
            <a:ext cx="5931922" cy="20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2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913680" y="618480"/>
            <a:ext cx="10363680" cy="112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3600" cap="all" spc="-1" dirty="0" smtClean="0">
                <a:solidFill>
                  <a:srgbClr val="2FA3EE"/>
                </a:solidFill>
                <a:latin typeface="Arial"/>
                <a:ea typeface="DejaVu Sans"/>
              </a:rPr>
              <a:t>Реализация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514800" y="1739520"/>
            <a:ext cx="11161800" cy="310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1" strike="noStrike" spc="-1" dirty="0" smtClean="0">
              <a:solidFill>
                <a:srgbClr val="000000"/>
              </a:solidFill>
              <a:latin typeface="Tw Cen MT"/>
              <a:ea typeface="DejaVu Sans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13680" y="1512729"/>
            <a:ext cx="6096000" cy="504753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function delete(Node </a:t>
            </a:r>
            <a:r>
              <a:rPr lang="en-US" sz="1400" dirty="0" err="1" smtClean="0">
                <a:latin typeface="Consolas" panose="020B0609020204030204" pitchFamily="49" charset="0"/>
              </a:rPr>
              <a:t>root,int</a:t>
            </a:r>
            <a:r>
              <a:rPr lang="en-US" sz="1400" dirty="0" smtClean="0">
                <a:latin typeface="Consolas" panose="020B0609020204030204" pitchFamily="49" charset="0"/>
              </a:rPr>
              <a:t> v)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Node N=search(v);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if(!N) return 0;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Node P=N-&gt;left;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if(!P)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root=</a:t>
            </a:r>
            <a:r>
              <a:rPr lang="en-US" sz="1400" dirty="0" err="1" smtClean="0">
                <a:latin typeface="Consolas" panose="020B0609020204030204" pitchFamily="49" charset="0"/>
              </a:rPr>
              <a:t>N.right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</a:rPr>
              <a:t>root.parent</a:t>
            </a:r>
            <a:r>
              <a:rPr lang="en-US" sz="1400" dirty="0" smtClean="0">
                <a:latin typeface="Consolas" panose="020B0609020204030204" pitchFamily="49" charset="0"/>
              </a:rPr>
              <a:t>=NULL;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free(N);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return;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while(</a:t>
            </a:r>
            <a:r>
              <a:rPr lang="en-US" sz="1400" dirty="0" err="1" smtClean="0">
                <a:latin typeface="Consolas" panose="020B0609020204030204" pitchFamily="49" charset="0"/>
              </a:rPr>
              <a:t>P.right</a:t>
            </a:r>
            <a:r>
              <a:rPr lang="en-US" sz="1400" dirty="0" smtClean="0">
                <a:latin typeface="Consolas" panose="020B0609020204030204" pitchFamily="49" charset="0"/>
              </a:rPr>
              <a:t>) P=</a:t>
            </a:r>
            <a:r>
              <a:rPr lang="en-US" sz="1400" dirty="0" err="1" smtClean="0">
                <a:latin typeface="Consolas" panose="020B0609020204030204" pitchFamily="49" charset="0"/>
              </a:rPr>
              <a:t>P.right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if(</a:t>
            </a:r>
            <a:r>
              <a:rPr lang="en-US" sz="1400" dirty="0" err="1" smtClean="0">
                <a:latin typeface="Consolas" panose="020B0609020204030204" pitchFamily="49" charset="0"/>
              </a:rPr>
              <a:t>N.right</a:t>
            </a:r>
            <a:r>
              <a:rPr lang="en-US" sz="14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</a:rPr>
              <a:t>P.right</a:t>
            </a:r>
            <a:r>
              <a:rPr lang="en-US" sz="1400" dirty="0" smtClean="0">
                <a:latin typeface="Consolas" panose="020B0609020204030204" pitchFamily="49" charset="0"/>
              </a:rPr>
              <a:t>=</a:t>
            </a:r>
            <a:r>
              <a:rPr lang="en-US" sz="1400" dirty="0" err="1" smtClean="0">
                <a:latin typeface="Consolas" panose="020B0609020204030204" pitchFamily="49" charset="0"/>
              </a:rPr>
              <a:t>N.right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</a:rPr>
              <a:t>N.right.parent</a:t>
            </a:r>
            <a:r>
              <a:rPr lang="en-US" sz="1400" dirty="0" smtClean="0">
                <a:latin typeface="Consolas" panose="020B0609020204030204" pitchFamily="49" charset="0"/>
              </a:rPr>
              <a:t>=P;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root=</a:t>
            </a:r>
            <a:r>
              <a:rPr lang="en-US" sz="1400" dirty="0" err="1" smtClean="0">
                <a:latin typeface="Consolas" panose="020B0609020204030204" pitchFamily="49" charset="0"/>
              </a:rPr>
              <a:t>N.left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</a:rPr>
              <a:t>root.parent</a:t>
            </a:r>
            <a:r>
              <a:rPr lang="en-US" sz="1400" dirty="0" smtClean="0">
                <a:latin typeface="Consolas" panose="020B0609020204030204" pitchFamily="49" charset="0"/>
              </a:rPr>
              <a:t>=NULL;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	free(N);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     return;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3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913680" y="651960"/>
            <a:ext cx="10363680" cy="105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2FA3EE"/>
                </a:solidFill>
                <a:latin typeface="Tw Cen MT"/>
                <a:ea typeface="DejaVu Sans"/>
              </a:rPr>
              <a:t>Сложность Операций</a:t>
            </a:r>
            <a:endParaRPr lang="ru-RU" sz="3600" b="0" strike="noStrike" spc="-1">
              <a:latin typeface="Arial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443698"/>
              </p:ext>
            </p:extLst>
          </p:nvPr>
        </p:nvGraphicFramePr>
        <p:xfrm>
          <a:off x="913680" y="1705320"/>
          <a:ext cx="8127999" cy="1514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538311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167271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99989265"/>
                    </a:ext>
                  </a:extLst>
                </a:gridCol>
              </a:tblGrid>
              <a:tr h="4022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strike="noStrike" spc="-1" dirty="0" smtClean="0"/>
                        <a:t>Операция</a:t>
                      </a:r>
                      <a:endParaRPr lang="ru-RU" sz="1800" b="1" strike="noStrike" spc="-1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strike="noStrike" spc="-1" dirty="0" smtClean="0"/>
                        <a:t>Худший случай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strike="noStrike" spc="-1" dirty="0" smtClean="0"/>
                        <a:t>Средний случай</a:t>
                      </a:r>
                      <a:endParaRPr lang="ru-RU" sz="1800" b="1" strike="noStrike" spc="-1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14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w Cen MT" panose="020B0602020104020603" pitchFamily="34" charset="0"/>
                        </a:rPr>
                        <a:t>Insert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1" strike="noStrike" spc="-1" dirty="0" smtClean="0">
                          <a:solidFill>
                            <a:srgbClr val="000000"/>
                          </a:solidFill>
                          <a:latin typeface="Tw Cen MT"/>
                          <a:ea typeface="+mn-ea"/>
                        </a:rPr>
                        <a:t>O</a:t>
                      </a:r>
                      <a:r>
                        <a:rPr lang="ru-RU" sz="1800" b="0" strike="noStrike" spc="-1" dirty="0" smtClean="0">
                          <a:solidFill>
                            <a:srgbClr val="000000"/>
                          </a:solidFill>
                          <a:latin typeface="Tw Cen MT"/>
                          <a:ea typeface="+mn-ea"/>
                        </a:rPr>
                        <a:t>(</a:t>
                      </a:r>
                      <a:r>
                        <a:rPr lang="ru-RU" sz="1800" b="0" strike="noStrike" spc="-1" dirty="0" err="1" smtClean="0">
                          <a:solidFill>
                            <a:srgbClr val="000000"/>
                          </a:solidFill>
                          <a:latin typeface="Tw Cen MT"/>
                          <a:ea typeface="+mn-ea"/>
                        </a:rPr>
                        <a:t>log</a:t>
                      </a:r>
                      <a:r>
                        <a:rPr lang="ru-RU" sz="1800" b="0" strike="noStrike" spc="-1" dirty="0" smtClean="0">
                          <a:solidFill>
                            <a:srgbClr val="000000"/>
                          </a:solidFill>
                          <a:latin typeface="Tw Cen MT"/>
                          <a:ea typeface="+mn-ea"/>
                        </a:rPr>
                        <a:t> </a:t>
                      </a:r>
                      <a:r>
                        <a:rPr lang="ru-RU" sz="1800" b="0" i="1" strike="noStrike" spc="-1" dirty="0" smtClean="0">
                          <a:solidFill>
                            <a:srgbClr val="000000"/>
                          </a:solidFill>
                          <a:latin typeface="Tw Cen MT"/>
                          <a:ea typeface="+mn-ea"/>
                        </a:rPr>
                        <a:t>n</a:t>
                      </a:r>
                      <a:r>
                        <a:rPr lang="ru-RU" sz="1800" b="0" strike="noStrike" spc="-1" dirty="0" smtClean="0">
                          <a:solidFill>
                            <a:srgbClr val="000000"/>
                          </a:solidFill>
                          <a:latin typeface="Tw Cen MT"/>
                          <a:ea typeface="+mn-ea"/>
                        </a:rPr>
                        <a:t>)</a:t>
                      </a:r>
                      <a:endParaRPr lang="ru-RU" sz="1800" b="0" strike="noStrike" spc="-1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strike="noStrike" spc="-1" dirty="0" smtClean="0">
                          <a:solidFill>
                            <a:srgbClr val="000000"/>
                          </a:solidFill>
                          <a:latin typeface="Tw Cen MT"/>
                          <a:ea typeface="+mn-ea"/>
                        </a:rPr>
                        <a:t>O(</a:t>
                      </a:r>
                      <a:r>
                        <a:rPr lang="ru-RU" sz="1800" b="0" strike="noStrike" spc="-1" dirty="0" err="1" smtClean="0">
                          <a:solidFill>
                            <a:srgbClr val="000000"/>
                          </a:solidFill>
                          <a:latin typeface="Tw Cen MT"/>
                          <a:ea typeface="+mn-ea"/>
                        </a:rPr>
                        <a:t>log</a:t>
                      </a:r>
                      <a:r>
                        <a:rPr lang="ru-RU" sz="1800" b="0" strike="noStrike" spc="-1" dirty="0" smtClean="0">
                          <a:solidFill>
                            <a:srgbClr val="000000"/>
                          </a:solidFill>
                          <a:latin typeface="Tw Cen MT"/>
                          <a:ea typeface="+mn-ea"/>
                        </a:rPr>
                        <a:t> </a:t>
                      </a:r>
                      <a:r>
                        <a:rPr lang="ru-RU" sz="1800" b="0" i="1" strike="noStrike" spc="-1" dirty="0" smtClean="0">
                          <a:solidFill>
                            <a:srgbClr val="000000"/>
                          </a:solidFill>
                          <a:latin typeface="Tw Cen MT"/>
                          <a:ea typeface="+mn-ea"/>
                        </a:rPr>
                        <a:t>n</a:t>
                      </a:r>
                      <a:r>
                        <a:rPr lang="ru-RU" sz="1800" b="0" strike="noStrike" spc="-1" dirty="0" smtClean="0">
                          <a:solidFill>
                            <a:srgbClr val="000000"/>
                          </a:solidFill>
                          <a:latin typeface="Tw Cen MT"/>
                          <a:ea typeface="+mn-ea"/>
                        </a:rPr>
                        <a:t>)</a:t>
                      </a:r>
                      <a:endParaRPr lang="ru-RU" sz="1800" b="0" strike="noStrike" spc="-1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80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Tw Cen MT"/>
                          <a:ea typeface="DejaVu Sans"/>
                        </a:rPr>
                        <a:t>Search</a:t>
                      </a:r>
                      <a:endParaRPr lang="ru-RU" sz="1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i="1" u="none" strike="noStrike" spc="-1" dirty="0" smtClean="0">
                          <a:solidFill>
                            <a:srgbClr val="000000"/>
                          </a:solidFill>
                          <a:latin typeface="Tw Cen MT"/>
                          <a:ea typeface="DejaVu Sans"/>
                        </a:rPr>
                        <a:t>O</a:t>
                      </a:r>
                      <a:r>
                        <a:rPr lang="ru-RU" sz="1800" b="0" strike="noStrike" spc="-1" dirty="0" smtClean="0">
                          <a:solidFill>
                            <a:srgbClr val="000000"/>
                          </a:solidFill>
                          <a:latin typeface="Tw Cen MT"/>
                          <a:ea typeface="DejaVu Sans"/>
                        </a:rPr>
                        <a:t>(</a:t>
                      </a:r>
                      <a:r>
                        <a:rPr lang="ru-RU" sz="1800" b="0" strike="noStrike" spc="-1" dirty="0" err="1" smtClean="0">
                          <a:solidFill>
                            <a:srgbClr val="000000"/>
                          </a:solidFill>
                          <a:latin typeface="Tw Cen MT"/>
                          <a:ea typeface="DejaVu Sans"/>
                        </a:rPr>
                        <a:t>log</a:t>
                      </a:r>
                      <a:r>
                        <a:rPr lang="ru-RU" sz="1800" b="0" strike="noStrike" spc="-1" dirty="0" smtClean="0">
                          <a:solidFill>
                            <a:srgbClr val="000000"/>
                          </a:solidFill>
                          <a:latin typeface="Tw Cen MT"/>
                          <a:ea typeface="DejaVu Sans"/>
                        </a:rPr>
                        <a:t> </a:t>
                      </a:r>
                      <a:r>
                        <a:rPr lang="ru-RU" sz="1800" b="0" i="1" strike="noStrike" spc="-1" dirty="0">
                          <a:solidFill>
                            <a:srgbClr val="000000"/>
                          </a:solidFill>
                          <a:latin typeface="Tw Cen MT"/>
                          <a:ea typeface="DejaVu Sans"/>
                        </a:rPr>
                        <a:t>n</a:t>
                      </a:r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latin typeface="Tw Cen MT"/>
                          <a:ea typeface="DejaVu Sans"/>
                        </a:rPr>
                        <a:t>)</a:t>
                      </a:r>
                      <a:endParaRPr lang="ru-RU" sz="1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 smtClean="0">
                          <a:solidFill>
                            <a:srgbClr val="000000"/>
                          </a:solidFill>
                          <a:latin typeface="Tw Cen MT"/>
                          <a:ea typeface="DejaVu Sans"/>
                        </a:rPr>
                        <a:t>O(</a:t>
                      </a:r>
                      <a:r>
                        <a:rPr lang="ru-RU" sz="1800" b="0" strike="noStrike" spc="-1" dirty="0" err="1" smtClean="0">
                          <a:solidFill>
                            <a:srgbClr val="000000"/>
                          </a:solidFill>
                          <a:latin typeface="Tw Cen MT"/>
                          <a:ea typeface="DejaVu Sans"/>
                        </a:rPr>
                        <a:t>log</a:t>
                      </a:r>
                      <a:r>
                        <a:rPr lang="ru-RU" sz="1800" b="0" strike="noStrike" spc="-1" dirty="0" smtClean="0">
                          <a:solidFill>
                            <a:srgbClr val="000000"/>
                          </a:solidFill>
                          <a:latin typeface="Tw Cen MT"/>
                          <a:ea typeface="DejaVu Sans"/>
                        </a:rPr>
                        <a:t> </a:t>
                      </a:r>
                      <a:r>
                        <a:rPr lang="ru-RU" sz="1800" b="0" i="1" strike="noStrike" spc="-1" dirty="0">
                          <a:solidFill>
                            <a:srgbClr val="000000"/>
                          </a:solidFill>
                          <a:latin typeface="Tw Cen MT"/>
                          <a:ea typeface="DejaVu Sans"/>
                        </a:rPr>
                        <a:t>n</a:t>
                      </a:r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latin typeface="Tw Cen MT"/>
                          <a:ea typeface="DejaVu Sans"/>
                        </a:rPr>
                        <a:t>)</a:t>
                      </a:r>
                      <a:endParaRPr lang="ru-RU" sz="1800" b="0" strike="noStrike" spc="-1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5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w Cen MT" panose="020B0602020104020603" pitchFamily="34" charset="0"/>
                        </a:rPr>
                        <a:t>Zig,Zig</a:t>
                      </a:r>
                      <a:r>
                        <a:rPr lang="en-US" dirty="0" smtClean="0">
                          <a:latin typeface="Tw Cen MT" panose="020B0602020104020603" pitchFamily="34" charset="0"/>
                        </a:rPr>
                        <a:t>-Zag</a:t>
                      </a:r>
                      <a:r>
                        <a:rPr lang="en-US" baseline="0" dirty="0" smtClean="0">
                          <a:latin typeface="Tw Cen MT" panose="020B0602020104020603" pitchFamily="34" charset="0"/>
                        </a:rPr>
                        <a:t>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ru-RU" baseline="0" dirty="0" err="1" smtClean="0"/>
                        <a:t>т.п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w Cen MT" panose="020B0602020104020603" pitchFamily="34" charset="0"/>
                        </a:rPr>
                        <a:t>O(1)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w Cen MT" panose="020B0602020104020603" pitchFamily="34" charset="0"/>
                        </a:rPr>
                        <a:t>O(1)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8224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913680" y="618480"/>
            <a:ext cx="10363680" cy="123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2FA3EE"/>
                </a:solidFill>
                <a:latin typeface="Tw Cen MT"/>
                <a:ea typeface="DejaVu Sans"/>
              </a:rPr>
              <a:t>Применение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992520" y="1973880"/>
            <a:ext cx="1028520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В основном используются в сжатии данных (В них помещаются коды префиксов). Главное преимущество Splay tree заключается в том, что он хранит наиболее запрошенные узлы в верхней части дерева, уменьшая время для последующих запросов. Эта локальность ссылок делает splay tree очень полезным для таких систем, как сбор мусора для языков программирования или систем кэширования.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913680" y="618480"/>
            <a:ext cx="10363680" cy="15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2FA3EE"/>
                </a:solidFill>
                <a:latin typeface="Tw Cen MT"/>
                <a:ea typeface="DejaVu Sans"/>
              </a:rPr>
              <a:t>Источники информации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1026000" y="1828800"/>
            <a:ext cx="10526040" cy="365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Вся теория и помощь в реализации была взята из :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chemeClr val="accent1"/>
                </a:solidFill>
                <a:latin typeface="Tw Cen MT"/>
                <a:ea typeface="DejaVu Sans"/>
              </a:rPr>
              <a:t>https://ru.wikipedia.org</a:t>
            </a:r>
            <a:endParaRPr lang="ru-RU" sz="1800" b="0" strike="noStrike" spc="-1" dirty="0">
              <a:solidFill>
                <a:schemeClr val="accent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chemeClr val="accent1"/>
                </a:solidFill>
                <a:latin typeface="Tw Cen MT"/>
                <a:ea typeface="DejaVu Sans"/>
              </a:rPr>
              <a:t>https://neerc.ifmo.ru</a:t>
            </a:r>
            <a:endParaRPr lang="ru-RU" sz="1800" b="0" strike="noStrike" spc="-1" dirty="0">
              <a:solidFill>
                <a:schemeClr val="accent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chemeClr val="accent1"/>
                </a:solidFill>
                <a:latin typeface="Tw Cen MT"/>
                <a:ea typeface="DejaVu Sans"/>
              </a:rPr>
              <a:t>https://www.geeksforgeeks.org</a:t>
            </a:r>
            <a:endParaRPr lang="ru-RU" sz="1800" b="0" strike="noStrike" spc="-1" dirty="0">
              <a:solidFill>
                <a:schemeClr val="accent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Ссылка на статью Роберта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Тарьяна</a:t>
            </a:r>
            <a:r>
              <a:rPr lang="ru-RU" sz="18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 :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i="1" strike="noStrike" spc="-1" dirty="0" err="1">
                <a:solidFill>
                  <a:schemeClr val="accent1"/>
                </a:solidFill>
                <a:latin typeface="Tw Cen MT"/>
                <a:ea typeface="DejaVu Sans"/>
              </a:rPr>
              <a:t>Daniel</a:t>
            </a:r>
            <a:r>
              <a:rPr lang="ru-RU" sz="1800" b="0" i="1" strike="noStrike" spc="-1" dirty="0">
                <a:solidFill>
                  <a:schemeClr val="accent1"/>
                </a:solidFill>
                <a:latin typeface="Tw Cen MT"/>
                <a:ea typeface="DejaVu Sans"/>
              </a:rPr>
              <a:t> </a:t>
            </a:r>
            <a:r>
              <a:rPr lang="ru-RU" sz="1800" b="0" i="1" strike="noStrike" spc="-1" dirty="0" err="1">
                <a:solidFill>
                  <a:schemeClr val="accent1"/>
                </a:solidFill>
                <a:latin typeface="Tw Cen MT"/>
                <a:ea typeface="DejaVu Sans"/>
              </a:rPr>
              <a:t>Sleator</a:t>
            </a:r>
            <a:r>
              <a:rPr lang="ru-RU" sz="1800" b="0" i="1" strike="noStrike" spc="-1" dirty="0">
                <a:solidFill>
                  <a:schemeClr val="accent1"/>
                </a:solidFill>
                <a:latin typeface="Tw Cen MT"/>
                <a:ea typeface="DejaVu Sans"/>
              </a:rPr>
              <a:t>, </a:t>
            </a:r>
            <a:r>
              <a:rPr lang="ru-RU" sz="1800" b="0" i="1" strike="noStrike" spc="-1" dirty="0" err="1">
                <a:solidFill>
                  <a:schemeClr val="accent1"/>
                </a:solidFill>
                <a:latin typeface="Tw Cen MT"/>
                <a:ea typeface="DejaVu Sans"/>
              </a:rPr>
              <a:t>Robert</a:t>
            </a:r>
            <a:r>
              <a:rPr lang="ru-RU" sz="1800" b="0" i="1" strike="noStrike" spc="-1" dirty="0">
                <a:solidFill>
                  <a:schemeClr val="accent1"/>
                </a:solidFill>
                <a:latin typeface="Tw Cen MT"/>
                <a:ea typeface="DejaVu Sans"/>
              </a:rPr>
              <a:t> </a:t>
            </a:r>
            <a:r>
              <a:rPr lang="ru-RU" sz="1800" b="0" i="1" strike="noStrike" spc="-1" dirty="0" err="1">
                <a:solidFill>
                  <a:schemeClr val="accent1"/>
                </a:solidFill>
                <a:latin typeface="Tw Cen MT"/>
                <a:ea typeface="DejaVu Sans"/>
              </a:rPr>
              <a:t>Tarjan</a:t>
            </a:r>
            <a:r>
              <a:rPr lang="ru-RU" sz="1800" b="0" i="1" strike="noStrike" spc="-1" dirty="0">
                <a:solidFill>
                  <a:schemeClr val="accent1"/>
                </a:solidFill>
                <a:latin typeface="Tw Cen MT"/>
                <a:ea typeface="DejaVu Sans"/>
              </a:rPr>
              <a:t>. A </a:t>
            </a:r>
            <a:r>
              <a:rPr lang="ru-RU" sz="1800" b="0" i="1" strike="noStrike" spc="-1" dirty="0" err="1">
                <a:solidFill>
                  <a:schemeClr val="accent1"/>
                </a:solidFill>
                <a:latin typeface="Tw Cen MT"/>
                <a:ea typeface="DejaVu Sans"/>
              </a:rPr>
              <a:t>data</a:t>
            </a:r>
            <a:r>
              <a:rPr lang="ru-RU" sz="1800" b="0" i="1" strike="noStrike" spc="-1" dirty="0">
                <a:solidFill>
                  <a:schemeClr val="accent1"/>
                </a:solidFill>
                <a:latin typeface="Tw Cen MT"/>
                <a:ea typeface="DejaVu Sans"/>
              </a:rPr>
              <a:t> </a:t>
            </a:r>
            <a:r>
              <a:rPr lang="ru-RU" sz="1800" b="0" i="1" strike="noStrike" spc="-1" dirty="0" err="1">
                <a:solidFill>
                  <a:schemeClr val="accent1"/>
                </a:solidFill>
                <a:latin typeface="Tw Cen MT"/>
                <a:ea typeface="DejaVu Sans"/>
              </a:rPr>
              <a:t>structure</a:t>
            </a:r>
            <a:r>
              <a:rPr lang="ru-RU" sz="1800" b="0" i="1" strike="noStrike" spc="-1" dirty="0">
                <a:solidFill>
                  <a:schemeClr val="accent1"/>
                </a:solidFill>
                <a:latin typeface="Tw Cen MT"/>
                <a:ea typeface="DejaVu Sans"/>
              </a:rPr>
              <a:t> </a:t>
            </a:r>
            <a:r>
              <a:rPr lang="ru-RU" sz="1800" b="0" i="1" strike="noStrike" spc="-1" dirty="0" err="1">
                <a:solidFill>
                  <a:schemeClr val="accent1"/>
                </a:solidFill>
                <a:latin typeface="Tw Cen MT"/>
                <a:ea typeface="DejaVu Sans"/>
              </a:rPr>
              <a:t>for</a:t>
            </a:r>
            <a:r>
              <a:rPr lang="ru-RU" sz="1800" b="0" i="1" strike="noStrike" spc="-1" dirty="0">
                <a:solidFill>
                  <a:schemeClr val="accent1"/>
                </a:solidFill>
                <a:latin typeface="Tw Cen MT"/>
                <a:ea typeface="DejaVu Sans"/>
              </a:rPr>
              <a:t> </a:t>
            </a:r>
            <a:r>
              <a:rPr lang="ru-RU" sz="1800" b="0" i="1" strike="noStrike" spc="-1" dirty="0" err="1">
                <a:solidFill>
                  <a:schemeClr val="accent1"/>
                </a:solidFill>
                <a:latin typeface="Tw Cen MT"/>
                <a:ea typeface="DejaVu Sans"/>
              </a:rPr>
              <a:t>dynamic</a:t>
            </a:r>
            <a:r>
              <a:rPr lang="ru-RU" sz="1800" b="0" i="1" strike="noStrike" spc="-1" dirty="0">
                <a:solidFill>
                  <a:schemeClr val="accent1"/>
                </a:solidFill>
                <a:latin typeface="Tw Cen MT"/>
                <a:ea typeface="DejaVu Sans"/>
              </a:rPr>
              <a:t> </a:t>
            </a:r>
            <a:r>
              <a:rPr lang="ru-RU" sz="1800" b="0" i="1" strike="noStrike" spc="-1" dirty="0" err="1">
                <a:solidFill>
                  <a:schemeClr val="accent1"/>
                </a:solidFill>
                <a:latin typeface="Tw Cen MT"/>
                <a:ea typeface="DejaVu Sans"/>
              </a:rPr>
              <a:t>trees</a:t>
            </a:r>
            <a:r>
              <a:rPr lang="ru-RU" sz="1800" b="0" i="1" strike="noStrike" spc="-1" dirty="0">
                <a:solidFill>
                  <a:schemeClr val="accent1"/>
                </a:solidFill>
                <a:latin typeface="Tw Cen MT"/>
                <a:ea typeface="DejaVu Sans"/>
              </a:rPr>
              <a:t>. — </a:t>
            </a:r>
            <a:r>
              <a:rPr lang="ru-RU" sz="1800" b="0" i="1" strike="noStrike" spc="-1" dirty="0" err="1">
                <a:solidFill>
                  <a:schemeClr val="accent1"/>
                </a:solidFill>
                <a:latin typeface="Tw Cen MT"/>
                <a:ea typeface="DejaVu Sans"/>
              </a:rPr>
              <a:t>Journal</a:t>
            </a:r>
            <a:r>
              <a:rPr lang="ru-RU" sz="1800" b="0" i="1" strike="noStrike" spc="-1" dirty="0">
                <a:solidFill>
                  <a:schemeClr val="accent1"/>
                </a:solidFill>
                <a:latin typeface="Tw Cen MT"/>
                <a:ea typeface="DejaVu Sans"/>
              </a:rPr>
              <a:t> </a:t>
            </a:r>
            <a:r>
              <a:rPr lang="ru-RU" sz="1800" b="0" i="1" strike="noStrike" spc="-1" dirty="0" err="1">
                <a:solidFill>
                  <a:schemeClr val="accent1"/>
                </a:solidFill>
                <a:latin typeface="Tw Cen MT"/>
                <a:ea typeface="DejaVu Sans"/>
              </a:rPr>
              <a:t>of</a:t>
            </a:r>
            <a:r>
              <a:rPr lang="ru-RU" sz="1800" b="0" i="1" strike="noStrike" spc="-1" dirty="0">
                <a:solidFill>
                  <a:schemeClr val="accent1"/>
                </a:solidFill>
                <a:latin typeface="Tw Cen MT"/>
                <a:ea typeface="DejaVu Sans"/>
              </a:rPr>
              <a:t> </a:t>
            </a:r>
            <a:r>
              <a:rPr lang="ru-RU" sz="1800" b="0" i="1" strike="noStrike" spc="-1" dirty="0" err="1">
                <a:solidFill>
                  <a:schemeClr val="accent1"/>
                </a:solidFill>
                <a:latin typeface="Tw Cen MT"/>
                <a:ea typeface="DejaVu Sans"/>
              </a:rPr>
              <a:t>Computer</a:t>
            </a:r>
            <a:r>
              <a:rPr lang="ru-RU" sz="1800" b="0" i="1" strike="noStrike" spc="-1" dirty="0">
                <a:solidFill>
                  <a:schemeClr val="accent1"/>
                </a:solidFill>
                <a:latin typeface="Tw Cen MT"/>
                <a:ea typeface="DejaVu Sans"/>
              </a:rPr>
              <a:t> </a:t>
            </a:r>
            <a:r>
              <a:rPr lang="ru-RU" sz="1800" b="0" i="1" strike="noStrike" spc="-1" dirty="0" err="1">
                <a:solidFill>
                  <a:schemeClr val="accent1"/>
                </a:solidFill>
                <a:latin typeface="Tw Cen MT"/>
                <a:ea typeface="DejaVu Sans"/>
              </a:rPr>
              <a:t>and</a:t>
            </a:r>
            <a:r>
              <a:rPr lang="ru-RU" sz="1800" b="0" i="1" strike="noStrike" spc="-1" dirty="0">
                <a:solidFill>
                  <a:schemeClr val="accent1"/>
                </a:solidFill>
                <a:latin typeface="Tw Cen MT"/>
                <a:ea typeface="DejaVu Sans"/>
              </a:rPr>
              <a:t> </a:t>
            </a:r>
            <a:r>
              <a:rPr lang="ru-RU" sz="1800" b="0" i="1" strike="noStrike" spc="-1" dirty="0" err="1">
                <a:solidFill>
                  <a:schemeClr val="accent1"/>
                </a:solidFill>
                <a:latin typeface="Tw Cen MT"/>
                <a:ea typeface="DejaVu Sans"/>
              </a:rPr>
              <a:t>System</a:t>
            </a:r>
            <a:r>
              <a:rPr lang="ru-RU" sz="1800" b="0" i="1" strike="noStrike" spc="-1" dirty="0">
                <a:solidFill>
                  <a:schemeClr val="accent1"/>
                </a:solidFill>
                <a:latin typeface="Tw Cen MT"/>
                <a:ea typeface="DejaVu Sans"/>
              </a:rPr>
              <a:t> </a:t>
            </a:r>
            <a:r>
              <a:rPr lang="ru-RU" sz="1800" b="0" i="1" strike="noStrike" spc="-1" dirty="0" err="1">
                <a:solidFill>
                  <a:schemeClr val="accent1"/>
                </a:solidFill>
                <a:latin typeface="Tw Cen MT"/>
                <a:ea typeface="DejaVu Sans"/>
              </a:rPr>
              <a:t>Sciences</a:t>
            </a:r>
            <a:r>
              <a:rPr lang="ru-RU" sz="1800" b="0" i="1" strike="noStrike" spc="-1" dirty="0">
                <a:solidFill>
                  <a:schemeClr val="accent1"/>
                </a:solidFill>
                <a:latin typeface="Tw Cen MT"/>
                <a:ea typeface="DejaVu Sans"/>
              </a:rPr>
              <a:t>, 1983. — С. 262-391.</a:t>
            </a:r>
            <a:endParaRPr lang="ru-RU" sz="1800" b="0" strike="noStrike" spc="-1" dirty="0">
              <a:solidFill>
                <a:schemeClr val="accent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i="1" strike="noStrike" spc="-1" dirty="0">
                <a:solidFill>
                  <a:schemeClr val="accent1"/>
                </a:solidFill>
                <a:latin typeface="Tw Cen MT"/>
                <a:ea typeface="DejaVu Sans"/>
              </a:rPr>
              <a:t>https://www.cs.cmu.edu/~sleator/papers/dynamic-trees.pdf</a:t>
            </a:r>
            <a:endParaRPr lang="ru-RU" sz="1800" b="0" strike="noStrike" spc="-1" dirty="0">
              <a:solidFill>
                <a:schemeClr val="accent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913680" y="618480"/>
            <a:ext cx="10363680" cy="97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2FA3EE"/>
                </a:solidFill>
                <a:latin typeface="Tw Cen MT"/>
                <a:ea typeface="DejaVu Sans"/>
              </a:rPr>
              <a:t>Splay tree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818280" y="1583280"/>
            <a:ext cx="10459080" cy="146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Расширяющееся</a:t>
            </a:r>
            <a:r>
              <a:rPr lang="ru-RU" sz="18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 (англ. </a:t>
            </a:r>
            <a:r>
              <a:rPr lang="ru-RU" sz="1800" b="0" i="1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splay</a:t>
            </a:r>
            <a:r>
              <a:rPr lang="ru-RU" sz="1800" b="0" i="1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 </a:t>
            </a:r>
            <a:r>
              <a:rPr lang="ru-RU" sz="1800" b="0" i="1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tree</a:t>
            </a:r>
            <a:r>
              <a:rPr lang="ru-RU" sz="18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) или </a:t>
            </a:r>
            <a:r>
              <a:rPr lang="ru-RU" sz="1800" b="1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косое дерево</a:t>
            </a:r>
            <a:r>
              <a:rPr lang="ru-RU" sz="18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 является двоичным деревом поиска. Это дерево принадлежит классу «саморегулирующихся деревьев», которые поддерживают необходимый баланс ветвления дерева, чтобы обеспечить выполнение операций поиска, добавления и удаления за логарифмическое время от числа хранимых элементов. Это реализуется с помощью операций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Splay</a:t>
            </a:r>
            <a:r>
              <a:rPr lang="ru-RU" sz="18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.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672120" y="272880"/>
            <a:ext cx="10363680" cy="15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2FA3EE"/>
                </a:solidFill>
                <a:latin typeface="Tw Cen MT"/>
                <a:ea typeface="DejaVu Sans"/>
              </a:rPr>
              <a:t>СПАСИБО ЗА ВНИМАНИЕ</a:t>
            </a:r>
            <a:endParaRPr lang="ru-RU" sz="3600" b="0" strike="noStrike" spc="-1">
              <a:latin typeface="Arial"/>
            </a:endParaRPr>
          </a:p>
        </p:txBody>
      </p:sp>
      <p:pic>
        <p:nvPicPr>
          <p:cNvPr id="72" name="Picture 2"/>
          <p:cNvPicPr/>
          <p:nvPr/>
        </p:nvPicPr>
        <p:blipFill>
          <a:blip r:embed="rId2"/>
          <a:stretch/>
        </p:blipFill>
        <p:spPr>
          <a:xfrm>
            <a:off x="3568320" y="1869120"/>
            <a:ext cx="4571280" cy="399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13680" y="618480"/>
            <a:ext cx="10363680" cy="98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2FA3EE"/>
                </a:solidFill>
                <a:latin typeface="Tw Cen MT"/>
                <a:ea typeface="DejaVu Sans"/>
              </a:rPr>
              <a:t>Создатель</a:t>
            </a:r>
            <a:endParaRPr lang="ru-RU" sz="3600" b="0" strike="noStrike" spc="-1">
              <a:latin typeface="Arial"/>
            </a:endParaRPr>
          </a:p>
        </p:txBody>
      </p:sp>
      <p:pic>
        <p:nvPicPr>
          <p:cNvPr id="49" name="Picture 4"/>
          <p:cNvPicPr/>
          <p:nvPr/>
        </p:nvPicPr>
        <p:blipFill>
          <a:blip r:embed="rId2"/>
          <a:stretch/>
        </p:blipFill>
        <p:spPr>
          <a:xfrm>
            <a:off x="913680" y="1702800"/>
            <a:ext cx="2542320" cy="3799800"/>
          </a:xfrm>
          <a:prstGeom prst="rect">
            <a:avLst/>
          </a:prstGeom>
          <a:ln>
            <a:noFill/>
          </a:ln>
        </p:spPr>
      </p:pic>
      <p:sp>
        <p:nvSpPr>
          <p:cNvPr id="50" name="CustomShape 2"/>
          <p:cNvSpPr/>
          <p:nvPr/>
        </p:nvSpPr>
        <p:spPr>
          <a:xfrm>
            <a:off x="3590640" y="1602720"/>
            <a:ext cx="7916760" cy="283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Расширяющееся дерево придумал Роберт Тарьян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Tw Cen MT"/>
                <a:ea typeface="DejaVu Sans"/>
              </a:rPr>
              <a:t>Роберт Андре Тарьян</a:t>
            </a:r>
            <a:r>
              <a:rPr lang="ru-RU" sz="18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  — известный американский учёный в области теории вычислительных систем.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Он является автором множества алгоритмов решения задач теории графов и дискретной математики, включая алгоритм поиска наименьшего общего предка. Также он является соавтором структуры данных «Фибоначчиева куча» и автором «Расширяюшегося дерева».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913680" y="618480"/>
            <a:ext cx="10363680" cy="112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2FA3EE"/>
                </a:solidFill>
                <a:latin typeface="Tw Cen MT"/>
                <a:ea typeface="DejaVu Sans"/>
              </a:rPr>
              <a:t>Операции с деревом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514800" y="1739520"/>
            <a:ext cx="11161800" cy="310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Insert</a:t>
            </a:r>
            <a:r>
              <a:rPr lang="ru-RU" sz="1800" b="1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 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Вставка происходит как в обычном бинарном дереве поиска, после, запускаем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splay</a:t>
            </a:r>
            <a:r>
              <a:rPr lang="ru-RU" sz="18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 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1" strike="noStrike" spc="-1" dirty="0" smtClean="0">
              <a:solidFill>
                <a:srgbClr val="000000"/>
              </a:solidFill>
              <a:latin typeface="Tw Cen MT"/>
              <a:ea typeface="DejaVu Sans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853" y="2622364"/>
            <a:ext cx="9133333" cy="3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2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913680" y="618480"/>
            <a:ext cx="10363680" cy="112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3600" cap="all" spc="-1" dirty="0" smtClean="0">
                <a:solidFill>
                  <a:srgbClr val="2FA3EE"/>
                </a:solidFill>
                <a:latin typeface="Arial"/>
                <a:ea typeface="DejaVu Sans"/>
              </a:rPr>
              <a:t>Реализация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514800" y="1739520"/>
            <a:ext cx="11161800" cy="310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1" strike="noStrike" spc="-1" dirty="0" smtClean="0">
              <a:solidFill>
                <a:srgbClr val="000000"/>
              </a:solidFill>
              <a:latin typeface="Tw Cen MT"/>
              <a:ea typeface="DejaVu Sans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13680" y="1512729"/>
            <a:ext cx="6096000" cy="52629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</a:t>
            </a:r>
            <a:r>
              <a:rPr lang="en-US" sz="1400" dirty="0" smtClean="0">
                <a:latin typeface="Consolas" panose="020B0609020204030204" pitchFamily="49" charset="0"/>
              </a:rPr>
              <a:t>unction insert( Node root,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k)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{  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node </a:t>
            </a:r>
            <a:r>
              <a:rPr lang="en-US" sz="1400" dirty="0" err="1" smtClean="0">
                <a:latin typeface="Consolas" panose="020B0609020204030204" pitchFamily="49" charset="0"/>
              </a:rPr>
              <a:t>newnode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</a:rPr>
              <a:t>newnode</a:t>
            </a:r>
            <a:r>
              <a:rPr lang="en-US" sz="1400" dirty="0" err="1"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latin typeface="Consolas" panose="020B0609020204030204" pitchFamily="49" charset="0"/>
              </a:rPr>
              <a:t>key</a:t>
            </a:r>
            <a:r>
              <a:rPr lang="en-US" sz="1400" dirty="0" smtClean="0">
                <a:latin typeface="Consolas" panose="020B0609020204030204" pitchFamily="49" charset="0"/>
              </a:rPr>
              <a:t> =k;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while(1){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ru-RU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</a:rPr>
              <a:t>If (</a:t>
            </a:r>
            <a:r>
              <a:rPr lang="en-US" sz="1400" dirty="0" err="1" smtClean="0">
                <a:latin typeface="Consolas" panose="020B0609020204030204" pitchFamily="49" charset="0"/>
              </a:rPr>
              <a:t>root.key</a:t>
            </a:r>
            <a:r>
              <a:rPr lang="en-US" sz="1400" dirty="0" smtClean="0">
                <a:latin typeface="Consolas" panose="020B0609020204030204" pitchFamily="49" charset="0"/>
              </a:rPr>
              <a:t> &gt; k)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ru-RU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</a:rPr>
              <a:t>{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   </a:t>
            </a:r>
            <a:r>
              <a:rPr lang="ru-RU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</a:rPr>
              <a:t> if (</a:t>
            </a:r>
            <a:r>
              <a:rPr lang="en-US" sz="1400" dirty="0" err="1" smtClean="0">
                <a:latin typeface="Consolas" panose="020B0609020204030204" pitchFamily="49" charset="0"/>
              </a:rPr>
              <a:t>root.right</a:t>
            </a:r>
            <a:r>
              <a:rPr lang="en-US" sz="1400" dirty="0" smtClean="0">
                <a:latin typeface="Consolas" panose="020B0609020204030204" pitchFamily="49" charset="0"/>
              </a:rPr>
              <a:t> ==NULL){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</a:t>
            </a:r>
            <a:r>
              <a:rPr lang="ru-RU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root.right</a:t>
            </a:r>
            <a:r>
              <a:rPr lang="en-US" sz="1400" dirty="0" smtClean="0">
                <a:latin typeface="Consolas" panose="020B0609020204030204" pitchFamily="49" charset="0"/>
              </a:rPr>
              <a:t> = </a:t>
            </a:r>
            <a:r>
              <a:rPr lang="en-US" sz="1400" dirty="0" err="1" smtClean="0">
                <a:latin typeface="Consolas" panose="020B0609020204030204" pitchFamily="49" charset="0"/>
              </a:rPr>
              <a:t>newnode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   </a:t>
            </a:r>
            <a:r>
              <a:rPr lang="ru-RU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</a:rPr>
              <a:t>     break;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</a:t>
            </a:r>
            <a:r>
              <a:rPr lang="ru-RU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</a:rPr>
              <a:t>     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</a:t>
            </a:r>
            <a:r>
              <a:rPr lang="ru-RU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</a:rPr>
              <a:t>     root = </a:t>
            </a:r>
            <a:r>
              <a:rPr lang="en-US" sz="1400" dirty="0" err="1" smtClean="0">
                <a:latin typeface="Consolas" panose="020B0609020204030204" pitchFamily="49" charset="0"/>
              </a:rPr>
              <a:t>root.right</a:t>
            </a:r>
            <a:r>
              <a:rPr lang="en-US" sz="1400" dirty="0" smtClean="0">
                <a:latin typeface="Consolas" panose="020B0609020204030204" pitchFamily="49" charset="0"/>
              </a:rPr>
              <a:t>;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</a:rPr>
              <a:t>   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latin typeface="Consolas" panose="020B0609020204030204" pitchFamily="49" charset="0"/>
              </a:rPr>
              <a:t>    else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ru-RU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</a:rPr>
              <a:t>{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</a:t>
            </a:r>
            <a:r>
              <a:rPr lang="ru-RU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</a:rPr>
              <a:t>if (</a:t>
            </a:r>
            <a:r>
              <a:rPr lang="en-US" sz="1400" dirty="0" err="1" smtClean="0">
                <a:latin typeface="Consolas" panose="020B0609020204030204" pitchFamily="49" charset="0"/>
              </a:rPr>
              <a:t>root.left</a:t>
            </a:r>
            <a:r>
              <a:rPr lang="en-US" sz="1400" dirty="0" smtClean="0">
                <a:latin typeface="Consolas" panose="020B0609020204030204" pitchFamily="49" charset="0"/>
              </a:rPr>
              <a:t> ==NULL){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   </a:t>
            </a:r>
            <a:r>
              <a:rPr lang="ru-RU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root.left</a:t>
            </a:r>
            <a:r>
              <a:rPr lang="en-US" sz="1400" dirty="0" smtClean="0">
                <a:latin typeface="Consolas" panose="020B0609020204030204" pitchFamily="49" charset="0"/>
              </a:rPr>
              <a:t> = </a:t>
            </a:r>
            <a:r>
              <a:rPr lang="en-US" sz="1400" dirty="0" err="1" smtClean="0">
                <a:latin typeface="Consolas" panose="020B0609020204030204" pitchFamily="49" charset="0"/>
              </a:rPr>
              <a:t>newnode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    </a:t>
            </a:r>
            <a:r>
              <a:rPr lang="ru-RU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</a:rPr>
              <a:t>break;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</a:t>
            </a:r>
            <a:r>
              <a:rPr lang="ru-RU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       </a:t>
            </a:r>
            <a:r>
              <a:rPr lang="ru-RU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</a:rPr>
              <a:t>root = </a:t>
            </a:r>
            <a:r>
              <a:rPr lang="en-US" sz="1400" dirty="0" err="1" smtClean="0">
                <a:latin typeface="Consolas" panose="020B0609020204030204" pitchFamily="49" charset="0"/>
              </a:rPr>
              <a:t>root.left</a:t>
            </a:r>
            <a:r>
              <a:rPr lang="en-US" sz="1400" dirty="0" smtClean="0">
                <a:latin typeface="Consolas" panose="020B0609020204030204" pitchFamily="49" charset="0"/>
              </a:rPr>
              <a:t>; 	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ru-RU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</a:rPr>
              <a:t>}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splay(</a:t>
            </a:r>
            <a:r>
              <a:rPr lang="en-US" sz="1400" dirty="0" err="1" smtClean="0">
                <a:latin typeface="Consolas" panose="020B0609020204030204" pitchFamily="49" charset="0"/>
              </a:rPr>
              <a:t>newnode</a:t>
            </a:r>
            <a:r>
              <a:rPr lang="en-US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 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5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913680" y="618480"/>
            <a:ext cx="10363680" cy="112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3600" b="0" strike="noStrike" cap="all" spc="-1" dirty="0">
                <a:solidFill>
                  <a:srgbClr val="2FA3EE"/>
                </a:solidFill>
                <a:latin typeface="Tw Cen MT"/>
                <a:ea typeface="DejaVu Sans"/>
              </a:rPr>
              <a:t>Операции с деревом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514800" y="1739520"/>
            <a:ext cx="11161800" cy="9479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 err="1">
                <a:solidFill>
                  <a:srgbClr val="000000"/>
                </a:solidFill>
                <a:latin typeface="Tw Cen MT"/>
              </a:rPr>
              <a:t>Splay</a:t>
            </a:r>
            <a:r>
              <a:rPr lang="ru-RU" b="1" spc="-1" dirty="0">
                <a:solidFill>
                  <a:srgbClr val="000000"/>
                </a:solidFill>
                <a:latin typeface="Tw Cen MT"/>
              </a:rPr>
              <a:t> </a:t>
            </a:r>
            <a:endParaRPr lang="ru-RU" spc="-1" dirty="0"/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Tw Cen MT"/>
              </a:rPr>
              <a:t>Основная операция дерева. Заключается в перемещении вершины в корень при помощи последовательного выполнения трёх операций: </a:t>
            </a:r>
            <a:r>
              <a:rPr lang="ru-RU" spc="-1" dirty="0" err="1">
                <a:solidFill>
                  <a:srgbClr val="000000"/>
                </a:solidFill>
                <a:latin typeface="Tw Cen MT"/>
              </a:rPr>
              <a:t>Zig</a:t>
            </a:r>
            <a:r>
              <a:rPr lang="ru-RU" spc="-1" dirty="0">
                <a:solidFill>
                  <a:srgbClr val="000000"/>
                </a:solidFill>
                <a:latin typeface="Tw Cen MT"/>
              </a:rPr>
              <a:t>, </a:t>
            </a:r>
            <a:r>
              <a:rPr lang="ru-RU" spc="-1" dirty="0" err="1">
                <a:solidFill>
                  <a:srgbClr val="000000"/>
                </a:solidFill>
                <a:latin typeface="Tw Cen MT"/>
              </a:rPr>
              <a:t>Zig-Zig</a:t>
            </a:r>
            <a:r>
              <a:rPr lang="ru-RU" spc="-1" dirty="0">
                <a:solidFill>
                  <a:srgbClr val="000000"/>
                </a:solidFill>
                <a:latin typeface="Tw Cen MT"/>
              </a:rPr>
              <a:t> и </a:t>
            </a:r>
            <a:r>
              <a:rPr lang="ru-RU" spc="-1" dirty="0" err="1" smtClean="0">
                <a:solidFill>
                  <a:srgbClr val="000000"/>
                </a:solidFill>
                <a:latin typeface="Tw Cen MT"/>
              </a:rPr>
              <a:t>Zig-Zag</a:t>
            </a:r>
            <a:r>
              <a:rPr lang="en-US" spc="-1" dirty="0" smtClean="0">
                <a:solidFill>
                  <a:srgbClr val="000000"/>
                </a:solidFill>
                <a:latin typeface="Tw Cen MT"/>
              </a:rPr>
              <a:t>(</a:t>
            </a:r>
            <a:r>
              <a:rPr lang="ru-RU" spc="-1" dirty="0" smtClean="0">
                <a:solidFill>
                  <a:srgbClr val="000000"/>
                </a:solidFill>
                <a:latin typeface="Tw Cen MT"/>
              </a:rPr>
              <a:t>Комбинаций левых и правых поворотов</a:t>
            </a:r>
            <a:r>
              <a:rPr lang="en-US" spc="-1" dirty="0" smtClean="0">
                <a:solidFill>
                  <a:srgbClr val="000000"/>
                </a:solidFill>
                <a:latin typeface="Tw Cen MT"/>
              </a:rPr>
              <a:t>)</a:t>
            </a:r>
            <a:endParaRPr lang="ru-RU" spc="-1" dirty="0"/>
          </a:p>
          <a:p>
            <a:pPr>
              <a:lnSpc>
                <a:spcPct val="100000"/>
              </a:lnSpc>
            </a:pPr>
            <a:endParaRPr lang="en-US" sz="1800" b="1" strike="noStrike" spc="-1" dirty="0" smtClean="0">
              <a:solidFill>
                <a:srgbClr val="000000"/>
              </a:solidFill>
              <a:latin typeface="Tw Cen MT"/>
              <a:ea typeface="DejaVu Sans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615" y="2687444"/>
            <a:ext cx="9123809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0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913680" y="618480"/>
            <a:ext cx="10363680" cy="109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2FA3EE"/>
                </a:solidFill>
                <a:latin typeface="Tw Cen MT"/>
                <a:ea typeface="DejaVu Sans"/>
              </a:rPr>
              <a:t>Операции с деревом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514800" y="1761840"/>
            <a:ext cx="1116180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spc="-1" dirty="0" smtClean="0">
                <a:solidFill>
                  <a:srgbClr val="000000"/>
                </a:solidFill>
                <a:latin typeface="Tw Cen MT"/>
              </a:rPr>
              <a:t>ZIG</a:t>
            </a:r>
            <a:r>
              <a:rPr lang="en-US" b="1" spc="-1" dirty="0" smtClean="0">
                <a:solidFill>
                  <a:srgbClr val="000000"/>
                </a:solidFill>
              </a:rPr>
              <a:t>(</a:t>
            </a:r>
            <a:r>
              <a:rPr lang="ru-RU" b="1" spc="-1" dirty="0" smtClean="0">
                <a:solidFill>
                  <a:srgbClr val="000000"/>
                </a:solidFill>
                <a:latin typeface="Tw Cen MT"/>
              </a:rPr>
              <a:t>ZAG</a:t>
            </a:r>
            <a:r>
              <a:rPr lang="en-US" b="1" spc="-1" dirty="0" smtClean="0">
                <a:solidFill>
                  <a:srgbClr val="000000"/>
                </a:solidFill>
                <a:latin typeface="Tw Cen MT"/>
              </a:rPr>
              <a:t>) </a:t>
            </a:r>
            <a:r>
              <a:rPr lang="en-US" b="1" spc="-1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- </a:t>
            </a:r>
            <a:r>
              <a:rPr lang="ru-RU" spc="-1" dirty="0">
                <a:solidFill>
                  <a:srgbClr val="000000"/>
                </a:solidFill>
                <a:latin typeface="Tw Cen MT" panose="020B0602020104020603" pitchFamily="34" charset="0"/>
              </a:rPr>
              <a:t>обычный поворот влево(вправо). Он выполняется перестановкой указателей. Выполняется, когда у узла нет «дедушки». Если узел является левым потомком, то выполняется правый поворот, если узел является правым потомком, то выполняем левый поворот</a:t>
            </a:r>
            <a:r>
              <a:rPr lang="ru-RU" spc="-1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.</a:t>
            </a:r>
            <a:endParaRPr lang="ru-RU" spc="-1" dirty="0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  <p:pic>
        <p:nvPicPr>
          <p:cNvPr id="55" name="Рисунок 3"/>
          <p:cNvPicPr/>
          <p:nvPr/>
        </p:nvPicPr>
        <p:blipFill>
          <a:blip r:embed="rId2"/>
          <a:stretch/>
        </p:blipFill>
        <p:spPr>
          <a:xfrm>
            <a:off x="2147470" y="2492640"/>
            <a:ext cx="7896100" cy="567360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913680" y="1738800"/>
            <a:ext cx="6096000" cy="20313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function </a:t>
            </a:r>
            <a:r>
              <a:rPr lang="en-US" sz="1400" dirty="0" err="1" smtClean="0">
                <a:latin typeface="Consolas" panose="020B0609020204030204" pitchFamily="49" charset="0"/>
              </a:rPr>
              <a:t>rotateLeft</a:t>
            </a:r>
            <a:r>
              <a:rPr lang="en-US" sz="1400" dirty="0" smtClean="0">
                <a:latin typeface="Consolas" panose="020B0609020204030204" pitchFamily="49" charset="0"/>
              </a:rPr>
              <a:t>(Node a):                  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Node b = </a:t>
            </a:r>
            <a:r>
              <a:rPr lang="en-US" sz="1400" dirty="0" err="1" smtClean="0">
                <a:latin typeface="Consolas" panose="020B0609020204030204" pitchFamily="49" charset="0"/>
              </a:rPr>
              <a:t>a.right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a.right</a:t>
            </a:r>
            <a:r>
              <a:rPr lang="en-US" sz="1400" dirty="0" smtClean="0">
                <a:latin typeface="Consolas" panose="020B0609020204030204" pitchFamily="49" charset="0"/>
              </a:rPr>
              <a:t> = </a:t>
            </a:r>
            <a:r>
              <a:rPr lang="en-US" sz="1400" dirty="0" err="1" smtClean="0">
                <a:latin typeface="Consolas" panose="020B0609020204030204" pitchFamily="49" charset="0"/>
              </a:rPr>
              <a:t>b.left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b.left</a:t>
            </a:r>
            <a:r>
              <a:rPr lang="en-US" sz="1400" dirty="0" smtClean="0">
                <a:latin typeface="Consolas" panose="020B0609020204030204" pitchFamily="49" charset="0"/>
              </a:rPr>
              <a:t> = a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function </a:t>
            </a:r>
            <a:r>
              <a:rPr lang="en-US" sz="1400" dirty="0" err="1" smtClean="0">
                <a:latin typeface="Consolas" panose="020B0609020204030204" pitchFamily="49" charset="0"/>
              </a:rPr>
              <a:t>rotateRight</a:t>
            </a:r>
            <a:r>
              <a:rPr lang="en-US" sz="1400" dirty="0" smtClean="0">
                <a:latin typeface="Consolas" panose="020B0609020204030204" pitchFamily="49" charset="0"/>
              </a:rPr>
              <a:t>(Node a):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Node b = </a:t>
            </a:r>
            <a:r>
              <a:rPr lang="en-US" sz="1400" dirty="0" err="1" smtClean="0">
                <a:latin typeface="Consolas" panose="020B0609020204030204" pitchFamily="49" charset="0"/>
              </a:rPr>
              <a:t>a.left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a.left</a:t>
            </a:r>
            <a:r>
              <a:rPr lang="en-US" sz="1400" dirty="0" smtClean="0">
                <a:latin typeface="Consolas" panose="020B0609020204030204" pitchFamily="49" charset="0"/>
              </a:rPr>
              <a:t> = </a:t>
            </a:r>
            <a:r>
              <a:rPr lang="en-US" sz="1400" dirty="0" err="1" smtClean="0">
                <a:latin typeface="Consolas" panose="020B0609020204030204" pitchFamily="49" charset="0"/>
              </a:rPr>
              <a:t>b.right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b.right</a:t>
            </a:r>
            <a:r>
              <a:rPr lang="en-US" sz="1400" dirty="0" smtClean="0">
                <a:latin typeface="Consolas" panose="020B0609020204030204" pitchFamily="49" charset="0"/>
              </a:rPr>
              <a:t> = a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" name="CustomShape 1"/>
          <p:cNvSpPr/>
          <p:nvPr/>
        </p:nvSpPr>
        <p:spPr>
          <a:xfrm>
            <a:off x="913680" y="618480"/>
            <a:ext cx="10363680" cy="112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3600" cap="all" spc="-1" dirty="0" smtClean="0">
                <a:solidFill>
                  <a:srgbClr val="2FA3EE"/>
                </a:solidFill>
                <a:latin typeface="Arial"/>
                <a:ea typeface="DejaVu Sans"/>
              </a:rPr>
              <a:t>Реализация</a:t>
            </a:r>
            <a:endParaRPr lang="ru-RU" sz="3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913680" y="618480"/>
            <a:ext cx="10363680" cy="112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2FA3EE"/>
                </a:solidFill>
                <a:latin typeface="Tw Cen MT"/>
                <a:ea typeface="DejaVu Sans"/>
              </a:rPr>
              <a:t>Операции с деревом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680400" y="1761840"/>
            <a:ext cx="11161800" cy="195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ZIG</a:t>
            </a:r>
            <a:r>
              <a:rPr lang="ru-RU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ru-RU" sz="1800" b="1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ZAG</a:t>
            </a:r>
            <a:r>
              <a:rPr lang="ru-RU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ru-RU" sz="1800" b="1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ZAG</a:t>
            </a:r>
            <a:r>
              <a:rPr lang="ru-RU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ru-RU" sz="1800" b="1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ZIG</a:t>
            </a:r>
            <a:r>
              <a:rPr lang="ru-RU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 комбинация из одного левого и правого поворота или наоборот. Выполняется если у узла есть «дедушка». Тут опять же есть два случая: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1. </a:t>
            </a: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Узел является правым потомком, а родитель этого узла является левым потомком (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Left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Right</a:t>
            </a:r>
            <a:r>
              <a:rPr lang="ru-RU" sz="18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Case</a:t>
            </a: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на рисунке). В этом случае выполняется один левый поворот, а затем один правый поворот.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2. </a:t>
            </a: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Узел является левым потомком, а родитель этого узла является правым потомком (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Right</a:t>
            </a: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Left</a:t>
            </a:r>
            <a:r>
              <a:rPr lang="ru-RU" sz="18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w Cen MT"/>
                <a:ea typeface="DejaVu Sans"/>
              </a:rPr>
              <a:t>Case</a:t>
            </a: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 В этом случае выполняется один правый поворот, а затем один левый поворот.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61" name="Рисунок 60"/>
          <p:cNvPicPr/>
          <p:nvPr/>
        </p:nvPicPr>
        <p:blipFill>
          <a:blip r:embed="rId2"/>
          <a:stretch/>
        </p:blipFill>
        <p:spPr>
          <a:xfrm>
            <a:off x="1275480" y="3168000"/>
            <a:ext cx="9164520" cy="360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453</TotalTime>
  <Words>673</Words>
  <Application>Microsoft Office PowerPoint</Application>
  <PresentationFormat>Широкоэкранный</PresentationFormat>
  <Paragraphs>196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Consolas</vt:lpstr>
      <vt:lpstr>DejaVu Sans</vt:lpstr>
      <vt:lpstr>Symbol</vt:lpstr>
      <vt:lpstr>Tw Cen MT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Сибирский государственный университет телекоммуникаций и информатики </dc:title>
  <dc:subject/>
  <dc:creator>Николай</dc:creator>
  <dc:description/>
  <cp:lastModifiedBy>Николай</cp:lastModifiedBy>
  <cp:revision>52</cp:revision>
  <dcterms:created xsi:type="dcterms:W3CDTF">2018-10-27T04:14:10Z</dcterms:created>
  <dcterms:modified xsi:type="dcterms:W3CDTF">2018-11-13T12:42:20Z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