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9" r:id="rId3"/>
    <p:sldId id="267" r:id="rId4"/>
    <p:sldId id="284" r:id="rId5"/>
    <p:sldId id="288" r:id="rId6"/>
    <p:sldId id="285" r:id="rId7"/>
    <p:sldId id="286" r:id="rId8"/>
    <p:sldId id="287" r:id="rId9"/>
    <p:sldId id="278" r:id="rId10"/>
  </p:sldIdLst>
  <p:sldSz cx="9144000" cy="5143500" type="screen16x9"/>
  <p:notesSz cx="6858000" cy="9144000"/>
  <p:embeddedFontLst>
    <p:embeddedFont>
      <p:font typeface="Fira Sans Extra Condensed" panose="020F0502020204030204" pitchFamily="34" charset="0"/>
      <p:regular r:id="rId12"/>
      <p:bold r:id="rId13"/>
      <p:italic r:id="rId14"/>
      <p:boldItalic r:id="rId15"/>
    </p:embeddedFont>
    <p:embeddedFont>
      <p:font typeface="Fira Sans Extra Condensed SemiBold" panose="020B0603050000020004" pitchFamily="34" charset="0"/>
      <p:regular r:id="rId16"/>
      <p:bold r:id="rId17"/>
      <p:italic r:id="rId18"/>
      <p:boldItalic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EEC5A30-568A-459E-826A-80D11179D560}">
  <a:tblStyle styleId="{0EEC5A30-568A-459E-826A-80D11179D56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61"/>
    <p:restoredTop sz="94401"/>
  </p:normalViewPr>
  <p:slideViewPr>
    <p:cSldViewPr snapToGrid="0" snapToObjects="1">
      <p:cViewPr>
        <p:scale>
          <a:sx n="119" d="100"/>
          <a:sy n="119" d="100"/>
        </p:scale>
        <p:origin x="134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0T12:31:16.376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0 16383,'0'0'0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0T12:31:17.703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1 16383,'0'0'0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0T12:31:21.167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 1 16383,'0'0'0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0T12:31:16.51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0 16383,'0'0'0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0T12:31:16.666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0 16383,'0'0'0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0T12:31:16.81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0 16383,'0'0'0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0T12:31:16.937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0 16383,'0'0'0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0T12:31:17.176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0 16383,'0'0'0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0T12:31:17.33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0 16383,'0'0'0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0T12:31:17.46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0 16383,'0'0'0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0T12:31:17.597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0 16383,'0'0'0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e9566a474a_0_10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e9566a474a_0_10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e96fd5876e_0_1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e96fd5876e_0_1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e96fd5876e_0_1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e96fd5876e_0_1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1501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e96fd5876e_0_1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e96fd5876e_0_1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0252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e96fd5876e_0_1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e96fd5876e_0_1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29913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e96fd5876e_0_1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e96fd5876e_0_1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98183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e96fd5876e_0_1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e96fd5876e_0_1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41506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ge96fd5876e_0_3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3" name="Google Shape;1853;ge96fd5876e_0_35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000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105525" y="3562950"/>
            <a:ext cx="2581200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9.xml"/><Relationship Id="rId3" Type="http://schemas.openxmlformats.org/officeDocument/2006/relationships/image" Target="../media/image4.png"/><Relationship Id="rId7" Type="http://schemas.openxmlformats.org/officeDocument/2006/relationships/customXml" Target="../ink/ink3.xml"/><Relationship Id="rId12" Type="http://schemas.openxmlformats.org/officeDocument/2006/relationships/customXml" Target="../ink/ink8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2.xml"/><Relationship Id="rId11" Type="http://schemas.openxmlformats.org/officeDocument/2006/relationships/customXml" Target="../ink/ink7.xml"/><Relationship Id="rId5" Type="http://schemas.openxmlformats.org/officeDocument/2006/relationships/image" Target="../media/image5.png"/><Relationship Id="rId15" Type="http://schemas.openxmlformats.org/officeDocument/2006/relationships/customXml" Target="../ink/ink11.xml"/><Relationship Id="rId10" Type="http://schemas.openxmlformats.org/officeDocument/2006/relationships/customXml" Target="../ink/ink6.xml"/><Relationship Id="rId4" Type="http://schemas.openxmlformats.org/officeDocument/2006/relationships/customXml" Target="../ink/ink1.xml"/><Relationship Id="rId9" Type="http://schemas.openxmlformats.org/officeDocument/2006/relationships/customXml" Target="../ink/ink5.xml"/><Relationship Id="rId14" Type="http://schemas.openxmlformats.org/officeDocument/2006/relationships/customXml" Target="../ink/ink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1248968" y="1327350"/>
            <a:ext cx="6646063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Seminarska</a:t>
            </a:r>
            <a:br>
              <a:rPr lang="en" dirty="0"/>
            </a:br>
            <a:r>
              <a:rPr lang="en" dirty="0" err="1"/>
              <a:t>naloga</a:t>
            </a:r>
            <a:r>
              <a:rPr lang="en" dirty="0"/>
              <a:t>:</a:t>
            </a:r>
            <a:br>
              <a:rPr lang="en" dirty="0"/>
            </a:br>
            <a:r>
              <a:rPr lang="en" dirty="0" err="1"/>
              <a:t>Detekcija</a:t>
            </a:r>
            <a:endParaRPr dirty="0"/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7390504" y="4574168"/>
            <a:ext cx="1640466" cy="4277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Neža</a:t>
            </a:r>
            <a:r>
              <a:rPr lang="en" dirty="0"/>
              <a:t> </a:t>
            </a:r>
            <a:r>
              <a:rPr lang="en" dirty="0" err="1"/>
              <a:t>Bačar</a:t>
            </a:r>
            <a:endParaRPr dirty="0"/>
          </a:p>
        </p:txBody>
      </p:sp>
      <p:sp>
        <p:nvSpPr>
          <p:cNvPr id="232" name="Google Shape;433;p18">
            <a:extLst>
              <a:ext uri="{FF2B5EF4-FFF2-40B4-BE49-F238E27FC236}">
                <a16:creationId xmlns:a16="http://schemas.microsoft.com/office/drawing/2014/main" id="{EA1BBFB8-9492-0D43-81A2-752460613E12}"/>
              </a:ext>
            </a:extLst>
          </p:cNvPr>
          <p:cNvSpPr/>
          <p:nvPr/>
        </p:nvSpPr>
        <p:spPr>
          <a:xfrm>
            <a:off x="771165" y="1152789"/>
            <a:ext cx="7601667" cy="2837921"/>
          </a:xfrm>
          <a:prstGeom prst="roundRect">
            <a:avLst>
              <a:gd name="adj" fmla="val 50000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Nabor</a:t>
            </a:r>
            <a:r>
              <a:rPr lang="en" dirty="0"/>
              <a:t> </a:t>
            </a:r>
            <a:r>
              <a:rPr lang="en" dirty="0" err="1"/>
              <a:t>podatkov</a:t>
            </a:r>
            <a:endParaRPr dirty="0"/>
          </a:p>
        </p:txBody>
      </p:sp>
      <p:sp>
        <p:nvSpPr>
          <p:cNvPr id="420" name="Google Shape;420;p18"/>
          <p:cNvSpPr/>
          <p:nvPr/>
        </p:nvSpPr>
        <p:spPr>
          <a:xfrm>
            <a:off x="221576" y="1165325"/>
            <a:ext cx="2130000" cy="4644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18"/>
          <p:cNvSpPr txBox="1"/>
          <p:nvPr/>
        </p:nvSpPr>
        <p:spPr>
          <a:xfrm>
            <a:off x="382793" y="1231625"/>
            <a:ext cx="17823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AWE-W</a:t>
            </a: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426" name="Google Shape;426;p18"/>
          <p:cNvGrpSpPr/>
          <p:nvPr/>
        </p:nvGrpSpPr>
        <p:grpSpPr>
          <a:xfrm>
            <a:off x="221576" y="3080908"/>
            <a:ext cx="4010328" cy="650100"/>
            <a:chOff x="3961063" y="3240008"/>
            <a:chExt cx="4010328" cy="650100"/>
          </a:xfrm>
        </p:grpSpPr>
        <p:sp>
          <p:nvSpPr>
            <p:cNvPr id="427" name="Google Shape;427;p18"/>
            <p:cNvSpPr/>
            <p:nvPr/>
          </p:nvSpPr>
          <p:spPr>
            <a:xfrm>
              <a:off x="4294591" y="3240008"/>
              <a:ext cx="3676800" cy="650100"/>
            </a:xfrm>
            <a:prstGeom prst="roundRect">
              <a:avLst>
                <a:gd name="adj" fmla="val 50000"/>
              </a:avLst>
            </a:prstGeom>
            <a:solidFill>
              <a:srgbClr val="8027E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8" name="Google Shape;428;p18"/>
            <p:cNvSpPr/>
            <p:nvPr/>
          </p:nvSpPr>
          <p:spPr>
            <a:xfrm>
              <a:off x="3961063" y="333072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" name="Google Shape;429;p18"/>
          <p:cNvGrpSpPr/>
          <p:nvPr/>
        </p:nvGrpSpPr>
        <p:grpSpPr>
          <a:xfrm>
            <a:off x="382793" y="3237925"/>
            <a:ext cx="3776217" cy="345113"/>
            <a:chOff x="4122280" y="3397025"/>
            <a:chExt cx="3776217" cy="345113"/>
          </a:xfrm>
        </p:grpSpPr>
        <p:sp>
          <p:nvSpPr>
            <p:cNvPr id="430" name="Google Shape;430;p18"/>
            <p:cNvSpPr txBox="1"/>
            <p:nvPr/>
          </p:nvSpPr>
          <p:spPr>
            <a:xfrm>
              <a:off x="5917297" y="3410338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750 </a:t>
              </a:r>
              <a:r>
                <a:rPr lang="en" dirty="0" err="1">
                  <a:latin typeface="Roboto"/>
                  <a:ea typeface="Roboto"/>
                  <a:cs typeface="Roboto"/>
                  <a:sym typeface="Roboto"/>
                </a:rPr>
                <a:t>primerov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1" name="Google Shape;431;p18"/>
            <p:cNvSpPr txBox="1"/>
            <p:nvPr/>
          </p:nvSpPr>
          <p:spPr>
            <a:xfrm>
              <a:off x="4122280" y="3397025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 err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Učni</a:t>
              </a: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</a:t>
              </a:r>
              <a:r>
                <a:rPr lang="en" sz="1800" b="1" dirty="0" err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primeri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32" name="Google Shape;432;p18"/>
          <p:cNvGrpSpPr/>
          <p:nvPr/>
        </p:nvGrpSpPr>
        <p:grpSpPr>
          <a:xfrm>
            <a:off x="221575" y="1072475"/>
            <a:ext cx="4061643" cy="1543260"/>
            <a:chOff x="4084945" y="1248715"/>
            <a:chExt cx="4061643" cy="1543260"/>
          </a:xfrm>
        </p:grpSpPr>
        <p:sp>
          <p:nvSpPr>
            <p:cNvPr id="433" name="Google Shape;433;p18"/>
            <p:cNvSpPr/>
            <p:nvPr/>
          </p:nvSpPr>
          <p:spPr>
            <a:xfrm>
              <a:off x="4469788" y="1248715"/>
              <a:ext cx="3676800" cy="650100"/>
            </a:xfrm>
            <a:prstGeom prst="roundRect">
              <a:avLst>
                <a:gd name="adj" fmla="val 50000"/>
              </a:avLst>
            </a:prstGeom>
            <a:solidFill>
              <a:srgbClr val="EA4827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sl-SI" dirty="0">
                  <a:solidFill>
                    <a:schemeClr val="tx1"/>
                  </a:solidFill>
                </a:rPr>
                <a:t>Ušesa</a:t>
              </a:r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434" name="Google Shape;434;p18"/>
            <p:cNvSpPr/>
            <p:nvPr/>
          </p:nvSpPr>
          <p:spPr>
            <a:xfrm>
              <a:off x="4084945" y="2327575"/>
              <a:ext cx="2006117" cy="4644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35" name="Google Shape;435;p18"/>
          <p:cNvGrpSpPr/>
          <p:nvPr/>
        </p:nvGrpSpPr>
        <p:grpSpPr>
          <a:xfrm>
            <a:off x="395510" y="2234775"/>
            <a:ext cx="3744332" cy="345241"/>
            <a:chOff x="4134997" y="2393875"/>
            <a:chExt cx="3744332" cy="345241"/>
          </a:xfrm>
        </p:grpSpPr>
        <p:sp>
          <p:nvSpPr>
            <p:cNvPr id="436" name="Google Shape;436;p18"/>
            <p:cNvSpPr txBox="1"/>
            <p:nvPr/>
          </p:nvSpPr>
          <p:spPr>
            <a:xfrm>
              <a:off x="5898129" y="2407316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250 </a:t>
              </a:r>
              <a:r>
                <a:rPr lang="en" dirty="0" err="1">
                  <a:latin typeface="Roboto"/>
                  <a:ea typeface="Roboto"/>
                  <a:cs typeface="Roboto"/>
                  <a:sym typeface="Roboto"/>
                </a:rPr>
                <a:t>primerov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7" name="Google Shape;437;p18"/>
            <p:cNvSpPr txBox="1"/>
            <p:nvPr/>
          </p:nvSpPr>
          <p:spPr>
            <a:xfrm>
              <a:off x="4134997" y="2393875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 err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Testni</a:t>
              </a: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</a:t>
              </a:r>
              <a:r>
                <a:rPr lang="en" sz="1800" b="1" dirty="0" err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primeri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39" name="Google Shape;439;p18"/>
          <p:cNvGrpSpPr/>
          <p:nvPr/>
        </p:nvGrpSpPr>
        <p:grpSpPr>
          <a:xfrm>
            <a:off x="221576" y="4081925"/>
            <a:ext cx="4061642" cy="650100"/>
            <a:chOff x="3961063" y="4241025"/>
            <a:chExt cx="4061642" cy="650100"/>
          </a:xfrm>
        </p:grpSpPr>
        <p:sp>
          <p:nvSpPr>
            <p:cNvPr id="440" name="Google Shape;440;p18"/>
            <p:cNvSpPr/>
            <p:nvPr/>
          </p:nvSpPr>
          <p:spPr>
            <a:xfrm>
              <a:off x="4345905" y="4241025"/>
              <a:ext cx="3676800" cy="650100"/>
            </a:xfrm>
            <a:prstGeom prst="roundRect">
              <a:avLst>
                <a:gd name="adj" fmla="val 50000"/>
              </a:avLst>
            </a:prstGeom>
            <a:solidFill>
              <a:srgbClr val="2776E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1" name="Google Shape;441;p18"/>
            <p:cNvSpPr/>
            <p:nvPr/>
          </p:nvSpPr>
          <p:spPr>
            <a:xfrm>
              <a:off x="3961063" y="433387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2" name="Google Shape;442;p18"/>
          <p:cNvGrpSpPr/>
          <p:nvPr/>
        </p:nvGrpSpPr>
        <p:grpSpPr>
          <a:xfrm>
            <a:off x="382793" y="4241075"/>
            <a:ext cx="3801844" cy="374260"/>
            <a:chOff x="4122280" y="4400175"/>
            <a:chExt cx="3801844" cy="374260"/>
          </a:xfrm>
        </p:grpSpPr>
        <p:sp>
          <p:nvSpPr>
            <p:cNvPr id="443" name="Google Shape;443;p18"/>
            <p:cNvSpPr txBox="1"/>
            <p:nvPr/>
          </p:nvSpPr>
          <p:spPr>
            <a:xfrm>
              <a:off x="5942924" y="4442635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err="1">
                  <a:latin typeface="Roboto"/>
                  <a:ea typeface="Roboto"/>
                  <a:cs typeface="Roboto"/>
                  <a:sym typeface="Roboto"/>
                </a:rPr>
                <a:t>Mejna</a:t>
              </a: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dirty="0" err="1">
                  <a:latin typeface="Roboto"/>
                  <a:ea typeface="Roboto"/>
                  <a:cs typeface="Roboto"/>
                  <a:sym typeface="Roboto"/>
                </a:rPr>
                <a:t>polja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4" name="Google Shape;444;p18"/>
            <p:cNvSpPr txBox="1"/>
            <p:nvPr/>
          </p:nvSpPr>
          <p:spPr>
            <a:xfrm>
              <a:off x="4122280" y="4400175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 err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Mejna</a:t>
              </a: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</a:t>
              </a:r>
              <a:r>
                <a:rPr lang="en" sz="1800" b="1" dirty="0" err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polja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88" name="Google Shape;433;p18">
            <a:extLst>
              <a:ext uri="{FF2B5EF4-FFF2-40B4-BE49-F238E27FC236}">
                <a16:creationId xmlns:a16="http://schemas.microsoft.com/office/drawing/2014/main" id="{D54653F7-C190-9841-9B59-0EC39341CA03}"/>
              </a:ext>
            </a:extLst>
          </p:cNvPr>
          <p:cNvSpPr/>
          <p:nvPr/>
        </p:nvSpPr>
        <p:spPr>
          <a:xfrm>
            <a:off x="606418" y="2063364"/>
            <a:ext cx="3676800" cy="650100"/>
          </a:xfrm>
          <a:prstGeom prst="roundRect">
            <a:avLst>
              <a:gd name="adj" fmla="val 50000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 descr="A cat sleeping in a planter&#10;&#10;Description automatically generated with low confidence">
            <a:extLst>
              <a:ext uri="{FF2B5EF4-FFF2-40B4-BE49-F238E27FC236}">
                <a16:creationId xmlns:a16="http://schemas.microsoft.com/office/drawing/2014/main" id="{3FD20CBC-6142-C149-A704-6BE43D864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1989" y="1354563"/>
            <a:ext cx="3386501" cy="2291617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DA012D41-DE16-F345-878D-8C64B5C6C4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2" t="1186" r="2074" b="7867"/>
          <a:stretch/>
        </p:blipFill>
        <p:spPr>
          <a:xfrm>
            <a:off x="5944776" y="3788937"/>
            <a:ext cx="3008508" cy="307777"/>
          </a:xfrm>
          <a:prstGeom prst="rect">
            <a:avLst/>
          </a:prstGeom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BDEE0E35-A88B-0D4A-B229-1E24D1E7B587}"/>
              </a:ext>
            </a:extLst>
          </p:cNvPr>
          <p:cNvSpPr txBox="1"/>
          <p:nvPr/>
        </p:nvSpPr>
        <p:spPr>
          <a:xfrm>
            <a:off x="5202265" y="3866998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I" b="1" dirty="0"/>
              <a:t>YOLO:</a:t>
            </a:r>
          </a:p>
        </p:txBody>
      </p:sp>
      <p:pic>
        <p:nvPicPr>
          <p:cNvPr id="106" name="Picture 105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10E43644-7F92-E447-9A14-4D81321A2B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4184" y="4209376"/>
            <a:ext cx="2543398" cy="338392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7477D3D1-68A5-DE43-ABEE-DEE3BD4BA8C9}"/>
              </a:ext>
            </a:extLst>
          </p:cNvPr>
          <p:cNvSpPr txBox="1"/>
          <p:nvPr/>
        </p:nvSpPr>
        <p:spPr>
          <a:xfrm>
            <a:off x="4572000" y="4239991"/>
            <a:ext cx="1422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I" b="1" dirty="0"/>
              <a:t>PASCAL VOC: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2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Viola Jones OpenCV</a:t>
            </a:r>
            <a:endParaRPr dirty="0"/>
          </a:p>
        </p:txBody>
      </p:sp>
      <p:sp>
        <p:nvSpPr>
          <p:cNvPr id="66" name="Google Shape;360;p18">
            <a:extLst>
              <a:ext uri="{FF2B5EF4-FFF2-40B4-BE49-F238E27FC236}">
                <a16:creationId xmlns:a16="http://schemas.microsoft.com/office/drawing/2014/main" id="{FB93125E-256A-3D4E-9396-4323A348CE88}"/>
              </a:ext>
            </a:extLst>
          </p:cNvPr>
          <p:cNvSpPr/>
          <p:nvPr/>
        </p:nvSpPr>
        <p:spPr>
          <a:xfrm>
            <a:off x="457200" y="1542071"/>
            <a:ext cx="4889500" cy="2714782"/>
          </a:xfrm>
          <a:prstGeom prst="roundRect">
            <a:avLst>
              <a:gd name="adj" fmla="val 14082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l-SI" sz="2000" dirty="0"/>
              <a:t>Haar kaskade za levo in desno uho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l-SI" sz="2000" dirty="0"/>
              <a:t>Različne metode pred-procesiranja:</a:t>
            </a:r>
          </a:p>
          <a:p>
            <a:pPr marL="457200" lvl="8" indent="-457200">
              <a:buFont typeface="+mj-lt"/>
              <a:buAutoNum type="arabicPeriod"/>
            </a:pPr>
            <a:r>
              <a:rPr lang="sl-SI" sz="1600" dirty="0"/>
              <a:t>Izenačenje histograma</a:t>
            </a:r>
          </a:p>
          <a:p>
            <a:pPr marL="457200" lvl="8" indent="-457200">
              <a:buFont typeface="+mj-lt"/>
              <a:buAutoNum type="arabicPeriod"/>
            </a:pPr>
            <a:r>
              <a:rPr lang="sl-SI" sz="1600" dirty="0"/>
              <a:t>Korekcija svetlosti</a:t>
            </a:r>
          </a:p>
          <a:p>
            <a:pPr marL="457200" lvl="8" indent="-457200">
              <a:buFont typeface="+mj-lt"/>
              <a:buAutoNum type="arabicPeriod"/>
            </a:pPr>
            <a:r>
              <a:rPr lang="sl-SI" sz="1600" dirty="0"/>
              <a:t>Tehnika korekcije robov</a:t>
            </a:r>
          </a:p>
          <a:p>
            <a:pPr marL="457200" lvl="8" indent="-457200">
              <a:buFont typeface="+mj-lt"/>
              <a:buAutoNum type="arabicPeriod"/>
            </a:pPr>
            <a:r>
              <a:rPr lang="sl-SI" sz="1600" dirty="0"/>
              <a:t>Obravnava slike v črno-beli barvi</a:t>
            </a:r>
            <a:endParaRPr sz="1600" dirty="0"/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98204AB1-4220-A347-8E6C-B43BE0B07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2889" y="1542071"/>
            <a:ext cx="3661111" cy="271478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89D56AD-8231-2D45-BE4C-02B3D440F6AD}"/>
                  </a:ext>
                </a:extLst>
              </p14:cNvPr>
              <p14:cNvContentPartPr/>
              <p14:nvPr/>
            </p14:nvContentPartPr>
            <p14:xfrm>
              <a:off x="5651214" y="2647771"/>
              <a:ext cx="360" cy="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89D56AD-8231-2D45-BE4C-02B3D440F6A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97214" y="2539771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D80EFAF-3AE2-A540-AF55-D7685C2082A2}"/>
                  </a:ext>
                </a:extLst>
              </p14:cNvPr>
              <p14:cNvContentPartPr/>
              <p14:nvPr/>
            </p14:nvContentPartPr>
            <p14:xfrm>
              <a:off x="5651214" y="2647771"/>
              <a:ext cx="360" cy="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D80EFAF-3AE2-A540-AF55-D7685C2082A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97214" y="2539771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DEA526B-834D-AE41-9559-52AAE66B6E57}"/>
                  </a:ext>
                </a:extLst>
              </p14:cNvPr>
              <p14:cNvContentPartPr/>
              <p14:nvPr/>
            </p14:nvContentPartPr>
            <p14:xfrm>
              <a:off x="5651214" y="2647771"/>
              <a:ext cx="360" cy="3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DEA526B-834D-AE41-9559-52AAE66B6E5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97214" y="2539771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DC8A678-2C7B-A444-B011-6A08B5EFFB3B}"/>
                  </a:ext>
                </a:extLst>
              </p14:cNvPr>
              <p14:cNvContentPartPr/>
              <p14:nvPr/>
            </p14:nvContentPartPr>
            <p14:xfrm>
              <a:off x="5651214" y="2647771"/>
              <a:ext cx="360" cy="3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DC8A678-2C7B-A444-B011-6A08B5EFFB3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97214" y="2539771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D8434B4-1D3D-5D41-B911-D16D2661883F}"/>
                  </a:ext>
                </a:extLst>
              </p14:cNvPr>
              <p14:cNvContentPartPr/>
              <p14:nvPr/>
            </p14:nvContentPartPr>
            <p14:xfrm>
              <a:off x="5651214" y="2647771"/>
              <a:ext cx="360" cy="3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D8434B4-1D3D-5D41-B911-D16D2661883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97214" y="2539771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AEB3B2EB-E283-5648-BEC7-8C334B30E0B0}"/>
                  </a:ext>
                </a:extLst>
              </p14:cNvPr>
              <p14:cNvContentPartPr/>
              <p14:nvPr/>
            </p14:nvContentPartPr>
            <p14:xfrm>
              <a:off x="5651214" y="2647771"/>
              <a:ext cx="360" cy="3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AEB3B2EB-E283-5648-BEC7-8C334B30E0B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97214" y="2539771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4DF0E1B4-CC21-1F4B-A1F9-9B2E332F0A23}"/>
                  </a:ext>
                </a:extLst>
              </p14:cNvPr>
              <p14:cNvContentPartPr/>
              <p14:nvPr/>
            </p14:nvContentPartPr>
            <p14:xfrm>
              <a:off x="5651214" y="2647771"/>
              <a:ext cx="360" cy="3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DF0E1B4-CC21-1F4B-A1F9-9B2E332F0A2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97214" y="2539771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8A4BBAA-3527-9E4D-8183-9EB963DE5711}"/>
                  </a:ext>
                </a:extLst>
              </p14:cNvPr>
              <p14:cNvContentPartPr/>
              <p14:nvPr/>
            </p14:nvContentPartPr>
            <p14:xfrm>
              <a:off x="5651214" y="2647771"/>
              <a:ext cx="360" cy="3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8A4BBAA-3527-9E4D-8183-9EB963DE571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97214" y="2539771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0F499219-E699-264C-820E-D4B330597DBB}"/>
                  </a:ext>
                </a:extLst>
              </p14:cNvPr>
              <p14:cNvContentPartPr/>
              <p14:nvPr/>
            </p14:nvContentPartPr>
            <p14:xfrm>
              <a:off x="5651214" y="2648851"/>
              <a:ext cx="360" cy="3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0F499219-E699-264C-820E-D4B330597DB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97214" y="2540851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5250FE2-EA18-EE41-89EB-DE0A10F4871B}"/>
                  </a:ext>
                </a:extLst>
              </p14:cNvPr>
              <p14:cNvContentPartPr/>
              <p14:nvPr/>
            </p14:nvContentPartPr>
            <p14:xfrm>
              <a:off x="5651214" y="2649931"/>
              <a:ext cx="360" cy="3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5250FE2-EA18-EE41-89EB-DE0A10F4871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97214" y="2542291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3D1F3C8-4ABA-CA44-BD72-9CA4F991D17F}"/>
                  </a:ext>
                </a:extLst>
              </p14:cNvPr>
              <p14:cNvContentPartPr/>
              <p14:nvPr/>
            </p14:nvContentPartPr>
            <p14:xfrm>
              <a:off x="2696334" y="1374091"/>
              <a:ext cx="360" cy="3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3D1F3C8-4ABA-CA44-BD72-9CA4F991D17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42694" y="1266451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78" name="Google Shape;1970;p38">
            <a:extLst>
              <a:ext uri="{FF2B5EF4-FFF2-40B4-BE49-F238E27FC236}">
                <a16:creationId xmlns:a16="http://schemas.microsoft.com/office/drawing/2014/main" id="{7E8F03E8-9866-7E41-AB8D-E54E77C351ED}"/>
              </a:ext>
            </a:extLst>
          </p:cNvPr>
          <p:cNvSpPr/>
          <p:nvPr/>
        </p:nvSpPr>
        <p:spPr>
          <a:xfrm>
            <a:off x="321011" y="1160211"/>
            <a:ext cx="596100" cy="59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sz="18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2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PyTorch</a:t>
            </a:r>
            <a:r>
              <a:rPr lang="en" dirty="0"/>
              <a:t> – CNN YoloV3</a:t>
            </a:r>
            <a:endParaRPr dirty="0"/>
          </a:p>
        </p:txBody>
      </p:sp>
      <p:sp>
        <p:nvSpPr>
          <p:cNvPr id="66" name="Google Shape;360;p18">
            <a:extLst>
              <a:ext uri="{FF2B5EF4-FFF2-40B4-BE49-F238E27FC236}">
                <a16:creationId xmlns:a16="http://schemas.microsoft.com/office/drawing/2014/main" id="{FB93125E-256A-3D4E-9396-4323A348CE88}"/>
              </a:ext>
            </a:extLst>
          </p:cNvPr>
          <p:cNvSpPr/>
          <p:nvPr/>
        </p:nvSpPr>
        <p:spPr>
          <a:xfrm>
            <a:off x="225045" y="1991860"/>
            <a:ext cx="7417794" cy="2703689"/>
          </a:xfrm>
          <a:prstGeom prst="roundRect">
            <a:avLst>
              <a:gd name="adj" fmla="val 14082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l-SI" sz="2000" dirty="0"/>
              <a:t>Algoritem za zaznavanje objektov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sl-SI" sz="2000" dirty="0"/>
              <a:t>Pred-trenirane uteži za konvolucijske nivoje </a:t>
            </a:r>
            <a:r>
              <a:rPr lang="sl-SI" sz="1600" dirty="0"/>
              <a:t>darknet.cov.53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l-SI" sz="2000" dirty="0"/>
              <a:t>Konfiguracija mreže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l-SI" sz="2000" dirty="0"/>
              <a:t>Pred-procesiranje: fiksna velikost slike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sl-SI" sz="2000" dirty="0"/>
              <a:t>Najboljši povprečni IOU = 72% pri 1700-i iteraciji (povprečna napaka = 0.08)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3048B084-7984-CF43-BDBE-E857CF12E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450" y="888380"/>
            <a:ext cx="4056239" cy="16833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A8A7FF-4CB4-5947-B908-2DF272B708B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2" t="1186" r="2074" b="7867"/>
          <a:stretch/>
        </p:blipFill>
        <p:spPr>
          <a:xfrm>
            <a:off x="1563492" y="1233479"/>
            <a:ext cx="3008508" cy="307777"/>
          </a:xfrm>
          <a:prstGeom prst="rect">
            <a:avLst/>
          </a:prstGeom>
        </p:spPr>
      </p:pic>
      <p:sp>
        <p:nvSpPr>
          <p:cNvPr id="10" name="Google Shape;1978;p38">
            <a:extLst>
              <a:ext uri="{FF2B5EF4-FFF2-40B4-BE49-F238E27FC236}">
                <a16:creationId xmlns:a16="http://schemas.microsoft.com/office/drawing/2014/main" id="{73A5C2FF-5FC7-0D44-A911-A41E886578C7}"/>
              </a:ext>
            </a:extLst>
          </p:cNvPr>
          <p:cNvSpPr/>
          <p:nvPr/>
        </p:nvSpPr>
        <p:spPr>
          <a:xfrm>
            <a:off x="159150" y="1693810"/>
            <a:ext cx="596100" cy="596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sz="1800" dirty="0">
              <a:solidFill>
                <a:schemeClr val="l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41F8DB-CE63-E640-BB13-002A89D7FAAA}"/>
              </a:ext>
            </a:extLst>
          </p:cNvPr>
          <p:cNvSpPr txBox="1"/>
          <p:nvPr/>
        </p:nvSpPr>
        <p:spPr>
          <a:xfrm>
            <a:off x="926700" y="1256181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I" b="1" dirty="0"/>
              <a:t>YOLO</a:t>
            </a:r>
            <a:r>
              <a:rPr lang="en-SI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314388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2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PyTorch</a:t>
            </a:r>
            <a:r>
              <a:rPr lang="en" dirty="0"/>
              <a:t> – CNN YoloV3-Tiny</a:t>
            </a:r>
            <a:endParaRPr dirty="0"/>
          </a:p>
        </p:txBody>
      </p:sp>
      <p:sp>
        <p:nvSpPr>
          <p:cNvPr id="66" name="Google Shape;360;p18">
            <a:extLst>
              <a:ext uri="{FF2B5EF4-FFF2-40B4-BE49-F238E27FC236}">
                <a16:creationId xmlns:a16="http://schemas.microsoft.com/office/drawing/2014/main" id="{FB93125E-256A-3D4E-9396-4323A348CE88}"/>
              </a:ext>
            </a:extLst>
          </p:cNvPr>
          <p:cNvSpPr/>
          <p:nvPr/>
        </p:nvSpPr>
        <p:spPr>
          <a:xfrm>
            <a:off x="266700" y="1972919"/>
            <a:ext cx="6203244" cy="2359103"/>
          </a:xfrm>
          <a:prstGeom prst="roundRect">
            <a:avLst>
              <a:gd name="adj" fmla="val 14082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l-SI" sz="2000" dirty="0"/>
              <a:t>Manj konvolucijskih nivojev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l-SI" sz="2000" dirty="0"/>
              <a:t>YOLO oblika podatkov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l-SI" sz="2000" dirty="0"/>
              <a:t>Konfiguracija mreže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l-SI" sz="2000" dirty="0"/>
              <a:t>Pred-procesiranje: fiksna velikost slike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l-SI" sz="2000" dirty="0"/>
              <a:t>Povprečni IOU = 70%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sl-SI" sz="2000" dirty="0"/>
              <a:t>     (povprečna napaka = 0.1)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C6776990-F864-7C48-B3DD-2FD5FB1DE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4844" y="1289590"/>
            <a:ext cx="4305300" cy="1200150"/>
          </a:xfrm>
          <a:prstGeom prst="rect">
            <a:avLst/>
          </a:prstGeom>
        </p:spPr>
      </p:pic>
      <p:sp>
        <p:nvSpPr>
          <p:cNvPr id="7" name="Google Shape;1983;p38">
            <a:extLst>
              <a:ext uri="{FF2B5EF4-FFF2-40B4-BE49-F238E27FC236}">
                <a16:creationId xmlns:a16="http://schemas.microsoft.com/office/drawing/2014/main" id="{0303A6F6-7E46-ED4C-AEA7-42DEA84EBCBF}"/>
              </a:ext>
            </a:extLst>
          </p:cNvPr>
          <p:cNvSpPr/>
          <p:nvPr/>
        </p:nvSpPr>
        <p:spPr>
          <a:xfrm>
            <a:off x="159150" y="1591615"/>
            <a:ext cx="596100" cy="59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sz="18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858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2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PyTorch</a:t>
            </a:r>
            <a:r>
              <a:rPr lang="en" dirty="0"/>
              <a:t> – CNN YoloV4</a:t>
            </a:r>
            <a:endParaRPr dirty="0"/>
          </a:p>
        </p:txBody>
      </p:sp>
      <p:sp>
        <p:nvSpPr>
          <p:cNvPr id="66" name="Google Shape;360;p18">
            <a:extLst>
              <a:ext uri="{FF2B5EF4-FFF2-40B4-BE49-F238E27FC236}">
                <a16:creationId xmlns:a16="http://schemas.microsoft.com/office/drawing/2014/main" id="{FB93125E-256A-3D4E-9396-4323A348CE88}"/>
              </a:ext>
            </a:extLst>
          </p:cNvPr>
          <p:cNvSpPr/>
          <p:nvPr/>
        </p:nvSpPr>
        <p:spPr>
          <a:xfrm>
            <a:off x="220133" y="2411669"/>
            <a:ext cx="7428554" cy="2575847"/>
          </a:xfrm>
          <a:prstGeom prst="roundRect">
            <a:avLst>
              <a:gd name="adj" fmla="val 14082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l-SI" sz="2000" dirty="0"/>
              <a:t>Od YoloV3 se razlikuje v hrbteničnem delu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l-SI" sz="2000" dirty="0"/>
              <a:t>Pred-trenirane uteži za konvolucijske nivoje </a:t>
            </a:r>
            <a:r>
              <a:rPr lang="sl-SI" sz="1600" dirty="0"/>
              <a:t>yolov4.conv.137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l-SI" sz="2000" dirty="0"/>
              <a:t>Pred-procesiranje: fiksna velikost slike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l-SI" sz="2000" dirty="0"/>
              <a:t>Google Coral </a:t>
            </a:r>
            <a:r>
              <a:rPr lang="sl-SI" sz="2000" dirty="0">
                <a:sym typeface="Wingdings" pitchFamily="2" charset="2"/>
              </a:rPr>
              <a:t> omejen subdivision size  algoritem je po treh urah opravil le 300 iteracij  prekinitev</a:t>
            </a:r>
            <a:endParaRPr lang="sl-SI" sz="2000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733A4079-C305-7A4E-A968-69D98AFDC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978" y="915888"/>
            <a:ext cx="4176889" cy="1797406"/>
          </a:xfrm>
          <a:prstGeom prst="rect">
            <a:avLst/>
          </a:prstGeom>
        </p:spPr>
      </p:pic>
      <p:sp>
        <p:nvSpPr>
          <p:cNvPr id="11" name="Google Shape;1993;p38">
            <a:extLst>
              <a:ext uri="{FF2B5EF4-FFF2-40B4-BE49-F238E27FC236}">
                <a16:creationId xmlns:a16="http://schemas.microsoft.com/office/drawing/2014/main" id="{AA191556-698E-AC4A-91BD-B3065E149645}"/>
              </a:ext>
            </a:extLst>
          </p:cNvPr>
          <p:cNvSpPr/>
          <p:nvPr/>
        </p:nvSpPr>
        <p:spPr>
          <a:xfrm>
            <a:off x="159150" y="2113619"/>
            <a:ext cx="596100" cy="596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sz="18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199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2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PyTorch</a:t>
            </a:r>
            <a:r>
              <a:rPr lang="en" dirty="0"/>
              <a:t> – CNN YoloV4-Tiny</a:t>
            </a:r>
            <a:endParaRPr dirty="0"/>
          </a:p>
        </p:txBody>
      </p:sp>
      <p:sp>
        <p:nvSpPr>
          <p:cNvPr id="66" name="Google Shape;360;p18">
            <a:extLst>
              <a:ext uri="{FF2B5EF4-FFF2-40B4-BE49-F238E27FC236}">
                <a16:creationId xmlns:a16="http://schemas.microsoft.com/office/drawing/2014/main" id="{FB93125E-256A-3D4E-9396-4323A348CE88}"/>
              </a:ext>
            </a:extLst>
          </p:cNvPr>
          <p:cNvSpPr/>
          <p:nvPr/>
        </p:nvSpPr>
        <p:spPr>
          <a:xfrm>
            <a:off x="276577" y="1636889"/>
            <a:ext cx="6952562" cy="2867378"/>
          </a:xfrm>
          <a:prstGeom prst="roundRect">
            <a:avLst>
              <a:gd name="adj" fmla="val 14082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l-SI" sz="2000" dirty="0"/>
              <a:t>Ključna razlika je v velikosti mreže </a:t>
            </a:r>
            <a:r>
              <a:rPr lang="sl-SI" sz="2000" dirty="0">
                <a:sym typeface="Wingdings" pitchFamily="2" charset="2"/>
              </a:rPr>
              <a:t> učenje občutno hitrejše  1000 iteracij v 20 minutah</a:t>
            </a:r>
            <a:endParaRPr lang="sl-SI" sz="20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l-SI" sz="2000" dirty="0"/>
              <a:t>Konfiguracija mreže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l-SI" sz="2000" dirty="0"/>
              <a:t>Pred-procesiranje: fiksna velikost slike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l-SI" sz="2000" dirty="0"/>
              <a:t>Najboljši povprečni IOU = 78% pri 3700-i iteraciji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sl-SI" sz="2000" dirty="0"/>
              <a:t>     (povprečna napaka = 0.03)</a:t>
            </a:r>
          </a:p>
        </p:txBody>
      </p:sp>
      <p:sp>
        <p:nvSpPr>
          <p:cNvPr id="6" name="Google Shape;1988;p38">
            <a:extLst>
              <a:ext uri="{FF2B5EF4-FFF2-40B4-BE49-F238E27FC236}">
                <a16:creationId xmlns:a16="http://schemas.microsoft.com/office/drawing/2014/main" id="{5BE61417-1280-C045-99D3-55E26109A95A}"/>
              </a:ext>
            </a:extLst>
          </p:cNvPr>
          <p:cNvSpPr/>
          <p:nvPr/>
        </p:nvSpPr>
        <p:spPr>
          <a:xfrm>
            <a:off x="276577" y="1338839"/>
            <a:ext cx="596100" cy="596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05</a:t>
            </a:r>
            <a:endParaRPr sz="18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13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2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TensorFlow – SSD MobileNetV2</a:t>
            </a:r>
            <a:endParaRPr dirty="0"/>
          </a:p>
        </p:txBody>
      </p:sp>
      <p:sp>
        <p:nvSpPr>
          <p:cNvPr id="66" name="Google Shape;360;p18">
            <a:extLst>
              <a:ext uri="{FF2B5EF4-FFF2-40B4-BE49-F238E27FC236}">
                <a16:creationId xmlns:a16="http://schemas.microsoft.com/office/drawing/2014/main" id="{FB93125E-256A-3D4E-9396-4323A348CE88}"/>
              </a:ext>
            </a:extLst>
          </p:cNvPr>
          <p:cNvSpPr/>
          <p:nvPr/>
        </p:nvSpPr>
        <p:spPr>
          <a:xfrm>
            <a:off x="254000" y="1529645"/>
            <a:ext cx="6350000" cy="2181846"/>
          </a:xfrm>
          <a:prstGeom prst="roundRect">
            <a:avLst>
              <a:gd name="adj" fmla="val 14082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sl-SI" sz="2000" dirty="0"/>
              <a:t>Algoritem za zaznavanje objektov, primeren za mobilne naprave, ...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sl-SI" sz="2000" dirty="0"/>
              <a:t>Pretvorba podatkov v PASCAL VOC obliko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l-SI" sz="2000" dirty="0"/>
              <a:t>Pred-procesiranje: fiksna velikost slike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sl-SI" sz="2000" dirty="0">
                <a:sym typeface="Wingdings" pitchFamily="2" charset="2"/>
              </a:rPr>
              <a:t>Povprečna napaka = 1.1  povprečni IOU=69%</a:t>
            </a:r>
            <a:endParaRPr lang="sl-SI" sz="2000" dirty="0"/>
          </a:p>
        </p:txBody>
      </p:sp>
      <p:pic>
        <p:nvPicPr>
          <p:cNvPr id="4" name="Picture 3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77310303-F931-294E-84F1-305DD2E1F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010" y="1038310"/>
            <a:ext cx="2959100" cy="393700"/>
          </a:xfrm>
          <a:prstGeom prst="rect">
            <a:avLst/>
          </a:prstGeom>
        </p:spPr>
      </p:pic>
      <p:sp>
        <p:nvSpPr>
          <p:cNvPr id="5" name="Google Shape;1998;p38">
            <a:extLst>
              <a:ext uri="{FF2B5EF4-FFF2-40B4-BE49-F238E27FC236}">
                <a16:creationId xmlns:a16="http://schemas.microsoft.com/office/drawing/2014/main" id="{C221DAFA-D464-5C4A-A07E-B8FE4CB1E630}"/>
              </a:ext>
            </a:extLst>
          </p:cNvPr>
          <p:cNvSpPr/>
          <p:nvPr/>
        </p:nvSpPr>
        <p:spPr>
          <a:xfrm>
            <a:off x="159150" y="1165294"/>
            <a:ext cx="596100" cy="596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06</a:t>
            </a:r>
            <a:endParaRPr sz="1800" dirty="0">
              <a:solidFill>
                <a:schemeClr val="l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AC1E8C-131D-1647-BF64-33C400FAEA12}"/>
              </a:ext>
            </a:extLst>
          </p:cNvPr>
          <p:cNvSpPr txBox="1"/>
          <p:nvPr/>
        </p:nvSpPr>
        <p:spPr>
          <a:xfrm>
            <a:off x="844826" y="1124233"/>
            <a:ext cx="1422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I" b="1" dirty="0"/>
              <a:t>PASCAL VOC:</a:t>
            </a:r>
          </a:p>
        </p:txBody>
      </p:sp>
    </p:spTree>
    <p:extLst>
      <p:ext uri="{BB962C8B-B14F-4D97-AF65-F5344CB8AC3E}">
        <p14:creationId xmlns:p14="http://schemas.microsoft.com/office/powerpoint/2010/main" val="1019018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Google Shape;1855;p37"/>
          <p:cNvSpPr/>
          <p:nvPr/>
        </p:nvSpPr>
        <p:spPr>
          <a:xfrm>
            <a:off x="4807792" y="1417275"/>
            <a:ext cx="3814499" cy="3133210"/>
          </a:xfrm>
          <a:prstGeom prst="rect">
            <a:avLst/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6" name="Google Shape;1856;p37"/>
          <p:cNvSpPr/>
          <p:nvPr/>
        </p:nvSpPr>
        <p:spPr>
          <a:xfrm>
            <a:off x="457200" y="1412699"/>
            <a:ext cx="3814500" cy="3137786"/>
          </a:xfrm>
          <a:prstGeom prst="rect">
            <a:avLst/>
          </a:prstGeom>
          <a:solidFill>
            <a:srgbClr val="E99B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8" name="Google Shape;1858;p3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Končni</a:t>
            </a:r>
            <a:r>
              <a:rPr lang="en" dirty="0"/>
              <a:t> </a:t>
            </a:r>
            <a:r>
              <a:rPr lang="en" dirty="0" err="1"/>
              <a:t>rezultati</a:t>
            </a:r>
            <a:endParaRPr dirty="0"/>
          </a:p>
        </p:txBody>
      </p:sp>
      <p:sp>
        <p:nvSpPr>
          <p:cNvPr id="1860" name="Google Shape;1860;p37"/>
          <p:cNvSpPr/>
          <p:nvPr/>
        </p:nvSpPr>
        <p:spPr>
          <a:xfrm>
            <a:off x="453615" y="1187562"/>
            <a:ext cx="3814500" cy="5607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1" name="Google Shape;1861;p37"/>
          <p:cNvSpPr/>
          <p:nvPr/>
        </p:nvSpPr>
        <p:spPr>
          <a:xfrm>
            <a:off x="4807781" y="1147800"/>
            <a:ext cx="3814498" cy="5607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1" name="Google Shape;1871;p37"/>
          <p:cNvSpPr txBox="1"/>
          <p:nvPr/>
        </p:nvSpPr>
        <p:spPr>
          <a:xfrm>
            <a:off x="1240665" y="1262250"/>
            <a:ext cx="22404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IOU</a:t>
            </a: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915" name="Google Shape;1915;p37"/>
          <p:cNvSpPr txBox="1"/>
          <p:nvPr/>
        </p:nvSpPr>
        <p:spPr>
          <a:xfrm>
            <a:off x="5594830" y="1246799"/>
            <a:ext cx="22404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err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mAP</a:t>
            </a: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173413-D3F7-E64D-81D2-4CE8E4437736}"/>
              </a:ext>
            </a:extLst>
          </p:cNvPr>
          <p:cNvSpPr txBox="1"/>
          <p:nvPr/>
        </p:nvSpPr>
        <p:spPr>
          <a:xfrm>
            <a:off x="5038128" y="4558350"/>
            <a:ext cx="33538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i="1" dirty="0"/>
              <a:t>https://</a:t>
            </a:r>
            <a:r>
              <a:rPr lang="en-GB" sz="1100" i="1" dirty="0" err="1"/>
              <a:t>github.com</a:t>
            </a:r>
            <a:r>
              <a:rPr lang="en-GB" sz="1100" i="1" dirty="0"/>
              <a:t>/</a:t>
            </a:r>
            <a:r>
              <a:rPr lang="en-GB" sz="1100" i="1" dirty="0" err="1"/>
              <a:t>yfpeng</a:t>
            </a:r>
            <a:r>
              <a:rPr lang="en-GB" sz="1100" i="1" dirty="0"/>
              <a:t>/</a:t>
            </a:r>
            <a:r>
              <a:rPr lang="en-GB" sz="1100" i="1" dirty="0" err="1"/>
              <a:t>object_detection_metrics</a:t>
            </a:r>
            <a:endParaRPr lang="en-SI" sz="1100" i="1" dirty="0"/>
          </a:p>
        </p:txBody>
      </p:sp>
      <p:pic>
        <p:nvPicPr>
          <p:cNvPr id="4" name="Picture 3" descr="Chart, bar chart, histogram&#10;&#10;Description automatically generated">
            <a:extLst>
              <a:ext uri="{FF2B5EF4-FFF2-40B4-BE49-F238E27FC236}">
                <a16:creationId xmlns:a16="http://schemas.microsoft.com/office/drawing/2014/main" id="{71F85FAA-7957-0745-A21F-E7B5F8367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816" y="1973399"/>
            <a:ext cx="3162097" cy="2348696"/>
          </a:xfrm>
          <a:prstGeom prst="rect">
            <a:avLst/>
          </a:prstGeom>
        </p:spPr>
      </p:pic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0005097B-4225-A249-BA19-D919D880E9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3980" y="1973399"/>
            <a:ext cx="3162097" cy="234869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chine Learning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4EA27"/>
      </a:accent1>
      <a:accent2>
        <a:srgbClr val="26EAB8"/>
      </a:accent2>
      <a:accent3>
        <a:srgbClr val="2776EA"/>
      </a:accent3>
      <a:accent4>
        <a:srgbClr val="E99B27"/>
      </a:accent4>
      <a:accent5>
        <a:srgbClr val="EA4827"/>
      </a:accent5>
      <a:accent6>
        <a:srgbClr val="8027E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1393</TotalTime>
  <Words>275</Words>
  <Application>Microsoft Macintosh PowerPoint</Application>
  <PresentationFormat>On-screen Show (16:9)</PresentationFormat>
  <Paragraphs>61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Fira Sans Extra Condensed SemiBold</vt:lpstr>
      <vt:lpstr>Fira Sans Extra Condensed</vt:lpstr>
      <vt:lpstr>Arial</vt:lpstr>
      <vt:lpstr>Roboto</vt:lpstr>
      <vt:lpstr>Machine Learning Infographics by Slidesgo</vt:lpstr>
      <vt:lpstr>Seminarska naloga: Detekcija</vt:lpstr>
      <vt:lpstr>Nabor podatkov</vt:lpstr>
      <vt:lpstr>Viola Jones OpenCV</vt:lpstr>
      <vt:lpstr>PyTorch – CNN YoloV3</vt:lpstr>
      <vt:lpstr>PyTorch – CNN YoloV3-Tiny</vt:lpstr>
      <vt:lpstr>PyTorch – CNN YoloV4</vt:lpstr>
      <vt:lpstr>PyTorch – CNN YoloV4-Tiny</vt:lpstr>
      <vt:lpstr>TensorFlow – SSD MobileNetV2</vt:lpstr>
      <vt:lpstr>Končni rezultati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Seminarska naloga: Detekcija</dc:title>
  <cp:lastModifiedBy>Bačar, Neža</cp:lastModifiedBy>
  <cp:revision>8</cp:revision>
  <dcterms:modified xsi:type="dcterms:W3CDTF">2021-12-10T17:59:04Z</dcterms:modified>
</cp:coreProperties>
</file>