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6" r:id="rId2"/>
    <p:sldId id="289" r:id="rId3"/>
    <p:sldId id="290" r:id="rId4"/>
    <p:sldId id="291" r:id="rId5"/>
    <p:sldId id="258" r:id="rId6"/>
    <p:sldId id="285" r:id="rId7"/>
    <p:sldId id="259" r:id="rId8"/>
    <p:sldId id="260" r:id="rId9"/>
    <p:sldId id="261" r:id="rId10"/>
    <p:sldId id="263" r:id="rId11"/>
    <p:sldId id="264" r:id="rId12"/>
    <p:sldId id="271" r:id="rId13"/>
    <p:sldId id="272" r:id="rId14"/>
    <p:sldId id="275" r:id="rId15"/>
    <p:sldId id="273" r:id="rId16"/>
    <p:sldId id="274" r:id="rId17"/>
    <p:sldId id="265" r:id="rId18"/>
    <p:sldId id="266" r:id="rId19"/>
    <p:sldId id="267" r:id="rId20"/>
    <p:sldId id="268" r:id="rId21"/>
    <p:sldId id="276" r:id="rId22"/>
    <p:sldId id="286" r:id="rId23"/>
    <p:sldId id="269" r:id="rId24"/>
    <p:sldId id="287" r:id="rId25"/>
    <p:sldId id="288" r:id="rId26"/>
    <p:sldId id="278" r:id="rId27"/>
    <p:sldId id="270" r:id="rId28"/>
    <p:sldId id="279" r:id="rId29"/>
    <p:sldId id="280" r:id="rId30"/>
    <p:sldId id="281" r:id="rId31"/>
    <p:sldId id="283" r:id="rId32"/>
    <p:sldId id="284" r:id="rId33"/>
    <p:sldId id="292" r:id="rId34"/>
    <p:sldId id="26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5E477-3C88-4B50-9067-074CCB608994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1889AB-A003-48FE-BD57-0A93083C9AB7}">
      <dgm:prSet/>
      <dgm:spPr/>
      <dgm:t>
        <a:bodyPr/>
        <a:lstStyle/>
        <a:p>
          <a:r>
            <a:rPr lang="sl-SI"/>
            <a:t>PREDSTAVITEV PODJETJA</a:t>
          </a:r>
          <a:endParaRPr lang="en-US"/>
        </a:p>
      </dgm:t>
    </dgm:pt>
    <dgm:pt modelId="{6ED846F9-5D10-488F-9B6D-D9E31F4DC617}" type="parTrans" cxnId="{1B61FE7A-7EAD-4F09-8063-94143A48A0E6}">
      <dgm:prSet/>
      <dgm:spPr/>
      <dgm:t>
        <a:bodyPr/>
        <a:lstStyle/>
        <a:p>
          <a:endParaRPr lang="en-US"/>
        </a:p>
      </dgm:t>
    </dgm:pt>
    <dgm:pt modelId="{5A175B93-5CD9-442D-AADE-86E7D8C9CE11}" type="sibTrans" cxnId="{1B61FE7A-7EAD-4F09-8063-94143A48A0E6}">
      <dgm:prSet/>
      <dgm:spPr/>
      <dgm:t>
        <a:bodyPr/>
        <a:lstStyle/>
        <a:p>
          <a:endParaRPr lang="en-US"/>
        </a:p>
      </dgm:t>
    </dgm:pt>
    <dgm:pt modelId="{36E13719-E1A4-4573-8631-57671C1B33BE}">
      <dgm:prSet/>
      <dgm:spPr/>
      <dgm:t>
        <a:bodyPr/>
        <a:lstStyle/>
        <a:p>
          <a:r>
            <a:rPr lang="sl-SI"/>
            <a:t>ANALIZA MAKROEKONOMSKEGA OKOLJA</a:t>
          </a:r>
          <a:endParaRPr lang="en-US"/>
        </a:p>
      </dgm:t>
    </dgm:pt>
    <dgm:pt modelId="{2FF075DF-2C64-404B-A471-F3188C592D99}" type="parTrans" cxnId="{91E91CF5-EEF0-4F77-ABF2-EDB7474C0417}">
      <dgm:prSet/>
      <dgm:spPr/>
      <dgm:t>
        <a:bodyPr/>
        <a:lstStyle/>
        <a:p>
          <a:endParaRPr lang="en-US"/>
        </a:p>
      </dgm:t>
    </dgm:pt>
    <dgm:pt modelId="{46222769-741A-48FE-9E1C-05EE3883CA84}" type="sibTrans" cxnId="{91E91CF5-EEF0-4F77-ABF2-EDB7474C0417}">
      <dgm:prSet/>
      <dgm:spPr/>
      <dgm:t>
        <a:bodyPr/>
        <a:lstStyle/>
        <a:p>
          <a:endParaRPr lang="en-US"/>
        </a:p>
      </dgm:t>
    </dgm:pt>
    <dgm:pt modelId="{AD372839-982B-408D-B17D-2505B213EED6}">
      <dgm:prSet/>
      <dgm:spPr/>
      <dgm:t>
        <a:bodyPr/>
        <a:lstStyle/>
        <a:p>
          <a:r>
            <a:rPr lang="sl-SI" dirty="0"/>
            <a:t>BILANCA STANJA</a:t>
          </a:r>
          <a:endParaRPr lang="en-US" dirty="0"/>
        </a:p>
      </dgm:t>
    </dgm:pt>
    <dgm:pt modelId="{688D4004-7FAD-4B10-98D0-231084D56AC5}" type="parTrans" cxnId="{237AEEE0-6FCA-4A9C-87B5-DE4B32C9C000}">
      <dgm:prSet/>
      <dgm:spPr/>
      <dgm:t>
        <a:bodyPr/>
        <a:lstStyle/>
        <a:p>
          <a:endParaRPr lang="en-US"/>
        </a:p>
      </dgm:t>
    </dgm:pt>
    <dgm:pt modelId="{323B4D48-12B3-41CE-878C-9629CD480382}" type="sibTrans" cxnId="{237AEEE0-6FCA-4A9C-87B5-DE4B32C9C000}">
      <dgm:prSet/>
      <dgm:spPr/>
      <dgm:t>
        <a:bodyPr/>
        <a:lstStyle/>
        <a:p>
          <a:endParaRPr lang="en-US"/>
        </a:p>
      </dgm:t>
    </dgm:pt>
    <dgm:pt modelId="{400E6D4A-B7C1-4399-A5D7-8CB6864241E2}">
      <dgm:prSet/>
      <dgm:spPr/>
      <dgm:t>
        <a:bodyPr/>
        <a:lstStyle/>
        <a:p>
          <a:r>
            <a:rPr lang="sl-SI"/>
            <a:t>IZKAZ DENARNIH TOKOV</a:t>
          </a:r>
          <a:endParaRPr lang="en-US"/>
        </a:p>
      </dgm:t>
    </dgm:pt>
    <dgm:pt modelId="{70C18A72-7D08-439F-AE26-F85F2BB9954F}" type="parTrans" cxnId="{6DC6E656-5693-4044-82EB-F8C01E6E9A2F}">
      <dgm:prSet/>
      <dgm:spPr/>
      <dgm:t>
        <a:bodyPr/>
        <a:lstStyle/>
        <a:p>
          <a:endParaRPr lang="en-US"/>
        </a:p>
      </dgm:t>
    </dgm:pt>
    <dgm:pt modelId="{AF9526AF-5645-4E1D-8C8A-5933105AC007}" type="sibTrans" cxnId="{6DC6E656-5693-4044-82EB-F8C01E6E9A2F}">
      <dgm:prSet/>
      <dgm:spPr/>
      <dgm:t>
        <a:bodyPr/>
        <a:lstStyle/>
        <a:p>
          <a:endParaRPr lang="en-US"/>
        </a:p>
      </dgm:t>
    </dgm:pt>
    <dgm:pt modelId="{ACCA986F-A268-4DBE-9A49-D394E49A9896}">
      <dgm:prSet/>
      <dgm:spPr/>
      <dgm:t>
        <a:bodyPr/>
        <a:lstStyle/>
        <a:p>
          <a:r>
            <a:rPr lang="sl-SI"/>
            <a:t>IZKAZ POSLOVNEGA IZIDA</a:t>
          </a:r>
          <a:endParaRPr lang="en-US"/>
        </a:p>
      </dgm:t>
    </dgm:pt>
    <dgm:pt modelId="{D3A9C955-037C-4B44-8F26-FA2C3DEFD142}" type="parTrans" cxnId="{0D741F2C-AACF-4E0D-B583-62748928C092}">
      <dgm:prSet/>
      <dgm:spPr/>
      <dgm:t>
        <a:bodyPr/>
        <a:lstStyle/>
        <a:p>
          <a:endParaRPr lang="en-US"/>
        </a:p>
      </dgm:t>
    </dgm:pt>
    <dgm:pt modelId="{1B7CE17E-9F62-44C2-B274-BEC5289061A6}" type="sibTrans" cxnId="{0D741F2C-AACF-4E0D-B583-62748928C092}">
      <dgm:prSet/>
      <dgm:spPr/>
      <dgm:t>
        <a:bodyPr/>
        <a:lstStyle/>
        <a:p>
          <a:endParaRPr lang="en-US"/>
        </a:p>
      </dgm:t>
    </dgm:pt>
    <dgm:pt modelId="{714915DF-88C6-42E7-B9BA-191018F36FF2}">
      <dgm:prSet/>
      <dgm:spPr/>
      <dgm:t>
        <a:bodyPr/>
        <a:lstStyle/>
        <a:p>
          <a:r>
            <a:rPr lang="sl-SI"/>
            <a:t>PRIMERJAVA S SORODNIMI PODJETJI</a:t>
          </a:r>
          <a:endParaRPr lang="en-US"/>
        </a:p>
      </dgm:t>
    </dgm:pt>
    <dgm:pt modelId="{88C7714C-4EC5-4FFF-ABE2-11B7E1FF0EC3}" type="parTrans" cxnId="{CFF98F4E-3CC4-4286-A0BA-F7C7DF62C5F0}">
      <dgm:prSet/>
      <dgm:spPr/>
      <dgm:t>
        <a:bodyPr/>
        <a:lstStyle/>
        <a:p>
          <a:endParaRPr lang="en-US"/>
        </a:p>
      </dgm:t>
    </dgm:pt>
    <dgm:pt modelId="{81EADE53-7517-466B-9E65-3BA4247EC259}" type="sibTrans" cxnId="{CFF98F4E-3CC4-4286-A0BA-F7C7DF62C5F0}">
      <dgm:prSet/>
      <dgm:spPr/>
      <dgm:t>
        <a:bodyPr/>
        <a:lstStyle/>
        <a:p>
          <a:endParaRPr lang="en-US"/>
        </a:p>
      </dgm:t>
    </dgm:pt>
    <dgm:pt modelId="{0446C622-7124-4222-B595-23ADBDEC7B8F}">
      <dgm:prSet/>
      <dgm:spPr/>
      <dgm:t>
        <a:bodyPr/>
        <a:lstStyle/>
        <a:p>
          <a:r>
            <a:rPr lang="sl-SI"/>
            <a:t>NAPOVEDI ZA PRIHODNOST</a:t>
          </a:r>
          <a:endParaRPr lang="en-US"/>
        </a:p>
      </dgm:t>
    </dgm:pt>
    <dgm:pt modelId="{8883561B-F303-4655-9FC3-89DE4A785387}" type="parTrans" cxnId="{D2D0808D-D7C0-4566-B641-1C6B29E89B45}">
      <dgm:prSet/>
      <dgm:spPr/>
      <dgm:t>
        <a:bodyPr/>
        <a:lstStyle/>
        <a:p>
          <a:endParaRPr lang="en-US"/>
        </a:p>
      </dgm:t>
    </dgm:pt>
    <dgm:pt modelId="{BA8F6EFA-D41A-4493-81CC-3749BDCEB128}" type="sibTrans" cxnId="{D2D0808D-D7C0-4566-B641-1C6B29E89B45}">
      <dgm:prSet/>
      <dgm:spPr/>
      <dgm:t>
        <a:bodyPr/>
        <a:lstStyle/>
        <a:p>
          <a:endParaRPr lang="en-US"/>
        </a:p>
      </dgm:t>
    </dgm:pt>
    <dgm:pt modelId="{C17CF53D-2925-437F-BD06-C065D0530B0B}" type="pres">
      <dgm:prSet presAssocID="{AA75E477-3C88-4B50-9067-074CCB608994}" presName="Name0" presStyleCnt="0">
        <dgm:presLayoutVars>
          <dgm:dir/>
          <dgm:animLvl val="lvl"/>
          <dgm:resizeHandles val="exact"/>
        </dgm:presLayoutVars>
      </dgm:prSet>
      <dgm:spPr/>
    </dgm:pt>
    <dgm:pt modelId="{90490B21-B91E-4287-B535-68B4E70B5936}" type="pres">
      <dgm:prSet presAssocID="{991889AB-A003-48FE-BD57-0A93083C9AB7}" presName="linNode" presStyleCnt="0"/>
      <dgm:spPr/>
    </dgm:pt>
    <dgm:pt modelId="{897AE641-DBFF-4E82-ADE4-127090EC00A9}" type="pres">
      <dgm:prSet presAssocID="{991889AB-A003-48FE-BD57-0A93083C9AB7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4C031ED2-60C4-47B2-9A1B-877F9FB061B9}" type="pres">
      <dgm:prSet presAssocID="{5A175B93-5CD9-442D-AADE-86E7D8C9CE11}" presName="sp" presStyleCnt="0"/>
      <dgm:spPr/>
    </dgm:pt>
    <dgm:pt modelId="{D666A6E7-DC9E-4A86-8842-907ACA9652C2}" type="pres">
      <dgm:prSet presAssocID="{36E13719-E1A4-4573-8631-57671C1B33BE}" presName="linNode" presStyleCnt="0"/>
      <dgm:spPr/>
    </dgm:pt>
    <dgm:pt modelId="{C50DC1F6-721E-47C3-B65C-4A8B8E632D03}" type="pres">
      <dgm:prSet presAssocID="{36E13719-E1A4-4573-8631-57671C1B33BE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F974E5B1-AFC3-487C-B720-FE4B35BE83A6}" type="pres">
      <dgm:prSet presAssocID="{46222769-741A-48FE-9E1C-05EE3883CA84}" presName="sp" presStyleCnt="0"/>
      <dgm:spPr/>
    </dgm:pt>
    <dgm:pt modelId="{51127E3C-3106-4BD6-8EB2-780AB95FA4F2}" type="pres">
      <dgm:prSet presAssocID="{AD372839-982B-408D-B17D-2505B213EED6}" presName="linNode" presStyleCnt="0"/>
      <dgm:spPr/>
    </dgm:pt>
    <dgm:pt modelId="{0D806BDF-622A-4B27-8204-43360A9B413B}" type="pres">
      <dgm:prSet presAssocID="{AD372839-982B-408D-B17D-2505B213EED6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FB0656AD-63A8-4B36-BA74-BBDDCF23B7B8}" type="pres">
      <dgm:prSet presAssocID="{323B4D48-12B3-41CE-878C-9629CD480382}" presName="sp" presStyleCnt="0"/>
      <dgm:spPr/>
    </dgm:pt>
    <dgm:pt modelId="{12C8095E-19AE-46E1-96FC-DA8BFA9251E3}" type="pres">
      <dgm:prSet presAssocID="{400E6D4A-B7C1-4399-A5D7-8CB6864241E2}" presName="linNode" presStyleCnt="0"/>
      <dgm:spPr/>
    </dgm:pt>
    <dgm:pt modelId="{F7721034-385E-4059-A2C2-7B7C8E6073C8}" type="pres">
      <dgm:prSet presAssocID="{400E6D4A-B7C1-4399-A5D7-8CB6864241E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A1F8F5B9-E440-4278-BCA3-10A9FA560C5F}" type="pres">
      <dgm:prSet presAssocID="{AF9526AF-5645-4E1D-8C8A-5933105AC007}" presName="sp" presStyleCnt="0"/>
      <dgm:spPr/>
    </dgm:pt>
    <dgm:pt modelId="{D232E0D2-C3B1-4EFE-9DD3-13CBD68D02B0}" type="pres">
      <dgm:prSet presAssocID="{ACCA986F-A268-4DBE-9A49-D394E49A9896}" presName="linNode" presStyleCnt="0"/>
      <dgm:spPr/>
    </dgm:pt>
    <dgm:pt modelId="{8562571D-4E64-4D1C-B550-57CEF4F168E2}" type="pres">
      <dgm:prSet presAssocID="{ACCA986F-A268-4DBE-9A49-D394E49A9896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2A88213B-26F2-4BE2-A967-42214B26949E}" type="pres">
      <dgm:prSet presAssocID="{1B7CE17E-9F62-44C2-B274-BEC5289061A6}" presName="sp" presStyleCnt="0"/>
      <dgm:spPr/>
    </dgm:pt>
    <dgm:pt modelId="{5911B9F1-F8DC-4A93-8FDE-4A1F9F5A59A1}" type="pres">
      <dgm:prSet presAssocID="{714915DF-88C6-42E7-B9BA-191018F36FF2}" presName="linNode" presStyleCnt="0"/>
      <dgm:spPr/>
    </dgm:pt>
    <dgm:pt modelId="{C313EBD6-B374-4B82-9497-01DBC73369CE}" type="pres">
      <dgm:prSet presAssocID="{714915DF-88C6-42E7-B9BA-191018F36FF2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CDEF5711-41A1-4662-9B96-CF143C4D581B}" type="pres">
      <dgm:prSet presAssocID="{81EADE53-7517-466B-9E65-3BA4247EC259}" presName="sp" presStyleCnt="0"/>
      <dgm:spPr/>
    </dgm:pt>
    <dgm:pt modelId="{EDC4C020-C071-47B4-AAD3-C45A58E42919}" type="pres">
      <dgm:prSet presAssocID="{0446C622-7124-4222-B595-23ADBDEC7B8F}" presName="linNode" presStyleCnt="0"/>
      <dgm:spPr/>
    </dgm:pt>
    <dgm:pt modelId="{BC88ECE9-1871-4B21-A45A-852016044BFB}" type="pres">
      <dgm:prSet presAssocID="{0446C622-7124-4222-B595-23ADBDEC7B8F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DA855314-6009-4741-B3FE-F321808A8229}" type="presOf" srcId="{36E13719-E1A4-4573-8631-57671C1B33BE}" destId="{C50DC1F6-721E-47C3-B65C-4A8B8E632D03}" srcOrd="0" destOrd="0" presId="urn:microsoft.com/office/officeart/2005/8/layout/vList5"/>
    <dgm:cxn modelId="{0D741F2C-AACF-4E0D-B583-62748928C092}" srcId="{AA75E477-3C88-4B50-9067-074CCB608994}" destId="{ACCA986F-A268-4DBE-9A49-D394E49A9896}" srcOrd="4" destOrd="0" parTransId="{D3A9C955-037C-4B44-8F26-FA2C3DEFD142}" sibTransId="{1B7CE17E-9F62-44C2-B274-BEC5289061A6}"/>
    <dgm:cxn modelId="{BC1B1E2E-CB1D-41DB-893F-29B2F7135AC8}" type="presOf" srcId="{714915DF-88C6-42E7-B9BA-191018F36FF2}" destId="{C313EBD6-B374-4B82-9497-01DBC73369CE}" srcOrd="0" destOrd="0" presId="urn:microsoft.com/office/officeart/2005/8/layout/vList5"/>
    <dgm:cxn modelId="{CFF98F4E-3CC4-4286-A0BA-F7C7DF62C5F0}" srcId="{AA75E477-3C88-4B50-9067-074CCB608994}" destId="{714915DF-88C6-42E7-B9BA-191018F36FF2}" srcOrd="5" destOrd="0" parTransId="{88C7714C-4EC5-4FFF-ABE2-11B7E1FF0EC3}" sibTransId="{81EADE53-7517-466B-9E65-3BA4247EC259}"/>
    <dgm:cxn modelId="{4168A750-A512-430E-AF0B-9F11F517FCA6}" type="presOf" srcId="{991889AB-A003-48FE-BD57-0A93083C9AB7}" destId="{897AE641-DBFF-4E82-ADE4-127090EC00A9}" srcOrd="0" destOrd="0" presId="urn:microsoft.com/office/officeart/2005/8/layout/vList5"/>
    <dgm:cxn modelId="{6DC6E656-5693-4044-82EB-F8C01E6E9A2F}" srcId="{AA75E477-3C88-4B50-9067-074CCB608994}" destId="{400E6D4A-B7C1-4399-A5D7-8CB6864241E2}" srcOrd="3" destOrd="0" parTransId="{70C18A72-7D08-439F-AE26-F85F2BB9954F}" sibTransId="{AF9526AF-5645-4E1D-8C8A-5933105AC007}"/>
    <dgm:cxn modelId="{1B61FE7A-7EAD-4F09-8063-94143A48A0E6}" srcId="{AA75E477-3C88-4B50-9067-074CCB608994}" destId="{991889AB-A003-48FE-BD57-0A93083C9AB7}" srcOrd="0" destOrd="0" parTransId="{6ED846F9-5D10-488F-9B6D-D9E31F4DC617}" sibTransId="{5A175B93-5CD9-442D-AADE-86E7D8C9CE11}"/>
    <dgm:cxn modelId="{D2D0808D-D7C0-4566-B641-1C6B29E89B45}" srcId="{AA75E477-3C88-4B50-9067-074CCB608994}" destId="{0446C622-7124-4222-B595-23ADBDEC7B8F}" srcOrd="6" destOrd="0" parTransId="{8883561B-F303-4655-9FC3-89DE4A785387}" sibTransId="{BA8F6EFA-D41A-4493-81CC-3749BDCEB128}"/>
    <dgm:cxn modelId="{0FC56C95-FA18-4202-86AC-769805AA3082}" type="presOf" srcId="{AD372839-982B-408D-B17D-2505B213EED6}" destId="{0D806BDF-622A-4B27-8204-43360A9B413B}" srcOrd="0" destOrd="0" presId="urn:microsoft.com/office/officeart/2005/8/layout/vList5"/>
    <dgm:cxn modelId="{BDBED49A-977C-495F-AAEB-8F0015281418}" type="presOf" srcId="{400E6D4A-B7C1-4399-A5D7-8CB6864241E2}" destId="{F7721034-385E-4059-A2C2-7B7C8E6073C8}" srcOrd="0" destOrd="0" presId="urn:microsoft.com/office/officeart/2005/8/layout/vList5"/>
    <dgm:cxn modelId="{CAF254AA-C4BF-466A-A57E-461D7AA05D2D}" type="presOf" srcId="{AA75E477-3C88-4B50-9067-074CCB608994}" destId="{C17CF53D-2925-437F-BD06-C065D0530B0B}" srcOrd="0" destOrd="0" presId="urn:microsoft.com/office/officeart/2005/8/layout/vList5"/>
    <dgm:cxn modelId="{812685C4-8702-4DE1-997E-2D0B98CCD526}" type="presOf" srcId="{ACCA986F-A268-4DBE-9A49-D394E49A9896}" destId="{8562571D-4E64-4D1C-B550-57CEF4F168E2}" srcOrd="0" destOrd="0" presId="urn:microsoft.com/office/officeart/2005/8/layout/vList5"/>
    <dgm:cxn modelId="{D3EB61D7-6DC0-4DA1-B7A8-C8DCD9B5B42C}" type="presOf" srcId="{0446C622-7124-4222-B595-23ADBDEC7B8F}" destId="{BC88ECE9-1871-4B21-A45A-852016044BFB}" srcOrd="0" destOrd="0" presId="urn:microsoft.com/office/officeart/2005/8/layout/vList5"/>
    <dgm:cxn modelId="{237AEEE0-6FCA-4A9C-87B5-DE4B32C9C000}" srcId="{AA75E477-3C88-4B50-9067-074CCB608994}" destId="{AD372839-982B-408D-B17D-2505B213EED6}" srcOrd="2" destOrd="0" parTransId="{688D4004-7FAD-4B10-98D0-231084D56AC5}" sibTransId="{323B4D48-12B3-41CE-878C-9629CD480382}"/>
    <dgm:cxn modelId="{91E91CF5-EEF0-4F77-ABF2-EDB7474C0417}" srcId="{AA75E477-3C88-4B50-9067-074CCB608994}" destId="{36E13719-E1A4-4573-8631-57671C1B33BE}" srcOrd="1" destOrd="0" parTransId="{2FF075DF-2C64-404B-A471-F3188C592D99}" sibTransId="{46222769-741A-48FE-9E1C-05EE3883CA84}"/>
    <dgm:cxn modelId="{88E1DD8D-6DE7-400A-856D-2E01F22EB1D8}" type="presParOf" srcId="{C17CF53D-2925-437F-BD06-C065D0530B0B}" destId="{90490B21-B91E-4287-B535-68B4E70B5936}" srcOrd="0" destOrd="0" presId="urn:microsoft.com/office/officeart/2005/8/layout/vList5"/>
    <dgm:cxn modelId="{77D466A7-B118-4012-BECA-3A229AC99425}" type="presParOf" srcId="{90490B21-B91E-4287-B535-68B4E70B5936}" destId="{897AE641-DBFF-4E82-ADE4-127090EC00A9}" srcOrd="0" destOrd="0" presId="urn:microsoft.com/office/officeart/2005/8/layout/vList5"/>
    <dgm:cxn modelId="{47C01926-F533-49D5-8365-6F399AB0622B}" type="presParOf" srcId="{C17CF53D-2925-437F-BD06-C065D0530B0B}" destId="{4C031ED2-60C4-47B2-9A1B-877F9FB061B9}" srcOrd="1" destOrd="0" presId="urn:microsoft.com/office/officeart/2005/8/layout/vList5"/>
    <dgm:cxn modelId="{3D29642A-E31D-4E3B-9F31-11035A18E973}" type="presParOf" srcId="{C17CF53D-2925-437F-BD06-C065D0530B0B}" destId="{D666A6E7-DC9E-4A86-8842-907ACA9652C2}" srcOrd="2" destOrd="0" presId="urn:microsoft.com/office/officeart/2005/8/layout/vList5"/>
    <dgm:cxn modelId="{D02ADE7C-C8CF-41F5-BAE2-67EC4EA4B077}" type="presParOf" srcId="{D666A6E7-DC9E-4A86-8842-907ACA9652C2}" destId="{C50DC1F6-721E-47C3-B65C-4A8B8E632D03}" srcOrd="0" destOrd="0" presId="urn:microsoft.com/office/officeart/2005/8/layout/vList5"/>
    <dgm:cxn modelId="{E8A9B723-8E24-4D81-B373-7F30FAD811CD}" type="presParOf" srcId="{C17CF53D-2925-437F-BD06-C065D0530B0B}" destId="{F974E5B1-AFC3-487C-B720-FE4B35BE83A6}" srcOrd="3" destOrd="0" presId="urn:microsoft.com/office/officeart/2005/8/layout/vList5"/>
    <dgm:cxn modelId="{9FEED2AE-C8CF-40E0-8984-00694811DB29}" type="presParOf" srcId="{C17CF53D-2925-437F-BD06-C065D0530B0B}" destId="{51127E3C-3106-4BD6-8EB2-780AB95FA4F2}" srcOrd="4" destOrd="0" presId="urn:microsoft.com/office/officeart/2005/8/layout/vList5"/>
    <dgm:cxn modelId="{167F3462-EE3F-474D-A90C-FBE0E2D43D0E}" type="presParOf" srcId="{51127E3C-3106-4BD6-8EB2-780AB95FA4F2}" destId="{0D806BDF-622A-4B27-8204-43360A9B413B}" srcOrd="0" destOrd="0" presId="urn:microsoft.com/office/officeart/2005/8/layout/vList5"/>
    <dgm:cxn modelId="{BE37E822-83AF-4FBB-96CB-871D564F216F}" type="presParOf" srcId="{C17CF53D-2925-437F-BD06-C065D0530B0B}" destId="{FB0656AD-63A8-4B36-BA74-BBDDCF23B7B8}" srcOrd="5" destOrd="0" presId="urn:microsoft.com/office/officeart/2005/8/layout/vList5"/>
    <dgm:cxn modelId="{3AF350AA-FC8C-4E6B-B066-2AFBD1BA8B41}" type="presParOf" srcId="{C17CF53D-2925-437F-BD06-C065D0530B0B}" destId="{12C8095E-19AE-46E1-96FC-DA8BFA9251E3}" srcOrd="6" destOrd="0" presId="urn:microsoft.com/office/officeart/2005/8/layout/vList5"/>
    <dgm:cxn modelId="{510BA3DF-940F-44D6-954E-EB77A00AC6E9}" type="presParOf" srcId="{12C8095E-19AE-46E1-96FC-DA8BFA9251E3}" destId="{F7721034-385E-4059-A2C2-7B7C8E6073C8}" srcOrd="0" destOrd="0" presId="urn:microsoft.com/office/officeart/2005/8/layout/vList5"/>
    <dgm:cxn modelId="{A9F7F6B2-C8F7-4346-A2E4-C0F0DD3DF64C}" type="presParOf" srcId="{C17CF53D-2925-437F-BD06-C065D0530B0B}" destId="{A1F8F5B9-E440-4278-BCA3-10A9FA560C5F}" srcOrd="7" destOrd="0" presId="urn:microsoft.com/office/officeart/2005/8/layout/vList5"/>
    <dgm:cxn modelId="{624EA925-3160-49F2-868A-E1C8E1E54048}" type="presParOf" srcId="{C17CF53D-2925-437F-BD06-C065D0530B0B}" destId="{D232E0D2-C3B1-4EFE-9DD3-13CBD68D02B0}" srcOrd="8" destOrd="0" presId="urn:microsoft.com/office/officeart/2005/8/layout/vList5"/>
    <dgm:cxn modelId="{336B4B41-C5AB-44FD-9900-0497B917D7AF}" type="presParOf" srcId="{D232E0D2-C3B1-4EFE-9DD3-13CBD68D02B0}" destId="{8562571D-4E64-4D1C-B550-57CEF4F168E2}" srcOrd="0" destOrd="0" presId="urn:microsoft.com/office/officeart/2005/8/layout/vList5"/>
    <dgm:cxn modelId="{26EDF739-B8F2-4130-8D25-728757745281}" type="presParOf" srcId="{C17CF53D-2925-437F-BD06-C065D0530B0B}" destId="{2A88213B-26F2-4BE2-A967-42214B26949E}" srcOrd="9" destOrd="0" presId="urn:microsoft.com/office/officeart/2005/8/layout/vList5"/>
    <dgm:cxn modelId="{66F618D6-3DAC-45F1-B3A5-083B9DF58658}" type="presParOf" srcId="{C17CF53D-2925-437F-BD06-C065D0530B0B}" destId="{5911B9F1-F8DC-4A93-8FDE-4A1F9F5A59A1}" srcOrd="10" destOrd="0" presId="urn:microsoft.com/office/officeart/2005/8/layout/vList5"/>
    <dgm:cxn modelId="{A58233D9-EB80-40DE-8BF3-42D6C4E29AF1}" type="presParOf" srcId="{5911B9F1-F8DC-4A93-8FDE-4A1F9F5A59A1}" destId="{C313EBD6-B374-4B82-9497-01DBC73369CE}" srcOrd="0" destOrd="0" presId="urn:microsoft.com/office/officeart/2005/8/layout/vList5"/>
    <dgm:cxn modelId="{2C9AF497-E2C0-4AE2-9F34-AD5141C8A2D0}" type="presParOf" srcId="{C17CF53D-2925-437F-BD06-C065D0530B0B}" destId="{CDEF5711-41A1-4662-9B96-CF143C4D581B}" srcOrd="11" destOrd="0" presId="urn:microsoft.com/office/officeart/2005/8/layout/vList5"/>
    <dgm:cxn modelId="{593806B7-5773-4512-9D0D-40E7DD925303}" type="presParOf" srcId="{C17CF53D-2925-437F-BD06-C065D0530B0B}" destId="{EDC4C020-C071-47B4-AAD3-C45A58E42919}" srcOrd="12" destOrd="0" presId="urn:microsoft.com/office/officeart/2005/8/layout/vList5"/>
    <dgm:cxn modelId="{606C365B-1AFE-4DE6-80AA-FE9580C760C2}" type="presParOf" srcId="{EDC4C020-C071-47B4-AAD3-C45A58E42919}" destId="{BC88ECE9-1871-4B21-A45A-852016044BF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89B60E-CB43-4572-B5A8-74153F42DF6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25A76BE-52BB-45C2-ADCD-D8471DDA3D11}">
      <dgm:prSet/>
      <dgm:spPr/>
      <dgm:t>
        <a:bodyPr/>
        <a:lstStyle/>
        <a:p>
          <a:r>
            <a:rPr lang="sl-SI"/>
            <a:t>Eno pomembnejših slovenskih elektroindustrijskih podjetij, od leta 1946</a:t>
          </a:r>
          <a:endParaRPr lang="en-US"/>
        </a:p>
      </dgm:t>
    </dgm:pt>
    <dgm:pt modelId="{0347E3FE-4EF3-4ECD-AD32-E88C2F00E0E5}" type="parTrans" cxnId="{AE41EC32-B1EA-4493-AD17-FE56961C827C}">
      <dgm:prSet/>
      <dgm:spPr/>
      <dgm:t>
        <a:bodyPr/>
        <a:lstStyle/>
        <a:p>
          <a:endParaRPr lang="en-US"/>
        </a:p>
      </dgm:t>
    </dgm:pt>
    <dgm:pt modelId="{2DD3EB32-4729-4331-998F-B55B88174319}" type="sibTrans" cxnId="{AE41EC32-B1EA-4493-AD17-FE56961C827C}">
      <dgm:prSet/>
      <dgm:spPr/>
      <dgm:t>
        <a:bodyPr/>
        <a:lstStyle/>
        <a:p>
          <a:endParaRPr lang="en-US"/>
        </a:p>
      </dgm:t>
    </dgm:pt>
    <dgm:pt modelId="{18D59615-584C-4608-89F0-B6F9AB7EC462}">
      <dgm:prSet/>
      <dgm:spPr/>
      <dgm:t>
        <a:bodyPr/>
        <a:lstStyle/>
        <a:p>
          <a:r>
            <a:rPr lang="sl-SI"/>
            <a:t>Proizvodnja električnih motorjev in komponent – 60% tržni delež v Evropi</a:t>
          </a:r>
          <a:endParaRPr lang="en-US"/>
        </a:p>
      </dgm:t>
    </dgm:pt>
    <dgm:pt modelId="{82EF0D84-1AB6-416C-9B48-8B2008E7107A}" type="parTrans" cxnId="{BC76FBD3-EE44-4EA9-A0F4-F1957C3975EF}">
      <dgm:prSet/>
      <dgm:spPr/>
      <dgm:t>
        <a:bodyPr/>
        <a:lstStyle/>
        <a:p>
          <a:endParaRPr lang="en-US"/>
        </a:p>
      </dgm:t>
    </dgm:pt>
    <dgm:pt modelId="{B6D61393-FAF2-4F98-8EF3-1F2EAF4C2308}" type="sibTrans" cxnId="{BC76FBD3-EE44-4EA9-A0F4-F1957C3975EF}">
      <dgm:prSet/>
      <dgm:spPr/>
      <dgm:t>
        <a:bodyPr/>
        <a:lstStyle/>
        <a:p>
          <a:endParaRPr lang="en-US"/>
        </a:p>
      </dgm:t>
    </dgm:pt>
    <dgm:pt modelId="{E2BAC1A1-8DB1-484F-A595-96BDE330E228}">
      <dgm:prSet/>
      <dgm:spPr/>
      <dgm:t>
        <a:bodyPr/>
        <a:lstStyle/>
        <a:p>
          <a:r>
            <a:rPr lang="sl-SI"/>
            <a:t>Vgradnja v vakuumske enote, belo tehniko, prezračevalne naprave,…</a:t>
          </a:r>
          <a:endParaRPr lang="en-US"/>
        </a:p>
      </dgm:t>
    </dgm:pt>
    <dgm:pt modelId="{1D4F1CE7-C67E-40AB-A454-FC000B58C76A}" type="parTrans" cxnId="{F3F31696-CDE2-4E70-A23D-F6CB871A9E58}">
      <dgm:prSet/>
      <dgm:spPr/>
      <dgm:t>
        <a:bodyPr/>
        <a:lstStyle/>
        <a:p>
          <a:endParaRPr lang="en-US"/>
        </a:p>
      </dgm:t>
    </dgm:pt>
    <dgm:pt modelId="{439F544A-1698-497B-B6F9-5C34823BB508}" type="sibTrans" cxnId="{F3F31696-CDE2-4E70-A23D-F6CB871A9E58}">
      <dgm:prSet/>
      <dgm:spPr/>
      <dgm:t>
        <a:bodyPr/>
        <a:lstStyle/>
        <a:p>
          <a:endParaRPr lang="en-US"/>
        </a:p>
      </dgm:t>
    </dgm:pt>
    <dgm:pt modelId="{2C641FD0-ADD5-483E-B09A-3E2CB73C7DDF}">
      <dgm:prSet/>
      <dgm:spPr/>
      <dgm:t>
        <a:bodyPr/>
        <a:lstStyle/>
        <a:p>
          <a:r>
            <a:rPr lang="sl-SI"/>
            <a:t>Sledijo proizvodnji za avtomobilski trg</a:t>
          </a:r>
          <a:endParaRPr lang="en-US"/>
        </a:p>
      </dgm:t>
    </dgm:pt>
    <dgm:pt modelId="{0161401A-F6A4-4DF6-8190-B396D80A990F}" type="parTrans" cxnId="{D8E8BFC3-0808-4E68-AA97-DD892CA2B2C7}">
      <dgm:prSet/>
      <dgm:spPr/>
      <dgm:t>
        <a:bodyPr/>
        <a:lstStyle/>
        <a:p>
          <a:endParaRPr lang="en-US"/>
        </a:p>
      </dgm:t>
    </dgm:pt>
    <dgm:pt modelId="{73FDE373-0D36-4627-877C-B801C9FE4495}" type="sibTrans" cxnId="{D8E8BFC3-0808-4E68-AA97-DD892CA2B2C7}">
      <dgm:prSet/>
      <dgm:spPr/>
      <dgm:t>
        <a:bodyPr/>
        <a:lstStyle/>
        <a:p>
          <a:endParaRPr lang="en-US"/>
        </a:p>
      </dgm:t>
    </dgm:pt>
    <dgm:pt modelId="{FC618381-522F-41BB-A407-C8EB1F6C2DB4}">
      <dgm:prSet/>
      <dgm:spPr/>
      <dgm:t>
        <a:bodyPr/>
        <a:lstStyle/>
        <a:p>
          <a:r>
            <a:rPr lang="sl-SI"/>
            <a:t>Izrazito izvozno usmerjeni</a:t>
          </a:r>
          <a:endParaRPr lang="en-US"/>
        </a:p>
      </dgm:t>
    </dgm:pt>
    <dgm:pt modelId="{ED508CD6-4FD0-4C99-8295-7B11A7934DA7}" type="parTrans" cxnId="{ADFFAD40-0D2E-4E98-A673-732A4D1747E7}">
      <dgm:prSet/>
      <dgm:spPr/>
      <dgm:t>
        <a:bodyPr/>
        <a:lstStyle/>
        <a:p>
          <a:endParaRPr lang="en-US"/>
        </a:p>
      </dgm:t>
    </dgm:pt>
    <dgm:pt modelId="{0D52552F-79F3-4B0B-AFB6-4331312C85CF}" type="sibTrans" cxnId="{ADFFAD40-0D2E-4E98-A673-732A4D1747E7}">
      <dgm:prSet/>
      <dgm:spPr/>
      <dgm:t>
        <a:bodyPr/>
        <a:lstStyle/>
        <a:p>
          <a:endParaRPr lang="en-US"/>
        </a:p>
      </dgm:t>
    </dgm:pt>
    <dgm:pt modelId="{E74DBAED-BCED-48DD-8AAA-A2180A64130A}">
      <dgm:prSet/>
      <dgm:spPr/>
      <dgm:t>
        <a:bodyPr/>
        <a:lstStyle/>
        <a:p>
          <a:r>
            <a:rPr lang="sl-SI"/>
            <a:t>Združenje v družbo pooblaščenko ob domnevnem sovražnem prevzemu leta 1998</a:t>
          </a:r>
          <a:endParaRPr lang="en-US"/>
        </a:p>
      </dgm:t>
    </dgm:pt>
    <dgm:pt modelId="{E20170D1-FBA5-44B5-9F4B-39EDB34F5EF0}" type="parTrans" cxnId="{E2FD765E-D014-457F-8C48-76E118145130}">
      <dgm:prSet/>
      <dgm:spPr/>
      <dgm:t>
        <a:bodyPr/>
        <a:lstStyle/>
        <a:p>
          <a:endParaRPr lang="en-US"/>
        </a:p>
      </dgm:t>
    </dgm:pt>
    <dgm:pt modelId="{E36B8D32-015E-4720-8EF9-A5FA5578AD23}" type="sibTrans" cxnId="{E2FD765E-D014-457F-8C48-76E118145130}">
      <dgm:prSet/>
      <dgm:spPr/>
      <dgm:t>
        <a:bodyPr/>
        <a:lstStyle/>
        <a:p>
          <a:endParaRPr lang="en-US"/>
        </a:p>
      </dgm:t>
    </dgm:pt>
    <dgm:pt modelId="{E72DA59D-2679-4B0D-81E4-B866C7D52B32}">
      <dgm:prSet/>
      <dgm:spPr/>
      <dgm:t>
        <a:bodyPr/>
        <a:lstStyle/>
        <a:p>
          <a:r>
            <a:rPr lang="sl-SI"/>
            <a:t>Lastniško zelo zaprta družba – le zaposleni, bivši zaposleni in upokojenci</a:t>
          </a:r>
          <a:endParaRPr lang="en-US"/>
        </a:p>
      </dgm:t>
    </dgm:pt>
    <dgm:pt modelId="{65CF7F6F-D0F5-4E8D-B088-A6EBBADDC564}" type="parTrans" cxnId="{BB54A9F8-537B-4147-BB8F-D99BF25435AA}">
      <dgm:prSet/>
      <dgm:spPr/>
      <dgm:t>
        <a:bodyPr/>
        <a:lstStyle/>
        <a:p>
          <a:endParaRPr lang="en-US"/>
        </a:p>
      </dgm:t>
    </dgm:pt>
    <dgm:pt modelId="{98A7A976-F91B-4560-A713-801C93873F5F}" type="sibTrans" cxnId="{BB54A9F8-537B-4147-BB8F-D99BF25435AA}">
      <dgm:prSet/>
      <dgm:spPr/>
      <dgm:t>
        <a:bodyPr/>
        <a:lstStyle/>
        <a:p>
          <a:endParaRPr lang="en-US"/>
        </a:p>
      </dgm:t>
    </dgm:pt>
    <dgm:pt modelId="{ADC2CF05-CA3F-4C1C-8E4E-7922D85F5C30}" type="pres">
      <dgm:prSet presAssocID="{DE89B60E-CB43-4572-B5A8-74153F42DF6B}" presName="linear" presStyleCnt="0">
        <dgm:presLayoutVars>
          <dgm:animLvl val="lvl"/>
          <dgm:resizeHandles val="exact"/>
        </dgm:presLayoutVars>
      </dgm:prSet>
      <dgm:spPr/>
    </dgm:pt>
    <dgm:pt modelId="{7E41C43B-AF66-4CE4-8467-42625996EAF4}" type="pres">
      <dgm:prSet presAssocID="{225A76BE-52BB-45C2-ADCD-D8471DDA3D1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FA44FE5-B06A-4FB7-9164-B07193B86920}" type="pres">
      <dgm:prSet presAssocID="{2DD3EB32-4729-4331-998F-B55B88174319}" presName="spacer" presStyleCnt="0"/>
      <dgm:spPr/>
    </dgm:pt>
    <dgm:pt modelId="{D45A9401-9330-470B-A9BE-495706E3F771}" type="pres">
      <dgm:prSet presAssocID="{18D59615-584C-4608-89F0-B6F9AB7EC46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50E99CD-5022-43FE-976F-8A0200687352}" type="pres">
      <dgm:prSet presAssocID="{B6D61393-FAF2-4F98-8EF3-1F2EAF4C2308}" presName="spacer" presStyleCnt="0"/>
      <dgm:spPr/>
    </dgm:pt>
    <dgm:pt modelId="{42E534B1-335D-4DE2-A6F7-4B51E0CC8B88}" type="pres">
      <dgm:prSet presAssocID="{E2BAC1A1-8DB1-484F-A595-96BDE330E22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702E4E0-27D4-4AD9-A0C7-AB245F12277E}" type="pres">
      <dgm:prSet presAssocID="{439F544A-1698-497B-B6F9-5C34823BB508}" presName="spacer" presStyleCnt="0"/>
      <dgm:spPr/>
    </dgm:pt>
    <dgm:pt modelId="{36A9C6AA-1999-4897-B52E-8D4A9B7D407B}" type="pres">
      <dgm:prSet presAssocID="{2C641FD0-ADD5-483E-B09A-3E2CB73C7D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D9EB377-5CCE-4A49-935D-B2C09A637322}" type="pres">
      <dgm:prSet presAssocID="{73FDE373-0D36-4627-877C-B801C9FE4495}" presName="spacer" presStyleCnt="0"/>
      <dgm:spPr/>
    </dgm:pt>
    <dgm:pt modelId="{64A8CECB-83B4-493B-ADAF-5B06754A418E}" type="pres">
      <dgm:prSet presAssocID="{FC618381-522F-41BB-A407-C8EB1F6C2DB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05D8553-CF26-4017-BC3F-2EE323C33F26}" type="pres">
      <dgm:prSet presAssocID="{0D52552F-79F3-4B0B-AFB6-4331312C85CF}" presName="spacer" presStyleCnt="0"/>
      <dgm:spPr/>
    </dgm:pt>
    <dgm:pt modelId="{E9B77273-D3DA-4D87-911E-021C3BAF3DCC}" type="pres">
      <dgm:prSet presAssocID="{E74DBAED-BCED-48DD-8AAA-A2180A64130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20BBDAD-4B7C-4141-B399-5FB4CC495F21}" type="pres">
      <dgm:prSet presAssocID="{E36B8D32-015E-4720-8EF9-A5FA5578AD23}" presName="spacer" presStyleCnt="0"/>
      <dgm:spPr/>
    </dgm:pt>
    <dgm:pt modelId="{E50A3FAA-C8F7-4FE0-B747-E6EF7774CAB2}" type="pres">
      <dgm:prSet presAssocID="{E72DA59D-2679-4B0D-81E4-B866C7D52B3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DAE9F03-6C15-4288-AFD6-E2E3594B6B3D}" type="presOf" srcId="{2C641FD0-ADD5-483E-B09A-3E2CB73C7DDF}" destId="{36A9C6AA-1999-4897-B52E-8D4A9B7D407B}" srcOrd="0" destOrd="0" presId="urn:microsoft.com/office/officeart/2005/8/layout/vList2"/>
    <dgm:cxn modelId="{152D1B0A-2381-46C2-BCE8-2A301CCA3DE1}" type="presOf" srcId="{E74DBAED-BCED-48DD-8AAA-A2180A64130A}" destId="{E9B77273-D3DA-4D87-911E-021C3BAF3DCC}" srcOrd="0" destOrd="0" presId="urn:microsoft.com/office/officeart/2005/8/layout/vList2"/>
    <dgm:cxn modelId="{AE41EC32-B1EA-4493-AD17-FE56961C827C}" srcId="{DE89B60E-CB43-4572-B5A8-74153F42DF6B}" destId="{225A76BE-52BB-45C2-ADCD-D8471DDA3D11}" srcOrd="0" destOrd="0" parTransId="{0347E3FE-4EF3-4ECD-AD32-E88C2F00E0E5}" sibTransId="{2DD3EB32-4729-4331-998F-B55B88174319}"/>
    <dgm:cxn modelId="{BFB7743B-80AC-432D-8C58-C27B76992E7B}" type="presOf" srcId="{E72DA59D-2679-4B0D-81E4-B866C7D52B32}" destId="{E50A3FAA-C8F7-4FE0-B747-E6EF7774CAB2}" srcOrd="0" destOrd="0" presId="urn:microsoft.com/office/officeart/2005/8/layout/vList2"/>
    <dgm:cxn modelId="{ADFFAD40-0D2E-4E98-A673-732A4D1747E7}" srcId="{DE89B60E-CB43-4572-B5A8-74153F42DF6B}" destId="{FC618381-522F-41BB-A407-C8EB1F6C2DB4}" srcOrd="4" destOrd="0" parTransId="{ED508CD6-4FD0-4C99-8295-7B11A7934DA7}" sibTransId="{0D52552F-79F3-4B0B-AFB6-4331312C85CF}"/>
    <dgm:cxn modelId="{E2FD765E-D014-457F-8C48-76E118145130}" srcId="{DE89B60E-CB43-4572-B5A8-74153F42DF6B}" destId="{E74DBAED-BCED-48DD-8AAA-A2180A64130A}" srcOrd="5" destOrd="0" parTransId="{E20170D1-FBA5-44B5-9F4B-39EDB34F5EF0}" sibTransId="{E36B8D32-015E-4720-8EF9-A5FA5578AD23}"/>
    <dgm:cxn modelId="{43523F60-A043-4610-9492-5D4E5C75397D}" type="presOf" srcId="{DE89B60E-CB43-4572-B5A8-74153F42DF6B}" destId="{ADC2CF05-CA3F-4C1C-8E4E-7922D85F5C30}" srcOrd="0" destOrd="0" presId="urn:microsoft.com/office/officeart/2005/8/layout/vList2"/>
    <dgm:cxn modelId="{F3F31696-CDE2-4E70-A23D-F6CB871A9E58}" srcId="{DE89B60E-CB43-4572-B5A8-74153F42DF6B}" destId="{E2BAC1A1-8DB1-484F-A595-96BDE330E228}" srcOrd="2" destOrd="0" parTransId="{1D4F1CE7-C67E-40AB-A454-FC000B58C76A}" sibTransId="{439F544A-1698-497B-B6F9-5C34823BB508}"/>
    <dgm:cxn modelId="{28A12E9C-FD84-47E5-9825-AF780502E677}" type="presOf" srcId="{FC618381-522F-41BB-A407-C8EB1F6C2DB4}" destId="{64A8CECB-83B4-493B-ADAF-5B06754A418E}" srcOrd="0" destOrd="0" presId="urn:microsoft.com/office/officeart/2005/8/layout/vList2"/>
    <dgm:cxn modelId="{44FAB6C0-4864-4A98-AB26-E198C46AB578}" type="presOf" srcId="{18D59615-584C-4608-89F0-B6F9AB7EC462}" destId="{D45A9401-9330-470B-A9BE-495706E3F771}" srcOrd="0" destOrd="0" presId="urn:microsoft.com/office/officeart/2005/8/layout/vList2"/>
    <dgm:cxn modelId="{D8E8BFC3-0808-4E68-AA97-DD892CA2B2C7}" srcId="{DE89B60E-CB43-4572-B5A8-74153F42DF6B}" destId="{2C641FD0-ADD5-483E-B09A-3E2CB73C7DDF}" srcOrd="3" destOrd="0" parTransId="{0161401A-F6A4-4DF6-8190-B396D80A990F}" sibTransId="{73FDE373-0D36-4627-877C-B801C9FE4495}"/>
    <dgm:cxn modelId="{BB8744C7-4F08-48F0-909B-D5454BF9441E}" type="presOf" srcId="{E2BAC1A1-8DB1-484F-A595-96BDE330E228}" destId="{42E534B1-335D-4DE2-A6F7-4B51E0CC8B88}" srcOrd="0" destOrd="0" presId="urn:microsoft.com/office/officeart/2005/8/layout/vList2"/>
    <dgm:cxn modelId="{BC76FBD3-EE44-4EA9-A0F4-F1957C3975EF}" srcId="{DE89B60E-CB43-4572-B5A8-74153F42DF6B}" destId="{18D59615-584C-4608-89F0-B6F9AB7EC462}" srcOrd="1" destOrd="0" parTransId="{82EF0D84-1AB6-416C-9B48-8B2008E7107A}" sibTransId="{B6D61393-FAF2-4F98-8EF3-1F2EAF4C2308}"/>
    <dgm:cxn modelId="{E56F03F7-F80E-46E2-AABB-60ACEDCBE85D}" type="presOf" srcId="{225A76BE-52BB-45C2-ADCD-D8471DDA3D11}" destId="{7E41C43B-AF66-4CE4-8467-42625996EAF4}" srcOrd="0" destOrd="0" presId="urn:microsoft.com/office/officeart/2005/8/layout/vList2"/>
    <dgm:cxn modelId="{BB54A9F8-537B-4147-BB8F-D99BF25435AA}" srcId="{DE89B60E-CB43-4572-B5A8-74153F42DF6B}" destId="{E72DA59D-2679-4B0D-81E4-B866C7D52B32}" srcOrd="6" destOrd="0" parTransId="{65CF7F6F-D0F5-4E8D-B088-A6EBBADDC564}" sibTransId="{98A7A976-F91B-4560-A713-801C93873F5F}"/>
    <dgm:cxn modelId="{9E6D9910-AFA7-4EF3-8BBA-5C7C7C38D161}" type="presParOf" srcId="{ADC2CF05-CA3F-4C1C-8E4E-7922D85F5C30}" destId="{7E41C43B-AF66-4CE4-8467-42625996EAF4}" srcOrd="0" destOrd="0" presId="urn:microsoft.com/office/officeart/2005/8/layout/vList2"/>
    <dgm:cxn modelId="{DD0BA82F-7027-4D37-903C-4CDA4ED260FC}" type="presParOf" srcId="{ADC2CF05-CA3F-4C1C-8E4E-7922D85F5C30}" destId="{DFA44FE5-B06A-4FB7-9164-B07193B86920}" srcOrd="1" destOrd="0" presId="urn:microsoft.com/office/officeart/2005/8/layout/vList2"/>
    <dgm:cxn modelId="{E9416BC2-0157-47D3-8D16-1B495498CC10}" type="presParOf" srcId="{ADC2CF05-CA3F-4C1C-8E4E-7922D85F5C30}" destId="{D45A9401-9330-470B-A9BE-495706E3F771}" srcOrd="2" destOrd="0" presId="urn:microsoft.com/office/officeart/2005/8/layout/vList2"/>
    <dgm:cxn modelId="{DB587349-A522-412E-99A6-2222BBA47196}" type="presParOf" srcId="{ADC2CF05-CA3F-4C1C-8E4E-7922D85F5C30}" destId="{850E99CD-5022-43FE-976F-8A0200687352}" srcOrd="3" destOrd="0" presId="urn:microsoft.com/office/officeart/2005/8/layout/vList2"/>
    <dgm:cxn modelId="{385E7B15-9889-40AF-8CEE-28C31A1F8750}" type="presParOf" srcId="{ADC2CF05-CA3F-4C1C-8E4E-7922D85F5C30}" destId="{42E534B1-335D-4DE2-A6F7-4B51E0CC8B88}" srcOrd="4" destOrd="0" presId="urn:microsoft.com/office/officeart/2005/8/layout/vList2"/>
    <dgm:cxn modelId="{B6AAB2C7-493D-49AF-9166-D9DF339247F3}" type="presParOf" srcId="{ADC2CF05-CA3F-4C1C-8E4E-7922D85F5C30}" destId="{1702E4E0-27D4-4AD9-A0C7-AB245F12277E}" srcOrd="5" destOrd="0" presId="urn:microsoft.com/office/officeart/2005/8/layout/vList2"/>
    <dgm:cxn modelId="{3638E9B1-7C12-4295-9AB8-1833AC2E78A8}" type="presParOf" srcId="{ADC2CF05-CA3F-4C1C-8E4E-7922D85F5C30}" destId="{36A9C6AA-1999-4897-B52E-8D4A9B7D407B}" srcOrd="6" destOrd="0" presId="urn:microsoft.com/office/officeart/2005/8/layout/vList2"/>
    <dgm:cxn modelId="{FD0C344C-C5EF-4D2A-ADAD-B98CD766B6D5}" type="presParOf" srcId="{ADC2CF05-CA3F-4C1C-8E4E-7922D85F5C30}" destId="{ED9EB377-5CCE-4A49-935D-B2C09A637322}" srcOrd="7" destOrd="0" presId="urn:microsoft.com/office/officeart/2005/8/layout/vList2"/>
    <dgm:cxn modelId="{EEFB3C51-58C3-4288-BAE9-6667476B4D3B}" type="presParOf" srcId="{ADC2CF05-CA3F-4C1C-8E4E-7922D85F5C30}" destId="{64A8CECB-83B4-493B-ADAF-5B06754A418E}" srcOrd="8" destOrd="0" presId="urn:microsoft.com/office/officeart/2005/8/layout/vList2"/>
    <dgm:cxn modelId="{5039E4E1-9D33-4DFC-9B47-B6A4B20F8284}" type="presParOf" srcId="{ADC2CF05-CA3F-4C1C-8E4E-7922D85F5C30}" destId="{E05D8553-CF26-4017-BC3F-2EE323C33F26}" srcOrd="9" destOrd="0" presId="urn:microsoft.com/office/officeart/2005/8/layout/vList2"/>
    <dgm:cxn modelId="{F1D216BF-1252-413F-97BF-679692FA5602}" type="presParOf" srcId="{ADC2CF05-CA3F-4C1C-8E4E-7922D85F5C30}" destId="{E9B77273-D3DA-4D87-911E-021C3BAF3DCC}" srcOrd="10" destOrd="0" presId="urn:microsoft.com/office/officeart/2005/8/layout/vList2"/>
    <dgm:cxn modelId="{44066BB3-AF3B-4609-B3CD-B945859FF84F}" type="presParOf" srcId="{ADC2CF05-CA3F-4C1C-8E4E-7922D85F5C30}" destId="{F20BBDAD-4B7C-4141-B399-5FB4CC495F21}" srcOrd="11" destOrd="0" presId="urn:microsoft.com/office/officeart/2005/8/layout/vList2"/>
    <dgm:cxn modelId="{1767F1CB-4007-42B7-8F25-05E44DFAB4D6}" type="presParOf" srcId="{ADC2CF05-CA3F-4C1C-8E4E-7922D85F5C30}" destId="{E50A3FAA-C8F7-4FE0-B747-E6EF7774CAB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AA8F2D-5C62-4EF4-AFA2-5AD9B60B57D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A1E13B-3AF7-4326-8BED-8412E86BF45A}">
      <dgm:prSet/>
      <dgm:spPr/>
      <dgm:t>
        <a:bodyPr/>
        <a:lstStyle/>
        <a:p>
          <a:r>
            <a:rPr lang="sl-SI" dirty="0"/>
            <a:t>Gibanja v Sloveniji - EEI:</a:t>
          </a:r>
          <a:endParaRPr lang="en-US" dirty="0"/>
        </a:p>
      </dgm:t>
    </dgm:pt>
    <dgm:pt modelId="{247ABCFE-FF54-4A42-9EDF-AD8639EDE09B}" type="parTrans" cxnId="{5ABB850C-8BCC-4FD8-9BEA-BDEFFD725618}">
      <dgm:prSet/>
      <dgm:spPr/>
      <dgm:t>
        <a:bodyPr/>
        <a:lstStyle/>
        <a:p>
          <a:endParaRPr lang="en-US"/>
        </a:p>
      </dgm:t>
    </dgm:pt>
    <dgm:pt modelId="{0010D848-0162-4750-944A-D5A45C120264}" type="sibTrans" cxnId="{5ABB850C-8BCC-4FD8-9BEA-BDEFFD725618}">
      <dgm:prSet/>
      <dgm:spPr/>
      <dgm:t>
        <a:bodyPr/>
        <a:lstStyle/>
        <a:p>
          <a:endParaRPr lang="en-US"/>
        </a:p>
      </dgm:t>
    </dgm:pt>
    <dgm:pt modelId="{D4F9CEBB-03D6-4D07-A54D-0126EBFAF2A0}">
      <dgm:prSet/>
      <dgm:spPr/>
      <dgm:t>
        <a:bodyPr/>
        <a:lstStyle/>
        <a:p>
          <a:r>
            <a:rPr lang="sl-SI"/>
            <a:t>Čisti prihodki od prodaje in slovenska proizvodnja so v porastu</a:t>
          </a:r>
          <a:endParaRPr lang="en-US"/>
        </a:p>
      </dgm:t>
    </dgm:pt>
    <dgm:pt modelId="{5335C05B-E792-412A-BD74-A540E9B92CB4}" type="parTrans" cxnId="{189430EE-7F40-4052-88EB-55B12278330F}">
      <dgm:prSet/>
      <dgm:spPr/>
      <dgm:t>
        <a:bodyPr/>
        <a:lstStyle/>
        <a:p>
          <a:endParaRPr lang="en-US"/>
        </a:p>
      </dgm:t>
    </dgm:pt>
    <dgm:pt modelId="{33E92AED-6D86-417A-BF02-34F1D798817D}" type="sibTrans" cxnId="{189430EE-7F40-4052-88EB-55B12278330F}">
      <dgm:prSet/>
      <dgm:spPr/>
      <dgm:t>
        <a:bodyPr/>
        <a:lstStyle/>
        <a:p>
          <a:endParaRPr lang="en-US"/>
        </a:p>
      </dgm:t>
    </dgm:pt>
    <dgm:pt modelId="{55C73E38-1A21-45B5-B673-E3BE51283ADA}">
      <dgm:prSet/>
      <dgm:spPr/>
      <dgm:t>
        <a:bodyPr/>
        <a:lstStyle/>
        <a:p>
          <a:r>
            <a:rPr lang="sl-SI"/>
            <a:t>Stroški materiala, blaga in storitev naraščajo</a:t>
          </a:r>
          <a:endParaRPr lang="en-US"/>
        </a:p>
      </dgm:t>
    </dgm:pt>
    <dgm:pt modelId="{2086EF2F-FEF0-45D4-8C64-77174B372AE1}" type="parTrans" cxnId="{C6F622F0-05F8-4CEB-84FA-9F9A55F0776B}">
      <dgm:prSet/>
      <dgm:spPr/>
      <dgm:t>
        <a:bodyPr/>
        <a:lstStyle/>
        <a:p>
          <a:endParaRPr lang="en-US"/>
        </a:p>
      </dgm:t>
    </dgm:pt>
    <dgm:pt modelId="{D7CE6130-7033-461E-9FE6-E7C64D282890}" type="sibTrans" cxnId="{C6F622F0-05F8-4CEB-84FA-9F9A55F0776B}">
      <dgm:prSet/>
      <dgm:spPr/>
      <dgm:t>
        <a:bodyPr/>
        <a:lstStyle/>
        <a:p>
          <a:endParaRPr lang="en-US"/>
        </a:p>
      </dgm:t>
    </dgm:pt>
    <dgm:pt modelId="{025FAEA7-72DC-4E53-8FB9-D6A1F03E6AE2}">
      <dgm:prSet/>
      <dgm:spPr/>
      <dgm:t>
        <a:bodyPr/>
        <a:lstStyle/>
        <a:p>
          <a:r>
            <a:rPr lang="sl-SI" dirty="0"/>
            <a:t>EBIT in EBITDA naraščata, a iz leta v leto manj intenzivno</a:t>
          </a:r>
          <a:endParaRPr lang="en-US" dirty="0"/>
        </a:p>
      </dgm:t>
    </dgm:pt>
    <dgm:pt modelId="{27CA3EC8-DBA8-46ED-8467-CD8A3EB8EFA2}" type="parTrans" cxnId="{16726A38-FF5E-448E-AAA6-C042C8B3B774}">
      <dgm:prSet/>
      <dgm:spPr/>
      <dgm:t>
        <a:bodyPr/>
        <a:lstStyle/>
        <a:p>
          <a:endParaRPr lang="en-US"/>
        </a:p>
      </dgm:t>
    </dgm:pt>
    <dgm:pt modelId="{3862BE4B-0465-46E5-A564-E8DB71568DC3}" type="sibTrans" cxnId="{16726A38-FF5E-448E-AAA6-C042C8B3B774}">
      <dgm:prSet/>
      <dgm:spPr/>
      <dgm:t>
        <a:bodyPr/>
        <a:lstStyle/>
        <a:p>
          <a:endParaRPr lang="en-US"/>
        </a:p>
      </dgm:t>
    </dgm:pt>
    <dgm:pt modelId="{60A0AE17-6086-4039-A2E2-0553EB27F915}">
      <dgm:prSet/>
      <dgm:spPr/>
      <dgm:t>
        <a:bodyPr/>
        <a:lstStyle/>
        <a:p>
          <a:r>
            <a:rPr lang="sl-SI"/>
            <a:t>Napovedi:</a:t>
          </a:r>
          <a:endParaRPr lang="en-US"/>
        </a:p>
      </dgm:t>
    </dgm:pt>
    <dgm:pt modelId="{722686A7-BF90-48DE-8FB8-D252B19B3667}" type="parTrans" cxnId="{C91C4A8F-1609-440E-BFA9-C4D6D981847C}">
      <dgm:prSet/>
      <dgm:spPr/>
      <dgm:t>
        <a:bodyPr/>
        <a:lstStyle/>
        <a:p>
          <a:endParaRPr lang="en-US"/>
        </a:p>
      </dgm:t>
    </dgm:pt>
    <dgm:pt modelId="{8489FF58-DCCF-4F87-9E22-A24EC0842E3B}" type="sibTrans" cxnId="{C91C4A8F-1609-440E-BFA9-C4D6D981847C}">
      <dgm:prSet/>
      <dgm:spPr/>
      <dgm:t>
        <a:bodyPr/>
        <a:lstStyle/>
        <a:p>
          <a:endParaRPr lang="en-US"/>
        </a:p>
      </dgm:t>
    </dgm:pt>
    <dgm:pt modelId="{35E7E3CF-0D06-490B-8C39-453AD0BEBF74}">
      <dgm:prSet/>
      <dgm:spPr/>
      <dgm:t>
        <a:bodyPr/>
        <a:lstStyle/>
        <a:p>
          <a:r>
            <a:rPr lang="sl-SI"/>
            <a:t>Napovedani bolj umirjeni rasti izvoza in uvoza storitev in produktov</a:t>
          </a:r>
          <a:endParaRPr lang="en-US"/>
        </a:p>
      </dgm:t>
    </dgm:pt>
    <dgm:pt modelId="{4CE38EDC-D21F-49AA-A586-BA54FD768F61}" type="parTrans" cxnId="{A19AE94F-C8FB-4A56-B925-B9DF98FF74E0}">
      <dgm:prSet/>
      <dgm:spPr/>
      <dgm:t>
        <a:bodyPr/>
        <a:lstStyle/>
        <a:p>
          <a:endParaRPr lang="en-US"/>
        </a:p>
      </dgm:t>
    </dgm:pt>
    <dgm:pt modelId="{C5BBE711-87EE-429A-8750-28610489B815}" type="sibTrans" cxnId="{A19AE94F-C8FB-4A56-B925-B9DF98FF74E0}">
      <dgm:prSet/>
      <dgm:spPr/>
      <dgm:t>
        <a:bodyPr/>
        <a:lstStyle/>
        <a:p>
          <a:endParaRPr lang="en-US"/>
        </a:p>
      </dgm:t>
    </dgm:pt>
    <dgm:pt modelId="{B645E2CB-2D15-4CB6-A03F-A9C459526A7A}">
      <dgm:prSet/>
      <dgm:spPr/>
      <dgm:t>
        <a:bodyPr/>
        <a:lstStyle/>
        <a:p>
          <a:r>
            <a:rPr lang="sl-SI"/>
            <a:t>Investicije v osnovna sredstva  - po prvotnem optimizmu napoved manjšega porasta</a:t>
          </a:r>
          <a:endParaRPr lang="en-US"/>
        </a:p>
      </dgm:t>
    </dgm:pt>
    <dgm:pt modelId="{514604C3-D523-4D20-8EA3-D9597C636450}" type="parTrans" cxnId="{ED7D2DE4-2BF9-475B-B0F0-AA7938AD59A1}">
      <dgm:prSet/>
      <dgm:spPr/>
      <dgm:t>
        <a:bodyPr/>
        <a:lstStyle/>
        <a:p>
          <a:endParaRPr lang="en-US"/>
        </a:p>
      </dgm:t>
    </dgm:pt>
    <dgm:pt modelId="{11E94B7C-8B33-4A7E-B44F-8FD952B1CD71}" type="sibTrans" cxnId="{ED7D2DE4-2BF9-475B-B0F0-AA7938AD59A1}">
      <dgm:prSet/>
      <dgm:spPr/>
      <dgm:t>
        <a:bodyPr/>
        <a:lstStyle/>
        <a:p>
          <a:endParaRPr lang="en-US"/>
        </a:p>
      </dgm:t>
    </dgm:pt>
    <dgm:pt modelId="{86FD393D-A12C-4D4A-BFAB-715982487FD6}">
      <dgm:prSet/>
      <dgm:spPr/>
      <dgm:t>
        <a:bodyPr/>
        <a:lstStyle/>
        <a:p>
          <a:r>
            <a:rPr lang="sl-SI"/>
            <a:t>Povečani stroški dela</a:t>
          </a:r>
          <a:endParaRPr lang="en-US"/>
        </a:p>
      </dgm:t>
    </dgm:pt>
    <dgm:pt modelId="{90F7B1EC-B8DB-47BF-9870-EDAAE85AA23E}" type="parTrans" cxnId="{6929D272-6E71-4293-821F-8511FF289857}">
      <dgm:prSet/>
      <dgm:spPr/>
      <dgm:t>
        <a:bodyPr/>
        <a:lstStyle/>
        <a:p>
          <a:endParaRPr lang="en-US"/>
        </a:p>
      </dgm:t>
    </dgm:pt>
    <dgm:pt modelId="{9C083DB3-115A-48AB-8942-9393809CF7D4}" type="sibTrans" cxnId="{6929D272-6E71-4293-821F-8511FF289857}">
      <dgm:prSet/>
      <dgm:spPr/>
      <dgm:t>
        <a:bodyPr/>
        <a:lstStyle/>
        <a:p>
          <a:endParaRPr lang="en-US"/>
        </a:p>
      </dgm:t>
    </dgm:pt>
    <dgm:pt modelId="{B43415A6-932A-45C9-A5FA-FE8C7D6DE4EA}" type="pres">
      <dgm:prSet presAssocID="{20AA8F2D-5C62-4EF4-AFA2-5AD9B60B57D5}" presName="linear" presStyleCnt="0">
        <dgm:presLayoutVars>
          <dgm:animLvl val="lvl"/>
          <dgm:resizeHandles val="exact"/>
        </dgm:presLayoutVars>
      </dgm:prSet>
      <dgm:spPr/>
    </dgm:pt>
    <dgm:pt modelId="{B9075B82-4E00-4FF9-8843-BD5229E54DD9}" type="pres">
      <dgm:prSet presAssocID="{06A1E13B-3AF7-4326-8BED-8412E86BF45A}" presName="parentText" presStyleLbl="node1" presStyleIdx="0" presStyleCnt="2" custLinFactNeighborX="689" custLinFactNeighborY="-12728">
        <dgm:presLayoutVars>
          <dgm:chMax val="0"/>
          <dgm:bulletEnabled val="1"/>
        </dgm:presLayoutVars>
      </dgm:prSet>
      <dgm:spPr/>
    </dgm:pt>
    <dgm:pt modelId="{6F74F581-AC2D-4678-AF5E-565A38EBEF0C}" type="pres">
      <dgm:prSet presAssocID="{06A1E13B-3AF7-4326-8BED-8412E86BF45A}" presName="childText" presStyleLbl="revTx" presStyleIdx="0" presStyleCnt="2">
        <dgm:presLayoutVars>
          <dgm:bulletEnabled val="1"/>
        </dgm:presLayoutVars>
      </dgm:prSet>
      <dgm:spPr/>
    </dgm:pt>
    <dgm:pt modelId="{3A086746-A0F1-4D0E-948C-58F82428DFA5}" type="pres">
      <dgm:prSet presAssocID="{60A0AE17-6086-4039-A2E2-0553EB27F91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4F82252-F121-4FF4-BE76-5B82964CA333}" type="pres">
      <dgm:prSet presAssocID="{60A0AE17-6086-4039-A2E2-0553EB27F91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BB850C-8BCC-4FD8-9BEA-BDEFFD725618}" srcId="{20AA8F2D-5C62-4EF4-AFA2-5AD9B60B57D5}" destId="{06A1E13B-3AF7-4326-8BED-8412E86BF45A}" srcOrd="0" destOrd="0" parTransId="{247ABCFE-FF54-4A42-9EDF-AD8639EDE09B}" sibTransId="{0010D848-0162-4750-944A-D5A45C120264}"/>
    <dgm:cxn modelId="{89C22B0D-5285-4ACA-A6B5-8F3EA779BA74}" type="presOf" srcId="{20AA8F2D-5C62-4EF4-AFA2-5AD9B60B57D5}" destId="{B43415A6-932A-45C9-A5FA-FE8C7D6DE4EA}" srcOrd="0" destOrd="0" presId="urn:microsoft.com/office/officeart/2005/8/layout/vList2"/>
    <dgm:cxn modelId="{16726A38-FF5E-448E-AAA6-C042C8B3B774}" srcId="{06A1E13B-3AF7-4326-8BED-8412E86BF45A}" destId="{025FAEA7-72DC-4E53-8FB9-D6A1F03E6AE2}" srcOrd="2" destOrd="0" parTransId="{27CA3EC8-DBA8-46ED-8467-CD8A3EB8EFA2}" sibTransId="{3862BE4B-0465-46E5-A564-E8DB71568DC3}"/>
    <dgm:cxn modelId="{966C526B-468D-4859-8798-5B1DCFE5D05E}" type="presOf" srcId="{06A1E13B-3AF7-4326-8BED-8412E86BF45A}" destId="{B9075B82-4E00-4FF9-8843-BD5229E54DD9}" srcOrd="0" destOrd="0" presId="urn:microsoft.com/office/officeart/2005/8/layout/vList2"/>
    <dgm:cxn modelId="{A19AE94F-C8FB-4A56-B925-B9DF98FF74E0}" srcId="{60A0AE17-6086-4039-A2E2-0553EB27F915}" destId="{35E7E3CF-0D06-490B-8C39-453AD0BEBF74}" srcOrd="0" destOrd="0" parTransId="{4CE38EDC-D21F-49AA-A586-BA54FD768F61}" sibTransId="{C5BBE711-87EE-429A-8750-28610489B815}"/>
    <dgm:cxn modelId="{6929D272-6E71-4293-821F-8511FF289857}" srcId="{60A0AE17-6086-4039-A2E2-0553EB27F915}" destId="{86FD393D-A12C-4D4A-BFAB-715982487FD6}" srcOrd="2" destOrd="0" parTransId="{90F7B1EC-B8DB-47BF-9870-EDAAE85AA23E}" sibTransId="{9C083DB3-115A-48AB-8942-9393809CF7D4}"/>
    <dgm:cxn modelId="{E707B65A-E019-4562-AFD7-66F746FFF941}" type="presOf" srcId="{55C73E38-1A21-45B5-B673-E3BE51283ADA}" destId="{6F74F581-AC2D-4678-AF5E-565A38EBEF0C}" srcOrd="0" destOrd="1" presId="urn:microsoft.com/office/officeart/2005/8/layout/vList2"/>
    <dgm:cxn modelId="{7384137E-71FC-43A7-A10F-273DE1F34DD3}" type="presOf" srcId="{D4F9CEBB-03D6-4D07-A54D-0126EBFAF2A0}" destId="{6F74F581-AC2D-4678-AF5E-565A38EBEF0C}" srcOrd="0" destOrd="0" presId="urn:microsoft.com/office/officeart/2005/8/layout/vList2"/>
    <dgm:cxn modelId="{1642CF81-C513-4FAD-AACF-FEC8FDB2F0CC}" type="presOf" srcId="{86FD393D-A12C-4D4A-BFAB-715982487FD6}" destId="{F4F82252-F121-4FF4-BE76-5B82964CA333}" srcOrd="0" destOrd="2" presId="urn:microsoft.com/office/officeart/2005/8/layout/vList2"/>
    <dgm:cxn modelId="{C91C4A8F-1609-440E-BFA9-C4D6D981847C}" srcId="{20AA8F2D-5C62-4EF4-AFA2-5AD9B60B57D5}" destId="{60A0AE17-6086-4039-A2E2-0553EB27F915}" srcOrd="1" destOrd="0" parTransId="{722686A7-BF90-48DE-8FB8-D252B19B3667}" sibTransId="{8489FF58-DCCF-4F87-9E22-A24EC0842E3B}"/>
    <dgm:cxn modelId="{5ED5B194-90E1-4481-A88E-FD16B4888A9D}" type="presOf" srcId="{B645E2CB-2D15-4CB6-A03F-A9C459526A7A}" destId="{F4F82252-F121-4FF4-BE76-5B82964CA333}" srcOrd="0" destOrd="1" presId="urn:microsoft.com/office/officeart/2005/8/layout/vList2"/>
    <dgm:cxn modelId="{E8A92E97-D5D3-4B00-AF63-1E6347B4BCDC}" type="presOf" srcId="{025FAEA7-72DC-4E53-8FB9-D6A1F03E6AE2}" destId="{6F74F581-AC2D-4678-AF5E-565A38EBEF0C}" srcOrd="0" destOrd="2" presId="urn:microsoft.com/office/officeart/2005/8/layout/vList2"/>
    <dgm:cxn modelId="{CD74E4D6-0F07-4351-8079-0ADF840C5E76}" type="presOf" srcId="{60A0AE17-6086-4039-A2E2-0553EB27F915}" destId="{3A086746-A0F1-4D0E-948C-58F82428DFA5}" srcOrd="0" destOrd="0" presId="urn:microsoft.com/office/officeart/2005/8/layout/vList2"/>
    <dgm:cxn modelId="{ED7D2DE4-2BF9-475B-B0F0-AA7938AD59A1}" srcId="{60A0AE17-6086-4039-A2E2-0553EB27F915}" destId="{B645E2CB-2D15-4CB6-A03F-A9C459526A7A}" srcOrd="1" destOrd="0" parTransId="{514604C3-D523-4D20-8EA3-D9597C636450}" sibTransId="{11E94B7C-8B33-4A7E-B44F-8FD952B1CD71}"/>
    <dgm:cxn modelId="{A2AAAEE4-C314-4F6F-83A0-1E2C49DED5AC}" type="presOf" srcId="{35E7E3CF-0D06-490B-8C39-453AD0BEBF74}" destId="{F4F82252-F121-4FF4-BE76-5B82964CA333}" srcOrd="0" destOrd="0" presId="urn:microsoft.com/office/officeart/2005/8/layout/vList2"/>
    <dgm:cxn modelId="{189430EE-7F40-4052-88EB-55B12278330F}" srcId="{06A1E13B-3AF7-4326-8BED-8412E86BF45A}" destId="{D4F9CEBB-03D6-4D07-A54D-0126EBFAF2A0}" srcOrd="0" destOrd="0" parTransId="{5335C05B-E792-412A-BD74-A540E9B92CB4}" sibTransId="{33E92AED-6D86-417A-BF02-34F1D798817D}"/>
    <dgm:cxn modelId="{C6F622F0-05F8-4CEB-84FA-9F9A55F0776B}" srcId="{06A1E13B-3AF7-4326-8BED-8412E86BF45A}" destId="{55C73E38-1A21-45B5-B673-E3BE51283ADA}" srcOrd="1" destOrd="0" parTransId="{2086EF2F-FEF0-45D4-8C64-77174B372AE1}" sibTransId="{D7CE6130-7033-461E-9FE6-E7C64D282890}"/>
    <dgm:cxn modelId="{19D2A63B-475E-4427-8AB6-B007F3C04EB3}" type="presParOf" srcId="{B43415A6-932A-45C9-A5FA-FE8C7D6DE4EA}" destId="{B9075B82-4E00-4FF9-8843-BD5229E54DD9}" srcOrd="0" destOrd="0" presId="urn:microsoft.com/office/officeart/2005/8/layout/vList2"/>
    <dgm:cxn modelId="{E3E3C2B6-2DD1-4CEE-AF32-F821A8468978}" type="presParOf" srcId="{B43415A6-932A-45C9-A5FA-FE8C7D6DE4EA}" destId="{6F74F581-AC2D-4678-AF5E-565A38EBEF0C}" srcOrd="1" destOrd="0" presId="urn:microsoft.com/office/officeart/2005/8/layout/vList2"/>
    <dgm:cxn modelId="{0C4A56FB-F4C2-4AF0-8EC7-4569196D753B}" type="presParOf" srcId="{B43415A6-932A-45C9-A5FA-FE8C7D6DE4EA}" destId="{3A086746-A0F1-4D0E-948C-58F82428DFA5}" srcOrd="2" destOrd="0" presId="urn:microsoft.com/office/officeart/2005/8/layout/vList2"/>
    <dgm:cxn modelId="{2C1C921A-54D7-4582-98CC-EF08B215FC6D}" type="presParOf" srcId="{B43415A6-932A-45C9-A5FA-FE8C7D6DE4EA}" destId="{F4F82252-F121-4FF4-BE76-5B82964CA3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AE641-DBFF-4E82-ADE4-127090EC00A9}">
      <dsp:nvSpPr>
        <dsp:cNvPr id="0" name=""/>
        <dsp:cNvSpPr/>
      </dsp:nvSpPr>
      <dsp:spPr>
        <a:xfrm>
          <a:off x="1892299" y="396"/>
          <a:ext cx="2128837" cy="6351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300" kern="1200"/>
            <a:t>PREDSTAVITEV PODJETJA</a:t>
          </a:r>
          <a:endParaRPr lang="en-US" sz="1300" kern="1200"/>
        </a:p>
      </dsp:txBody>
      <dsp:txXfrm>
        <a:off x="1923302" y="31399"/>
        <a:ext cx="2066831" cy="573102"/>
      </dsp:txXfrm>
    </dsp:sp>
    <dsp:sp modelId="{C50DC1F6-721E-47C3-B65C-4A8B8E632D03}">
      <dsp:nvSpPr>
        <dsp:cNvPr id="0" name=""/>
        <dsp:cNvSpPr/>
      </dsp:nvSpPr>
      <dsp:spPr>
        <a:xfrm>
          <a:off x="1892299" y="667260"/>
          <a:ext cx="2128837" cy="63510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300" kern="1200"/>
            <a:t>ANALIZA MAKROEKONOMSKEGA OKOLJA</a:t>
          </a:r>
          <a:endParaRPr lang="en-US" sz="1300" kern="1200"/>
        </a:p>
      </dsp:txBody>
      <dsp:txXfrm>
        <a:off x="1923302" y="698263"/>
        <a:ext cx="2066831" cy="573102"/>
      </dsp:txXfrm>
    </dsp:sp>
    <dsp:sp modelId="{0D806BDF-622A-4B27-8204-43360A9B413B}">
      <dsp:nvSpPr>
        <dsp:cNvPr id="0" name=""/>
        <dsp:cNvSpPr/>
      </dsp:nvSpPr>
      <dsp:spPr>
        <a:xfrm>
          <a:off x="1892299" y="1334125"/>
          <a:ext cx="2128837" cy="63510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300" kern="1200" dirty="0"/>
            <a:t>BILANCA STANJA</a:t>
          </a:r>
          <a:endParaRPr lang="en-US" sz="1300" kern="1200" dirty="0"/>
        </a:p>
      </dsp:txBody>
      <dsp:txXfrm>
        <a:off x="1923302" y="1365128"/>
        <a:ext cx="2066831" cy="573102"/>
      </dsp:txXfrm>
    </dsp:sp>
    <dsp:sp modelId="{F7721034-385E-4059-A2C2-7B7C8E6073C8}">
      <dsp:nvSpPr>
        <dsp:cNvPr id="0" name=""/>
        <dsp:cNvSpPr/>
      </dsp:nvSpPr>
      <dsp:spPr>
        <a:xfrm>
          <a:off x="1892299" y="2000989"/>
          <a:ext cx="2128837" cy="63510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300" kern="1200"/>
            <a:t>IZKAZ DENARNIH TOKOV</a:t>
          </a:r>
          <a:endParaRPr lang="en-US" sz="1300" kern="1200"/>
        </a:p>
      </dsp:txBody>
      <dsp:txXfrm>
        <a:off x="1923302" y="2031992"/>
        <a:ext cx="2066831" cy="573102"/>
      </dsp:txXfrm>
    </dsp:sp>
    <dsp:sp modelId="{8562571D-4E64-4D1C-B550-57CEF4F168E2}">
      <dsp:nvSpPr>
        <dsp:cNvPr id="0" name=""/>
        <dsp:cNvSpPr/>
      </dsp:nvSpPr>
      <dsp:spPr>
        <a:xfrm>
          <a:off x="1892299" y="2667853"/>
          <a:ext cx="2128837" cy="63510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300" kern="1200"/>
            <a:t>IZKAZ POSLOVNEGA IZIDA</a:t>
          </a:r>
          <a:endParaRPr lang="en-US" sz="1300" kern="1200"/>
        </a:p>
      </dsp:txBody>
      <dsp:txXfrm>
        <a:off x="1923302" y="2698856"/>
        <a:ext cx="2066831" cy="573102"/>
      </dsp:txXfrm>
    </dsp:sp>
    <dsp:sp modelId="{C313EBD6-B374-4B82-9497-01DBC73369CE}">
      <dsp:nvSpPr>
        <dsp:cNvPr id="0" name=""/>
        <dsp:cNvSpPr/>
      </dsp:nvSpPr>
      <dsp:spPr>
        <a:xfrm>
          <a:off x="1892299" y="3334718"/>
          <a:ext cx="2128837" cy="6351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300" kern="1200"/>
            <a:t>PRIMERJAVA S SORODNIMI PODJETJI</a:t>
          </a:r>
          <a:endParaRPr lang="en-US" sz="1300" kern="1200"/>
        </a:p>
      </dsp:txBody>
      <dsp:txXfrm>
        <a:off x="1923302" y="3365721"/>
        <a:ext cx="2066831" cy="573102"/>
      </dsp:txXfrm>
    </dsp:sp>
    <dsp:sp modelId="{BC88ECE9-1871-4B21-A45A-852016044BFB}">
      <dsp:nvSpPr>
        <dsp:cNvPr id="0" name=""/>
        <dsp:cNvSpPr/>
      </dsp:nvSpPr>
      <dsp:spPr>
        <a:xfrm>
          <a:off x="1892299" y="4001582"/>
          <a:ext cx="2128837" cy="63510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300" kern="1200"/>
            <a:t>NAPOVEDI ZA PRIHODNOST</a:t>
          </a:r>
          <a:endParaRPr lang="en-US" sz="1300" kern="1200"/>
        </a:p>
      </dsp:txBody>
      <dsp:txXfrm>
        <a:off x="1923302" y="4032585"/>
        <a:ext cx="2066831" cy="57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1C43B-AF66-4CE4-8467-42625996EAF4}">
      <dsp:nvSpPr>
        <dsp:cNvPr id="0" name=""/>
        <dsp:cNvSpPr/>
      </dsp:nvSpPr>
      <dsp:spPr>
        <a:xfrm>
          <a:off x="0" y="67213"/>
          <a:ext cx="6513603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000" kern="1200"/>
            <a:t>Eno pomembnejših slovenskih elektroindustrijskih podjetij, od leta 1946</a:t>
          </a:r>
          <a:endParaRPr lang="en-US" sz="2000" kern="1200"/>
        </a:p>
      </dsp:txBody>
      <dsp:txXfrm>
        <a:off x="37696" y="104909"/>
        <a:ext cx="6438211" cy="696808"/>
      </dsp:txXfrm>
    </dsp:sp>
    <dsp:sp modelId="{D45A9401-9330-470B-A9BE-495706E3F771}">
      <dsp:nvSpPr>
        <dsp:cNvPr id="0" name=""/>
        <dsp:cNvSpPr/>
      </dsp:nvSpPr>
      <dsp:spPr>
        <a:xfrm>
          <a:off x="0" y="897013"/>
          <a:ext cx="6513603" cy="772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000" kern="1200"/>
            <a:t>Proizvodnja električnih motorjev in komponent – 60% tržni delež v Evropi</a:t>
          </a:r>
          <a:endParaRPr lang="en-US" sz="2000" kern="1200"/>
        </a:p>
      </dsp:txBody>
      <dsp:txXfrm>
        <a:off x="37696" y="934709"/>
        <a:ext cx="6438211" cy="696808"/>
      </dsp:txXfrm>
    </dsp:sp>
    <dsp:sp modelId="{42E534B1-335D-4DE2-A6F7-4B51E0CC8B88}">
      <dsp:nvSpPr>
        <dsp:cNvPr id="0" name=""/>
        <dsp:cNvSpPr/>
      </dsp:nvSpPr>
      <dsp:spPr>
        <a:xfrm>
          <a:off x="0" y="1726813"/>
          <a:ext cx="6513603" cy="772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000" kern="1200"/>
            <a:t>Vgradnja v vakuumske enote, belo tehniko, prezračevalne naprave,…</a:t>
          </a:r>
          <a:endParaRPr lang="en-US" sz="2000" kern="1200"/>
        </a:p>
      </dsp:txBody>
      <dsp:txXfrm>
        <a:off x="37696" y="1764509"/>
        <a:ext cx="6438211" cy="696808"/>
      </dsp:txXfrm>
    </dsp:sp>
    <dsp:sp modelId="{36A9C6AA-1999-4897-B52E-8D4A9B7D407B}">
      <dsp:nvSpPr>
        <dsp:cNvPr id="0" name=""/>
        <dsp:cNvSpPr/>
      </dsp:nvSpPr>
      <dsp:spPr>
        <a:xfrm>
          <a:off x="0" y="2556613"/>
          <a:ext cx="6513603" cy="772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000" kern="1200"/>
            <a:t>Sledijo proizvodnji za avtomobilski trg</a:t>
          </a:r>
          <a:endParaRPr lang="en-US" sz="2000" kern="1200"/>
        </a:p>
      </dsp:txBody>
      <dsp:txXfrm>
        <a:off x="37696" y="2594309"/>
        <a:ext cx="6438211" cy="696808"/>
      </dsp:txXfrm>
    </dsp:sp>
    <dsp:sp modelId="{64A8CECB-83B4-493B-ADAF-5B06754A418E}">
      <dsp:nvSpPr>
        <dsp:cNvPr id="0" name=""/>
        <dsp:cNvSpPr/>
      </dsp:nvSpPr>
      <dsp:spPr>
        <a:xfrm>
          <a:off x="0" y="3386413"/>
          <a:ext cx="6513603" cy="772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000" kern="1200"/>
            <a:t>Izrazito izvozno usmerjeni</a:t>
          </a:r>
          <a:endParaRPr lang="en-US" sz="2000" kern="1200"/>
        </a:p>
      </dsp:txBody>
      <dsp:txXfrm>
        <a:off x="37696" y="3424109"/>
        <a:ext cx="6438211" cy="696808"/>
      </dsp:txXfrm>
    </dsp:sp>
    <dsp:sp modelId="{E9B77273-D3DA-4D87-911E-021C3BAF3DCC}">
      <dsp:nvSpPr>
        <dsp:cNvPr id="0" name=""/>
        <dsp:cNvSpPr/>
      </dsp:nvSpPr>
      <dsp:spPr>
        <a:xfrm>
          <a:off x="0" y="4216213"/>
          <a:ext cx="6513603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000" kern="1200"/>
            <a:t>Združenje v družbo pooblaščenko ob domnevnem sovražnem prevzemu leta 1998</a:t>
          </a:r>
          <a:endParaRPr lang="en-US" sz="2000" kern="1200"/>
        </a:p>
      </dsp:txBody>
      <dsp:txXfrm>
        <a:off x="37696" y="4253909"/>
        <a:ext cx="6438211" cy="696808"/>
      </dsp:txXfrm>
    </dsp:sp>
    <dsp:sp modelId="{E50A3FAA-C8F7-4FE0-B747-E6EF7774CAB2}">
      <dsp:nvSpPr>
        <dsp:cNvPr id="0" name=""/>
        <dsp:cNvSpPr/>
      </dsp:nvSpPr>
      <dsp:spPr>
        <a:xfrm>
          <a:off x="0" y="5046013"/>
          <a:ext cx="6513603" cy="772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000" kern="1200"/>
            <a:t>Lastniško zelo zaprta družba – le zaposleni, bivši zaposleni in upokojenci</a:t>
          </a:r>
          <a:endParaRPr lang="en-US" sz="2000" kern="1200"/>
        </a:p>
      </dsp:txBody>
      <dsp:txXfrm>
        <a:off x="37696" y="5083709"/>
        <a:ext cx="6438211" cy="696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75B82-4E00-4FF9-8843-BD5229E54DD9}">
      <dsp:nvSpPr>
        <dsp:cNvPr id="0" name=""/>
        <dsp:cNvSpPr/>
      </dsp:nvSpPr>
      <dsp:spPr>
        <a:xfrm>
          <a:off x="0" y="0"/>
          <a:ext cx="6513603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200" kern="1200" dirty="0"/>
            <a:t>Gibanja v Sloveniji - EEI:</a:t>
          </a:r>
          <a:endParaRPr lang="en-US" sz="3200" kern="1200" dirty="0"/>
        </a:p>
      </dsp:txBody>
      <dsp:txXfrm>
        <a:off x="36553" y="36553"/>
        <a:ext cx="6440497" cy="675694"/>
      </dsp:txXfrm>
    </dsp:sp>
    <dsp:sp modelId="{6F74F581-AC2D-4678-AF5E-565A38EBEF0C}">
      <dsp:nvSpPr>
        <dsp:cNvPr id="0" name=""/>
        <dsp:cNvSpPr/>
      </dsp:nvSpPr>
      <dsp:spPr>
        <a:xfrm>
          <a:off x="0" y="899543"/>
          <a:ext cx="6513603" cy="188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500" kern="1200"/>
            <a:t>Čisti prihodki od prodaje in slovenska proizvodnja so v porastu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500" kern="1200"/>
            <a:t>Stroški materiala, blaga in storitev naraščajo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500" kern="1200" dirty="0"/>
            <a:t>EBIT in EBITDA naraščata, a iz leta v leto manj intenzivno</a:t>
          </a:r>
          <a:endParaRPr lang="en-US" sz="2500" kern="1200" dirty="0"/>
        </a:p>
      </dsp:txBody>
      <dsp:txXfrm>
        <a:off x="0" y="899543"/>
        <a:ext cx="6513603" cy="1887840"/>
      </dsp:txXfrm>
    </dsp:sp>
    <dsp:sp modelId="{3A086746-A0F1-4D0E-948C-58F82428DFA5}">
      <dsp:nvSpPr>
        <dsp:cNvPr id="0" name=""/>
        <dsp:cNvSpPr/>
      </dsp:nvSpPr>
      <dsp:spPr>
        <a:xfrm>
          <a:off x="0" y="2787382"/>
          <a:ext cx="6513603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200" kern="1200"/>
            <a:t>Napovedi:</a:t>
          </a:r>
          <a:endParaRPr lang="en-US" sz="3200" kern="1200"/>
        </a:p>
      </dsp:txBody>
      <dsp:txXfrm>
        <a:off x="36553" y="2823935"/>
        <a:ext cx="6440497" cy="675694"/>
      </dsp:txXfrm>
    </dsp:sp>
    <dsp:sp modelId="{F4F82252-F121-4FF4-BE76-5B82964CA333}">
      <dsp:nvSpPr>
        <dsp:cNvPr id="0" name=""/>
        <dsp:cNvSpPr/>
      </dsp:nvSpPr>
      <dsp:spPr>
        <a:xfrm>
          <a:off x="0" y="3536183"/>
          <a:ext cx="6513603" cy="188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500" kern="1200"/>
            <a:t>Napovedani bolj umirjeni rasti izvoza in uvoza storitev in produktov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500" kern="1200"/>
            <a:t>Investicije v osnovna sredstva  - po prvotnem optimizmu napoved manjšega porasta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500" kern="1200"/>
            <a:t>Povečani stroški dela</a:t>
          </a:r>
          <a:endParaRPr lang="en-US" sz="2500" kern="1200"/>
        </a:p>
      </dsp:txBody>
      <dsp:txXfrm>
        <a:off x="0" y="3536183"/>
        <a:ext cx="6513603" cy="1887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13B4B-86C4-4507-93D1-500574DB6D44}" type="datetimeFigureOut">
              <a:rPr lang="sl-SI" smtClean="0"/>
              <a:t>1. 04. 2019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944DA-0B96-4B69-A0FA-A35AF91915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27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805-2725-4A0D-9A49-5C22790877AA}" type="datetimeFigureOut">
              <a:rPr lang="sl-SI" smtClean="0"/>
              <a:t>1. 04. 2019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3CAC211-3BC1-4B8F-B8F0-EBF021547A7D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2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805-2725-4A0D-9A49-5C22790877AA}" type="datetimeFigureOut">
              <a:rPr lang="sl-SI" smtClean="0"/>
              <a:t>1. 04. 2019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211-3BC1-4B8F-B8F0-EBF021547A7D}" type="slidenum">
              <a:rPr lang="sl-SI" smtClean="0"/>
              <a:t>‹#›</a:t>
            </a:fld>
            <a:endParaRPr lang="sl-SI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805-2725-4A0D-9A49-5C22790877AA}" type="datetimeFigureOut">
              <a:rPr lang="sl-SI" smtClean="0"/>
              <a:t>1. 04. 2019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211-3BC1-4B8F-B8F0-EBF021547A7D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6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805-2725-4A0D-9A49-5C22790877AA}" type="datetimeFigureOut">
              <a:rPr lang="sl-SI" smtClean="0"/>
              <a:t>1. 04. 2019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211-3BC1-4B8F-B8F0-EBF021547A7D}" type="slidenum">
              <a:rPr lang="sl-SI" smtClean="0"/>
              <a:t>‹#›</a:t>
            </a:fld>
            <a:endParaRPr lang="sl-SI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92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805-2725-4A0D-9A49-5C22790877AA}" type="datetimeFigureOut">
              <a:rPr lang="sl-SI" smtClean="0"/>
              <a:t>1. 04. 2019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211-3BC1-4B8F-B8F0-EBF021547A7D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1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805-2725-4A0D-9A49-5C22790877AA}" type="datetimeFigureOut">
              <a:rPr lang="sl-SI" smtClean="0"/>
              <a:t>1. 04. 2019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211-3BC1-4B8F-B8F0-EBF021547A7D}" type="slidenum">
              <a:rPr lang="sl-SI" smtClean="0"/>
              <a:t>‹#›</a:t>
            </a:fld>
            <a:endParaRPr lang="sl-SI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87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805-2725-4A0D-9A49-5C22790877AA}" type="datetimeFigureOut">
              <a:rPr lang="sl-SI" smtClean="0"/>
              <a:t>1. 04. 2019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211-3BC1-4B8F-B8F0-EBF021547A7D}" type="slidenum">
              <a:rPr lang="sl-SI" smtClean="0"/>
              <a:t>‹#›</a:t>
            </a:fld>
            <a:endParaRPr lang="sl-SI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99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805-2725-4A0D-9A49-5C22790877AA}" type="datetimeFigureOut">
              <a:rPr lang="sl-SI" smtClean="0"/>
              <a:t>1. 04. 2019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211-3BC1-4B8F-B8F0-EBF021547A7D}" type="slidenum">
              <a:rPr lang="sl-SI" smtClean="0"/>
              <a:t>‹#›</a:t>
            </a:fld>
            <a:endParaRPr lang="sl-SI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4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805-2725-4A0D-9A49-5C22790877AA}" type="datetimeFigureOut">
              <a:rPr lang="sl-SI" smtClean="0"/>
              <a:t>1. 04. 2019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211-3BC1-4B8F-B8F0-EBF021547A7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8894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805-2725-4A0D-9A49-5C22790877AA}" type="datetimeFigureOut">
              <a:rPr lang="sl-SI" smtClean="0"/>
              <a:t>1. 04. 2019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211-3BC1-4B8F-B8F0-EBF021547A7D}" type="slidenum">
              <a:rPr lang="sl-SI" smtClean="0"/>
              <a:t>‹#›</a:t>
            </a:fld>
            <a:endParaRPr lang="sl-SI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0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822805-2725-4A0D-9A49-5C22790877AA}" type="datetimeFigureOut">
              <a:rPr lang="sl-SI" smtClean="0"/>
              <a:t>1. 04. 2019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211-3BC1-4B8F-B8F0-EBF021547A7D}" type="slidenum">
              <a:rPr lang="sl-SI" smtClean="0"/>
              <a:t>‹#›</a:t>
            </a:fld>
            <a:endParaRPr lang="sl-SI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2805-2725-4A0D-9A49-5C22790877AA}" type="datetimeFigureOut">
              <a:rPr lang="sl-SI" smtClean="0"/>
              <a:t>1. 04. 2019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CAC211-3BC1-4B8F-B8F0-EBF021547A7D}" type="slidenum">
              <a:rPr lang="sl-SI" smtClean="0"/>
              <a:t>‹#›</a:t>
            </a:fld>
            <a:endParaRPr lang="sl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zvoznookno.si/drzave/nemcija/gospodarske-panoge/#avtomobilska" TargetMode="External"/><Relationship Id="rId3" Type="http://schemas.openxmlformats.org/officeDocument/2006/relationships/hyperlink" Target="https://bankazapodjetnike.si/novice/podjetniske-finance/kaj-mi-povedo-financni-kazalniki-uspesnosti-podjetja/" TargetMode="External"/><Relationship Id="rId7" Type="http://schemas.openxmlformats.org/officeDocument/2006/relationships/hyperlink" Target="https://www.gzs.si/Portals/Panoga-ElektroIndustrija/Dokumenti_za_ZEE/Informacija%20o%20poslovanju%20elektronske%20in%20elektroindustrije%20v%20RS%20v%20letu%202015.pdf" TargetMode="External"/><Relationship Id="rId2" Type="http://schemas.openxmlformats.org/officeDocument/2006/relationships/hyperlink" Target="http://www.financnislovar.com/definicije/donos-na-kapital-RO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pozitorij.uni-lj.si/Dokument.php?id=112868&amp;lang=slv" TargetMode="External"/><Relationship Id="rId5" Type="http://schemas.openxmlformats.org/officeDocument/2006/relationships/hyperlink" Target="https://www.ajpes.si/prs/" TargetMode="External"/><Relationship Id="rId4" Type="http://schemas.openxmlformats.org/officeDocument/2006/relationships/hyperlink" Target="http://www.sloexport.si/" TargetMode="External"/><Relationship Id="rId9" Type="http://schemas.openxmlformats.org/officeDocument/2006/relationships/hyperlink" Target="https://svetkapitala.delo.si/finance/pricakujemo-lahko-rast-surovin-12503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D492F21-58C3-41B4-BF2F-1CACF483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sl-SI" sz="5000" dirty="0"/>
              <a:t>Posebnosti pri vrednotenju podjetja z internim trgom delnic –  podjetje X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A464BD1-EDDB-493F-82D0-56AE91EDC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sl-SI"/>
              <a:t>DOLGA PREDSTAVITEV DELA DIPLOMSKEGA SEMINARJA</a:t>
            </a:r>
          </a:p>
          <a:p>
            <a:r>
              <a:rPr lang="sl-SI"/>
              <a:t>Avtorica: Neža Habjan</a:t>
            </a:r>
          </a:p>
          <a:p>
            <a:r>
              <a:rPr lang="sl-SI"/>
              <a:t>Mentor: prof. doc. dr. Matjaž Črnigoj</a:t>
            </a:r>
          </a:p>
          <a:p>
            <a:r>
              <a:rPr lang="sl-SI"/>
              <a:t>Ljubljana, 2.4.2019</a:t>
            </a:r>
          </a:p>
          <a:p>
            <a:endParaRPr lang="sl-SI" dirty="0"/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48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1">
            <a:extLst>
              <a:ext uri="{FF2B5EF4-FFF2-40B4-BE49-F238E27FC236}">
                <a16:creationId xmlns:a16="http://schemas.microsoft.com/office/drawing/2014/main" id="{83295598-5D2E-4427-B13D-70680B2CD363}"/>
              </a:ext>
            </a:extLst>
          </p:cNvPr>
          <p:cNvSpPr txBox="1"/>
          <p:nvPr/>
        </p:nvSpPr>
        <p:spPr>
          <a:xfrm>
            <a:off x="671743" y="994852"/>
            <a:ext cx="108485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>
                <a:solidFill>
                  <a:schemeClr val="accent2">
                    <a:lumMod val="75000"/>
                  </a:schemeClr>
                </a:solidFill>
              </a:rPr>
              <a:t>Gibanja v EU in svetu</a:t>
            </a:r>
            <a:r>
              <a:rPr lang="sl-SI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sz="2800" dirty="0"/>
              <a:t>Blažja rast elektroindustrije kot pred leti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sz="2800" dirty="0"/>
              <a:t>Poudarek na avtomobilski industriji -&gt; rast trga</a:t>
            </a:r>
          </a:p>
          <a:p>
            <a:r>
              <a:rPr lang="sl-SI" sz="2800" dirty="0">
                <a:solidFill>
                  <a:schemeClr val="accent2">
                    <a:lumMod val="75000"/>
                  </a:schemeClr>
                </a:solidFill>
              </a:rPr>
              <a:t>Napovedi</a:t>
            </a:r>
            <a:r>
              <a:rPr lang="sl-SI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sz="2800" dirty="0"/>
              <a:t>Upočasnjevanje trga BRICS (devalvacija rublja)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sz="2800" dirty="0"/>
              <a:t>Negotovosti v prihodnosti?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sz="2800" dirty="0"/>
              <a:t>Višje cene surovin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sz="2800" dirty="0"/>
              <a:t>Nižja rast BDP v EU</a:t>
            </a:r>
            <a:br>
              <a:rPr lang="sl-SI" sz="2800" dirty="0"/>
            </a:b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351193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70D241-63AC-4DB2-9994-37F2DDB9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Pomembnejši izvozni trgi podjetja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ABA19F5-9089-4308-BBC4-D374F4DD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l-SI" dirty="0"/>
          </a:p>
          <a:p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6A4120E-76D1-4AFF-9FF1-3AD25BFAE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0" y="1873491"/>
            <a:ext cx="9705827" cy="2362346"/>
          </a:xfrm>
          <a:prstGeom prst="rect">
            <a:avLst/>
          </a:prstGeom>
        </p:spPr>
      </p:pic>
      <p:sp>
        <p:nvSpPr>
          <p:cNvPr id="5" name="PoljeZBesedilom 4">
            <a:extLst>
              <a:ext uri="{FF2B5EF4-FFF2-40B4-BE49-F238E27FC236}">
                <a16:creationId xmlns:a16="http://schemas.microsoft.com/office/drawing/2014/main" id="{A98ABE10-EC28-46B0-BBD7-226809B25B7F}"/>
              </a:ext>
            </a:extLst>
          </p:cNvPr>
          <p:cNvSpPr txBox="1"/>
          <p:nvPr/>
        </p:nvSpPr>
        <p:spPr>
          <a:xfrm>
            <a:off x="6800508" y="4496849"/>
            <a:ext cx="4254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400" b="1" dirty="0">
                <a:solidFill>
                  <a:schemeClr val="accent2">
                    <a:lumMod val="75000"/>
                  </a:schemeClr>
                </a:solidFill>
              </a:rPr>
              <a:t>ROMUNIJA (16,4%)</a:t>
            </a:r>
          </a:p>
          <a:p>
            <a:pPr algn="ctr"/>
            <a:r>
              <a:rPr lang="sl-SI" sz="2400" b="1" dirty="0">
                <a:solidFill>
                  <a:schemeClr val="accent2">
                    <a:lumMod val="75000"/>
                  </a:schemeClr>
                </a:solidFill>
              </a:rPr>
              <a:t>MADŽARSKA (13,1%)</a:t>
            </a:r>
          </a:p>
          <a:p>
            <a:pPr algn="ctr"/>
            <a:r>
              <a:rPr lang="sl-SI" sz="2400" b="1" dirty="0">
                <a:solidFill>
                  <a:schemeClr val="accent2">
                    <a:lumMod val="75000"/>
                  </a:schemeClr>
                </a:solidFill>
              </a:rPr>
              <a:t>AVSTRIJA (12,4%)</a:t>
            </a:r>
          </a:p>
          <a:p>
            <a:pPr algn="ctr"/>
            <a:r>
              <a:rPr lang="sl-SI" sz="2400" b="1" dirty="0">
                <a:solidFill>
                  <a:schemeClr val="accent2">
                    <a:lumMod val="75000"/>
                  </a:schemeClr>
                </a:solidFill>
              </a:rPr>
              <a:t>ZDA (3%)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sl-SI" sz="2400" dirty="0"/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9F20811A-86F0-41A9-A9C7-2FE2C3E7825D}"/>
              </a:ext>
            </a:extLst>
          </p:cNvPr>
          <p:cNvSpPr txBox="1"/>
          <p:nvPr/>
        </p:nvSpPr>
        <p:spPr>
          <a:xfrm>
            <a:off x="1053554" y="4496849"/>
            <a:ext cx="370365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/>
              <a:t>Upad rasti uvoza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/>
              <a:t>Precej upočasnjena rast investicij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/>
              <a:t>Vse manjše rasti BDP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/>
              <a:t>Postopno nižanje potrošnje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2553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1">
            <a:extLst>
              <a:ext uri="{FF2B5EF4-FFF2-40B4-BE49-F238E27FC236}">
                <a16:creationId xmlns:a16="http://schemas.microsoft.com/office/drawing/2014/main" id="{6188D11E-7BFD-4EF9-822A-010427716AE9}"/>
              </a:ext>
            </a:extLst>
          </p:cNvPr>
          <p:cNvSpPr txBox="1"/>
          <p:nvPr/>
        </p:nvSpPr>
        <p:spPr>
          <a:xfrm>
            <a:off x="1899821" y="408373"/>
            <a:ext cx="8345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600" dirty="0"/>
              <a:t>IZKAZ POSLOVNEGA IZIDA PODJETJA </a:t>
            </a:r>
          </a:p>
          <a:p>
            <a:endParaRPr lang="sl-SI" sz="2800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7FACC634-33B5-451A-AFBA-680AA91C64FB}"/>
              </a:ext>
            </a:extLst>
          </p:cNvPr>
          <p:cNvSpPr txBox="1"/>
          <p:nvPr/>
        </p:nvSpPr>
        <p:spPr>
          <a:xfrm>
            <a:off x="590549" y="1381125"/>
            <a:ext cx="5076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dirty="0"/>
              <a:t>EBIT = poslovni prihodki – poslovni odhodki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dirty="0"/>
              <a:t>Sposobnost pridobivanja prihodkov z registrirano dejavnostjo</a:t>
            </a:r>
          </a:p>
          <a:p>
            <a:endParaRPr lang="sl-S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3E8C1462-52FE-47C4-860E-9637A20449AB}"/>
              </a:ext>
            </a:extLst>
          </p:cNvPr>
          <p:cNvSpPr txBox="1"/>
          <p:nvPr/>
        </p:nvSpPr>
        <p:spPr>
          <a:xfrm>
            <a:off x="6126245" y="1381125"/>
            <a:ext cx="5635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dirty="0"/>
              <a:t>EBITDA = EBIT + amortizacija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dirty="0"/>
              <a:t>Sposobnost pokrivanja odpisov vrednosti in odhodkov, ki niso poslovni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dirty="0"/>
              <a:t>Ključen indikator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D16C913-A4F3-4FF3-A192-190FD859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1" y="2778712"/>
            <a:ext cx="5699379" cy="3856904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BCE70C1E-4D20-4565-B354-8E98AE39B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52" y="2778711"/>
            <a:ext cx="5637519" cy="38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1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jeZBesedilom 3">
            <a:extLst>
              <a:ext uri="{FF2B5EF4-FFF2-40B4-BE49-F238E27FC236}">
                <a16:creationId xmlns:a16="http://schemas.microsoft.com/office/drawing/2014/main" id="{36842B36-03E1-4EBB-82FB-5BD118FBAF93}"/>
              </a:ext>
            </a:extLst>
          </p:cNvPr>
          <p:cNvSpPr txBox="1"/>
          <p:nvPr/>
        </p:nvSpPr>
        <p:spPr>
          <a:xfrm>
            <a:off x="444055" y="989832"/>
            <a:ext cx="405174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Prevladujejo stroški materiala, blaga in storitev – naraščanje (večja proizvodnja)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Dražje vrednosti surovin v prihodnosti (Azijske investicije)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Odpisi vrednosti razmeroma konstantni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Finančni odhodki zaradi prejetih posojil bank – upadanje zadolževanja</a:t>
            </a:r>
          </a:p>
          <a:p>
            <a:endParaRPr lang="sl-SI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18E93830-8D87-4CAE-9A4D-F3858BB5A778}"/>
              </a:ext>
            </a:extLst>
          </p:cNvPr>
          <p:cNvSpPr txBox="1"/>
          <p:nvPr/>
        </p:nvSpPr>
        <p:spPr>
          <a:xfrm>
            <a:off x="2219325" y="295275"/>
            <a:ext cx="7486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/>
              <a:t>ODHODKI V IZKAZU POSLOVNEGA IZIDA</a:t>
            </a:r>
          </a:p>
          <a:p>
            <a:endParaRPr lang="sl-SI" sz="3200"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A031BA7C-F17C-4074-A1AE-FCB09C16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21263"/>
            <a:ext cx="7371359" cy="41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2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1">
            <a:extLst>
              <a:ext uri="{FF2B5EF4-FFF2-40B4-BE49-F238E27FC236}">
                <a16:creationId xmlns:a16="http://schemas.microsoft.com/office/drawing/2014/main" id="{88F486BE-D6A2-4532-9786-6DD8D3270A09}"/>
              </a:ext>
            </a:extLst>
          </p:cNvPr>
          <p:cNvSpPr txBox="1"/>
          <p:nvPr/>
        </p:nvSpPr>
        <p:spPr>
          <a:xfrm>
            <a:off x="1038687" y="1589103"/>
            <a:ext cx="1038687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Stroški dela v porastu – napoved Slovenije (UMAR) o dvigu bruto plače na zaposlenega (1,8% - 1,9%)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Glavna postavka so stroški plač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Pospešeno zaposlovanje v podjetju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1014 – 1265 delavcev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Višji zneski pokojninskih, socialnih zavarovanj, rezervacij,…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Splošne dejavnosti &gt; proizvodnja &gt; prodaja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Napoved upada rasti zaposlenosti v Sloveniji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</p:txBody>
      </p:sp>
      <p:sp>
        <p:nvSpPr>
          <p:cNvPr id="3" name="PoljeZBesedilom 2">
            <a:extLst>
              <a:ext uri="{FF2B5EF4-FFF2-40B4-BE49-F238E27FC236}">
                <a16:creationId xmlns:a16="http://schemas.microsoft.com/office/drawing/2014/main" id="{FD4FCF14-A5CC-4496-B39E-80C2ABC8F26A}"/>
              </a:ext>
            </a:extLst>
          </p:cNvPr>
          <p:cNvSpPr txBox="1"/>
          <p:nvPr/>
        </p:nvSpPr>
        <p:spPr>
          <a:xfrm>
            <a:off x="2086252" y="568171"/>
            <a:ext cx="796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/>
              <a:t>STROŠKI DELA</a:t>
            </a:r>
          </a:p>
        </p:txBody>
      </p:sp>
    </p:spTree>
    <p:extLst>
      <p:ext uri="{BB962C8B-B14F-4D97-AF65-F5344CB8AC3E}">
        <p14:creationId xmlns:p14="http://schemas.microsoft.com/office/powerpoint/2010/main" val="187675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1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6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18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20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PoljeZBesedilom 2">
            <a:extLst>
              <a:ext uri="{FF2B5EF4-FFF2-40B4-BE49-F238E27FC236}">
                <a16:creationId xmlns:a16="http://schemas.microsoft.com/office/drawing/2014/main" id="{86900C32-C7F3-4F61-A41C-4306839830CF}"/>
              </a:ext>
            </a:extLst>
          </p:cNvPr>
          <p:cNvSpPr txBox="1"/>
          <p:nvPr/>
        </p:nvSpPr>
        <p:spPr>
          <a:xfrm>
            <a:off x="5196457" y="804519"/>
            <a:ext cx="55503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ČISTI POSLOVNI IZID</a:t>
            </a:r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EFB986C6-1339-468A-BE17-6630535D8DF8}"/>
              </a:ext>
            </a:extLst>
          </p:cNvPr>
          <p:cNvSpPr txBox="1"/>
          <p:nvPr/>
        </p:nvSpPr>
        <p:spPr>
          <a:xfrm>
            <a:off x="5196457" y="2015732"/>
            <a:ext cx="555035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/>
              <a:t>Večanje</a:t>
            </a:r>
            <a:r>
              <a:rPr lang="en-US" sz="2400" dirty="0"/>
              <a:t> </a:t>
            </a:r>
            <a:r>
              <a:rPr lang="en-US" sz="2400" dirty="0" err="1"/>
              <a:t>odhodkov</a:t>
            </a:r>
            <a:r>
              <a:rPr lang="en-US" sz="2400" dirty="0"/>
              <a:t> (</a:t>
            </a:r>
            <a:r>
              <a:rPr lang="en-US" sz="2400" dirty="0" err="1"/>
              <a:t>stroški</a:t>
            </a:r>
            <a:r>
              <a:rPr lang="en-US" sz="2400" dirty="0"/>
              <a:t> </a:t>
            </a:r>
            <a:r>
              <a:rPr lang="en-US" sz="2400" dirty="0" err="1"/>
              <a:t>plač</a:t>
            </a:r>
            <a:r>
              <a:rPr lang="en-US" sz="2400" dirty="0"/>
              <a:t>, </a:t>
            </a:r>
            <a:r>
              <a:rPr lang="en-US" sz="2400" dirty="0" err="1"/>
              <a:t>materiala</a:t>
            </a:r>
            <a:r>
              <a:rPr lang="en-US" sz="2400" dirty="0"/>
              <a:t>,..)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/>
              <a:t>Izplačila</a:t>
            </a:r>
            <a:r>
              <a:rPr lang="en-US" sz="2400" dirty="0"/>
              <a:t> dividend </a:t>
            </a:r>
            <a:r>
              <a:rPr lang="en-US" sz="2400" dirty="0" err="1"/>
              <a:t>vedno</a:t>
            </a:r>
            <a:r>
              <a:rPr lang="en-US" sz="2400" dirty="0"/>
              <a:t> </a:t>
            </a:r>
            <a:r>
              <a:rPr lang="en-US" sz="2400" dirty="0" err="1"/>
              <a:t>višja</a:t>
            </a:r>
            <a:r>
              <a:rPr lang="en-US" sz="2400" dirty="0"/>
              <a:t> (0,5 </a:t>
            </a:r>
            <a:r>
              <a:rPr lang="en-US" sz="2400" dirty="0" err="1"/>
              <a:t>eur</a:t>
            </a:r>
            <a:r>
              <a:rPr lang="en-US" sz="2400" dirty="0"/>
              <a:t>/</a:t>
            </a:r>
            <a:r>
              <a:rPr lang="en-US" sz="2400" dirty="0" err="1"/>
              <a:t>delnico</a:t>
            </a:r>
            <a:r>
              <a:rPr lang="en-US" sz="2400" dirty="0"/>
              <a:t> – 0,8 </a:t>
            </a:r>
            <a:r>
              <a:rPr lang="en-US" sz="2400" dirty="0" err="1"/>
              <a:t>eur</a:t>
            </a:r>
            <a:r>
              <a:rPr lang="en-US" sz="2400" dirty="0"/>
              <a:t>/</a:t>
            </a:r>
            <a:r>
              <a:rPr lang="en-US" sz="2400" dirty="0" err="1"/>
              <a:t>delnico</a:t>
            </a:r>
            <a:r>
              <a:rPr lang="en-US" sz="2400" dirty="0"/>
              <a:t>)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/>
              <a:t>Presežek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prevrednotenja</a:t>
            </a:r>
            <a:r>
              <a:rPr lang="en-US" sz="2400" dirty="0"/>
              <a:t> </a:t>
            </a:r>
            <a:r>
              <a:rPr lang="en-US" sz="2400" dirty="0" err="1"/>
              <a:t>kapitala</a:t>
            </a:r>
            <a:r>
              <a:rPr lang="en-US" sz="2400" dirty="0"/>
              <a:t> je </a:t>
            </a:r>
            <a:r>
              <a:rPr lang="en-US" sz="2400" dirty="0" err="1"/>
              <a:t>vsako</a:t>
            </a:r>
            <a:r>
              <a:rPr lang="en-US" sz="2400" dirty="0"/>
              <a:t> </a:t>
            </a:r>
            <a:r>
              <a:rPr lang="en-US" sz="2400" dirty="0" err="1"/>
              <a:t>leto</a:t>
            </a:r>
            <a:r>
              <a:rPr lang="en-US" sz="2400" dirty="0"/>
              <a:t> </a:t>
            </a:r>
            <a:r>
              <a:rPr lang="en-US" sz="2400" dirty="0" err="1"/>
              <a:t>nižji</a:t>
            </a:r>
            <a:r>
              <a:rPr lang="en-US" sz="2400" dirty="0"/>
              <a:t>, </a:t>
            </a:r>
            <a:r>
              <a:rPr lang="en-US" sz="2400" dirty="0" err="1"/>
              <a:t>kar</a:t>
            </a:r>
            <a:r>
              <a:rPr lang="en-US" sz="2400" dirty="0"/>
              <a:t> je </a:t>
            </a:r>
            <a:r>
              <a:rPr lang="en-US" sz="2400" dirty="0" err="1"/>
              <a:t>tudi</a:t>
            </a:r>
            <a:r>
              <a:rPr lang="en-US" sz="2400" dirty="0"/>
              <a:t> </a:t>
            </a:r>
            <a:r>
              <a:rPr lang="en-US" sz="2400" dirty="0" err="1"/>
              <a:t>posledica</a:t>
            </a:r>
            <a:r>
              <a:rPr lang="en-US" sz="2400" dirty="0"/>
              <a:t> </a:t>
            </a:r>
            <a:r>
              <a:rPr lang="en-US" sz="2400" dirty="0" err="1"/>
              <a:t>tečajnih</a:t>
            </a:r>
            <a:r>
              <a:rPr lang="en-US" sz="2400" dirty="0"/>
              <a:t> </a:t>
            </a:r>
            <a:r>
              <a:rPr lang="en-US" sz="2400" dirty="0" err="1"/>
              <a:t>razlik</a:t>
            </a:r>
            <a:r>
              <a:rPr lang="en-US" sz="2400" dirty="0"/>
              <a:t> – </a:t>
            </a:r>
            <a:r>
              <a:rPr lang="en-US" sz="2400" dirty="0" err="1"/>
              <a:t>depreciacija</a:t>
            </a:r>
            <a:r>
              <a:rPr lang="en-US" sz="2400" dirty="0"/>
              <a:t> USD glede </a:t>
            </a:r>
            <a:r>
              <a:rPr lang="en-US" sz="2400" dirty="0" err="1"/>
              <a:t>na</a:t>
            </a:r>
            <a:r>
              <a:rPr lang="en-US" sz="2400" dirty="0"/>
              <a:t> EUR, </a:t>
            </a:r>
            <a:r>
              <a:rPr lang="en-US" sz="2400" dirty="0" err="1"/>
              <a:t>kar</a:t>
            </a:r>
            <a:r>
              <a:rPr lang="en-US" sz="2400" dirty="0"/>
              <a:t> </a:t>
            </a:r>
            <a:r>
              <a:rPr lang="en-US" sz="2400" dirty="0" err="1"/>
              <a:t>zniža</a:t>
            </a:r>
            <a:r>
              <a:rPr lang="en-US" sz="2400" dirty="0"/>
              <a:t> </a:t>
            </a:r>
            <a:r>
              <a:rPr lang="en-US" sz="2400" dirty="0" err="1"/>
              <a:t>dobiček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poslovanja</a:t>
            </a:r>
            <a:endParaRPr lang="en-US" sz="2400" dirty="0"/>
          </a:p>
        </p:txBody>
      </p:sp>
      <p:pic>
        <p:nvPicPr>
          <p:cNvPr id="46" name="Picture 24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lika 4">
            <a:extLst>
              <a:ext uri="{FF2B5EF4-FFF2-40B4-BE49-F238E27FC236}">
                <a16:creationId xmlns:a16="http://schemas.microsoft.com/office/drawing/2014/main" id="{6922A98C-0D58-419F-AFA2-52C64B75F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" y="319908"/>
            <a:ext cx="5103768" cy="3067691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9521E9D4-4F41-4B8C-BAD8-53B1DBF5D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6" y="3430264"/>
            <a:ext cx="5103768" cy="30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4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PoljeZBesedilom 2">
            <a:extLst>
              <a:ext uri="{FF2B5EF4-FFF2-40B4-BE49-F238E27FC236}">
                <a16:creationId xmlns:a16="http://schemas.microsoft.com/office/drawing/2014/main" id="{7D5F4C97-A14E-4E51-A096-7791CB7EDC48}"/>
              </a:ext>
            </a:extLst>
          </p:cNvPr>
          <p:cNvSpPr txBox="1"/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IZKAZ DENARNIH TOKOV PODJETJA </a:t>
            </a: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EEA87164-934F-4BBB-AE25-8D48F5D2581D}"/>
              </a:ext>
            </a:extLst>
          </p:cNvPr>
          <p:cNvSpPr txBox="1"/>
          <p:nvPr/>
        </p:nvSpPr>
        <p:spPr>
          <a:xfrm>
            <a:off x="6892299" y="2015735"/>
            <a:ext cx="4162555" cy="42517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FF6600"/>
                </a:solidFill>
              </a:rPr>
              <a:t>2015</a:t>
            </a:r>
            <a:r>
              <a:rPr lang="en-US" sz="2100" dirty="0"/>
              <a:t> – </a:t>
            </a:r>
            <a:r>
              <a:rPr lang="en-US" sz="2100" dirty="0" err="1"/>
              <a:t>pospešena</a:t>
            </a:r>
            <a:r>
              <a:rPr lang="en-US" sz="2100" dirty="0"/>
              <a:t> </a:t>
            </a:r>
            <a:r>
              <a:rPr lang="en-US" sz="2100" dirty="0" err="1"/>
              <a:t>prodaja</a:t>
            </a:r>
            <a:r>
              <a:rPr lang="en-US" sz="2100" dirty="0"/>
              <a:t>, </a:t>
            </a:r>
            <a:r>
              <a:rPr lang="en-US" sz="2100" dirty="0" err="1"/>
              <a:t>porast</a:t>
            </a:r>
            <a:r>
              <a:rPr lang="en-US" sz="2100" dirty="0"/>
              <a:t> </a:t>
            </a:r>
            <a:r>
              <a:rPr lang="en-US" sz="2100" dirty="0" err="1"/>
              <a:t>poslovnih</a:t>
            </a:r>
            <a:r>
              <a:rPr lang="en-US" sz="2100" dirty="0"/>
              <a:t> </a:t>
            </a:r>
            <a:r>
              <a:rPr lang="en-US" sz="2100" dirty="0" err="1"/>
              <a:t>prihodkov</a:t>
            </a:r>
            <a:r>
              <a:rPr lang="en-US" sz="2100" dirty="0"/>
              <a:t> </a:t>
            </a:r>
            <a:r>
              <a:rPr lang="en-US" sz="2100" dirty="0" err="1"/>
              <a:t>nad</a:t>
            </a:r>
            <a:r>
              <a:rPr lang="en-US" sz="2100" dirty="0"/>
              <a:t> </a:t>
            </a:r>
            <a:r>
              <a:rPr lang="en-US" sz="2100" dirty="0" err="1"/>
              <a:t>odhodki</a:t>
            </a:r>
            <a:r>
              <a:rPr lang="en-US" sz="2100" dirty="0"/>
              <a:t> (</a:t>
            </a:r>
            <a:r>
              <a:rPr lang="en-US" sz="2100" dirty="0" err="1"/>
              <a:t>velike</a:t>
            </a:r>
            <a:r>
              <a:rPr lang="en-US" sz="2100" dirty="0"/>
              <a:t> </a:t>
            </a:r>
            <a:r>
              <a:rPr lang="en-US" sz="2100" dirty="0" err="1"/>
              <a:t>zaloge</a:t>
            </a:r>
            <a:r>
              <a:rPr lang="en-US" sz="2100" dirty="0"/>
              <a:t> </a:t>
            </a:r>
            <a:r>
              <a:rPr lang="en-US" sz="2100" dirty="0" err="1"/>
              <a:t>iz</a:t>
            </a:r>
            <a:r>
              <a:rPr lang="en-US" sz="2100" dirty="0"/>
              <a:t> 2014 – </a:t>
            </a:r>
            <a:r>
              <a:rPr lang="en-US" sz="2100" dirty="0" err="1"/>
              <a:t>večji</a:t>
            </a:r>
            <a:r>
              <a:rPr lang="en-US" sz="2100" dirty="0"/>
              <a:t> </a:t>
            </a:r>
            <a:r>
              <a:rPr lang="en-US" sz="2100" dirty="0" err="1"/>
              <a:t>izdatki</a:t>
            </a:r>
            <a:r>
              <a:rPr lang="en-US" sz="2100" dirty="0"/>
              <a:t>)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2016</a:t>
            </a:r>
            <a:r>
              <a:rPr lang="en-US" sz="2100" dirty="0"/>
              <a:t> – </a:t>
            </a:r>
            <a:r>
              <a:rPr lang="en-US" sz="2100" dirty="0" err="1"/>
              <a:t>povečano</a:t>
            </a:r>
            <a:r>
              <a:rPr lang="en-US" sz="2100" dirty="0"/>
              <a:t> </a:t>
            </a:r>
            <a:r>
              <a:rPr lang="en-US" sz="2100" dirty="0" err="1"/>
              <a:t>investiranje</a:t>
            </a:r>
            <a:r>
              <a:rPr lang="en-US" sz="2100" dirty="0"/>
              <a:t> (</a:t>
            </a:r>
            <a:r>
              <a:rPr lang="en-US" sz="2100" dirty="0" err="1"/>
              <a:t>širitev</a:t>
            </a:r>
            <a:r>
              <a:rPr lang="en-US" sz="2100" dirty="0"/>
              <a:t> </a:t>
            </a:r>
            <a:r>
              <a:rPr lang="en-US" sz="2100" dirty="0" err="1"/>
              <a:t>programa</a:t>
            </a:r>
            <a:r>
              <a:rPr lang="en-US" sz="2100" dirty="0"/>
              <a:t> in </a:t>
            </a:r>
            <a:r>
              <a:rPr lang="en-US" sz="2100" dirty="0" err="1"/>
              <a:t>ponudbe</a:t>
            </a:r>
            <a:r>
              <a:rPr lang="en-US" sz="2100" dirty="0"/>
              <a:t>)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00" dirty="0"/>
              <a:t> </a:t>
            </a:r>
            <a:r>
              <a:rPr lang="en-US" sz="2100" dirty="0" err="1"/>
              <a:t>Zmeraj</a:t>
            </a:r>
            <a:r>
              <a:rPr lang="en-US" sz="2100" dirty="0"/>
              <a:t> </a:t>
            </a:r>
            <a:r>
              <a:rPr lang="en-US" sz="2100" dirty="0" err="1"/>
              <a:t>manjši</a:t>
            </a:r>
            <a:r>
              <a:rPr lang="en-US" sz="2100" dirty="0"/>
              <a:t> </a:t>
            </a:r>
            <a:r>
              <a:rPr lang="en-US" sz="2100" dirty="0" err="1"/>
              <a:t>prejemki</a:t>
            </a:r>
            <a:r>
              <a:rPr lang="en-US" sz="2100" dirty="0"/>
              <a:t> – </a:t>
            </a:r>
            <a:r>
              <a:rPr lang="en-US" sz="2100" dirty="0" err="1"/>
              <a:t>odsvojitev</a:t>
            </a:r>
            <a:r>
              <a:rPr lang="en-US" sz="2100" dirty="0"/>
              <a:t> </a:t>
            </a:r>
            <a:r>
              <a:rPr lang="en-US" sz="2100" dirty="0" err="1"/>
              <a:t>finančnih</a:t>
            </a:r>
            <a:r>
              <a:rPr lang="en-US" sz="2100" dirty="0"/>
              <a:t> </a:t>
            </a:r>
            <a:r>
              <a:rPr lang="en-US" sz="2100" dirty="0" err="1"/>
              <a:t>naložb</a:t>
            </a:r>
            <a:r>
              <a:rPr lang="en-US" sz="2100" dirty="0"/>
              <a:t>, </a:t>
            </a:r>
            <a:r>
              <a:rPr lang="en-US" sz="2100" dirty="0" err="1"/>
              <a:t>manj</a:t>
            </a:r>
            <a:r>
              <a:rPr lang="en-US" sz="2100" dirty="0"/>
              <a:t> </a:t>
            </a:r>
            <a:r>
              <a:rPr lang="en-US" sz="2100" dirty="0" err="1"/>
              <a:t>danih</a:t>
            </a:r>
            <a:r>
              <a:rPr lang="en-US" sz="2100" dirty="0"/>
              <a:t> </a:t>
            </a:r>
            <a:r>
              <a:rPr lang="en-US" sz="2100" dirty="0" err="1"/>
              <a:t>posojil</a:t>
            </a:r>
            <a:r>
              <a:rPr lang="en-US" sz="2100" dirty="0"/>
              <a:t>, </a:t>
            </a:r>
            <a:r>
              <a:rPr lang="en-US" sz="2100" dirty="0" err="1"/>
              <a:t>sicer</a:t>
            </a:r>
            <a:r>
              <a:rPr lang="en-US" sz="2100" dirty="0"/>
              <a:t> </a:t>
            </a:r>
            <a:r>
              <a:rPr lang="en-US" sz="2100" dirty="0" err="1"/>
              <a:t>vlaganja</a:t>
            </a:r>
            <a:r>
              <a:rPr lang="en-US" sz="2100" dirty="0"/>
              <a:t> v </a:t>
            </a:r>
            <a:r>
              <a:rPr lang="en-US" sz="2100" dirty="0" err="1"/>
              <a:t>banko</a:t>
            </a:r>
            <a:r>
              <a:rPr lang="en-US" sz="2100" dirty="0"/>
              <a:t>, </a:t>
            </a:r>
            <a:r>
              <a:rPr lang="en-US" sz="2100" dirty="0" err="1"/>
              <a:t>energetsko</a:t>
            </a:r>
            <a:r>
              <a:rPr lang="en-US" sz="2100" dirty="0"/>
              <a:t> </a:t>
            </a:r>
            <a:r>
              <a:rPr lang="en-US" sz="2100" dirty="0" err="1"/>
              <a:t>družbo</a:t>
            </a:r>
            <a:r>
              <a:rPr lang="en-US" sz="2100" dirty="0"/>
              <a:t> in </a:t>
            </a:r>
            <a:r>
              <a:rPr lang="en-US" sz="2100" dirty="0" err="1"/>
              <a:t>razvojni</a:t>
            </a:r>
            <a:r>
              <a:rPr lang="en-US" sz="2100" dirty="0"/>
              <a:t> center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0070C0"/>
                </a:solidFill>
              </a:rPr>
              <a:t>2016</a:t>
            </a:r>
            <a:r>
              <a:rPr lang="en-US" sz="2100" dirty="0"/>
              <a:t> – </a:t>
            </a:r>
            <a:r>
              <a:rPr lang="en-US" sz="2100" dirty="0" err="1"/>
              <a:t>prejeta</a:t>
            </a:r>
            <a:r>
              <a:rPr lang="en-US" sz="2100" dirty="0"/>
              <a:t> </a:t>
            </a:r>
            <a:r>
              <a:rPr lang="en-US" sz="2100" dirty="0" err="1"/>
              <a:t>posojila</a:t>
            </a:r>
            <a:endParaRPr lang="en-US" sz="2100" dirty="0"/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0070C0"/>
                </a:solidFill>
              </a:rPr>
              <a:t>2015</a:t>
            </a:r>
            <a:r>
              <a:rPr lang="en-US" sz="2100" dirty="0"/>
              <a:t> – </a:t>
            </a:r>
            <a:r>
              <a:rPr lang="en-US" sz="2100" dirty="0" err="1"/>
              <a:t>dovolj</a:t>
            </a:r>
            <a:r>
              <a:rPr lang="en-US" sz="2100" dirty="0"/>
              <a:t> </a:t>
            </a:r>
            <a:r>
              <a:rPr lang="en-US" sz="2100" dirty="0" err="1"/>
              <a:t>denarnih</a:t>
            </a:r>
            <a:r>
              <a:rPr lang="en-US" sz="2100" dirty="0"/>
              <a:t> </a:t>
            </a:r>
            <a:r>
              <a:rPr lang="en-US" sz="2100" dirty="0" err="1"/>
              <a:t>sredstev</a:t>
            </a:r>
            <a:r>
              <a:rPr lang="en-US" sz="2100" dirty="0"/>
              <a:t> za </a:t>
            </a:r>
            <a:r>
              <a:rPr lang="en-US" sz="2100" dirty="0" err="1"/>
              <a:t>naložbe</a:t>
            </a:r>
            <a:endParaRPr lang="en-US" sz="2100" dirty="0"/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00" dirty="0" err="1"/>
              <a:t>Zrcalnost</a:t>
            </a:r>
            <a:r>
              <a:rPr lang="en-US" sz="2100" dirty="0"/>
              <a:t> </a:t>
            </a:r>
            <a:r>
              <a:rPr lang="en-US" sz="2100" dirty="0" err="1"/>
              <a:t>grafa</a:t>
            </a:r>
            <a:endParaRPr lang="en-US" sz="2100" dirty="0"/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00" dirty="0" err="1"/>
              <a:t>Denarni</a:t>
            </a:r>
            <a:r>
              <a:rPr lang="en-US" sz="2100" dirty="0"/>
              <a:t> </a:t>
            </a:r>
            <a:r>
              <a:rPr lang="en-US" sz="2100" dirty="0" err="1"/>
              <a:t>izid</a:t>
            </a:r>
            <a:r>
              <a:rPr lang="en-US" sz="2100" dirty="0"/>
              <a:t> - </a:t>
            </a:r>
            <a:r>
              <a:rPr lang="en-US" sz="2100" dirty="0" err="1"/>
              <a:t>trendi</a:t>
            </a:r>
            <a:r>
              <a:rPr lang="en-US" sz="2100" dirty="0"/>
              <a:t>?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20176B2-6C7F-45BD-8271-135B5CB40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81" y="1979543"/>
            <a:ext cx="6773168" cy="425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61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jeZBesedilom 3">
            <a:extLst>
              <a:ext uri="{FF2B5EF4-FFF2-40B4-BE49-F238E27FC236}">
                <a16:creationId xmlns:a16="http://schemas.microsoft.com/office/drawing/2014/main" id="{50AABB0B-E82D-48B4-A64C-0F6FCF83B12D}"/>
              </a:ext>
            </a:extLst>
          </p:cNvPr>
          <p:cNvSpPr txBox="1"/>
          <p:nvPr/>
        </p:nvSpPr>
        <p:spPr>
          <a:xfrm>
            <a:off x="568171" y="470517"/>
            <a:ext cx="1084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/>
              <a:t>BILANCA STANJA PODJETJA  – aktiva</a:t>
            </a:r>
          </a:p>
        </p:txBody>
      </p:sp>
      <p:sp>
        <p:nvSpPr>
          <p:cNvPr id="2" name="PoljeZBesedilom 1">
            <a:extLst>
              <a:ext uri="{FF2B5EF4-FFF2-40B4-BE49-F238E27FC236}">
                <a16:creationId xmlns:a16="http://schemas.microsoft.com/office/drawing/2014/main" id="{5C2BD297-0E58-4451-9EB3-C00D61FD6D8C}"/>
              </a:ext>
            </a:extLst>
          </p:cNvPr>
          <p:cNvSpPr txBox="1"/>
          <p:nvPr/>
        </p:nvSpPr>
        <p:spPr>
          <a:xfrm>
            <a:off x="1371600" y="5521911"/>
            <a:ext cx="924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l-SI" sz="2400" dirty="0"/>
              <a:t>Delež kratkoročnih sredstev upada (60% - 49%) 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68886FBB-8A4F-420E-9B9D-E4C3C9B3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4563"/>
            <a:ext cx="6002816" cy="347912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0A4BF5E8-6506-4EE0-9838-6D1F0A0F6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" y="1484563"/>
            <a:ext cx="5963104" cy="34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8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1">
            <a:extLst>
              <a:ext uri="{FF2B5EF4-FFF2-40B4-BE49-F238E27FC236}">
                <a16:creationId xmlns:a16="http://schemas.microsoft.com/office/drawing/2014/main" id="{FB6FD808-DE01-4820-A708-AB883503735B}"/>
              </a:ext>
            </a:extLst>
          </p:cNvPr>
          <p:cNvSpPr txBox="1"/>
          <p:nvPr/>
        </p:nvSpPr>
        <p:spPr>
          <a:xfrm>
            <a:off x="476250" y="470886"/>
            <a:ext cx="1123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/>
              <a:t>BILANCA STANJA PODJETJA – pasiva</a:t>
            </a: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F548EDB-61B7-44EC-8E54-88EFD4E34AF3}"/>
              </a:ext>
            </a:extLst>
          </p:cNvPr>
          <p:cNvSpPr txBox="1"/>
          <p:nvPr/>
        </p:nvSpPr>
        <p:spPr>
          <a:xfrm>
            <a:off x="333375" y="1803975"/>
            <a:ext cx="4229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800" dirty="0"/>
              <a:t>Vedno večji del lastniškega financiranja – dober znak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800" dirty="0"/>
              <a:t>Okoli 50% kapitala v pasivi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800" dirty="0"/>
              <a:t>2016 - obveznosti narastejo ob večji zadolžitvi za investicije v osnovna sredstva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F06A478-7EFA-462A-9095-7872E93C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15" y="1589862"/>
            <a:ext cx="7457810" cy="36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2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>
            <a:extLst>
              <a:ext uri="{FF2B5EF4-FFF2-40B4-BE49-F238E27FC236}">
                <a16:creationId xmlns:a16="http://schemas.microsoft.com/office/drawing/2014/main" id="{BA23F6B5-374D-4672-8001-3C62EC6A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77" y="1276350"/>
            <a:ext cx="6608711" cy="3968746"/>
          </a:xfrm>
          <a:prstGeom prst="rect">
            <a:avLst/>
          </a:prstGeom>
        </p:spPr>
      </p:pic>
      <p:sp>
        <p:nvSpPr>
          <p:cNvPr id="3" name="PoljeZBesedilom 2">
            <a:extLst>
              <a:ext uri="{FF2B5EF4-FFF2-40B4-BE49-F238E27FC236}">
                <a16:creationId xmlns:a16="http://schemas.microsoft.com/office/drawing/2014/main" id="{C6EB5540-0832-48F6-8C68-23759EDFD729}"/>
              </a:ext>
            </a:extLst>
          </p:cNvPr>
          <p:cNvSpPr txBox="1"/>
          <p:nvPr/>
        </p:nvSpPr>
        <p:spPr>
          <a:xfrm>
            <a:off x="485775" y="809625"/>
            <a:ext cx="44005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/>
              <a:t>KAZALNIK DOLGOROČNEGA FINANCIRANJA</a:t>
            </a:r>
            <a:r>
              <a:rPr lang="sl-SI" sz="2400" dirty="0"/>
              <a:t>:</a:t>
            </a:r>
          </a:p>
          <a:p>
            <a:pPr algn="ctr"/>
            <a:endParaRPr lang="sl-SI" sz="2400" dirty="0"/>
          </a:p>
          <a:p>
            <a:pPr algn="ctr"/>
            <a:r>
              <a:rPr lang="sl-SI" sz="2400" dirty="0"/>
              <a:t>=(kapital + dolgoročni dolg + rezervacije + dolgoročne </a:t>
            </a:r>
            <a:r>
              <a:rPr lang="sl-SI" sz="2400" dirty="0" err="1"/>
              <a:t>pčr</a:t>
            </a:r>
            <a:r>
              <a:rPr lang="sl-SI" sz="2400" dirty="0"/>
              <a:t>)/</a:t>
            </a:r>
          </a:p>
          <a:p>
            <a:pPr algn="ctr"/>
            <a:r>
              <a:rPr lang="sl-SI" sz="2400" dirty="0"/>
              <a:t>obveznosti do virov sredstev</a:t>
            </a:r>
          </a:p>
          <a:p>
            <a:pPr algn="ctr"/>
            <a:endParaRPr lang="sl-SI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 err="1"/>
              <a:t>Konzervativnejša</a:t>
            </a:r>
            <a:r>
              <a:rPr lang="sl-SI" sz="2400" dirty="0"/>
              <a:t> politika zadolževanja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/>
              <a:t>Padec v 2016 – večje obveznosti</a:t>
            </a:r>
          </a:p>
        </p:txBody>
      </p:sp>
    </p:spTree>
    <p:extLst>
      <p:ext uri="{BB962C8B-B14F-4D97-AF65-F5344CB8AC3E}">
        <p14:creationId xmlns:p14="http://schemas.microsoft.com/office/powerpoint/2010/main" val="220342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B0FFB1-1AAF-44FF-A204-D175EC55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Teorija vrednotenja podjetij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488EBE5-2B9A-4750-AFBB-60DAEF88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2400" dirty="0">
                <a:solidFill>
                  <a:schemeClr val="accent2">
                    <a:lumMod val="75000"/>
                  </a:schemeClr>
                </a:solidFill>
              </a:rPr>
              <a:t>Način tržnih primerjav </a:t>
            </a:r>
            <a:r>
              <a:rPr lang="sl-SI" dirty="0"/>
              <a:t>– primerjava s kupoprodajami podjetij ali s podjetji, uvrščenimi na borzi</a:t>
            </a:r>
          </a:p>
          <a:p>
            <a:r>
              <a:rPr lang="sl-SI" sz="2400" dirty="0">
                <a:solidFill>
                  <a:schemeClr val="accent2">
                    <a:lumMod val="75000"/>
                  </a:schemeClr>
                </a:solidFill>
              </a:rPr>
              <a:t>Na sredstvih temelječ način </a:t>
            </a:r>
            <a:r>
              <a:rPr lang="sl-SI" dirty="0"/>
              <a:t>- za zagonska podjetja, vrednotenje po knjigovodski vrednosti ali pa presežnih donosih</a:t>
            </a:r>
            <a:endParaRPr lang="sl-SI" sz="2400" dirty="0"/>
          </a:p>
          <a:p>
            <a:r>
              <a:rPr lang="sl-SI" sz="2400" dirty="0">
                <a:solidFill>
                  <a:schemeClr val="accent2">
                    <a:lumMod val="75000"/>
                  </a:schemeClr>
                </a:solidFill>
              </a:rPr>
              <a:t>Na donosu zasnovan način </a:t>
            </a:r>
            <a:r>
              <a:rPr lang="sl-SI" dirty="0"/>
              <a:t>– diskontiranje prihodnjih denarnih tokov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77873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>
            <a:extLst>
              <a:ext uri="{FF2B5EF4-FFF2-40B4-BE49-F238E27FC236}">
                <a16:creationId xmlns:a16="http://schemas.microsoft.com/office/drawing/2014/main" id="{7F412026-9E5C-4A77-9BD8-49A73FD2E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05" y="363985"/>
            <a:ext cx="5900190" cy="3630967"/>
          </a:xfrm>
          <a:prstGeom prst="rect">
            <a:avLst/>
          </a:prstGeom>
        </p:spPr>
      </p:pic>
      <p:sp>
        <p:nvSpPr>
          <p:cNvPr id="3" name="PoljeZBesedilom 2">
            <a:extLst>
              <a:ext uri="{FF2B5EF4-FFF2-40B4-BE49-F238E27FC236}">
                <a16:creationId xmlns:a16="http://schemas.microsoft.com/office/drawing/2014/main" id="{077ECAC1-F9D7-45AF-BE6B-D0F9633F517E}"/>
              </a:ext>
            </a:extLst>
          </p:cNvPr>
          <p:cNvSpPr txBox="1"/>
          <p:nvPr/>
        </p:nvSpPr>
        <p:spPr>
          <a:xfrm>
            <a:off x="195310" y="497150"/>
            <a:ext cx="26277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800" dirty="0"/>
              <a:t>ROA (dobičkonosnost sredstev):</a:t>
            </a:r>
          </a:p>
          <a:p>
            <a:pPr algn="ctr"/>
            <a:endParaRPr lang="sl-SI" sz="2400" dirty="0"/>
          </a:p>
          <a:p>
            <a:pPr algn="ctr"/>
            <a:r>
              <a:rPr lang="sl-SI" sz="2400" dirty="0"/>
              <a:t>= Čisti dobiček/</a:t>
            </a:r>
          </a:p>
          <a:p>
            <a:pPr algn="ctr"/>
            <a:r>
              <a:rPr lang="sl-SI" sz="2400" dirty="0"/>
              <a:t>povprečna sredstva</a:t>
            </a: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317989F2-56A3-49A5-8D8D-43F61613380B}"/>
              </a:ext>
            </a:extLst>
          </p:cNvPr>
          <p:cNvSpPr txBox="1"/>
          <p:nvPr/>
        </p:nvSpPr>
        <p:spPr>
          <a:xfrm>
            <a:off x="9294920" y="497150"/>
            <a:ext cx="2701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800" dirty="0"/>
              <a:t>ROE</a:t>
            </a:r>
          </a:p>
          <a:p>
            <a:pPr algn="ctr"/>
            <a:r>
              <a:rPr lang="sl-SI" sz="2800" dirty="0"/>
              <a:t>(dobičkonosnost kapitala):</a:t>
            </a:r>
          </a:p>
          <a:p>
            <a:pPr algn="ctr"/>
            <a:endParaRPr lang="sl-SI" sz="2400" dirty="0"/>
          </a:p>
          <a:p>
            <a:pPr algn="ctr"/>
            <a:r>
              <a:rPr lang="sl-SI" sz="2400" dirty="0"/>
              <a:t>= Čisti dobiček/</a:t>
            </a:r>
          </a:p>
          <a:p>
            <a:pPr algn="ctr"/>
            <a:r>
              <a:rPr lang="sl-SI" sz="2400" dirty="0"/>
              <a:t>povprečni </a:t>
            </a:r>
          </a:p>
          <a:p>
            <a:pPr algn="ctr"/>
            <a:r>
              <a:rPr lang="sl-SI" sz="2400" dirty="0"/>
              <a:t>kapital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DE94E0EB-BFF7-450C-9776-E9FAF9FCC335}"/>
              </a:ext>
            </a:extLst>
          </p:cNvPr>
          <p:cNvSpPr txBox="1"/>
          <p:nvPr/>
        </p:nvSpPr>
        <p:spPr>
          <a:xfrm>
            <a:off x="328474" y="4465468"/>
            <a:ext cx="11487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l-SI" sz="2400" dirty="0"/>
              <a:t>ROA: kazalnik uspešnosti razpolaganja podjetja z razpoložljivimi sredstvi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l-SI" sz="2400" dirty="0"/>
              <a:t>Koliko dobička/izgube ustvari podjetje na eno denarno enoto sredstev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l-SI" sz="2400" dirty="0"/>
              <a:t>Primeren za primerjavo podjetij iste panoge – kopičenje osnovnih sredstev se po panogah namreč spreminja</a:t>
            </a:r>
          </a:p>
        </p:txBody>
      </p:sp>
    </p:spTree>
    <p:extLst>
      <p:ext uri="{BB962C8B-B14F-4D97-AF65-F5344CB8AC3E}">
        <p14:creationId xmlns:p14="http://schemas.microsoft.com/office/powerpoint/2010/main" val="361446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646B3DF5-CAFD-4AEA-889C-99F4D0CD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128" y="2781689"/>
            <a:ext cx="6464469" cy="3890733"/>
          </a:xfrm>
          <a:prstGeom prst="rect">
            <a:avLst/>
          </a:prstGeom>
        </p:spPr>
      </p:pic>
      <p:sp>
        <p:nvSpPr>
          <p:cNvPr id="4" name="PoljeZBesedilom 3">
            <a:extLst>
              <a:ext uri="{FF2B5EF4-FFF2-40B4-BE49-F238E27FC236}">
                <a16:creationId xmlns:a16="http://schemas.microsoft.com/office/drawing/2014/main" id="{996FEF23-1CD3-4E42-AA04-3A0186D11516}"/>
              </a:ext>
            </a:extLst>
          </p:cNvPr>
          <p:cNvSpPr txBox="1"/>
          <p:nvPr/>
        </p:nvSpPr>
        <p:spPr>
          <a:xfrm>
            <a:off x="2657475" y="20955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/>
              <a:t>KAZALCI LIKVIDNOSTI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A35C5628-E6F6-4380-A3E6-8AE1FAF70B4E}"/>
              </a:ext>
            </a:extLst>
          </p:cNvPr>
          <p:cNvSpPr txBox="1"/>
          <p:nvPr/>
        </p:nvSpPr>
        <p:spPr>
          <a:xfrm>
            <a:off x="568171" y="994299"/>
            <a:ext cx="5149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/>
              <a:t>HITRI KOEFICIENT </a:t>
            </a:r>
            <a:r>
              <a:rPr lang="sl-SI" dirty="0"/>
              <a:t>= denarna sredstva/kratkoročne obveznosti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dirty="0"/>
              <a:t>Sposobnost poplačila kratkoročnih obveznosti z najbolj likvidnimi sredstvi</a:t>
            </a:r>
          </a:p>
          <a:p>
            <a:endParaRPr lang="sl-SI" dirty="0"/>
          </a:p>
          <a:p>
            <a:r>
              <a:rPr lang="sl-SI" b="1" dirty="0"/>
              <a:t>POSPEŠENI KOEFICIENT </a:t>
            </a:r>
            <a:r>
              <a:rPr lang="sl-SI" dirty="0"/>
              <a:t>= (kratkoročna sredstva – zaloge)/kratkoročne obveznosti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dirty="0"/>
              <a:t>Boljši kazalnik likvidnosti</a:t>
            </a:r>
          </a:p>
          <a:p>
            <a:endParaRPr lang="sl-SI" dirty="0"/>
          </a:p>
          <a:p>
            <a:r>
              <a:rPr lang="sl-SI" b="1" dirty="0"/>
              <a:t>KRATKOROČNI KOEFICIENT </a:t>
            </a:r>
            <a:r>
              <a:rPr lang="sl-SI" dirty="0"/>
              <a:t>= kratkoročna sredstva/kratkoročne obveznosti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dirty="0"/>
              <a:t>Stopnja do katere kratkoročna sredstva krijejo kratkoročne obveznosti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dirty="0"/>
              <a:t>Včasih optimum nad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l-SI" dirty="0"/>
          </a:p>
          <a:p>
            <a:pPr lvl="1"/>
            <a:endParaRPr lang="sl-SI" dirty="0"/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7E51AEF1-9121-4DA5-89EF-B368F6A050C8}"/>
              </a:ext>
            </a:extLst>
          </p:cNvPr>
          <p:cNvSpPr txBox="1"/>
          <p:nvPr/>
        </p:nvSpPr>
        <p:spPr>
          <a:xfrm>
            <a:off x="6232124" y="994299"/>
            <a:ext cx="5504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2015 – zmanjšanje zalog (primerjava pospešenega in hitrega koeficienta)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2016 – zadolževanje, povečanje obveznosti</a:t>
            </a:r>
          </a:p>
        </p:txBody>
      </p:sp>
    </p:spTree>
    <p:extLst>
      <p:ext uri="{BB962C8B-B14F-4D97-AF65-F5344CB8AC3E}">
        <p14:creationId xmlns:p14="http://schemas.microsoft.com/office/powerpoint/2010/main" val="3985177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1">
            <a:extLst>
              <a:ext uri="{FF2B5EF4-FFF2-40B4-BE49-F238E27FC236}">
                <a16:creationId xmlns:a16="http://schemas.microsoft.com/office/drawing/2014/main" id="{47653550-0831-4397-9B5C-A3EB18131728}"/>
              </a:ext>
            </a:extLst>
          </p:cNvPr>
          <p:cNvSpPr txBox="1"/>
          <p:nvPr/>
        </p:nvSpPr>
        <p:spPr>
          <a:xfrm>
            <a:off x="1438275" y="152400"/>
            <a:ext cx="9239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/>
              <a:t>PRIMERJAVA S PODJETJI ISTE PANOGE:</a:t>
            </a:r>
          </a:p>
          <a:p>
            <a:pPr algn="ctr"/>
            <a:r>
              <a:rPr lang="sl-SI" sz="2800" dirty="0"/>
              <a:t>(27.110 – proizvodnja elektromotorjev, generatorjev in transformatorjev)</a:t>
            </a:r>
          </a:p>
        </p:txBody>
      </p:sp>
      <p:sp>
        <p:nvSpPr>
          <p:cNvPr id="3" name="PoljeZBesedilom 2">
            <a:extLst>
              <a:ext uri="{FF2B5EF4-FFF2-40B4-BE49-F238E27FC236}">
                <a16:creationId xmlns:a16="http://schemas.microsoft.com/office/drawing/2014/main" id="{980BF4C1-908C-4B93-B3B5-87794BD8AABF}"/>
              </a:ext>
            </a:extLst>
          </p:cNvPr>
          <p:cNvSpPr txBox="1"/>
          <p:nvPr/>
        </p:nvSpPr>
        <p:spPr>
          <a:xfrm>
            <a:off x="585742" y="1851747"/>
            <a:ext cx="34179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dirty="0">
                <a:solidFill>
                  <a:schemeClr val="accent2"/>
                </a:solidFill>
              </a:rPr>
              <a:t>KOLEKTOR SIKOM</a:t>
            </a:r>
            <a:r>
              <a:rPr lang="sl-SI" sz="2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/>
              <a:t>Idrija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/>
              <a:t>Proizvodnja komutatorjev -&gt; največji na svetu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/>
              <a:t>25% izvoza v prihodkih – Nemčija, Kitajska, Mehika, ZDA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7958C1CD-B09C-432F-ACF9-C45D595BCC4D}"/>
              </a:ext>
            </a:extLst>
          </p:cNvPr>
          <p:cNvSpPr txBox="1"/>
          <p:nvPr/>
        </p:nvSpPr>
        <p:spPr>
          <a:xfrm>
            <a:off x="8188357" y="1851747"/>
            <a:ext cx="348892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dirty="0">
                <a:solidFill>
                  <a:schemeClr val="accent2"/>
                </a:solidFill>
              </a:rPr>
              <a:t>BOSCH REXROTH</a:t>
            </a:r>
            <a:r>
              <a:rPr lang="sl-SI" sz="24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/>
              <a:t>Škofja Loka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/>
              <a:t>Proizvodnja elektromotorjev, varilnih transformatorjev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/>
              <a:t>99,5% izvoza v prihodkih – Nemčija</a:t>
            </a:r>
          </a:p>
          <a:p>
            <a:endParaRPr lang="sl-SI" dirty="0"/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0B59A512-747D-4FB3-B7AC-2970AB15A1D7}"/>
              </a:ext>
            </a:extLst>
          </p:cNvPr>
          <p:cNvSpPr txBox="1"/>
          <p:nvPr/>
        </p:nvSpPr>
        <p:spPr>
          <a:xfrm>
            <a:off x="4003645" y="3559907"/>
            <a:ext cx="41847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dirty="0">
                <a:solidFill>
                  <a:schemeClr val="accent2"/>
                </a:solidFill>
              </a:rPr>
              <a:t>EBM-PAPST SLOVENIJA</a:t>
            </a:r>
            <a:r>
              <a:rPr lang="sl-SI" sz="24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/>
              <a:t>Cerknica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/>
              <a:t>Proizvodnja malih elektromotorjev in ventilatorjev -&gt; eden vodilnih v Evropi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/>
              <a:t>95% izvoza v prihodkih – Avstrija, Italija, Francija, Nemčija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l-SI" sz="2000" dirty="0"/>
          </a:p>
        </p:txBody>
      </p:sp>
    </p:spTree>
    <p:extLst>
      <p:ext uri="{BB962C8B-B14F-4D97-AF65-F5344CB8AC3E}">
        <p14:creationId xmlns:p14="http://schemas.microsoft.com/office/powerpoint/2010/main" val="2245418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1">
            <a:extLst>
              <a:ext uri="{FF2B5EF4-FFF2-40B4-BE49-F238E27FC236}">
                <a16:creationId xmlns:a16="http://schemas.microsoft.com/office/drawing/2014/main" id="{2E35937A-A099-455A-8CC4-99FA0FFDB4D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PRIMERJAVA S PODJETJI ISTE PANOGE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(ROA kazalnik)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1B1879B9-2B68-4DC3-9733-E22C028B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309361"/>
            <a:ext cx="7188199" cy="4330889"/>
          </a:xfrm>
          <a:prstGeom prst="rect">
            <a:avLst/>
          </a:prstGeom>
        </p:spPr>
      </p:pic>
      <p:sp>
        <p:nvSpPr>
          <p:cNvPr id="4" name="PoljeZBesedilom 3">
            <a:extLst>
              <a:ext uri="{FF2B5EF4-FFF2-40B4-BE49-F238E27FC236}">
                <a16:creationId xmlns:a16="http://schemas.microsoft.com/office/drawing/2014/main" id="{4A1F4B99-7B2B-46B3-A426-8E3BF23EA952}"/>
              </a:ext>
            </a:extLst>
          </p:cNvPr>
          <p:cNvSpPr txBox="1"/>
          <p:nvPr/>
        </p:nvSpPr>
        <p:spPr>
          <a:xfrm>
            <a:off x="3095625" y="4949611"/>
            <a:ext cx="8820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Kolektor SIKOM ustvari največ dobička na enoto sredstev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Podjetje X v splošnem vedno bolj uspešno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0578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jeZBesedilom 2">
            <a:extLst>
              <a:ext uri="{FF2B5EF4-FFF2-40B4-BE49-F238E27FC236}">
                <a16:creationId xmlns:a16="http://schemas.microsoft.com/office/drawing/2014/main" id="{AD857736-0B1C-4FCE-949A-4C2CE8F60327}"/>
              </a:ext>
            </a:extLst>
          </p:cNvPr>
          <p:cNvSpPr txBox="1"/>
          <p:nvPr/>
        </p:nvSpPr>
        <p:spPr>
          <a:xfrm>
            <a:off x="488272" y="2074363"/>
            <a:ext cx="2904162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GIBANJE RASTI PRIHODKOV OD PRODAJE</a:t>
            </a: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C08CAF1C-A3CB-4F8D-BB77-C2EE10A916CF}"/>
              </a:ext>
            </a:extLst>
          </p:cNvPr>
          <p:cNvSpPr txBox="1"/>
          <p:nvPr/>
        </p:nvSpPr>
        <p:spPr>
          <a:xfrm>
            <a:off x="3595162" y="4886325"/>
            <a:ext cx="7282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/>
              <a:t>Hitrejša rast prihodkov od prodaje od konkurence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/>
              <a:t>X – delež izvoza v prihodku je 92% -&gt; močen trg: Nemčija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6FAC92B-0E28-41A7-AF3C-E7BF1CBC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55" y="361951"/>
            <a:ext cx="7952919" cy="41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4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1">
            <a:extLst>
              <a:ext uri="{FF2B5EF4-FFF2-40B4-BE49-F238E27FC236}">
                <a16:creationId xmlns:a16="http://schemas.microsoft.com/office/drawing/2014/main" id="{75EBBB91-28F2-4A50-9B74-7E5B4CCB9C26}"/>
              </a:ext>
            </a:extLst>
          </p:cNvPr>
          <p:cNvSpPr txBox="1"/>
          <p:nvPr/>
        </p:nvSpPr>
        <p:spPr>
          <a:xfrm>
            <a:off x="2324100" y="17145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dirty="0"/>
              <a:t>NAPOVED PRIHODNJIH VREDNOSTI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sl-SI" sz="3200" dirty="0"/>
              <a:t>POSLOVNI PRIHODKI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143C7417-7765-420F-8CAF-BAFD873EC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33" y="1322774"/>
            <a:ext cx="8929134" cy="1756416"/>
          </a:xfrm>
          <a:prstGeom prst="rect">
            <a:avLst/>
          </a:prstGeom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13555BB7-B250-457D-9D22-8E75EF3D1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554" y="3445215"/>
            <a:ext cx="7468892" cy="20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jeZBesedilom 3">
            <a:extLst>
              <a:ext uri="{FF2B5EF4-FFF2-40B4-BE49-F238E27FC236}">
                <a16:creationId xmlns:a16="http://schemas.microsoft.com/office/drawing/2014/main" id="{2E66F531-D89A-41F4-A1FA-2A03E9993A53}"/>
              </a:ext>
            </a:extLst>
          </p:cNvPr>
          <p:cNvSpPr txBox="1"/>
          <p:nvPr/>
        </p:nvSpPr>
        <p:spPr>
          <a:xfrm>
            <a:off x="2762250" y="257175"/>
            <a:ext cx="658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sl-SI" sz="3200" dirty="0"/>
              <a:t>INVESTICIJE IN AMORTIZACIJA</a:t>
            </a:r>
          </a:p>
        </p:txBody>
      </p:sp>
      <p:sp>
        <p:nvSpPr>
          <p:cNvPr id="9" name="PoljeZBesedilom 8">
            <a:extLst>
              <a:ext uri="{FF2B5EF4-FFF2-40B4-BE49-F238E27FC236}">
                <a16:creationId xmlns:a16="http://schemas.microsoft.com/office/drawing/2014/main" id="{EEE80602-4A9A-4C46-B77B-70692E173896}"/>
              </a:ext>
            </a:extLst>
          </p:cNvPr>
          <p:cNvSpPr txBox="1"/>
          <p:nvPr/>
        </p:nvSpPr>
        <p:spPr>
          <a:xfrm>
            <a:off x="621436" y="3111623"/>
            <a:ext cx="52585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800" dirty="0"/>
              <a:t>Najhitreje se amortizirajo neopredmetena </a:t>
            </a:r>
            <a:r>
              <a:rPr lang="sl-SI" sz="2800" dirty="0" err="1"/>
              <a:t>osn</a:t>
            </a:r>
            <a:r>
              <a:rPr lang="sl-SI" sz="2800" dirty="0"/>
              <a:t>. sredstva (33,3%), a predstavljajo najmanjši delež celotnih sredstev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800" dirty="0"/>
              <a:t>Investicije naraščajo, tako tudi amortizacija, v deležu prihodkov pa ostaja na ravni 3-4%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CB28E17D-2450-49B6-A00E-2029AF00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6" y="966575"/>
            <a:ext cx="11966442" cy="2145048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62916053-8742-4203-AC3C-C7434626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90" y="3236249"/>
            <a:ext cx="5912762" cy="355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53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1">
            <a:extLst>
              <a:ext uri="{FF2B5EF4-FFF2-40B4-BE49-F238E27FC236}">
                <a16:creationId xmlns:a16="http://schemas.microsoft.com/office/drawing/2014/main" id="{B0FFC189-425C-4280-A7D1-45E99A7F00C0}"/>
              </a:ext>
            </a:extLst>
          </p:cNvPr>
          <p:cNvSpPr txBox="1"/>
          <p:nvPr/>
        </p:nvSpPr>
        <p:spPr>
          <a:xfrm>
            <a:off x="138544" y="365490"/>
            <a:ext cx="51383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sl-SI" sz="3200" dirty="0"/>
              <a:t>SREDSTVA</a:t>
            </a:r>
          </a:p>
          <a:p>
            <a:endParaRPr lang="sl-SI" sz="2800" dirty="0"/>
          </a:p>
          <a:p>
            <a:endParaRPr lang="sl-SI" sz="2800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651ACB04-9A24-4312-B403-2B69DC11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6" y="138007"/>
            <a:ext cx="5814580" cy="3205110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7E7B8B55-74C0-48C1-8ECA-B112DE28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" y="3505200"/>
            <a:ext cx="11835035" cy="2356995"/>
          </a:xfrm>
          <a:prstGeom prst="rect">
            <a:avLst/>
          </a:prstGeom>
        </p:spPr>
      </p:pic>
      <p:sp>
        <p:nvSpPr>
          <p:cNvPr id="11" name="PoljeZBesedilom 10">
            <a:extLst>
              <a:ext uri="{FF2B5EF4-FFF2-40B4-BE49-F238E27FC236}">
                <a16:creationId xmlns:a16="http://schemas.microsoft.com/office/drawing/2014/main" id="{515491FC-91A7-4031-BA1F-06010CCD57AB}"/>
              </a:ext>
            </a:extLst>
          </p:cNvPr>
          <p:cNvSpPr txBox="1"/>
          <p:nvPr/>
        </p:nvSpPr>
        <p:spPr>
          <a:xfrm>
            <a:off x="381740" y="1518082"/>
            <a:ext cx="5282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Upoštevana napoved investicij in amortizacije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/>
              <a:t>Delež dolgoročnih narašča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/>
              <a:t>Hitrejše obračanje terjatev do kupcev</a:t>
            </a:r>
          </a:p>
        </p:txBody>
      </p:sp>
    </p:spTree>
    <p:extLst>
      <p:ext uri="{BB962C8B-B14F-4D97-AF65-F5344CB8AC3E}">
        <p14:creationId xmlns:p14="http://schemas.microsoft.com/office/powerpoint/2010/main" val="50226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jeZBesedilom 3">
            <a:extLst>
              <a:ext uri="{FF2B5EF4-FFF2-40B4-BE49-F238E27FC236}">
                <a16:creationId xmlns:a16="http://schemas.microsoft.com/office/drawing/2014/main" id="{C6985F22-67C7-49CD-BC9F-50D58E9E8FDB}"/>
              </a:ext>
            </a:extLst>
          </p:cNvPr>
          <p:cNvSpPr txBox="1"/>
          <p:nvPr/>
        </p:nvSpPr>
        <p:spPr>
          <a:xfrm>
            <a:off x="8077663" y="1213008"/>
            <a:ext cx="32194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dirty="0"/>
              <a:t>-</a:t>
            </a:r>
            <a:r>
              <a:rPr lang="sl-SI" sz="2400" dirty="0"/>
              <a:t> nakup neopredmetenih osnovnih sredstev</a:t>
            </a:r>
          </a:p>
          <a:p>
            <a:r>
              <a:rPr lang="sl-SI" sz="2400" b="1" dirty="0"/>
              <a:t>-</a:t>
            </a:r>
            <a:r>
              <a:rPr lang="sl-SI" sz="2400" dirty="0"/>
              <a:t> nakup osnovnih sredstev</a:t>
            </a:r>
          </a:p>
          <a:p>
            <a:r>
              <a:rPr lang="sl-SI" sz="2400" b="1" dirty="0"/>
              <a:t>+</a:t>
            </a:r>
            <a:r>
              <a:rPr lang="sl-SI" sz="2400" dirty="0"/>
              <a:t> amortizacija</a:t>
            </a:r>
          </a:p>
          <a:p>
            <a:r>
              <a:rPr lang="sl-SI" sz="2400" b="1" dirty="0"/>
              <a:t>+</a:t>
            </a:r>
            <a:r>
              <a:rPr lang="sl-SI" sz="2400" dirty="0"/>
              <a:t> prejemki od prodaje osnovnih sredstev</a:t>
            </a:r>
          </a:p>
          <a:p>
            <a:endParaRPr lang="sl-SI" sz="2400" dirty="0"/>
          </a:p>
          <a:p>
            <a:r>
              <a:rPr lang="sl-SI" sz="2400" b="1" dirty="0"/>
              <a:t>=</a:t>
            </a:r>
            <a:r>
              <a:rPr lang="sl-SI" sz="2400" dirty="0"/>
              <a:t> </a:t>
            </a:r>
            <a:r>
              <a:rPr lang="sl-SI" sz="2400" b="1" dirty="0"/>
              <a:t>VREDNOST NALOŽB V OSN. SREDSTVA</a:t>
            </a:r>
          </a:p>
          <a:p>
            <a:endParaRPr lang="sl-SI" dirty="0"/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00F3B63D-38F5-407B-8C54-496D6E4F2A0C}"/>
              </a:ext>
            </a:extLst>
          </p:cNvPr>
          <p:cNvSpPr txBox="1"/>
          <p:nvPr/>
        </p:nvSpPr>
        <p:spPr>
          <a:xfrm>
            <a:off x="427242" y="4409172"/>
            <a:ext cx="71056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100" dirty="0"/>
              <a:t>Dve kategoriji približno 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100" dirty="0"/>
              <a:t>Nakup osnovnih sredstev in amortizacijo vežemo na prej napovedane vrednosti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100" dirty="0"/>
              <a:t> 2016 – povečane investicije, v prihodnosti manjši obseg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100" dirty="0"/>
              <a:t>Plan podjetja?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6F45CA7E-C316-4AF6-8B8D-C591A368D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48" y="88638"/>
            <a:ext cx="7188144" cy="43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2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1">
            <a:extLst>
              <a:ext uri="{FF2B5EF4-FFF2-40B4-BE49-F238E27FC236}">
                <a16:creationId xmlns:a16="http://schemas.microsoft.com/office/drawing/2014/main" id="{A223382E-6DC7-4F4E-B785-F9441236AA4E}"/>
              </a:ext>
            </a:extLst>
          </p:cNvPr>
          <p:cNvSpPr txBox="1"/>
          <p:nvPr/>
        </p:nvSpPr>
        <p:spPr>
          <a:xfrm>
            <a:off x="2790825" y="123825"/>
            <a:ext cx="63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l-SI" sz="3200" dirty="0"/>
              <a:t>OBRATNI KAPITAL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02FAF065-878B-4FEA-89BE-0829A2FCCB0B}"/>
              </a:ext>
            </a:extLst>
          </p:cNvPr>
          <p:cNvSpPr txBox="1"/>
          <p:nvPr/>
        </p:nvSpPr>
        <p:spPr>
          <a:xfrm>
            <a:off x="807868" y="2787588"/>
            <a:ext cx="3515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dirty="0"/>
              <a:t>+</a:t>
            </a:r>
            <a:r>
              <a:rPr lang="sl-SI" sz="2400" dirty="0"/>
              <a:t> dolgoročne terjatve</a:t>
            </a:r>
          </a:p>
          <a:p>
            <a:r>
              <a:rPr lang="sl-SI" sz="2400" b="1" dirty="0"/>
              <a:t>+</a:t>
            </a:r>
            <a:r>
              <a:rPr lang="sl-SI" sz="2400" dirty="0"/>
              <a:t> zaloge</a:t>
            </a:r>
          </a:p>
          <a:p>
            <a:r>
              <a:rPr lang="sl-SI" sz="2400" b="1" dirty="0"/>
              <a:t>+</a:t>
            </a:r>
            <a:r>
              <a:rPr lang="sl-SI" sz="2400" dirty="0"/>
              <a:t> kratkoročne terjatve</a:t>
            </a:r>
          </a:p>
          <a:p>
            <a:r>
              <a:rPr lang="sl-SI" sz="2400" b="1" dirty="0"/>
              <a:t>+</a:t>
            </a:r>
            <a:r>
              <a:rPr lang="sl-SI" sz="2400" dirty="0"/>
              <a:t> denarna sredstva</a:t>
            </a:r>
          </a:p>
          <a:p>
            <a:r>
              <a:rPr lang="sl-SI" sz="2400" b="1" dirty="0"/>
              <a:t>-</a:t>
            </a:r>
            <a:r>
              <a:rPr lang="sl-SI" sz="2400" dirty="0"/>
              <a:t> kratkoročne poslovne obveznosti</a:t>
            </a:r>
          </a:p>
          <a:p>
            <a:pPr marL="285750" indent="-285750">
              <a:buFontTx/>
              <a:buChar char="-"/>
            </a:pPr>
            <a:endParaRPr lang="sl-SI" sz="2400" dirty="0"/>
          </a:p>
          <a:p>
            <a:r>
              <a:rPr lang="sl-SI" sz="2400" b="1" dirty="0"/>
              <a:t>= VREDNOST OBRATNEGA KAPITALA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08C5CD3-193B-4814-92BD-EB7ED482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89" y="952500"/>
            <a:ext cx="10515162" cy="1682689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41740A5F-BB33-47F7-9CE3-E6FEB3729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753" y="2689359"/>
            <a:ext cx="6720480" cy="40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0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2C11594-1485-4866-953B-1F5738CA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 DONOSU ZASNOVAN NAČIN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6C7ACD6-10DB-4AD0-8D40-FC45CC3D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Diskontni faktor WACC (tehtano povprečje stroškov kapitala):</a:t>
            </a:r>
          </a:p>
          <a:p>
            <a:pPr marL="0" indent="0">
              <a:buNone/>
            </a:pPr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WACC=(</a:t>
            </a:r>
            <a:r>
              <a:rPr lang="sl-SI" dirty="0" err="1">
                <a:solidFill>
                  <a:schemeClr val="accent2">
                    <a:lumMod val="75000"/>
                  </a:schemeClr>
                </a:solidFill>
              </a:rPr>
              <a:t>k_e</a:t>
            </a:r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 * </a:t>
            </a:r>
            <a:r>
              <a:rPr lang="sl-SI" dirty="0" err="1">
                <a:solidFill>
                  <a:schemeClr val="accent2">
                    <a:lumMod val="75000"/>
                  </a:schemeClr>
                </a:solidFill>
              </a:rPr>
              <a:t>w_e</a:t>
            </a:r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) + (</a:t>
            </a:r>
            <a:r>
              <a:rPr lang="sl-SI" dirty="0" err="1">
                <a:solidFill>
                  <a:schemeClr val="accent2">
                    <a:lumMod val="75000"/>
                  </a:schemeClr>
                </a:solidFill>
              </a:rPr>
              <a:t>k_p</a:t>
            </a:r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sl-SI" dirty="0" err="1">
                <a:solidFill>
                  <a:schemeClr val="accent2">
                    <a:lumMod val="75000"/>
                  </a:schemeClr>
                </a:solidFill>
              </a:rPr>
              <a:t>w_p</a:t>
            </a:r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) + (</a:t>
            </a:r>
            <a:r>
              <a:rPr lang="sl-SI" dirty="0" err="1">
                <a:solidFill>
                  <a:schemeClr val="accent2">
                    <a:lumMod val="75000"/>
                  </a:schemeClr>
                </a:solidFill>
              </a:rPr>
              <a:t>k_d</a:t>
            </a:r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*(1-t))*</a:t>
            </a:r>
            <a:r>
              <a:rPr lang="sl-SI" dirty="0" err="1">
                <a:solidFill>
                  <a:schemeClr val="accent2">
                    <a:lumMod val="75000"/>
                  </a:schemeClr>
                </a:solidFill>
              </a:rPr>
              <a:t>w_d</a:t>
            </a:r>
            <a:endParaRPr lang="sl-SI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sl-SI" dirty="0"/>
              <a:t>Pričakovan strošek lastniškega kapitala:</a:t>
            </a:r>
          </a:p>
          <a:p>
            <a:pPr marL="0" indent="0">
              <a:buNone/>
            </a:pPr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E(</a:t>
            </a:r>
            <a:r>
              <a:rPr lang="sl-SI" dirty="0" err="1">
                <a:solidFill>
                  <a:schemeClr val="accent2">
                    <a:lumMod val="75000"/>
                  </a:schemeClr>
                </a:solidFill>
              </a:rPr>
              <a:t>R_d</a:t>
            </a:r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)=</a:t>
            </a:r>
            <a:r>
              <a:rPr lang="sl-SI" dirty="0" err="1">
                <a:solidFill>
                  <a:schemeClr val="accent2">
                    <a:lumMod val="75000"/>
                  </a:schemeClr>
                </a:solidFill>
              </a:rPr>
              <a:t>R_n</a:t>
            </a:r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 + beta*ERP</a:t>
            </a:r>
          </a:p>
          <a:p>
            <a:r>
              <a:rPr lang="sl-SI" dirty="0"/>
              <a:t>Diskontiranje po osnovnem principu financ:</a:t>
            </a:r>
          </a:p>
          <a:p>
            <a:pPr marL="0" indent="0">
              <a:buNone/>
            </a:pPr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PV=CF_1/(1+r) + CF_2/(1+r)^2 + … + </a:t>
            </a:r>
            <a:r>
              <a:rPr lang="sl-SI" dirty="0" err="1">
                <a:solidFill>
                  <a:schemeClr val="accent2">
                    <a:lumMod val="75000"/>
                  </a:schemeClr>
                </a:solidFill>
              </a:rPr>
              <a:t>CF_n</a:t>
            </a:r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/(1+r)^n</a:t>
            </a:r>
          </a:p>
          <a:p>
            <a:r>
              <a:rPr lang="sl-SI" dirty="0"/>
              <a:t>Preko mere rasti možna tudi ocena po metodi </a:t>
            </a:r>
            <a:r>
              <a:rPr lang="sl-SI" dirty="0" err="1"/>
              <a:t>uglavničenja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50491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1">
            <a:extLst>
              <a:ext uri="{FF2B5EF4-FFF2-40B4-BE49-F238E27FC236}">
                <a16:creationId xmlns:a16="http://schemas.microsoft.com/office/drawing/2014/main" id="{75A3A0C5-1711-4E2E-8CAF-B8E4EA4807D6}"/>
              </a:ext>
            </a:extLst>
          </p:cNvPr>
          <p:cNvSpPr txBox="1"/>
          <p:nvPr/>
        </p:nvSpPr>
        <p:spPr>
          <a:xfrm>
            <a:off x="2334827" y="248575"/>
            <a:ext cx="688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sl-SI" sz="3200" dirty="0"/>
              <a:t>POSLOVNI ODHODKI</a:t>
            </a:r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FB001958-6DC5-43A8-AE71-6B3A0B99A9B6}"/>
              </a:ext>
            </a:extLst>
          </p:cNvPr>
          <p:cNvSpPr txBox="1"/>
          <p:nvPr/>
        </p:nvSpPr>
        <p:spPr>
          <a:xfrm>
            <a:off x="603682" y="1406031"/>
            <a:ext cx="38795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/>
              <a:t>Napovedana bolj umirjena rast prodaje -&gt; upočasnjevanje uvoza na najpomembnejših tujih trgih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2015 – večja prodaja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Stroški rastejo z vedno bolj podobno stopnjo kot prihodki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sz="24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CA4E5D87-5E25-45A2-B352-E111A16B2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18" y="1406031"/>
            <a:ext cx="7269321" cy="45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5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1">
            <a:extLst>
              <a:ext uri="{FF2B5EF4-FFF2-40B4-BE49-F238E27FC236}">
                <a16:creationId xmlns:a16="http://schemas.microsoft.com/office/drawing/2014/main" id="{C13924CC-4151-442C-B690-5AE0A46278EE}"/>
              </a:ext>
            </a:extLst>
          </p:cNvPr>
          <p:cNvSpPr txBox="1"/>
          <p:nvPr/>
        </p:nvSpPr>
        <p:spPr>
          <a:xfrm>
            <a:off x="994299" y="266330"/>
            <a:ext cx="9898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sl-SI" sz="3200" dirty="0"/>
              <a:t>POSLOVNI ODHODKI</a:t>
            </a:r>
          </a:p>
        </p:txBody>
      </p:sp>
      <p:sp>
        <p:nvSpPr>
          <p:cNvPr id="9" name="PoljeZBesedilom 8">
            <a:extLst>
              <a:ext uri="{FF2B5EF4-FFF2-40B4-BE49-F238E27FC236}">
                <a16:creationId xmlns:a16="http://schemas.microsoft.com/office/drawing/2014/main" id="{480046CE-3EF0-4690-92C1-09B4F60BB14D}"/>
              </a:ext>
            </a:extLst>
          </p:cNvPr>
          <p:cNvSpPr txBox="1"/>
          <p:nvPr/>
        </p:nvSpPr>
        <p:spPr>
          <a:xfrm>
            <a:off x="7940449" y="1383729"/>
            <a:ext cx="40038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/>
              <a:t>Napovedana rast cen surovin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/>
              <a:t>Stroški materiala (preko 50%)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/>
              <a:t>Stroški dela v porastu - rast bruto plače posameznega delavca (1,8 – 1,9%)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/>
              <a:t> Napovedi umirjanja zaposlovanja 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84EB8445-70E2-47A6-AD61-74A1D592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6" y="824149"/>
            <a:ext cx="7791450" cy="3327675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7869E2D7-25AF-46F6-ACE1-04092991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99" y="4151824"/>
            <a:ext cx="9283176" cy="138264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8EDE25DF-EA55-4B58-87A3-CEB6C50F6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561" y="5534469"/>
            <a:ext cx="5892878" cy="12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7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>
            <a:extLst>
              <a:ext uri="{FF2B5EF4-FFF2-40B4-BE49-F238E27FC236}">
                <a16:creationId xmlns:a16="http://schemas.microsoft.com/office/drawing/2014/main" id="{64A25501-E909-4ACF-B4BD-4D9828F3799C}"/>
              </a:ext>
            </a:extLst>
          </p:cNvPr>
          <p:cNvSpPr txBox="1"/>
          <p:nvPr/>
        </p:nvSpPr>
        <p:spPr>
          <a:xfrm>
            <a:off x="2533650" y="171450"/>
            <a:ext cx="687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sl-SI" sz="3200" dirty="0"/>
              <a:t>PROST DENARNI TOK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8B59A89A-BC59-4B69-905A-7EE19BEC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4" y="900534"/>
            <a:ext cx="11830952" cy="2195420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4A6F1C5A-6273-4805-B1C4-81942AA88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94" y="3429000"/>
            <a:ext cx="9007161" cy="21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29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jeZBesedilom 1">
            <a:extLst>
              <a:ext uri="{FF2B5EF4-FFF2-40B4-BE49-F238E27FC236}">
                <a16:creationId xmlns:a16="http://schemas.microsoft.com/office/drawing/2014/main" id="{EDB1DF1E-768D-4EF3-ACA6-AFE501854EE2}"/>
              </a:ext>
            </a:extLst>
          </p:cNvPr>
          <p:cNvSpPr txBox="1"/>
          <p:nvPr/>
        </p:nvSpPr>
        <p:spPr>
          <a:xfrm>
            <a:off x="2166151" y="1615736"/>
            <a:ext cx="772357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6000" dirty="0">
                <a:solidFill>
                  <a:schemeClr val="accent2"/>
                </a:solidFill>
              </a:rPr>
              <a:t>NAJLEPŠA HVALA ZA POZORNOST!</a:t>
            </a:r>
          </a:p>
          <a:p>
            <a:endParaRPr lang="sl-SI" sz="4400" dirty="0"/>
          </a:p>
        </p:txBody>
      </p:sp>
    </p:spTree>
    <p:extLst>
      <p:ext uri="{BB962C8B-B14F-4D97-AF65-F5344CB8AC3E}">
        <p14:creationId xmlns:p14="http://schemas.microsoft.com/office/powerpoint/2010/main" val="3932796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85BB95-8888-4FA6-9602-B4E3DF64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VIRI IN LITERATURA: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D81FEA9-F2C1-43F4-8E58-E3C1B9AD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405003"/>
          </a:xfrm>
        </p:spPr>
        <p:txBody>
          <a:bodyPr>
            <a:normAutofit fontScale="77500" lnSpcReduction="20000"/>
          </a:bodyPr>
          <a:lstStyle/>
          <a:p>
            <a:r>
              <a:rPr lang="sl-SI" dirty="0">
                <a:hlinkClick r:id="rId2"/>
              </a:rPr>
              <a:t>http://www.financnislovar.com/definicije/donos-na-kapital-ROE.html</a:t>
            </a:r>
            <a:endParaRPr lang="sl-SI" dirty="0"/>
          </a:p>
          <a:p>
            <a:r>
              <a:rPr lang="sl-SI" dirty="0">
                <a:hlinkClick r:id="rId3"/>
              </a:rPr>
              <a:t>https://bankazapodjetnike.si/novice/podjetniske-finance/kaj-mi-povedo-financni-kazalniki-uspesnosti-podjetja/</a:t>
            </a:r>
            <a:endParaRPr lang="sl-SI" dirty="0"/>
          </a:p>
          <a:p>
            <a:r>
              <a:rPr lang="sl-SI" dirty="0">
                <a:hlinkClick r:id="rId4"/>
              </a:rPr>
              <a:t>http://www.sloexport.si/</a:t>
            </a:r>
            <a:endParaRPr lang="sl-SI" dirty="0"/>
          </a:p>
          <a:p>
            <a:r>
              <a:rPr lang="sl-SI" dirty="0">
                <a:hlinkClick r:id="rId5"/>
              </a:rPr>
              <a:t>https://www.ajpes.si/prs/</a:t>
            </a:r>
            <a:endParaRPr lang="sl-SI" dirty="0"/>
          </a:p>
          <a:p>
            <a:r>
              <a:rPr lang="sl-SI" dirty="0"/>
              <a:t>Diplomsko delo: Taja Debeljak - Vrednotenje podjetja Aerodrom Ljubljana, Ljubljana 2018, dostopno na: </a:t>
            </a:r>
            <a:r>
              <a:rPr lang="sl-SI" dirty="0">
                <a:hlinkClick r:id="rId6"/>
              </a:rPr>
              <a:t>https://repozitorij.uni-lj.si/Dokument.php?id=112868&amp;lang=slv</a:t>
            </a:r>
            <a:endParaRPr lang="sl-SI" dirty="0"/>
          </a:p>
          <a:p>
            <a:r>
              <a:rPr lang="sl-SI" dirty="0">
                <a:hlinkClick r:id="rId7"/>
              </a:rPr>
              <a:t>https://www.gzs.si/Portals/Panoga-ElektroIndustrija/Dokumenti_za_ZEE/Informacija%20o%20poslovanju%20elektronske%20in%20elektroindustrije%20v%20RS%20v%20letu%202015.pdf</a:t>
            </a:r>
            <a:endParaRPr lang="sl-SI" dirty="0"/>
          </a:p>
          <a:p>
            <a:r>
              <a:rPr lang="sl-SI" dirty="0"/>
              <a:t>Bojan Praznik - Priročnik za ocenjevanje vrednosti podjetij, Slovenski inštitut za revizijo, Ljubljana 2004</a:t>
            </a:r>
          </a:p>
          <a:p>
            <a:r>
              <a:rPr lang="sl-SI" dirty="0">
                <a:hlinkClick r:id="rId8"/>
              </a:rPr>
              <a:t>https://www.izvoznookno.si/drzave/nemcija/gospodarske-panoge/#avtomobilska</a:t>
            </a:r>
            <a:endParaRPr lang="sl-SI" dirty="0"/>
          </a:p>
          <a:p>
            <a:r>
              <a:rPr lang="sl-SI" dirty="0">
                <a:hlinkClick r:id="rId9"/>
              </a:rPr>
              <a:t>https://svetkapitala.delo.si/finance/pricakujemo-lahko-rast-surovin-125030</a:t>
            </a:r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1981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D0370E-033D-4BDA-9991-895FB02C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/>
              <a:t>PRILAGODITVE VREDNOSTI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D304C02-B904-42DB-9427-1AE7B262F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983" y="2015732"/>
            <a:ext cx="4185741" cy="3450613"/>
          </a:xfrm>
        </p:spPr>
        <p:txBody>
          <a:bodyPr/>
          <a:lstStyle/>
          <a:p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ODBITEK ZA NEOBVLADLJIVOST</a:t>
            </a:r>
            <a:r>
              <a:rPr lang="sl-SI" dirty="0"/>
              <a:t>:</a:t>
            </a:r>
          </a:p>
          <a:p>
            <a:pPr lvl="1">
              <a:lnSpc>
                <a:spcPct val="100000"/>
              </a:lnSpc>
            </a:pPr>
            <a:r>
              <a:rPr lang="sl-SI" dirty="0"/>
              <a:t>Nezmožnost obvladovanja podjetja</a:t>
            </a:r>
          </a:p>
          <a:p>
            <a:pPr lvl="1">
              <a:lnSpc>
                <a:spcPct val="100000"/>
              </a:lnSpc>
            </a:pPr>
            <a:r>
              <a:rPr lang="sl-SI" dirty="0"/>
              <a:t>Večji lastniški delež ima manjši odbitek</a:t>
            </a:r>
          </a:p>
          <a:p>
            <a:pPr lvl="1">
              <a:lnSpc>
                <a:spcPct val="100000"/>
              </a:lnSpc>
            </a:pPr>
            <a:r>
              <a:rPr lang="sl-SI" b="1" dirty="0"/>
              <a:t>VZROKI</a:t>
            </a:r>
            <a:r>
              <a:rPr lang="sl-SI" dirty="0"/>
              <a:t>: pogodbene omejitve,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sl-SI" dirty="0"/>
              <a:t>interna in državna pravila, predkupna pravica, regulacija panoge, sporazumi delničarjev,…</a:t>
            </a:r>
          </a:p>
          <a:p>
            <a:pPr lvl="1"/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EBA15358-95A9-4D41-92D8-B6E5AB6170BE}"/>
              </a:ext>
            </a:extLst>
          </p:cNvPr>
          <p:cNvSpPr txBox="1"/>
          <p:nvPr/>
        </p:nvSpPr>
        <p:spPr>
          <a:xfrm>
            <a:off x="6253216" y="2015732"/>
            <a:ext cx="531438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000" dirty="0">
                <a:solidFill>
                  <a:schemeClr val="accent2">
                    <a:lumMod val="75000"/>
                  </a:schemeClr>
                </a:solidFill>
              </a:rPr>
              <a:t>ODBITEK ZARADI POMANJKANJA TRŽLJIVOSTI</a:t>
            </a:r>
            <a:r>
              <a:rPr lang="sl-SI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dirty="0"/>
              <a:t>Nezmožnost hitre prodaje deleža brez večjih transakcijskih stroškov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dirty="0"/>
              <a:t>Pri večjih lastniških deležih govorimo o pomanjkanju likvidnosti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b="1" dirty="0"/>
              <a:t>VZROKI: </a:t>
            </a:r>
            <a:r>
              <a:rPr lang="sl-SI" dirty="0"/>
              <a:t>prodajna pravica, izplačilo dividend, potencialni kupci, dostop do informacij, verjetnost kotacije na borzi,…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l-SI" dirty="0"/>
              <a:t>Določanje na podlagi restriktivnih delnic ali vrednosti delnice pred prvo javno ponudbo</a:t>
            </a:r>
          </a:p>
        </p:txBody>
      </p:sp>
    </p:spTree>
    <p:extLst>
      <p:ext uri="{BB962C8B-B14F-4D97-AF65-F5344CB8AC3E}">
        <p14:creationId xmlns:p14="http://schemas.microsoft.com/office/powerpoint/2010/main" val="311908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CD25E76-69B8-4EA0-AEB0-EA0FD081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sl-SI"/>
              <a:t>Finančna analiza poslovanja podjetja 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EBC29D9A-043C-4210-9584-E7D973DE7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85079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630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BAE5DBD-3696-4A69-BE99-A9A1E813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91" y="948629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KRATKA PREDSTAVITEV PODJETJA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značba mesta vsebine 2">
            <a:extLst>
              <a:ext uri="{FF2B5EF4-FFF2-40B4-BE49-F238E27FC236}">
                <a16:creationId xmlns:a16="http://schemas.microsoft.com/office/drawing/2014/main" id="{311463CD-A4C1-4913-A13D-E8977E03A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0505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127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93D50F3-68F0-44F8-BA05-16C215DB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41" y="948629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000" dirty="0"/>
              <a:t>MAKROEKONOMSKO OKOLJE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AB4146E6-C44B-4F39-9389-02EFCB139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72263"/>
              </p:ext>
            </p:extLst>
          </p:nvPr>
        </p:nvGraphicFramePr>
        <p:xfrm>
          <a:off x="5194300" y="470924"/>
          <a:ext cx="6513604" cy="5574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961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4AFF470C-CC8B-4CC4-863D-8299ABC44A77}"/>
              </a:ext>
            </a:extLst>
          </p:cNvPr>
          <p:cNvSpPr txBox="1"/>
          <p:nvPr/>
        </p:nvSpPr>
        <p:spPr>
          <a:xfrm>
            <a:off x="1451579" y="50955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cap="all" dirty="0">
                <a:latin typeface="+mj-lt"/>
                <a:ea typeface="+mj-ea"/>
                <a:cs typeface="+mj-cs"/>
              </a:rPr>
              <a:t>DOBIČKONOSNOST KAPITALA: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cap="all" dirty="0">
                <a:latin typeface="+mj-lt"/>
                <a:ea typeface="+mj-ea"/>
                <a:cs typeface="+mj-cs"/>
              </a:rPr>
              <a:t>= </a:t>
            </a:r>
            <a:r>
              <a:rPr lang="en-US" sz="2400" b="1" cap="all" dirty="0" err="1">
                <a:latin typeface="+mj-lt"/>
                <a:ea typeface="+mj-ea"/>
                <a:cs typeface="+mj-cs"/>
              </a:rPr>
              <a:t>Čisti</a:t>
            </a:r>
            <a:r>
              <a:rPr lang="en-US" sz="2400" b="1" cap="all" dirty="0">
                <a:latin typeface="+mj-lt"/>
                <a:ea typeface="+mj-ea"/>
                <a:cs typeface="+mj-cs"/>
              </a:rPr>
              <a:t> </a:t>
            </a:r>
            <a:r>
              <a:rPr lang="en-US" sz="2400" b="1" cap="all" dirty="0" err="1">
                <a:latin typeface="+mj-lt"/>
                <a:ea typeface="+mj-ea"/>
                <a:cs typeface="+mj-cs"/>
              </a:rPr>
              <a:t>dobiček</a:t>
            </a:r>
            <a:r>
              <a:rPr lang="en-US" sz="2400" b="1" cap="all" dirty="0">
                <a:latin typeface="+mj-lt"/>
                <a:ea typeface="+mj-ea"/>
                <a:cs typeface="+mj-cs"/>
              </a:rPr>
              <a:t>/</a:t>
            </a:r>
            <a:r>
              <a:rPr lang="en-US" sz="2400" b="1" cap="all" dirty="0" err="1">
                <a:latin typeface="+mj-lt"/>
                <a:ea typeface="+mj-ea"/>
                <a:cs typeface="+mj-cs"/>
              </a:rPr>
              <a:t>povprečni</a:t>
            </a:r>
            <a:r>
              <a:rPr lang="en-US" sz="2400" b="1" cap="all" dirty="0">
                <a:latin typeface="+mj-lt"/>
                <a:ea typeface="+mj-ea"/>
                <a:cs typeface="+mj-cs"/>
              </a:rPr>
              <a:t> </a:t>
            </a:r>
            <a:r>
              <a:rPr lang="en-US" sz="2400" b="1" cap="all" dirty="0" err="1">
                <a:latin typeface="+mj-lt"/>
                <a:ea typeface="+mj-ea"/>
                <a:cs typeface="+mj-cs"/>
              </a:rPr>
              <a:t>kapital</a:t>
            </a:r>
            <a:endParaRPr lang="en-US" sz="24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E51317DD-B6CC-4725-B579-E208C0E05913}"/>
              </a:ext>
            </a:extLst>
          </p:cNvPr>
          <p:cNvSpPr txBox="1"/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Koliko denarja podjetje ustvari glede na investirana sredstva v podjetje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Uspeh poslovodstva pri povečevanju vrednosti podjetja za lastnike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RASTOČI ROE: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Učinkovita poraba lastniškega kapitala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Višji donos za vlagatelje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Različni dejavniki za zvišanje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0C595CA6-1361-42AF-AB30-4F152BCB6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4" y="2107070"/>
            <a:ext cx="6219065" cy="37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360F61B5-836D-44FE-92C1-CE851E0F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161925"/>
            <a:ext cx="6492820" cy="3634943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580B8B76-801A-4468-9F29-C805D39B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5" y="3090137"/>
            <a:ext cx="6263702" cy="36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6617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ja">
  <a:themeElements>
    <a:clrScheme name="Galerij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j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j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1493</Words>
  <Application>Microsoft Office PowerPoint</Application>
  <PresentationFormat>Širokozaslonsko</PresentationFormat>
  <Paragraphs>224</Paragraphs>
  <Slides>34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34</vt:i4>
      </vt:variant>
    </vt:vector>
  </HeadingPairs>
  <TitlesOfParts>
    <vt:vector size="38" baseType="lpstr">
      <vt:lpstr>Arial</vt:lpstr>
      <vt:lpstr>Calibri</vt:lpstr>
      <vt:lpstr>Gill Sans MT</vt:lpstr>
      <vt:lpstr>Galerija</vt:lpstr>
      <vt:lpstr>Posebnosti pri vrednotenju podjetja z internim trgom delnic –  podjetje X</vt:lpstr>
      <vt:lpstr>Teorija vrednotenja podjetij</vt:lpstr>
      <vt:lpstr>NA DONOSU ZASNOVAN NAČIN</vt:lpstr>
      <vt:lpstr>PRILAGODITVE VREDNOSTI</vt:lpstr>
      <vt:lpstr>Finančna analiza poslovanja podjetja X</vt:lpstr>
      <vt:lpstr>KRATKA PREDSTAVITEV PODJETJA</vt:lpstr>
      <vt:lpstr>MAKROEKONOMSKO OKOLJE</vt:lpstr>
      <vt:lpstr>PowerPointova predstavitev</vt:lpstr>
      <vt:lpstr>PowerPointova predstavitev</vt:lpstr>
      <vt:lpstr>PowerPointova predstavitev</vt:lpstr>
      <vt:lpstr>Pomembnejši izvozni trgi podjetja 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VIRI IN LITERATURA: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Posebnosti pri vrednotenju podjetja z internim trgom delnic –  podjetje X</dc:title>
  <dc:creator>Habjan, Neža</dc:creator>
  <cp:lastModifiedBy>Habjan, Neža</cp:lastModifiedBy>
  <cp:revision>24</cp:revision>
  <dcterms:created xsi:type="dcterms:W3CDTF">2019-03-31T20:55:54Z</dcterms:created>
  <dcterms:modified xsi:type="dcterms:W3CDTF">2019-04-01T20:20:28Z</dcterms:modified>
</cp:coreProperties>
</file>