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5"/>
    <p:restoredTop sz="94646"/>
  </p:normalViewPr>
  <p:slideViewPr>
    <p:cSldViewPr snapToGrid="0">
      <p:cViewPr varScale="1">
        <p:scale>
          <a:sx n="103" d="100"/>
          <a:sy n="103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B2910-814F-CC4B-88BE-F65E86F687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B64F9-5C83-0542-90D9-338061CD7BF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615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B64F9-5C83-0542-90D9-338061CD7BF7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638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30A8-5092-1F61-AFCC-8368C2668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65124-A485-545B-D646-F5E8A776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A7AEB-ABA3-0D54-DA0A-C1998781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9786-CC35-1A6B-AAC9-175E37E0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589A-B87C-E2B5-B5E4-55F6BF9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00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ECE4-1D20-9E37-EF5E-62A5D212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A538D-9DCC-1C50-C551-EB83CB7E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912D-7010-028E-E5F0-FF425547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FD87-B5B5-6D1B-C22D-ED8BDD92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BC76-7BBE-3969-8C30-1DEB4EA8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46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4AC65-8557-450C-3990-A445FE9B3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27725-F47D-CCC1-9944-D83A2517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B764-7299-3787-4D00-CA23AFD7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03D3-2ADC-56AE-830E-90D912F6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198B-5CAA-06D7-FBE2-345209E4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837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149F-4578-8E02-D0A9-E1BFF654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8C54-A0D0-661F-868A-AFEAF07A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A69E-6294-65BC-16D6-12EF620D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9AA1-DFEE-82CE-A85E-30073C51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F26E-8CF8-53FD-8066-1FC44E6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744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FEDC-FA9E-D98B-0E15-47BE04F9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521A-3ABD-DF94-FD23-343D5158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4C0E-4042-808E-96C9-89E3A770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4739-3BFE-A0B1-194B-25E4491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E3FE-70BA-F06A-F770-2406CB61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711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EC04-A797-57ED-79E6-38E266D5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7D9A-5124-8A74-AFD0-CD4C9A26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FF974-DDB0-EDA0-CCE3-AACF6329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7C998-F3AD-D62E-157C-ADE9F8EA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774-6390-EC84-D7FE-30ED25EF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D5117-CAE6-5E48-1E86-2AA5A60D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6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DCA5-FEE7-ABDC-2529-C69470A5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8A49-EFAE-1A02-D1FE-D2AF00AB5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2F5AC-B869-2C28-7990-7D37A2BF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22266-9932-E549-540B-BAC632256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02512-AB7E-EFAE-80DB-84D55577A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8B034-A05D-2095-128F-1E61C6D6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BA999-CBC8-4BCD-E0F2-6244850F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3B310-7F07-E9B9-6FDC-3BC1EFA6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207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DEDA-B08D-94BE-B893-C4A08AEE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4E6D5-7588-0CA2-C29F-960AD9D7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3F7B5-CBA3-3093-73B6-56272AC1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5EDF-DF59-11C9-B244-4AB7D111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4352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57CB8-8898-D617-6CCA-9E0BC3B5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55375-82AD-BB3B-81C3-1F9D175C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15FA8-7058-6B2A-59E5-73EC545C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965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A928-9FE5-342C-5D61-18C6D72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51B8-E858-EEA1-415E-6956ECBE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20DCC-4FB5-0A14-A5D0-63915CE7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92DF-0842-BD85-C2F3-48A49BA0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72B8-5501-F130-A008-EFB04B82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D2BC-55A7-946A-DCA7-145D4BF8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99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4A95-405D-6612-B89F-4E3F4A0F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3C192-86D7-E13B-00B0-4D8CED8E9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78BC-9818-D642-C331-BB73D8584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0C87-2035-1730-C521-A31C6997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643B-454B-81C8-FFFB-A1A0D08B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0CE6-8B7A-D992-9953-8F28A8F9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556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A3A1F-902E-B182-3AD1-F0188F18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9E90-055C-BCB6-53F0-8C4F2C5D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6163-262E-B10F-AA62-32380AF04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D9D31-0055-7D46-9D98-438306D5DE93}" type="datetimeFigureOut">
              <a:rPr lang="sl-SI" smtClean="0"/>
              <a:t>27. 5. 25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9335-B5C9-1DAF-085D-551E2CF53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7589-713F-593F-0E1D-83F6DC968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658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55B0-5733-99E5-C742-95A13AE7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723" y="1187481"/>
            <a:ext cx="10974860" cy="1934883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solidFill>
                  <a:srgbClr val="141413"/>
                </a:solidFill>
                <a:effectLst/>
                <a:latin typeface="STIX Two Text" pitchFamily="2" charset="0"/>
              </a:rPr>
              <a:t>A 28 -­ Day Ecological Momentary Assessment of</a:t>
            </a:r>
            <a:r>
              <a:rPr lang="en-GB" sz="4000" b="1" dirty="0">
                <a:solidFill>
                  <a:srgbClr val="141413"/>
                </a:solidFill>
                <a:latin typeface="STIX Two Text" pitchFamily="2" charset="0"/>
              </a:rPr>
              <a:t> </a:t>
            </a:r>
            <a:r>
              <a:rPr lang="en-GB" sz="4000" b="1" dirty="0">
                <a:solidFill>
                  <a:srgbClr val="141413"/>
                </a:solidFill>
                <a:effectLst/>
                <a:latin typeface="STIX Two Text" pitchFamily="2" charset="0"/>
              </a:rPr>
              <a:t>Mental Health Among Psychiatric Outpatients With</a:t>
            </a:r>
            <a:r>
              <a:rPr lang="en-GB" sz="4000" b="1" dirty="0">
                <a:solidFill>
                  <a:srgbClr val="141413"/>
                </a:solidFill>
                <a:latin typeface="STIX Two Text" pitchFamily="2" charset="0"/>
              </a:rPr>
              <a:t> </a:t>
            </a:r>
            <a:r>
              <a:rPr lang="en-GB" sz="4000" b="1" dirty="0">
                <a:solidFill>
                  <a:srgbClr val="141413"/>
                </a:solidFill>
                <a:effectLst/>
                <a:latin typeface="STIX Two Text" pitchFamily="2" charset="0"/>
              </a:rPr>
              <a:t>Suicidal Ideation</a:t>
            </a:r>
            <a:endParaRPr lang="sl-SI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2E104-C17C-C094-DAC1-80EFC4874D7A}"/>
              </a:ext>
            </a:extLst>
          </p:cNvPr>
          <p:cNvSpPr txBox="1"/>
          <p:nvPr/>
        </p:nvSpPr>
        <p:spPr>
          <a:xfrm>
            <a:off x="395417" y="558492"/>
            <a:ext cx="12476205" cy="654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sl-SI" sz="3600" dirty="0"/>
              <a:t>Opazovalna, prospektivna, longitudinalna študija: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8AD31-BFC5-44D6-07AE-3C54190CC68D}"/>
              </a:ext>
            </a:extLst>
          </p:cNvPr>
          <p:cNvSpPr txBox="1"/>
          <p:nvPr/>
        </p:nvSpPr>
        <p:spPr>
          <a:xfrm>
            <a:off x="1121830" y="4703077"/>
            <a:ext cx="3724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141413"/>
                </a:solidFill>
                <a:effectLst/>
                <a:latin typeface="STIX Two Text" pitchFamily="2" charset="0"/>
              </a:rPr>
              <a:t>Tom </a:t>
            </a: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Rupnik</a:t>
            </a:r>
            <a:r>
              <a:rPr lang="en-GB" sz="2400" b="1" dirty="0">
                <a:solidFill>
                  <a:srgbClr val="141413"/>
                </a:solidFill>
                <a:latin typeface="STIX Two Text" pitchFamily="2" charset="0"/>
              </a:rPr>
              <a:t> </a:t>
            </a: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Medjedovič</a:t>
            </a:r>
            <a:br>
              <a:rPr lang="en-GB" sz="2400" b="1" dirty="0">
                <a:solidFill>
                  <a:srgbClr val="141413"/>
                </a:solidFill>
                <a:effectLst/>
                <a:latin typeface="STIX Two Text" pitchFamily="2" charset="0"/>
              </a:rPr>
            </a:b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Neža</a:t>
            </a:r>
            <a:r>
              <a:rPr lang="en-GB" sz="2400" b="1" dirty="0">
                <a:solidFill>
                  <a:srgbClr val="141413"/>
                </a:solidFill>
                <a:effectLst/>
                <a:latin typeface="STIX Two Text" pitchFamily="2" charset="0"/>
              </a:rPr>
              <a:t> </a:t>
            </a: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Kržan</a:t>
            </a:r>
            <a:endParaRPr lang="sl-SI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C800B-E735-8061-71D2-8753FDE9FF09}"/>
              </a:ext>
            </a:extLst>
          </p:cNvPr>
          <p:cNvSpPr txBox="1"/>
          <p:nvPr/>
        </p:nvSpPr>
        <p:spPr>
          <a:xfrm>
            <a:off x="1121830" y="5670519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SI"/>
            </a:defPPr>
            <a:lvl1pPr>
              <a:defRPr b="1">
                <a:solidFill>
                  <a:srgbClr val="141413"/>
                </a:solidFill>
                <a:effectLst/>
                <a:latin typeface="STIX Two Text" pitchFamily="2" charset="0"/>
              </a:defRPr>
            </a:lvl1pPr>
          </a:lstStyle>
          <a:p>
            <a:r>
              <a:rPr lang="sl-SI" dirty="0"/>
              <a:t>Ljubljana, 2.6.2025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13278-1C76-3DB0-27CB-A0EEEF7A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43" r="5355"/>
          <a:stretch/>
        </p:blipFill>
        <p:spPr>
          <a:xfrm>
            <a:off x="4845926" y="3155415"/>
            <a:ext cx="7346074" cy="35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3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Mark Gif PNG Transparent Images Free Download | Vector Files |  Pngtree">
            <a:extLst>
              <a:ext uri="{FF2B5EF4-FFF2-40B4-BE49-F238E27FC236}">
                <a16:creationId xmlns:a16="http://schemas.microsoft.com/office/drawing/2014/main" id="{2E0EE920-BC1F-777E-EF70-EF14B352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232" y="-22879"/>
            <a:ext cx="3151749" cy="31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2371D4-E768-F574-8B92-ACD1F34BE157}"/>
              </a:ext>
            </a:extLst>
          </p:cNvPr>
          <p:cNvSpPr txBox="1"/>
          <p:nvPr/>
        </p:nvSpPr>
        <p:spPr>
          <a:xfrm>
            <a:off x="1182130" y="206430"/>
            <a:ext cx="8798010" cy="997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sl-SI" dirty="0"/>
              <a:t>RAZISKOVALN VPRAŠANJE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38A68-C8D3-5B99-F562-72F5F912C7D4}"/>
              </a:ext>
            </a:extLst>
          </p:cNvPr>
          <p:cNvSpPr txBox="1"/>
          <p:nvPr/>
        </p:nvSpPr>
        <p:spPr>
          <a:xfrm>
            <a:off x="650013" y="1176328"/>
            <a:ext cx="9862245" cy="831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sz="2400" b="0" i="1" dirty="0" err="1"/>
              <a:t>Raziskava</a:t>
            </a:r>
            <a:r>
              <a:rPr lang="en-GB" sz="2400" b="0" i="1" dirty="0"/>
              <a:t> je </a:t>
            </a:r>
            <a:r>
              <a:rPr lang="en-GB" sz="2400" b="0" i="1" dirty="0" err="1"/>
              <a:t>analizirala</a:t>
            </a:r>
            <a:r>
              <a:rPr lang="en-GB" sz="2400" b="0" i="1" dirty="0"/>
              <a:t> 28-dnevni </a:t>
            </a:r>
            <a:r>
              <a:rPr lang="en-GB" sz="2400" b="0" i="1" dirty="0" err="1"/>
              <a:t>vzorec</a:t>
            </a:r>
            <a:r>
              <a:rPr lang="en-GB" sz="2400" b="0" i="1" dirty="0"/>
              <a:t> </a:t>
            </a:r>
            <a:r>
              <a:rPr lang="en-GB" sz="2400" b="0" i="1" dirty="0" err="1"/>
              <a:t>samomorilnih</a:t>
            </a:r>
            <a:r>
              <a:rPr lang="en-GB" sz="2400" b="0" i="1" dirty="0"/>
              <a:t> </a:t>
            </a:r>
            <a:r>
              <a:rPr lang="en-GB" sz="2400" b="0" i="1" dirty="0" err="1"/>
              <a:t>misli</a:t>
            </a:r>
            <a:r>
              <a:rPr lang="en-GB" sz="2400" b="0" i="1" dirty="0"/>
              <a:t> </a:t>
            </a:r>
            <a:r>
              <a:rPr lang="en-GB" sz="2400" b="0" i="1" dirty="0" err="1"/>
              <a:t>pri</a:t>
            </a:r>
            <a:r>
              <a:rPr lang="en-GB" sz="2400" b="0" i="1" dirty="0"/>
              <a:t> </a:t>
            </a:r>
            <a:r>
              <a:rPr lang="en-GB" sz="2400" b="0" i="1" dirty="0" err="1"/>
              <a:t>psihiatričnih</a:t>
            </a:r>
            <a:r>
              <a:rPr lang="en-GB" sz="2400" b="0" i="1" dirty="0"/>
              <a:t> </a:t>
            </a:r>
            <a:r>
              <a:rPr lang="en-GB" sz="2400" b="0" i="1" dirty="0" err="1"/>
              <a:t>bolnikih</a:t>
            </a:r>
            <a:r>
              <a:rPr lang="en-GB" sz="2400" b="0" i="1" dirty="0"/>
              <a:t> z </a:t>
            </a:r>
            <a:r>
              <a:rPr lang="en-GB" sz="2400" b="0" i="1" dirty="0" err="1"/>
              <a:t>različnim</a:t>
            </a:r>
            <a:r>
              <a:rPr lang="en-GB" sz="2400" b="0" i="1" dirty="0"/>
              <a:t> </a:t>
            </a:r>
            <a:r>
              <a:rPr lang="en-GB" sz="2400" b="0" i="1" dirty="0" err="1"/>
              <a:t>tveganjem</a:t>
            </a:r>
            <a:r>
              <a:rPr lang="en-GB" sz="2400" b="0" i="1" dirty="0"/>
              <a:t> za </a:t>
            </a:r>
            <a:r>
              <a:rPr lang="en-GB" sz="2400" b="0" i="1" dirty="0" err="1"/>
              <a:t>samomor</a:t>
            </a:r>
            <a:r>
              <a:rPr lang="en-GB" sz="2400" b="0" i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CCF32-082F-A595-CF21-11BEC7685F75}"/>
              </a:ext>
            </a:extLst>
          </p:cNvPr>
          <p:cNvSpPr txBox="1"/>
          <p:nvPr/>
        </p:nvSpPr>
        <p:spPr>
          <a:xfrm>
            <a:off x="271847" y="2008003"/>
            <a:ext cx="11335265" cy="2090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0" i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sz="2000" b="1" i="0" dirty="0" err="1"/>
              <a:t>Glavna</a:t>
            </a:r>
            <a:r>
              <a:rPr lang="en-GB" sz="2000" b="1" i="0" dirty="0"/>
              <a:t> </a:t>
            </a:r>
            <a:r>
              <a:rPr lang="en-GB" sz="2000" b="1" i="0" dirty="0" err="1"/>
              <a:t>vprašanja</a:t>
            </a:r>
            <a:r>
              <a:rPr lang="en-GB" sz="2000" b="1" i="0" dirty="0"/>
              <a:t> so </a:t>
            </a:r>
            <a:r>
              <a:rPr lang="en-GB" sz="2000" b="1" i="0" dirty="0" err="1"/>
              <a:t>bila</a:t>
            </a:r>
            <a:r>
              <a:rPr lang="en-GB" sz="2000" b="1" i="0" dirty="0"/>
              <a:t>:</a:t>
            </a:r>
          </a:p>
          <a:p>
            <a:r>
              <a:rPr lang="en-GB" sz="1050" i="0" dirty="0"/>
              <a:t>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0" dirty="0" err="1"/>
              <a:t>opis</a:t>
            </a:r>
            <a:r>
              <a:rPr lang="en-GB" sz="2000" i="0" dirty="0"/>
              <a:t> </a:t>
            </a:r>
            <a:r>
              <a:rPr lang="en-GB" sz="2000" i="0" dirty="0" err="1"/>
              <a:t>demografskih</a:t>
            </a:r>
            <a:r>
              <a:rPr lang="en-GB" sz="2000" i="0" dirty="0"/>
              <a:t> in </a:t>
            </a:r>
            <a:r>
              <a:rPr lang="en-GB" sz="2000" i="0" dirty="0" err="1"/>
              <a:t>duševnih</a:t>
            </a:r>
            <a:r>
              <a:rPr lang="en-GB" sz="2000" i="0" dirty="0"/>
              <a:t> </a:t>
            </a:r>
            <a:r>
              <a:rPr lang="en-GB" sz="2000" i="0" dirty="0" err="1"/>
              <a:t>značilnosti</a:t>
            </a:r>
            <a:r>
              <a:rPr lang="en-GB" sz="2000" i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0" dirty="0" err="1"/>
              <a:t>primerjava</a:t>
            </a:r>
            <a:r>
              <a:rPr lang="en-GB" sz="2000" i="0" dirty="0"/>
              <a:t> </a:t>
            </a:r>
            <a:r>
              <a:rPr lang="en-GB" sz="2000" i="0" dirty="0" err="1"/>
              <a:t>vzorcev</a:t>
            </a:r>
            <a:r>
              <a:rPr lang="en-GB" sz="2000" i="0" dirty="0"/>
              <a:t> </a:t>
            </a:r>
            <a:r>
              <a:rPr lang="en-GB" sz="2000" i="0" dirty="0" err="1"/>
              <a:t>samomorilnih</a:t>
            </a:r>
            <a:r>
              <a:rPr lang="en-GB" sz="2000" i="0" dirty="0"/>
              <a:t> </a:t>
            </a:r>
            <a:r>
              <a:rPr lang="en-GB" sz="2000" i="0" dirty="0" err="1"/>
              <a:t>misli</a:t>
            </a:r>
            <a:r>
              <a:rPr lang="en-GB" sz="2000" i="0" dirty="0"/>
              <a:t> med </a:t>
            </a:r>
            <a:r>
              <a:rPr lang="en-GB" sz="2000" i="0" dirty="0" err="1"/>
              <a:t>visokorizičnimi</a:t>
            </a:r>
            <a:r>
              <a:rPr lang="en-GB" sz="2000" i="0" dirty="0"/>
              <a:t> in </a:t>
            </a:r>
            <a:r>
              <a:rPr lang="en-GB" sz="2000" i="0" dirty="0" err="1"/>
              <a:t>nizkorizičnimi</a:t>
            </a:r>
            <a:r>
              <a:rPr lang="en-GB" sz="2000" i="0" dirty="0"/>
              <a:t> </a:t>
            </a:r>
            <a:r>
              <a:rPr lang="en-GB" sz="2000" i="0" dirty="0" err="1"/>
              <a:t>skupinami</a:t>
            </a:r>
            <a:r>
              <a:rPr lang="en-GB" sz="2000" i="0" dirty="0"/>
              <a:t> </a:t>
            </a:r>
            <a:r>
              <a:rPr lang="en-GB" sz="2000" i="0" dirty="0" err="1"/>
              <a:t>ter</a:t>
            </a:r>
            <a:r>
              <a:rPr lang="en-GB" sz="2000" i="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0" dirty="0" err="1"/>
              <a:t>ugotovitev</a:t>
            </a:r>
            <a:r>
              <a:rPr lang="en-GB" sz="2000" i="0" dirty="0"/>
              <a:t> </a:t>
            </a:r>
            <a:r>
              <a:rPr lang="en-GB" sz="2000" i="0" dirty="0" err="1"/>
              <a:t>povezav</a:t>
            </a:r>
            <a:r>
              <a:rPr lang="en-GB" sz="2000" i="0" dirty="0"/>
              <a:t> med </a:t>
            </a:r>
            <a:r>
              <a:rPr lang="en-GB" sz="2000" i="0" dirty="0" err="1"/>
              <a:t>samomorilnim</a:t>
            </a:r>
            <a:r>
              <a:rPr lang="en-GB" sz="2000" i="0" dirty="0"/>
              <a:t> </a:t>
            </a:r>
            <a:r>
              <a:rPr lang="en-GB" sz="2000" i="0" dirty="0" err="1"/>
              <a:t>razmišljanjem</a:t>
            </a:r>
            <a:r>
              <a:rPr lang="en-GB" sz="2000" i="0" dirty="0"/>
              <a:t>, </a:t>
            </a:r>
            <a:r>
              <a:rPr lang="en-GB" sz="2000" i="0" dirty="0" err="1"/>
              <a:t>depresijo</a:t>
            </a:r>
            <a:r>
              <a:rPr lang="en-GB" sz="2000" i="0" dirty="0"/>
              <a:t>, </a:t>
            </a:r>
            <a:r>
              <a:rPr lang="en-GB" sz="2000" i="0" dirty="0" err="1"/>
              <a:t>anksioznostjo</a:t>
            </a:r>
            <a:r>
              <a:rPr lang="en-GB" sz="2000" i="0" dirty="0"/>
              <a:t> in </a:t>
            </a:r>
            <a:r>
              <a:rPr lang="en-GB" sz="2000" i="0" dirty="0" err="1"/>
              <a:t>stresom</a:t>
            </a:r>
            <a:r>
              <a:rPr lang="en-GB" sz="2000" i="0" dirty="0"/>
              <a:t> </a:t>
            </a:r>
            <a:r>
              <a:rPr lang="en-GB" sz="2000" i="0" dirty="0" err="1"/>
              <a:t>skozi</a:t>
            </a:r>
            <a:r>
              <a:rPr lang="en-GB" sz="2000" i="0" dirty="0"/>
              <a:t> </a:t>
            </a:r>
            <a:r>
              <a:rPr lang="en-GB" sz="2000" i="0" dirty="0" err="1"/>
              <a:t>čas</a:t>
            </a:r>
            <a:r>
              <a:rPr lang="en-GB" sz="2000" i="0" dirty="0"/>
              <a:t> z </a:t>
            </a:r>
            <a:r>
              <a:rPr lang="en-GB" sz="2000" i="0" dirty="0" err="1"/>
              <a:t>metodo</a:t>
            </a:r>
            <a:r>
              <a:rPr lang="en-GB" sz="2000" i="0" dirty="0"/>
              <a:t> EMA.</a:t>
            </a:r>
            <a:endParaRPr lang="sl-SI" sz="2000" i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768FF-8693-4981-CF89-E73DD64762A9}"/>
              </a:ext>
            </a:extLst>
          </p:cNvPr>
          <p:cNvSpPr txBox="1"/>
          <p:nvPr/>
        </p:nvSpPr>
        <p:spPr>
          <a:xfrm>
            <a:off x="271847" y="4328077"/>
            <a:ext cx="13327687" cy="2378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Glavna</a:t>
            </a:r>
            <a:r>
              <a:rPr lang="en-GB" dirty="0"/>
              <a:t> </a:t>
            </a:r>
            <a:r>
              <a:rPr lang="en-GB" dirty="0" err="1"/>
              <a:t>hipoteza</a:t>
            </a:r>
            <a:r>
              <a:rPr lang="en-GB" dirty="0"/>
              <a:t>: </a:t>
            </a:r>
          </a:p>
          <a:p>
            <a:r>
              <a:rPr lang="en-GB" b="0" dirty="0" err="1"/>
              <a:t>Vzorci</a:t>
            </a:r>
            <a:r>
              <a:rPr lang="en-GB" b="0" dirty="0"/>
              <a:t> </a:t>
            </a:r>
            <a:r>
              <a:rPr lang="en-GB" b="0" dirty="0" err="1"/>
              <a:t>samomorilskih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 so </a:t>
            </a:r>
            <a:r>
              <a:rPr lang="en-GB" b="0" dirty="0" err="1"/>
              <a:t>povezani</a:t>
            </a:r>
            <a:r>
              <a:rPr lang="en-GB" b="0" dirty="0"/>
              <a:t> z </a:t>
            </a:r>
            <a:r>
              <a:rPr lang="en-GB" b="0" dirty="0" err="1"/>
              <a:t>psihološkimi</a:t>
            </a:r>
            <a:r>
              <a:rPr lang="en-GB" b="0" dirty="0"/>
              <a:t> </a:t>
            </a:r>
            <a:r>
              <a:rPr lang="en-GB" b="0" dirty="0" err="1"/>
              <a:t>dejavniki</a:t>
            </a:r>
            <a:r>
              <a:rPr lang="en-GB" b="0" dirty="0"/>
              <a:t> (</a:t>
            </a:r>
            <a:r>
              <a:rPr lang="en-GB" b="0" dirty="0" err="1"/>
              <a:t>depresija</a:t>
            </a:r>
            <a:r>
              <a:rPr lang="en-GB" b="0" dirty="0"/>
              <a:t>, </a:t>
            </a:r>
            <a:r>
              <a:rPr lang="en-GB" b="0" dirty="0" err="1"/>
              <a:t>anksioznost</a:t>
            </a:r>
            <a:r>
              <a:rPr lang="en-GB" b="0" dirty="0"/>
              <a:t> in </a:t>
            </a:r>
            <a:r>
              <a:rPr lang="en-GB" b="0" dirty="0" err="1"/>
              <a:t>stres</a:t>
            </a:r>
            <a:r>
              <a:rPr lang="en-GB" b="0" dirty="0"/>
              <a:t>). </a:t>
            </a:r>
          </a:p>
          <a:p>
            <a:endParaRPr lang="en-GB" b="0" dirty="0"/>
          </a:p>
          <a:p>
            <a:r>
              <a:rPr lang="en-GB" dirty="0" err="1"/>
              <a:t>Dodatne</a:t>
            </a:r>
            <a:r>
              <a:rPr lang="en-GB" dirty="0"/>
              <a:t> </a:t>
            </a:r>
            <a:r>
              <a:rPr lang="en-GB" dirty="0" err="1"/>
              <a:t>hipoteze</a:t>
            </a:r>
            <a:r>
              <a:rPr lang="en-GB" dirty="0"/>
              <a:t>: </a:t>
            </a:r>
          </a:p>
          <a:p>
            <a:r>
              <a:rPr lang="en-GB" b="0" dirty="0" err="1"/>
              <a:t>Različni</a:t>
            </a:r>
            <a:r>
              <a:rPr lang="en-GB" b="0" dirty="0"/>
              <a:t> </a:t>
            </a:r>
            <a:r>
              <a:rPr lang="en-GB" b="0" dirty="0" err="1"/>
              <a:t>psihološki</a:t>
            </a:r>
            <a:r>
              <a:rPr lang="en-GB" b="0" dirty="0"/>
              <a:t>, </a:t>
            </a:r>
            <a:r>
              <a:rPr lang="en-GB" b="0" dirty="0" err="1"/>
              <a:t>socialno-demografski</a:t>
            </a:r>
            <a:r>
              <a:rPr lang="en-GB" b="0" dirty="0"/>
              <a:t> in </a:t>
            </a:r>
            <a:r>
              <a:rPr lang="en-GB" b="0" dirty="0" err="1"/>
              <a:t>telesni</a:t>
            </a:r>
            <a:r>
              <a:rPr lang="en-GB" b="0" dirty="0"/>
              <a:t> </a:t>
            </a:r>
            <a:r>
              <a:rPr lang="en-GB" b="0" dirty="0" err="1"/>
              <a:t>dejavniki</a:t>
            </a:r>
            <a:r>
              <a:rPr lang="en-GB" b="0" dirty="0"/>
              <a:t> </a:t>
            </a:r>
            <a:r>
              <a:rPr lang="en-GB" b="0" dirty="0" err="1"/>
              <a:t>vplivajo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intenzivnost</a:t>
            </a:r>
            <a:r>
              <a:rPr lang="en-GB" b="0" dirty="0"/>
              <a:t> </a:t>
            </a:r>
            <a:r>
              <a:rPr lang="en-GB" b="0" dirty="0" err="1"/>
              <a:t>samomorilskih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; </a:t>
            </a:r>
          </a:p>
          <a:p>
            <a:r>
              <a:rPr lang="en-GB" b="0" dirty="0" err="1"/>
              <a:t>obstajajo</a:t>
            </a:r>
            <a:r>
              <a:rPr lang="en-GB" b="0" dirty="0"/>
              <a:t> </a:t>
            </a:r>
            <a:r>
              <a:rPr lang="en-GB" b="0" dirty="0" err="1"/>
              <a:t>razlike</a:t>
            </a:r>
            <a:r>
              <a:rPr lang="en-GB" b="0" dirty="0"/>
              <a:t> v </a:t>
            </a:r>
            <a:r>
              <a:rPr lang="en-GB" b="0" dirty="0" err="1"/>
              <a:t>vzorcih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 med </a:t>
            </a:r>
            <a:r>
              <a:rPr lang="en-GB" b="0" dirty="0" err="1"/>
              <a:t>skupinami</a:t>
            </a:r>
            <a:r>
              <a:rPr lang="en-GB" b="0" dirty="0"/>
              <a:t> z </a:t>
            </a:r>
            <a:r>
              <a:rPr lang="en-GB" b="0" dirty="0" err="1"/>
              <a:t>viskim</a:t>
            </a:r>
            <a:r>
              <a:rPr lang="en-GB" b="0" dirty="0"/>
              <a:t> in </a:t>
            </a:r>
            <a:r>
              <a:rPr lang="en-GB" b="0" dirty="0" err="1"/>
              <a:t>nizkim</a:t>
            </a:r>
            <a:r>
              <a:rPr lang="en-GB" b="0" dirty="0"/>
              <a:t> </a:t>
            </a:r>
            <a:r>
              <a:rPr lang="en-GB" b="0" dirty="0" err="1"/>
              <a:t>rizikom</a:t>
            </a:r>
            <a:r>
              <a:rPr lang="en-GB" b="0" dirty="0"/>
              <a:t> za </a:t>
            </a:r>
            <a:r>
              <a:rPr lang="en-GB" b="0" dirty="0" err="1"/>
              <a:t>samomor</a:t>
            </a:r>
            <a:r>
              <a:rPr lang="en-GB" b="0" dirty="0"/>
              <a:t>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2831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,700+ Stick People Infographics Stock Illustrations, Royalty-Free Vector  Graphics &amp; Clip Art - iStock">
            <a:extLst>
              <a:ext uri="{FF2B5EF4-FFF2-40B4-BE49-F238E27FC236}">
                <a16:creationId xmlns:a16="http://schemas.microsoft.com/office/drawing/2014/main" id="{D1FA422E-4AF7-614D-34BF-3295C557E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5" t="63537" r="13594" b="2702"/>
          <a:stretch/>
        </p:blipFill>
        <p:spPr bwMode="auto">
          <a:xfrm>
            <a:off x="0" y="123568"/>
            <a:ext cx="4361122" cy="38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87951-2DE5-B308-A55D-C072967E33B5}"/>
              </a:ext>
            </a:extLst>
          </p:cNvPr>
          <p:cNvSpPr txBox="1"/>
          <p:nvPr/>
        </p:nvSpPr>
        <p:spPr>
          <a:xfrm>
            <a:off x="4212841" y="562703"/>
            <a:ext cx="7414056" cy="2866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starejši</a:t>
            </a:r>
            <a:r>
              <a:rPr lang="en-GB" b="0" dirty="0"/>
              <a:t> od 19 let,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imajo</a:t>
            </a:r>
            <a:r>
              <a:rPr lang="en-GB" b="0" dirty="0"/>
              <a:t> </a:t>
            </a:r>
            <a:r>
              <a:rPr lang="en-GB" b="0" dirty="0" err="1"/>
              <a:t>pametni</a:t>
            </a:r>
            <a:r>
              <a:rPr lang="en-GB" b="0" dirty="0"/>
              <a:t> </a:t>
            </a:r>
            <a:r>
              <a:rPr lang="en-GB" b="0" dirty="0" err="1"/>
              <a:t>telefon</a:t>
            </a:r>
            <a:r>
              <a:rPr lang="en-GB" b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lahko</a:t>
            </a:r>
            <a:r>
              <a:rPr lang="en-GB" b="0" dirty="0"/>
              <a:t> </a:t>
            </a:r>
            <a:r>
              <a:rPr lang="en-GB" b="0" dirty="0" err="1"/>
              <a:t>nosijo</a:t>
            </a:r>
            <a:r>
              <a:rPr lang="en-GB" b="0" dirty="0"/>
              <a:t> </a:t>
            </a:r>
            <a:r>
              <a:rPr lang="en-GB" b="0" dirty="0" err="1"/>
              <a:t>napravo</a:t>
            </a:r>
            <a:r>
              <a:rPr lang="en-GB" b="0" dirty="0"/>
              <a:t> za </a:t>
            </a:r>
            <a:r>
              <a:rPr lang="en-GB" b="0" dirty="0" err="1"/>
              <a:t>aktigrafijo</a:t>
            </a:r>
            <a:r>
              <a:rPr lang="en-GB" b="0" dirty="0"/>
              <a:t>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govorijo</a:t>
            </a:r>
            <a:r>
              <a:rPr lang="en-GB" b="0" dirty="0"/>
              <a:t> in </a:t>
            </a:r>
            <a:r>
              <a:rPr lang="en-GB" b="0" dirty="0" err="1"/>
              <a:t>pišejo</a:t>
            </a:r>
            <a:r>
              <a:rPr lang="en-GB" b="0" dirty="0"/>
              <a:t> </a:t>
            </a:r>
            <a:r>
              <a:rPr lang="en-GB" b="0" dirty="0" err="1"/>
              <a:t>korejsko</a:t>
            </a:r>
            <a:r>
              <a:rPr lang="en-GB" b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samomorilske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 </a:t>
            </a:r>
            <a:r>
              <a:rPr lang="en-GB" b="0" dirty="0" err="1"/>
              <a:t>ali</a:t>
            </a:r>
            <a:r>
              <a:rPr lang="en-GB" b="0" dirty="0"/>
              <a:t> </a:t>
            </a:r>
            <a:r>
              <a:rPr lang="en-GB" b="0" dirty="0" err="1"/>
              <a:t>vedenje</a:t>
            </a:r>
            <a:r>
              <a:rPr lang="en-GB" b="0" dirty="0"/>
              <a:t> v </a:t>
            </a:r>
            <a:r>
              <a:rPr lang="en-GB" b="0" dirty="0" err="1"/>
              <a:t>zadjem</a:t>
            </a:r>
            <a:r>
              <a:rPr lang="en-GB" b="0" dirty="0"/>
              <a:t> </a:t>
            </a:r>
            <a:r>
              <a:rPr lang="en-GB" b="0" dirty="0" err="1"/>
              <a:t>tednu</a:t>
            </a:r>
            <a:r>
              <a:rPr lang="en-GB" b="0" dirty="0"/>
              <a:t>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morajo</a:t>
            </a:r>
            <a:r>
              <a:rPr lang="en-GB" b="0" dirty="0"/>
              <a:t> </a:t>
            </a:r>
            <a:r>
              <a:rPr lang="en-GB" b="0" dirty="0" err="1"/>
              <a:t>razumeti</a:t>
            </a:r>
            <a:r>
              <a:rPr lang="en-GB" b="0" dirty="0"/>
              <a:t> </a:t>
            </a:r>
            <a:r>
              <a:rPr lang="en-GB" b="0" dirty="0" err="1"/>
              <a:t>namen</a:t>
            </a:r>
            <a:r>
              <a:rPr lang="en-GB" b="0" dirty="0"/>
              <a:t> </a:t>
            </a:r>
            <a:r>
              <a:rPr lang="en-GB" b="0" dirty="0" err="1"/>
              <a:t>raziskave</a:t>
            </a:r>
            <a:r>
              <a:rPr lang="en-GB" b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prostovoljno</a:t>
            </a:r>
            <a:r>
              <a:rPr lang="en-GB" b="0" dirty="0"/>
              <a:t> </a:t>
            </a:r>
            <a:r>
              <a:rPr lang="en-GB" b="0" dirty="0" err="1"/>
              <a:t>podati</a:t>
            </a:r>
            <a:r>
              <a:rPr lang="en-GB" b="0" dirty="0"/>
              <a:t> </a:t>
            </a:r>
            <a:r>
              <a:rPr lang="en-GB" b="0" dirty="0" err="1"/>
              <a:t>soglasje</a:t>
            </a:r>
            <a:r>
              <a:rPr lang="en-GB" b="0" dirty="0"/>
              <a:t> </a:t>
            </a:r>
            <a:r>
              <a:rPr lang="en-GB" b="0" dirty="0" err="1"/>
              <a:t>sodelovanja</a:t>
            </a:r>
            <a:r>
              <a:rPr lang="en-GB" b="0" dirty="0"/>
              <a:t>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ne </a:t>
            </a:r>
            <a:r>
              <a:rPr lang="en-GB" b="0" dirty="0" err="1"/>
              <a:t>smejo</a:t>
            </a:r>
            <a:r>
              <a:rPr lang="en-GB" b="0" dirty="0"/>
              <a:t> </a:t>
            </a:r>
            <a:r>
              <a:rPr lang="en-GB" b="0" dirty="0" err="1"/>
              <a:t>sodelovati</a:t>
            </a:r>
            <a:r>
              <a:rPr lang="en-GB" b="0" dirty="0"/>
              <a:t> v </a:t>
            </a:r>
            <a:r>
              <a:rPr lang="en-GB" b="0" dirty="0" err="1"/>
              <a:t>drugi</a:t>
            </a:r>
            <a:r>
              <a:rPr lang="en-GB" b="0" dirty="0"/>
              <a:t> </a:t>
            </a:r>
            <a:r>
              <a:rPr lang="en-GB" b="0" dirty="0" err="1"/>
              <a:t>študiji</a:t>
            </a:r>
            <a:r>
              <a:rPr lang="en-GB" b="0" dirty="0"/>
              <a:t>.</a:t>
            </a:r>
          </a:p>
          <a:p>
            <a:pPr>
              <a:lnSpc>
                <a:spcPct val="100000"/>
              </a:lnSpc>
            </a:pPr>
            <a:endParaRPr lang="sl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EB666-3B90-E4FF-8553-E188D13AD9C9}"/>
              </a:ext>
            </a:extLst>
          </p:cNvPr>
          <p:cNvSpPr txBox="1"/>
          <p:nvPr/>
        </p:nvSpPr>
        <p:spPr>
          <a:xfrm>
            <a:off x="426090" y="5896338"/>
            <a:ext cx="3935032" cy="797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endParaRPr lang="en-GB" dirty="0"/>
          </a:p>
          <a:p>
            <a:pPr marL="0" indent="0">
              <a:buNone/>
            </a:pPr>
            <a:r>
              <a:rPr lang="en-GB" sz="2800" dirty="0" err="1"/>
              <a:t>vsaj</a:t>
            </a:r>
            <a:r>
              <a:rPr lang="en-GB" sz="2800" dirty="0"/>
              <a:t> </a:t>
            </a:r>
            <a:r>
              <a:rPr lang="en-GB" sz="2800" b="1" dirty="0"/>
              <a:t>128</a:t>
            </a:r>
            <a:r>
              <a:rPr lang="en-GB" sz="2800" dirty="0"/>
              <a:t> </a:t>
            </a:r>
            <a:r>
              <a:rPr lang="en-GB" sz="2800" dirty="0" err="1"/>
              <a:t>oseb</a:t>
            </a:r>
            <a:r>
              <a:rPr lang="en-GB" sz="2800" dirty="0"/>
              <a:t>, </a:t>
            </a:r>
          </a:p>
          <a:p>
            <a:pPr marL="0" indent="0">
              <a:buNone/>
            </a:pPr>
            <a:r>
              <a:rPr lang="en-GB" sz="2800" b="1" dirty="0"/>
              <a:t>150 - </a:t>
            </a:r>
            <a:r>
              <a:rPr lang="en-GB" sz="2800" dirty="0" err="1"/>
              <a:t>upoštevajoč</a:t>
            </a:r>
            <a:r>
              <a:rPr lang="en-GB" sz="2800" dirty="0"/>
              <a:t> </a:t>
            </a:r>
            <a:r>
              <a:rPr lang="en-GB" sz="2800" dirty="0" err="1"/>
              <a:t>pričakovano</a:t>
            </a:r>
            <a:r>
              <a:rPr lang="en-GB" sz="2800" dirty="0"/>
              <a:t> </a:t>
            </a:r>
            <a:r>
              <a:rPr lang="en-GB" sz="2800" dirty="0" err="1"/>
              <a:t>stopnjo</a:t>
            </a:r>
            <a:r>
              <a:rPr lang="en-GB" sz="2800" dirty="0"/>
              <a:t> </a:t>
            </a:r>
            <a:r>
              <a:rPr lang="en-GB" sz="2800" dirty="0" err="1"/>
              <a:t>izstopov</a:t>
            </a:r>
            <a:endParaRPr lang="en-GB" sz="2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3D97558-5751-69DF-55B4-3126814C25BD}"/>
              </a:ext>
            </a:extLst>
          </p:cNvPr>
          <p:cNvSpPr/>
          <p:nvPr/>
        </p:nvSpPr>
        <p:spPr>
          <a:xfrm>
            <a:off x="3310172" y="3814532"/>
            <a:ext cx="1396314" cy="79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1F9A6E-CD5C-A01C-157D-F51E865A48C3}"/>
              </a:ext>
            </a:extLst>
          </p:cNvPr>
          <p:cNvSpPr/>
          <p:nvPr/>
        </p:nvSpPr>
        <p:spPr>
          <a:xfrm>
            <a:off x="5134382" y="3709499"/>
            <a:ext cx="2533136" cy="10079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2000" dirty="0">
                <a:solidFill>
                  <a:schemeClr val="bg1"/>
                </a:solidFill>
                <a:latin typeface="STIX Two Text" pitchFamily="2" charset="0"/>
                <a:ea typeface="+mj-ea"/>
                <a:cs typeface="+mj-cs"/>
              </a:rPr>
              <a:t>50 oseb</a:t>
            </a:r>
          </a:p>
          <a:p>
            <a:pPr algn="ctr"/>
            <a:r>
              <a:rPr lang="sl-SI" sz="2000" dirty="0">
                <a:solidFill>
                  <a:schemeClr val="bg1"/>
                </a:solidFill>
                <a:latin typeface="STIX Two Text" pitchFamily="2" charset="0"/>
                <a:ea typeface="+mj-ea"/>
                <a:cs typeface="+mj-cs"/>
              </a:rPr>
              <a:t>od 19 do 58 let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E30FE21-D01A-2A47-8D73-61A099AC8F8B}"/>
              </a:ext>
            </a:extLst>
          </p:cNvPr>
          <p:cNvSpPr/>
          <p:nvPr/>
        </p:nvSpPr>
        <p:spPr>
          <a:xfrm rot="5400000">
            <a:off x="1588945" y="4018184"/>
            <a:ext cx="1098017" cy="79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AD1C4-1683-36FA-9E94-DAE84D367049}"/>
              </a:ext>
            </a:extLst>
          </p:cNvPr>
          <p:cNvSpPr txBox="1"/>
          <p:nvPr/>
        </p:nvSpPr>
        <p:spPr>
          <a:xfrm>
            <a:off x="4865112" y="4997980"/>
            <a:ext cx="3071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2 skupini: </a:t>
            </a:r>
          </a:p>
          <a:p>
            <a:r>
              <a:rPr lang="sl-SI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visoko rizična: n = 40, 80%</a:t>
            </a:r>
          </a:p>
          <a:p>
            <a:r>
              <a:rPr lang="sl-SI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nizko rizična: n = 10, 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EAD3F-8DCC-B624-36E5-FE24DC84B5C4}"/>
              </a:ext>
            </a:extLst>
          </p:cNvPr>
          <p:cNvSpPr txBox="1"/>
          <p:nvPr/>
        </p:nvSpPr>
        <p:spPr>
          <a:xfrm>
            <a:off x="8095414" y="3193787"/>
            <a:ext cx="4035473" cy="2702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b="0" dirty="0" err="1"/>
              <a:t>Zaradi</a:t>
            </a:r>
            <a:r>
              <a:rPr lang="en-GB" b="0" dirty="0"/>
              <a:t> </a:t>
            </a:r>
            <a:r>
              <a:rPr lang="en-GB" b="0" dirty="0" err="1"/>
              <a:t>izvedbe</a:t>
            </a:r>
            <a:r>
              <a:rPr lang="en-GB" b="0" dirty="0"/>
              <a:t> med </a:t>
            </a:r>
            <a:r>
              <a:rPr lang="en-GB" b="0" dirty="0" err="1"/>
              <a:t>pandemijo</a:t>
            </a:r>
            <a:r>
              <a:rPr lang="en-GB" b="0" dirty="0"/>
              <a:t> COVID-19, je </a:t>
            </a:r>
            <a:r>
              <a:rPr lang="en-GB" b="0" dirty="0" err="1"/>
              <a:t>bilo</a:t>
            </a:r>
            <a:r>
              <a:rPr lang="en-GB" b="0" dirty="0"/>
              <a:t> </a:t>
            </a:r>
            <a:r>
              <a:rPr lang="en-GB" b="0" dirty="0" err="1"/>
              <a:t>težko</a:t>
            </a:r>
            <a:r>
              <a:rPr lang="en-GB" b="0" dirty="0"/>
              <a:t> </a:t>
            </a:r>
            <a:r>
              <a:rPr lang="en-GB" b="0" dirty="0" err="1"/>
              <a:t>zagotoviti</a:t>
            </a:r>
            <a:r>
              <a:rPr lang="en-GB" b="0" dirty="0"/>
              <a:t> </a:t>
            </a:r>
            <a:r>
              <a:rPr lang="en-GB" b="0" dirty="0" err="1"/>
              <a:t>zadostno</a:t>
            </a:r>
            <a:r>
              <a:rPr lang="en-GB" b="0" dirty="0"/>
              <a:t> </a:t>
            </a:r>
            <a:r>
              <a:rPr lang="en-GB" b="0" dirty="0" err="1"/>
              <a:t>število</a:t>
            </a:r>
            <a:r>
              <a:rPr lang="en-GB" b="0" dirty="0"/>
              <a:t> </a:t>
            </a:r>
            <a:r>
              <a:rPr lang="en-GB" b="0" dirty="0" err="1"/>
              <a:t>udeležencev</a:t>
            </a:r>
            <a:r>
              <a:rPr lang="en-GB" b="0" dirty="0"/>
              <a:t>. </a:t>
            </a:r>
          </a:p>
          <a:p>
            <a:endParaRPr lang="en-GB" b="0" dirty="0"/>
          </a:p>
          <a:p>
            <a:r>
              <a:rPr lang="en-GB" b="0" dirty="0" err="1"/>
              <a:t>Študija</a:t>
            </a:r>
            <a:r>
              <a:rPr lang="en-GB" b="0" dirty="0"/>
              <a:t> je </a:t>
            </a:r>
            <a:r>
              <a:rPr lang="en-GB" b="0" dirty="0" err="1"/>
              <a:t>bila</a:t>
            </a:r>
            <a:r>
              <a:rPr lang="en-GB" b="0" dirty="0"/>
              <a:t> z </a:t>
            </a:r>
            <a:r>
              <a:rPr lang="en-GB" b="0" dirty="0" err="1"/>
              <a:t>bolniki</a:t>
            </a:r>
            <a:r>
              <a:rPr lang="en-GB" b="0" dirty="0"/>
              <a:t> </a:t>
            </a:r>
            <a:r>
              <a:rPr lang="en-GB" b="0" dirty="0" err="1"/>
              <a:t>psihiatrične</a:t>
            </a:r>
            <a:r>
              <a:rPr lang="en-GB" b="0" dirty="0"/>
              <a:t> </a:t>
            </a:r>
            <a:r>
              <a:rPr lang="en-GB" b="0" dirty="0" err="1"/>
              <a:t>ambulante</a:t>
            </a:r>
            <a:r>
              <a:rPr lang="en-GB" b="0" dirty="0"/>
              <a:t> s </a:t>
            </a:r>
            <a:r>
              <a:rPr lang="en-GB" b="0" dirty="0" err="1"/>
              <a:t>samomorilskimi</a:t>
            </a:r>
            <a:r>
              <a:rPr lang="en-GB" b="0" dirty="0"/>
              <a:t> </a:t>
            </a:r>
            <a:r>
              <a:rPr lang="en-GB" b="0" dirty="0" err="1"/>
              <a:t>mislimi</a:t>
            </a:r>
            <a:r>
              <a:rPr lang="en-GB" b="0" dirty="0"/>
              <a:t> </a:t>
            </a:r>
            <a:r>
              <a:rPr lang="en-GB" b="0" dirty="0" err="1"/>
              <a:t>ali</a:t>
            </a:r>
            <a:r>
              <a:rPr lang="en-GB" b="0" dirty="0"/>
              <a:t> </a:t>
            </a:r>
            <a:r>
              <a:rPr lang="en-GB" b="0" dirty="0" err="1"/>
              <a:t>vedenjem</a:t>
            </a:r>
            <a:r>
              <a:rPr lang="en-GB" b="0" dirty="0"/>
              <a:t>, </a:t>
            </a:r>
            <a:r>
              <a:rPr lang="en-GB" b="0" dirty="0" err="1"/>
              <a:t>zato</a:t>
            </a:r>
            <a:r>
              <a:rPr lang="en-GB" b="0" dirty="0"/>
              <a:t> </a:t>
            </a:r>
            <a:r>
              <a:rPr lang="en-GB" b="0" dirty="0" err="1"/>
              <a:t>ni</a:t>
            </a:r>
            <a:r>
              <a:rPr lang="en-GB" b="0" dirty="0"/>
              <a:t> </a:t>
            </a:r>
            <a:r>
              <a:rPr lang="en-GB" b="0" dirty="0" err="1"/>
              <a:t>nujno</a:t>
            </a:r>
            <a:r>
              <a:rPr lang="en-GB" b="0" dirty="0"/>
              <a:t>, da so </a:t>
            </a:r>
            <a:r>
              <a:rPr lang="en-GB" b="0" dirty="0" err="1"/>
              <a:t>rezultati</a:t>
            </a:r>
            <a:r>
              <a:rPr lang="en-GB" b="0" dirty="0"/>
              <a:t> </a:t>
            </a:r>
            <a:r>
              <a:rPr lang="en-GB" b="0" dirty="0" err="1"/>
              <a:t>posplošljivi</a:t>
            </a:r>
            <a:r>
              <a:rPr lang="en-GB" b="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66A38-E885-87ED-0F94-E73794BC9DD8}"/>
              </a:ext>
            </a:extLst>
          </p:cNvPr>
          <p:cNvSpPr txBox="1"/>
          <p:nvPr/>
        </p:nvSpPr>
        <p:spPr>
          <a:xfrm>
            <a:off x="5307376" y="6022872"/>
            <a:ext cx="2187146" cy="3395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sl-SI" dirty="0"/>
              <a:t>5 oseb izstopilo</a:t>
            </a:r>
          </a:p>
        </p:txBody>
      </p:sp>
    </p:spTree>
    <p:extLst>
      <p:ext uri="{BB962C8B-B14F-4D97-AF65-F5344CB8AC3E}">
        <p14:creationId xmlns:p14="http://schemas.microsoft.com/office/powerpoint/2010/main" val="338199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unning Time Clock Clock Time Symbol: Vector có sẵn (miễn phí bản quyền)  1544439872 | Shutterstock">
            <a:extLst>
              <a:ext uri="{FF2B5EF4-FFF2-40B4-BE49-F238E27FC236}">
                <a16:creationId xmlns:a16="http://schemas.microsoft.com/office/drawing/2014/main" id="{E91BDC28-28AA-3051-02EE-3984AB0D7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7708" r="11747" b="13116"/>
          <a:stretch/>
        </p:blipFill>
        <p:spPr bwMode="auto">
          <a:xfrm>
            <a:off x="0" y="0"/>
            <a:ext cx="3039762" cy="335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16F40-186E-70E7-2091-F0ECCEF01AAC}"/>
              </a:ext>
            </a:extLst>
          </p:cNvPr>
          <p:cNvSpPr txBox="1"/>
          <p:nvPr/>
        </p:nvSpPr>
        <p:spPr>
          <a:xfrm>
            <a:off x="3039761" y="178524"/>
            <a:ext cx="879801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vsaj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trikrat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na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dan 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času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20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minut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vsak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dan,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preko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spletne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ankete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poročano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o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razpoloženju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anksioznosti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strestu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in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samomorilnih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mislih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obdobju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28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dni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nosili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zapestno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napravo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obdobju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2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tednov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(v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obdobju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1. in 3.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tedna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opazovanja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ADF84B4-0BFA-6C81-0DEB-2A56AD44BA69}"/>
              </a:ext>
            </a:extLst>
          </p:cNvPr>
          <p:cNvSpPr/>
          <p:nvPr/>
        </p:nvSpPr>
        <p:spPr>
          <a:xfrm>
            <a:off x="3915653" y="2086738"/>
            <a:ext cx="1396314" cy="79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17315-3384-F59E-D11D-8DA61BAE063F}"/>
              </a:ext>
            </a:extLst>
          </p:cNvPr>
          <p:cNvSpPr txBox="1"/>
          <p:nvPr/>
        </p:nvSpPr>
        <p:spPr>
          <a:xfrm>
            <a:off x="5829512" y="1823978"/>
            <a:ext cx="5353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SI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sl-SI" dirty="0"/>
              <a:t>prejeli 3195 EMA odgovorov,</a:t>
            </a:r>
          </a:p>
          <a:p>
            <a:r>
              <a:rPr lang="sl-SI" dirty="0"/>
              <a:t>v 76,1% so anketo dokončali</a:t>
            </a:r>
          </a:p>
          <a:p>
            <a:r>
              <a:rPr lang="sl-SI" dirty="0"/>
              <a:t>povprečen čas reševanja anket je bil 25,1 dni,</a:t>
            </a:r>
          </a:p>
          <a:p>
            <a:r>
              <a:rPr lang="sl-SI" dirty="0"/>
              <a:t>razpon od 15 do 28 dni,</a:t>
            </a:r>
          </a:p>
          <a:p>
            <a:r>
              <a:rPr lang="sl-SI" dirty="0"/>
              <a:t>maj 2021 – julij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280F7-BC32-6EE3-71C0-0C8DB780F676}"/>
              </a:ext>
            </a:extLst>
          </p:cNvPr>
          <p:cNvSpPr txBox="1"/>
          <p:nvPr/>
        </p:nvSpPr>
        <p:spPr>
          <a:xfrm>
            <a:off x="363084" y="3837422"/>
            <a:ext cx="5353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SI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sl-SI" sz="2400" b="1" dirty="0"/>
              <a:t>STATISTIČNE METODE:</a:t>
            </a:r>
          </a:p>
          <a:p>
            <a:r>
              <a:rPr lang="en-GB" dirty="0"/>
              <a:t>t-</a:t>
            </a:r>
            <a:r>
              <a:rPr lang="en-GB" dirty="0" err="1"/>
              <a:t>testa</a:t>
            </a:r>
            <a:r>
              <a:rPr lang="en-GB" dirty="0"/>
              <a:t> za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neodvisna</a:t>
            </a:r>
            <a:r>
              <a:rPr lang="en-GB" dirty="0"/>
              <a:t> </a:t>
            </a:r>
            <a:r>
              <a:rPr lang="en-GB" dirty="0" err="1"/>
              <a:t>vzorca</a:t>
            </a:r>
            <a:r>
              <a:rPr lang="en-GB" dirty="0"/>
              <a:t>,</a:t>
            </a:r>
          </a:p>
          <a:p>
            <a:r>
              <a:rPr lang="en-GB" dirty="0" err="1"/>
              <a:t>neparametrični</a:t>
            </a:r>
            <a:r>
              <a:rPr lang="en-GB" dirty="0"/>
              <a:t> </a:t>
            </a:r>
            <a:r>
              <a:rPr lang="en-GB" dirty="0" err="1"/>
              <a:t>Wilcoxonov</a:t>
            </a:r>
            <a:r>
              <a:rPr lang="en-GB" dirty="0"/>
              <a:t> rang-sum test</a:t>
            </a:r>
          </a:p>
          <a:p>
            <a:r>
              <a:rPr lang="en-GB" dirty="0"/>
              <a:t>hi-</a:t>
            </a:r>
            <a:r>
              <a:rPr lang="en-GB" dirty="0" err="1"/>
              <a:t>kvadrat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,</a:t>
            </a:r>
          </a:p>
          <a:p>
            <a:r>
              <a:rPr lang="en-GB" dirty="0" err="1"/>
              <a:t>deskriptivna</a:t>
            </a:r>
            <a:r>
              <a:rPr lang="en-GB" dirty="0"/>
              <a:t> </a:t>
            </a:r>
            <a:r>
              <a:rPr lang="en-GB" dirty="0" err="1"/>
              <a:t>statistika</a:t>
            </a:r>
            <a:r>
              <a:rPr lang="en-GB" dirty="0"/>
              <a:t> z ICC in RMSSD,</a:t>
            </a:r>
          </a:p>
          <a:p>
            <a:r>
              <a:rPr lang="en-GB" dirty="0" err="1"/>
              <a:t>panelni</a:t>
            </a:r>
            <a:r>
              <a:rPr lang="en-GB" dirty="0"/>
              <a:t> </a:t>
            </a:r>
            <a:r>
              <a:rPr lang="en-GB" dirty="0" err="1"/>
              <a:t>mešanih</a:t>
            </a:r>
            <a:r>
              <a:rPr lang="en-GB" dirty="0"/>
              <a:t> </a:t>
            </a:r>
            <a:r>
              <a:rPr lang="en-GB" dirty="0" err="1"/>
              <a:t>linearni</a:t>
            </a:r>
            <a:r>
              <a:rPr lang="en-GB" dirty="0"/>
              <a:t> </a:t>
            </a:r>
            <a:r>
              <a:rPr lang="en-GB" dirty="0" err="1"/>
              <a:t>regresijski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,</a:t>
            </a:r>
          </a:p>
          <a:p>
            <a:r>
              <a:rPr lang="en-GB" dirty="0"/>
              <a:t>LR test.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3074" name="Picture 2" descr="Statistical Analysis Stock Illustrations, Cliparts and Royalty Free  Statistical Analysis Vectors">
            <a:extLst>
              <a:ext uri="{FF2B5EF4-FFF2-40B4-BE49-F238E27FC236}">
                <a16:creationId xmlns:a16="http://schemas.microsoft.com/office/drawing/2014/main" id="{B9711D41-F550-6B16-0BFC-7D3BF2342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73" b="36271"/>
          <a:stretch/>
        </p:blipFill>
        <p:spPr bwMode="auto">
          <a:xfrm>
            <a:off x="6096000" y="3630128"/>
            <a:ext cx="5265401" cy="294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1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375</Words>
  <Application>Microsoft Macintosh PowerPoint</Application>
  <PresentationFormat>Widescreen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Helvetica</vt:lpstr>
      <vt:lpstr>STIX Two Text</vt:lpstr>
      <vt:lpstr>Office Theme</vt:lpstr>
      <vt:lpstr>A 28 -­ Day Ecological Momentary Assessment of Mental Health Among Psychiatric Outpatients With Suicidal Ideation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Kržan, Neža</dc:creator>
  <cp:lastModifiedBy>Kržan, Neža</cp:lastModifiedBy>
  <cp:revision>1</cp:revision>
  <dcterms:created xsi:type="dcterms:W3CDTF">2025-05-27T11:11:55Z</dcterms:created>
  <dcterms:modified xsi:type="dcterms:W3CDTF">2025-05-27T12:05:14Z</dcterms:modified>
</cp:coreProperties>
</file>