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787" autoAdjust="0"/>
  </p:normalViewPr>
  <p:slideViewPr>
    <p:cSldViewPr snapToGrid="0">
      <p:cViewPr>
        <p:scale>
          <a:sx n="96" d="100"/>
          <a:sy n="96" d="100"/>
        </p:scale>
        <p:origin x="-115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ED93-8A6E-48C0-AA0A-8804FF149A3F}" type="datetimeFigureOut">
              <a:rPr lang="hu-HU" smtClean="0"/>
              <a:t>2019. 09. 23.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E022-0D58-43FB-A2EA-3BDD9896AE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59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gondolat, hogy a munkaviszonyban egyszerre több munkáltató vegyen részt, az Egyesült Államokból ered, ahol a Fair Labor Standard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révén már 1938-ban megjelent e speciális foglalkoztatási forma. Az ún. „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hu-H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sharing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aztán Európában is elterjedt.</a:t>
            </a: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Tipikus esete e foglalkoztatási formának, amikor az egy irodaházban lévő cégek közösen foglalkoztatják a portást, vagy a takarítót, de praktikus lehet ilyen lehetőséggel élni egy plázában az információs pultnál dolgozó munkavállaló esetében is. Európában gyakori, hogy több cég például egy könyvelőt alkalmaz ebben a foglalkoztatási formában, de nincs akadálya annak, hogy a munkaszerződésben a munkavállaló és a munkáltatók különböző munkakör, eltérő feladatkör ellátásában állapodnak meg; pl. a munkavállaló az egyik munkáltató számára gazdasági ügyintézői, a másik számára könyvelési feladatokat lát el.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megosztás történhet az egyes cégeknek végzett munkaórák arányában, egyenlő arányban, de a munkáltatók megállapodhatnak úgy is, hogy kizárólag egyikőjük viseli a költségeket.</a:t>
            </a: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Felek számára rugalmasságot biztosít, hogy nem szükséges a különböző munkáltatók részére végzett tevékenység arányában a munkaidőt megosztani és külön részmunkaidős munkakör ellátására munkaszerződést kötni.</a:t>
            </a:r>
          </a:p>
          <a:p>
            <a:endParaRPr lang="hu-HU" dirty="0"/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irodaházakban, bevásárlóközpontokban az a kézenfekvő gyakorlat alakult ki, hogy a portaszolgálati, a takarítási, illetve az információs pulthoz köthető feladatok ellátása (melyek tipikusan alkalmasak lehetnének a több munkáltatós foglalkoztatásra)  az üzemeltető cég feladata.</a:t>
            </a:r>
            <a:b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Szoros együttműködését igényli az olyan munkaköröket tekintve, amelyeknél a munkavállaló hol az egyik, hol a másik munkáltatónak végez munkát (pl. könyvelő vagy informatikus).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3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Kötelező tartalmi elemek: munkavállaló munkaköre, alapbére, munkaviszony időtartama, munkavégzés helye, munkaidő</a:t>
            </a:r>
          </a:p>
          <a:p>
            <a:endParaRPr lang="hu-HU" dirty="0"/>
          </a:p>
          <a:p>
            <a:r>
              <a:rPr lang="hu-HU" dirty="0" err="1"/>
              <a:t>Joggyak</a:t>
            </a:r>
            <a:r>
              <a:rPr lang="hu-HU" dirty="0"/>
              <a:t>.: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utasítások végrehajtása,</a:t>
            </a:r>
            <a:r>
              <a:rPr lang="hu-HU" dirty="0"/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időbeosztás, szabadság kiadása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stb</a:t>
            </a:r>
            <a:r>
              <a:rPr lang="hu-HU" dirty="0"/>
              <a:t>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003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általános megszűnési esetek azzal az eltéréssel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irányadóak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hogy amennyiben munkáltató jogutód nélküli megszűnése miatt a több munkáltató által létesített munkaviszonyban egy munkáltató marad, a munkaviszony a törvény erejénél fogva megszűnik.  Ebben az esetben azonban annak nincs akadálya, hogy a megmaradt munkáltató és a munkavállaló új, általános munkaviszonyt létesítsen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egymássa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munkaviszonyt egyebekben az általános szabályok szerint bármelyik munkáltató megszüntetheti, azaz az egyik munkáltató felmondása esetén a felmondás alapesetben a munkaviszonyt megszünteti a többi munkáltató vonatkozásában is. Mindemellett a törvény módot ad arra, hogy a munkáltatók ettől eltérően állapodjanak meg, így például, hogy a munkaviszony megszüntetésére irányuló jognyilatkozatokat csak az egyikőjük teheti meg vagy, hogy ahhoz együttes nyilatkozatuk szükséges.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E022-0D58-43FB-A2EA-3BDD9896AE9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03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" y="636104"/>
            <a:ext cx="3549277" cy="199300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82" y="1033669"/>
            <a:ext cx="5384800" cy="35941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="" xmlns:a16="http://schemas.microsoft.com/office/drawing/2014/main" id="{25233C92-5B9D-4D0F-9623-3C11828F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7690"/>
            <a:ext cx="8361229" cy="3042619"/>
          </a:xfrm>
        </p:spPr>
        <p:txBody>
          <a:bodyPr/>
          <a:lstStyle/>
          <a:p>
            <a:r>
              <a:rPr lang="hu-HU" dirty="0"/>
              <a:t>Több munkáltató által létesített munkaviszony</a:t>
            </a:r>
          </a:p>
        </p:txBody>
      </p:sp>
      <p:sp>
        <p:nvSpPr>
          <p:cNvPr id="4" name="Tartalom helye 5">
            <a:extLst>
              <a:ext uri="{FF2B5EF4-FFF2-40B4-BE49-F238E27FC236}">
                <a16:creationId xmlns="" xmlns:a16="http://schemas.microsoft.com/office/drawing/2014/main" id="{E1553887-8BE5-4605-8A4D-71FECE447245}"/>
              </a:ext>
            </a:extLst>
          </p:cNvPr>
          <p:cNvSpPr txBox="1">
            <a:spLocks/>
          </p:cNvSpPr>
          <p:nvPr/>
        </p:nvSpPr>
        <p:spPr>
          <a:xfrm>
            <a:off x="0" y="6474178"/>
            <a:ext cx="6773333" cy="3838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/>
              <a:t>Boda Balázs I Buzády Csanád I Szerecz Márton I Sziva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F9EA61D-05F8-4158-9D75-9E1A0853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Eredete és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94C7C633-5C26-4786-A08D-6E2A8818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Egyesült Államok 1938 „</a:t>
            </a:r>
            <a:r>
              <a:rPr lang="hu-HU" dirty="0" err="1">
                <a:solidFill>
                  <a:schemeClr val="tx1"/>
                </a:solidFill>
              </a:rPr>
              <a:t>employee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sharing</a:t>
            </a:r>
            <a:r>
              <a:rPr lang="hu-HU" dirty="0">
                <a:solidFill>
                  <a:schemeClr val="tx1"/>
                </a:solidFill>
              </a:rPr>
              <a:t>”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Elterjedt Európában (Franciaország)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Tipikus esetei: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Irodaházban közös portás, takarító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Plázában információs pultnál dolgozó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/>
                </a:solidFill>
              </a:rPr>
              <a:t>Több cég egy könyvelőt alkalmaz</a:t>
            </a:r>
          </a:p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</a:rPr>
              <a:t>Nincs akadálya különböző munkakörnek</a:t>
            </a:r>
          </a:p>
          <a:p>
            <a:pPr marL="530352" lvl="1" indent="0">
              <a:buNone/>
            </a:pPr>
            <a:r>
              <a:rPr lang="hu-HU" sz="1800" dirty="0">
                <a:solidFill>
                  <a:schemeClr val="tx1"/>
                </a:solidFill>
              </a:rPr>
              <a:t>Pl.: egyik munkáltató számára gazdasági ügyintézői, a másik számára könyvelési feladatokat lát el</a:t>
            </a:r>
          </a:p>
        </p:txBody>
      </p:sp>
      <p:sp>
        <p:nvSpPr>
          <p:cNvPr id="4" name="Tartalom helye 5">
            <a:extLst>
              <a:ext uri="{FF2B5EF4-FFF2-40B4-BE49-F238E27FC236}">
                <a16:creationId xmlns="" xmlns:a16="http://schemas.microsoft.com/office/drawing/2014/main" id="{4D34543C-CFB7-4801-AAFD-9F7D3632240B}"/>
              </a:ext>
            </a:extLst>
          </p:cNvPr>
          <p:cNvSpPr txBox="1">
            <a:spLocks/>
          </p:cNvSpPr>
          <p:nvPr/>
        </p:nvSpPr>
        <p:spPr>
          <a:xfrm>
            <a:off x="699911" y="6474178"/>
            <a:ext cx="6773333" cy="3838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/>
              <a:t>Boda Balázs I Buzády Csanád I Szerecz Márton I Sziva László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3" y="1029448"/>
            <a:ext cx="2125857" cy="111253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4" y="2141981"/>
            <a:ext cx="2125857" cy="119756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077" y="3421042"/>
            <a:ext cx="2146153" cy="12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DCA78EB-713A-47D0-A378-EA92A2CA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82372511-E6E8-4D0C-B936-ADD6B1CE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33689"/>
            <a:ext cx="9601200" cy="3581400"/>
          </a:xfrm>
        </p:spPr>
        <p:txBody>
          <a:bodyPr/>
          <a:lstStyle/>
          <a:p>
            <a:r>
              <a:rPr lang="hu-HU" dirty="0"/>
              <a:t>A munkáltatók megoszthatják a foglalkoztatási költségeket</a:t>
            </a:r>
          </a:p>
          <a:p>
            <a:r>
              <a:rPr lang="hu-HU" dirty="0"/>
              <a:t>Rugalmasságot biztosít</a:t>
            </a:r>
          </a:p>
          <a:p>
            <a:r>
              <a:rPr lang="hu-HU" dirty="0"/>
              <a:t>Nem kell részmunkaidős ellátásra munkaszerződést kötni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="" xmlns:a16="http://schemas.microsoft.com/office/drawing/2014/main" id="{4889749D-ABA0-437A-8B59-8E6DA1EA5C92}"/>
              </a:ext>
            </a:extLst>
          </p:cNvPr>
          <p:cNvSpPr txBox="1">
            <a:spLocks/>
          </p:cNvSpPr>
          <p:nvPr/>
        </p:nvSpPr>
        <p:spPr>
          <a:xfrm>
            <a:off x="1295400" y="3224389"/>
            <a:ext cx="9341556" cy="935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Hátrányai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="" xmlns:a16="http://schemas.microsoft.com/office/drawing/2014/main" id="{AB9B7C92-A25B-4A58-B4C4-03C8C3D9C3C1}"/>
              </a:ext>
            </a:extLst>
          </p:cNvPr>
          <p:cNvSpPr txBox="1">
            <a:spLocks/>
          </p:cNvSpPr>
          <p:nvPr/>
        </p:nvSpPr>
        <p:spPr>
          <a:xfrm>
            <a:off x="1295400" y="4024488"/>
            <a:ext cx="9341556" cy="22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üzemeltető cég foglalkoztatja a lehetséges több </a:t>
            </a:r>
            <a:r>
              <a:rPr lang="hu-HU" dirty="0" smtClean="0"/>
              <a:t>munkáltató </a:t>
            </a:r>
            <a:r>
              <a:rPr lang="hu-HU" dirty="0"/>
              <a:t>által létesített munkaviszonyt</a:t>
            </a:r>
          </a:p>
          <a:p>
            <a:r>
              <a:rPr lang="hu-HU" dirty="0"/>
              <a:t>Szoros együtt működést igényel</a:t>
            </a:r>
          </a:p>
          <a:p>
            <a:r>
              <a:rPr lang="hu-HU" dirty="0"/>
              <a:t>Melyikük mekkora arányban fizeti a munkabért</a:t>
            </a:r>
          </a:p>
          <a:p>
            <a:r>
              <a:rPr lang="hu-HU" dirty="0"/>
              <a:t>Mikor melyik munkáltatónak végez munkát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286F099B-7530-4599-A1FE-636D29952349}"/>
              </a:ext>
            </a:extLst>
          </p:cNvPr>
          <p:cNvSpPr txBox="1">
            <a:spLocks/>
          </p:cNvSpPr>
          <p:nvPr/>
        </p:nvSpPr>
        <p:spPr>
          <a:xfrm>
            <a:off x="699911" y="6474178"/>
            <a:ext cx="6773333" cy="3838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/>
              <a:t>Boda Balázs I Buzády Csanád I Szerecz Márton I Sziva László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19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CA297DB-99ED-4BB0-AF5E-4E865599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munkaszerződés tartalma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C3EA404-CF5D-4184-AFE2-5D8959B2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Három- vagy akár többoldalú jogviszony</a:t>
            </a:r>
          </a:p>
          <a:p>
            <a:r>
              <a:rPr lang="hu-HU" dirty="0"/>
              <a:t>Kötelező tartalmi elemek + munkáltatók közül melyik teljesíti a munkabér-fizetési kötelezettséget</a:t>
            </a:r>
          </a:p>
          <a:p>
            <a:r>
              <a:rPr lang="hu-HU" dirty="0"/>
              <a:t>A munkavállaló munkajogi igényével kapcsolatban egyetemlegesen felelnek</a:t>
            </a:r>
          </a:p>
          <a:p>
            <a:r>
              <a:rPr lang="hu-HU" dirty="0"/>
              <a:t>Joggyakorlás rendjét ajánlott részletesen szabályozni.</a:t>
            </a:r>
          </a:p>
          <a:p>
            <a:r>
              <a:rPr lang="hu-HU" dirty="0"/>
              <a:t>Célszerű megjelölni a munkáltatók közül ki minősül a foglalkoztatónak adózási és társadalombiztosítási adminisztráció tekintetében (illetékes hatóságnak nyilatkozni)</a:t>
            </a:r>
          </a:p>
          <a:p>
            <a:endParaRPr lang="hu-HU" dirty="0"/>
          </a:p>
        </p:txBody>
      </p:sp>
      <p:sp>
        <p:nvSpPr>
          <p:cNvPr id="4" name="Tartalom helye 5">
            <a:extLst>
              <a:ext uri="{FF2B5EF4-FFF2-40B4-BE49-F238E27FC236}">
                <a16:creationId xmlns="" xmlns:a16="http://schemas.microsoft.com/office/drawing/2014/main" id="{69997E53-C9E8-4A88-BAB9-9B2A4E2C2483}"/>
              </a:ext>
            </a:extLst>
          </p:cNvPr>
          <p:cNvSpPr txBox="1">
            <a:spLocks/>
          </p:cNvSpPr>
          <p:nvPr/>
        </p:nvSpPr>
        <p:spPr>
          <a:xfrm>
            <a:off x="699911" y="6474178"/>
            <a:ext cx="6773333" cy="3838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/>
              <a:t>Boda Balázs I Buzády Csanád I Szerecz Márton I Sziva László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73" y="75206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F710BA2-85C0-40F1-AE75-1A16FB6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Jogviszony megszűnése, megszüntetése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2B6E10B7-551E-4D01-A8DC-D67CF8F7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Jogutód nélküli megszűnésnél egy munkáltató marad</a:t>
            </a:r>
          </a:p>
          <a:p>
            <a:pPr marL="530352" lvl="1" indent="0">
              <a:buNone/>
            </a:pPr>
            <a:r>
              <a:rPr lang="hu-HU" dirty="0"/>
              <a:t>A munkaviszony a törvény erejénél fogva megszűnik, de új munkaviszony létesíthető.</a:t>
            </a:r>
          </a:p>
          <a:p>
            <a:pPr marL="530352" lvl="1" indent="0">
              <a:buNone/>
            </a:pP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Bármely munkáltató megszüntetheti</a:t>
            </a:r>
          </a:p>
          <a:p>
            <a:pPr marL="530352" lvl="1" indent="0">
              <a:buNone/>
            </a:pPr>
            <a:r>
              <a:rPr lang="hu-HU" i="0" dirty="0"/>
              <a:t> A felmondás alapesetben a munkaviszonyt megszünteti a többi munkáltató vonatkozásában is.</a:t>
            </a:r>
          </a:p>
          <a:p>
            <a:pPr marL="987552" lvl="2" indent="0">
              <a:buNone/>
            </a:pPr>
            <a:r>
              <a:rPr lang="hu-HU" sz="2000" dirty="0"/>
              <a:t>Kivéve: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u-HU" dirty="0"/>
              <a:t>megszüntetésére irányuló jognyilatkozatokat csak az egyikőjük teheti meg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hu-HU" dirty="0"/>
              <a:t>együttes nyilatkozatuk szükséges</a:t>
            </a:r>
            <a:endParaRPr lang="hu-HU" sz="1800" dirty="0"/>
          </a:p>
        </p:txBody>
      </p:sp>
      <p:sp>
        <p:nvSpPr>
          <p:cNvPr id="5" name="Tartalom helye 5">
            <a:extLst>
              <a:ext uri="{FF2B5EF4-FFF2-40B4-BE49-F238E27FC236}">
                <a16:creationId xmlns="" xmlns:a16="http://schemas.microsoft.com/office/drawing/2014/main" id="{17B4FDCA-E40C-4E98-9CF5-F0DE06B2A57C}"/>
              </a:ext>
            </a:extLst>
          </p:cNvPr>
          <p:cNvSpPr txBox="1">
            <a:spLocks/>
          </p:cNvSpPr>
          <p:nvPr/>
        </p:nvSpPr>
        <p:spPr>
          <a:xfrm>
            <a:off x="699911" y="6474178"/>
            <a:ext cx="6773333" cy="3838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hu-HU"/>
              <a:t>Boda Balázs I Buzády Csanád I Szerecz Márton I Sziva László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43" y="0"/>
            <a:ext cx="254285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4E683F5-2376-4CFC-96FA-71CBC0FD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9" y="248478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7200" cap="all" dirty="0"/>
              <a:t>Köszönjük a figyelmet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F09FB524-0418-4B0C-A834-444494E3D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9911" y="6474178"/>
            <a:ext cx="6773333" cy="3838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u-HU" dirty="0"/>
              <a:t>Boda Balázs I Buzády Csanád I </a:t>
            </a:r>
            <a:r>
              <a:rPr lang="hu-HU" dirty="0" err="1"/>
              <a:t>Szerecz</a:t>
            </a:r>
            <a:r>
              <a:rPr lang="hu-HU" dirty="0"/>
              <a:t> Márton I </a:t>
            </a:r>
            <a:r>
              <a:rPr lang="hu-HU" dirty="0" err="1"/>
              <a:t>Sziva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4216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77</TotalTime>
  <Words>517</Words>
  <Application>Microsoft Office PowerPoint</Application>
  <PresentationFormat>Egyéni</PresentationFormat>
  <Paragraphs>58</Paragraphs>
  <Slides>6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Körülvágás</vt:lpstr>
      <vt:lpstr>Több munkáltató által létesített munkaviszony</vt:lpstr>
      <vt:lpstr>Eredete és célja</vt:lpstr>
      <vt:lpstr>Előnyei</vt:lpstr>
      <vt:lpstr>A munkaszerződés tartalma </vt:lpstr>
      <vt:lpstr>Jogviszony megszűnése, megszüntetése</vt:lpstr>
      <vt:lpstr>Köszönjük a figyelmet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Több munkáltató által létesített munkaviszony</dc:title>
  <dc:creator>Csanád Buzády</dc:creator>
  <cp:lastModifiedBy>Nezlok</cp:lastModifiedBy>
  <cp:revision>9</cp:revision>
  <dcterms:created xsi:type="dcterms:W3CDTF">2019-09-22T16:59:29Z</dcterms:created>
  <dcterms:modified xsi:type="dcterms:W3CDTF">2019-09-23T20:07:07Z</dcterms:modified>
</cp:coreProperties>
</file>