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741" r:id="rId1"/>
  </p:sldMasterIdLst>
  <p:notesMasterIdLst>
    <p:notesMasterId r:id="rId9"/>
  </p:notesMasterIdLst>
  <p:handoutMasterIdLst>
    <p:handoutMasterId r:id="rId10"/>
  </p:handoutMasterIdLst>
  <p:sldIdLst>
    <p:sldId id="403" r:id="rId2"/>
    <p:sldId id="413" r:id="rId3"/>
    <p:sldId id="409" r:id="rId4"/>
    <p:sldId id="410" r:id="rId5"/>
    <p:sldId id="411" r:id="rId6"/>
    <p:sldId id="412" r:id="rId7"/>
    <p:sldId id="408" r:id="rId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0B866E78-E7BE-4652-8C51-92E380782E3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2992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36115886-F099-4BF1-A807-1CE3E3AD26D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5105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662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3166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0537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703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773349" y="2099952"/>
            <a:ext cx="6250021" cy="7210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r">
              <a:defRPr sz="5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u-HU" dirty="0"/>
              <a:t>CÍM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410513" y="2981528"/>
            <a:ext cx="5603132" cy="33560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Előadó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850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cím dia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0" y="2908570"/>
            <a:ext cx="7772400" cy="701675"/>
          </a:xfrm>
          <a:prstGeom prst="rect">
            <a:avLst/>
          </a:prstGeom>
        </p:spPr>
        <p:txBody>
          <a:bodyPr tIns="0" rIns="0"/>
          <a:lstStyle>
            <a:lvl1pPr algn="r"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759740"/>
            <a:ext cx="6400800" cy="1752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>
                <a:solidFill>
                  <a:schemeClr val="bg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482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457200" y="362190"/>
            <a:ext cx="8229600" cy="288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6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cxnSp>
        <p:nvCxnSpPr>
          <p:cNvPr id="4" name="Egyenes összekötő 3"/>
          <p:cNvCxnSpPr/>
          <p:nvPr/>
        </p:nvCxnSpPr>
        <p:spPr>
          <a:xfrm>
            <a:off x="457200" y="749027"/>
            <a:ext cx="86868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980736"/>
            <a:ext cx="8229600" cy="5256573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2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z="1800" dirty="0"/>
              <a:t>"</a:t>
            </a:r>
            <a:r>
              <a:rPr lang="hu-HU" sz="1800" dirty="0" err="1"/>
              <a:t>Lorem</a:t>
            </a:r>
            <a:r>
              <a:rPr lang="hu-HU" sz="1800" dirty="0"/>
              <a:t> </a:t>
            </a:r>
            <a:r>
              <a:rPr lang="hu-HU" sz="1800" dirty="0" err="1"/>
              <a:t>ipsum</a:t>
            </a:r>
            <a:r>
              <a:rPr lang="hu-HU" sz="1800" dirty="0"/>
              <a:t> </a:t>
            </a:r>
            <a:r>
              <a:rPr lang="hu-HU" sz="1800" dirty="0" err="1"/>
              <a:t>dolor</a:t>
            </a:r>
            <a:r>
              <a:rPr lang="hu-HU" sz="1800" dirty="0"/>
              <a:t> </a:t>
            </a:r>
            <a:r>
              <a:rPr lang="hu-HU" sz="1800" dirty="0" err="1"/>
              <a:t>sit</a:t>
            </a:r>
            <a:r>
              <a:rPr lang="hu-HU" sz="1800" dirty="0"/>
              <a:t> </a:t>
            </a:r>
            <a:r>
              <a:rPr lang="hu-HU" sz="1800" dirty="0" err="1"/>
              <a:t>amet</a:t>
            </a:r>
            <a:r>
              <a:rPr lang="hu-HU" sz="1800" dirty="0"/>
              <a:t>, </a:t>
            </a:r>
            <a:r>
              <a:rPr lang="hu-HU" sz="1800" dirty="0" err="1"/>
              <a:t>consectetur</a:t>
            </a:r>
            <a:r>
              <a:rPr lang="hu-HU" sz="1800" dirty="0"/>
              <a:t> </a:t>
            </a:r>
            <a:r>
              <a:rPr lang="hu-HU" sz="1800" dirty="0" err="1"/>
              <a:t>adipiscing</a:t>
            </a:r>
            <a:r>
              <a:rPr lang="hu-HU" sz="1800" dirty="0"/>
              <a:t> elit, </a:t>
            </a:r>
            <a:r>
              <a:rPr lang="hu-HU" sz="1800" dirty="0" err="1"/>
              <a:t>sed</a:t>
            </a:r>
            <a:r>
              <a:rPr lang="hu-HU" sz="1800" dirty="0"/>
              <a:t> </a:t>
            </a:r>
            <a:r>
              <a:rPr lang="hu-HU" sz="1800" dirty="0" err="1"/>
              <a:t>do</a:t>
            </a:r>
            <a:r>
              <a:rPr lang="hu-HU" sz="1800" dirty="0"/>
              <a:t> </a:t>
            </a:r>
            <a:r>
              <a:rPr lang="hu-HU" sz="1800" dirty="0" err="1"/>
              <a:t>eiusmod</a:t>
            </a:r>
            <a:r>
              <a:rPr lang="hu-HU" sz="1800" dirty="0"/>
              <a:t> </a:t>
            </a:r>
            <a:r>
              <a:rPr lang="hu-HU" sz="1800" dirty="0" err="1"/>
              <a:t>tempor</a:t>
            </a:r>
            <a:r>
              <a:rPr lang="hu-HU" sz="1800" dirty="0"/>
              <a:t> </a:t>
            </a:r>
            <a:r>
              <a:rPr lang="hu-HU" sz="1800" dirty="0" err="1"/>
              <a:t>incididunt</a:t>
            </a:r>
            <a:r>
              <a:rPr lang="hu-HU" sz="1800" dirty="0"/>
              <a:t> </a:t>
            </a:r>
            <a:r>
              <a:rPr lang="hu-HU" sz="1800" dirty="0" err="1"/>
              <a:t>ut</a:t>
            </a:r>
            <a:r>
              <a:rPr lang="hu-HU" sz="1800" dirty="0"/>
              <a:t> </a:t>
            </a:r>
            <a:r>
              <a:rPr lang="hu-HU" sz="1800" dirty="0" err="1"/>
              <a:t>labore</a:t>
            </a:r>
            <a:r>
              <a:rPr lang="hu-HU" sz="1800" dirty="0"/>
              <a:t> et </a:t>
            </a:r>
            <a:r>
              <a:rPr lang="hu-HU" sz="1800" dirty="0" err="1"/>
              <a:t>dolore</a:t>
            </a:r>
            <a:r>
              <a:rPr lang="hu-HU" sz="1800" dirty="0"/>
              <a:t> </a:t>
            </a:r>
            <a:r>
              <a:rPr lang="hu-HU" sz="1800" dirty="0" err="1"/>
              <a:t>magna</a:t>
            </a:r>
            <a:r>
              <a:rPr lang="hu-HU" sz="1800" dirty="0"/>
              <a:t> </a:t>
            </a:r>
            <a:r>
              <a:rPr lang="hu-HU" sz="1800" dirty="0" err="1"/>
              <a:t>aliqua</a:t>
            </a:r>
            <a:r>
              <a:rPr lang="hu-HU" sz="1800" dirty="0"/>
              <a:t>.</a:t>
            </a:r>
            <a:endParaRPr lang="hu-HU" dirty="0"/>
          </a:p>
        </p:txBody>
      </p:sp>
      <p:sp>
        <p:nvSpPr>
          <p:cNvPr id="5" name="Dia számának helye 5">
            <a:extLst>
              <a:ext uri="{FF2B5EF4-FFF2-40B4-BE49-F238E27FC236}">
                <a16:creationId xmlns:a16="http://schemas.microsoft.com/office/drawing/2014/main" id="{E0422FC8-637E-47FB-836A-20B4E7362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3463" y="65215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D20C33D-EA57-4869-B900-AF436949CCB6}" type="slidenum">
              <a:rPr lang="hu-HU" smtClean="0"/>
              <a:pPr/>
              <a:t>‹#›</a:t>
            </a:fld>
            <a:r>
              <a:rPr lang="hu-HU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250356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gy objektum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199" y="1177047"/>
            <a:ext cx="8229601" cy="4708187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  <a:lvl2pPr>
              <a:defRPr sz="2400" b="1">
                <a:solidFill>
                  <a:schemeClr val="bg2"/>
                </a:solidFill>
              </a:defRPr>
            </a:lvl2pPr>
            <a:lvl3pPr>
              <a:defRPr sz="2000" b="1">
                <a:solidFill>
                  <a:schemeClr val="bg2"/>
                </a:solidFill>
              </a:defRPr>
            </a:lvl3pPr>
            <a:lvl4pPr>
              <a:defRPr sz="1800" b="1">
                <a:solidFill>
                  <a:schemeClr val="bg2"/>
                </a:solidFill>
              </a:defRPr>
            </a:lvl4pPr>
            <a:lvl5pPr>
              <a:defRPr sz="1800" b="1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ím 1"/>
          <p:cNvSpPr>
            <a:spLocks noGrp="1"/>
          </p:cNvSpPr>
          <p:nvPr>
            <p:ph type="title" hasCustomPrompt="1"/>
          </p:nvPr>
        </p:nvSpPr>
        <p:spPr>
          <a:xfrm>
            <a:off x="457200" y="362190"/>
            <a:ext cx="8229600" cy="28800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defRPr sz="2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cxnSp>
        <p:nvCxnSpPr>
          <p:cNvPr id="5" name="Egyenes összekötő 4"/>
          <p:cNvCxnSpPr/>
          <p:nvPr/>
        </p:nvCxnSpPr>
        <p:spPr>
          <a:xfrm>
            <a:off x="457200" y="749027"/>
            <a:ext cx="86868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34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Üres alap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 hasCustomPrompt="1"/>
          </p:nvPr>
        </p:nvSpPr>
        <p:spPr>
          <a:xfrm>
            <a:off x="457200" y="362190"/>
            <a:ext cx="8229600" cy="28800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defRPr sz="2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cxnSp>
        <p:nvCxnSpPr>
          <p:cNvPr id="5" name="Egyenes összekötő 4"/>
          <p:cNvCxnSpPr/>
          <p:nvPr/>
        </p:nvCxnSpPr>
        <p:spPr>
          <a:xfrm>
            <a:off x="457200" y="749027"/>
            <a:ext cx="86868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9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artalomrész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lIns="0"/>
          <a:lstStyle>
            <a:lvl1pPr>
              <a:defRPr sz="2000" b="1">
                <a:solidFill>
                  <a:schemeClr val="bg2"/>
                </a:solidFill>
              </a:defRPr>
            </a:lvl1pPr>
            <a:lvl2pPr>
              <a:defRPr sz="2400" b="1">
                <a:solidFill>
                  <a:schemeClr val="bg2"/>
                </a:solidFill>
              </a:defRPr>
            </a:lvl2pPr>
            <a:lvl3pPr>
              <a:defRPr sz="2000" b="1">
                <a:solidFill>
                  <a:schemeClr val="bg2"/>
                </a:solidFill>
              </a:defRPr>
            </a:lvl3pPr>
            <a:lvl4pPr>
              <a:defRPr sz="1800" b="1">
                <a:solidFill>
                  <a:schemeClr val="bg2"/>
                </a:solidFill>
              </a:defRPr>
            </a:lvl4pPr>
            <a:lvl5pPr>
              <a:defRPr sz="1800" b="1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/>
              <a:t>MINTASZÖVEG CÍM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2"/>
                </a:solidFill>
              </a:defRPr>
            </a:lvl1pPr>
            <a:lvl2pPr>
              <a:defRPr sz="2400" b="1">
                <a:solidFill>
                  <a:schemeClr val="bg2"/>
                </a:solidFill>
              </a:defRPr>
            </a:lvl2pPr>
            <a:lvl3pPr>
              <a:defRPr sz="2000" b="1">
                <a:solidFill>
                  <a:schemeClr val="bg2"/>
                </a:solidFill>
              </a:defRPr>
            </a:lvl3pPr>
            <a:lvl4pPr>
              <a:defRPr sz="1800" b="1">
                <a:solidFill>
                  <a:schemeClr val="bg2"/>
                </a:solidFill>
              </a:defRPr>
            </a:lvl4pPr>
            <a:lvl5pPr>
              <a:defRPr sz="1800" b="1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/>
              <a:t>MINTASZÖVEG CÍM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8" name="Cím 1"/>
          <p:cNvSpPr>
            <a:spLocks noGrp="1"/>
          </p:cNvSpPr>
          <p:nvPr>
            <p:ph type="title" hasCustomPrompt="1"/>
          </p:nvPr>
        </p:nvSpPr>
        <p:spPr>
          <a:xfrm>
            <a:off x="457200" y="362190"/>
            <a:ext cx="8229600" cy="28800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defRPr sz="2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cxnSp>
        <p:nvCxnSpPr>
          <p:cNvPr id="9" name="Egyenes összekötő 8"/>
          <p:cNvCxnSpPr/>
          <p:nvPr/>
        </p:nvCxnSpPr>
        <p:spPr>
          <a:xfrm>
            <a:off x="457200" y="749027"/>
            <a:ext cx="86868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82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335604"/>
          </a:xfrm>
          <a:prstGeom prst="rect">
            <a:avLst/>
          </a:prstGeom>
        </p:spPr>
        <p:txBody>
          <a:bodyPr lIns="0" anchor="b"/>
          <a:lstStyle>
            <a:lvl1pPr algn="l"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136204"/>
            <a:ext cx="5486400" cy="804862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2000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z="1800" dirty="0"/>
              <a:t>"</a:t>
            </a:r>
            <a:r>
              <a:rPr lang="hu-HU" sz="1800" dirty="0" err="1"/>
              <a:t>Lorem</a:t>
            </a:r>
            <a:r>
              <a:rPr lang="hu-HU" sz="1800" dirty="0"/>
              <a:t> </a:t>
            </a:r>
            <a:r>
              <a:rPr lang="hu-HU" sz="1800" dirty="0" err="1"/>
              <a:t>ipsum</a:t>
            </a:r>
            <a:r>
              <a:rPr lang="hu-HU" sz="1800" dirty="0"/>
              <a:t> </a:t>
            </a:r>
            <a:r>
              <a:rPr lang="hu-HU" sz="1800" dirty="0" err="1"/>
              <a:t>dolor</a:t>
            </a:r>
            <a:r>
              <a:rPr lang="hu-HU" sz="1800" dirty="0"/>
              <a:t> </a:t>
            </a:r>
            <a:r>
              <a:rPr lang="hu-HU" sz="1800" dirty="0" err="1"/>
              <a:t>sit</a:t>
            </a:r>
            <a:r>
              <a:rPr lang="hu-HU" sz="1800" dirty="0"/>
              <a:t> </a:t>
            </a:r>
            <a:r>
              <a:rPr lang="hu-HU" sz="1800" dirty="0" err="1"/>
              <a:t>amet</a:t>
            </a:r>
            <a:r>
              <a:rPr lang="hu-HU" sz="1800" dirty="0"/>
              <a:t>, </a:t>
            </a:r>
            <a:r>
              <a:rPr lang="hu-HU" sz="1800" dirty="0" err="1"/>
              <a:t>consectetur</a:t>
            </a:r>
            <a:r>
              <a:rPr lang="hu-HU" sz="1800" dirty="0"/>
              <a:t> </a:t>
            </a:r>
            <a:r>
              <a:rPr lang="hu-HU" sz="1800" dirty="0" err="1"/>
              <a:t>adipiscing</a:t>
            </a:r>
            <a:r>
              <a:rPr lang="hu-HU" sz="1800" dirty="0"/>
              <a:t> elit, </a:t>
            </a:r>
            <a:r>
              <a:rPr lang="hu-HU" sz="1800" dirty="0" err="1"/>
              <a:t>sed</a:t>
            </a:r>
            <a:r>
              <a:rPr lang="hu-HU" sz="1800" dirty="0"/>
              <a:t> </a:t>
            </a:r>
            <a:r>
              <a:rPr lang="hu-HU" sz="1800" dirty="0" err="1"/>
              <a:t>do</a:t>
            </a:r>
            <a:r>
              <a:rPr lang="hu-HU" sz="1800" dirty="0"/>
              <a:t> </a:t>
            </a:r>
            <a:r>
              <a:rPr lang="hu-HU" sz="1800" dirty="0" err="1"/>
              <a:t>eiusmod</a:t>
            </a:r>
            <a:r>
              <a:rPr lang="hu-HU" sz="1800" dirty="0"/>
              <a:t> </a:t>
            </a:r>
            <a:r>
              <a:rPr lang="hu-HU" sz="1800" dirty="0" err="1"/>
              <a:t>tempor</a:t>
            </a:r>
            <a:r>
              <a:rPr lang="hu-HU" sz="1800" dirty="0"/>
              <a:t> </a:t>
            </a:r>
            <a:r>
              <a:rPr lang="hu-HU" sz="1800" dirty="0" err="1"/>
              <a:t>incididunt</a:t>
            </a:r>
            <a:r>
              <a:rPr lang="hu-HU" sz="1800" dirty="0"/>
              <a:t> </a:t>
            </a:r>
            <a:r>
              <a:rPr lang="hu-HU" sz="1800" dirty="0" err="1"/>
              <a:t>ut</a:t>
            </a:r>
            <a:r>
              <a:rPr lang="hu-HU" sz="1800" dirty="0"/>
              <a:t> </a:t>
            </a:r>
            <a:r>
              <a:rPr lang="hu-HU" sz="1800" dirty="0" err="1"/>
              <a:t>labore</a:t>
            </a:r>
            <a:r>
              <a:rPr lang="hu-HU" sz="1800" dirty="0"/>
              <a:t> et </a:t>
            </a:r>
            <a:r>
              <a:rPr lang="hu-HU" sz="1800" dirty="0" err="1"/>
              <a:t>dolore</a:t>
            </a:r>
            <a:r>
              <a:rPr lang="hu-HU" sz="1800" dirty="0"/>
              <a:t> </a:t>
            </a:r>
            <a:r>
              <a:rPr lang="hu-HU" sz="1800" dirty="0" err="1"/>
              <a:t>magna</a:t>
            </a:r>
            <a:r>
              <a:rPr lang="hu-HU" sz="1800" dirty="0"/>
              <a:t> </a:t>
            </a:r>
            <a:r>
              <a:rPr lang="hu-HU" sz="1800" dirty="0" err="1"/>
              <a:t>aliqua</a:t>
            </a:r>
            <a:r>
              <a:rPr lang="hu-HU" sz="1800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0721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fejező dia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404472" y="2812203"/>
            <a:ext cx="6624000" cy="61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4000" b="1" cap="none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u-HU" sz="3600" b="1" dirty="0">
                <a:solidFill>
                  <a:schemeClr val="bg2"/>
                </a:solidFill>
                <a:latin typeface="Futura Std Medium" pitchFamily="34" charset="0"/>
              </a:rPr>
              <a:t>Köszönöm a figyelmüket!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681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424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mtakti.hu/wp-content/uploads/2017/12/MunkaeropiaciTukor2016.pdf" TargetMode="External"/><Relationship Id="rId4" Type="http://schemas.openxmlformats.org/officeDocument/2006/relationships/hyperlink" Target="http://econ.core.hu/kiadvany/mt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ím 1"/>
          <p:cNvSpPr>
            <a:spLocks noGrp="1"/>
          </p:cNvSpPr>
          <p:nvPr>
            <p:ph type="ctrTitle"/>
          </p:nvPr>
        </p:nvSpPr>
        <p:spPr bwMode="auto">
          <a:xfrm>
            <a:off x="395536" y="2327200"/>
            <a:ext cx="8512175" cy="189388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hu-HU" sz="4000" dirty="0"/>
              <a:t>A munkaügyi kapcsolatok rendszere - Érdekegyeztetés </a:t>
            </a:r>
            <a:br>
              <a:rPr lang="hu-HU" sz="4000" dirty="0"/>
            </a:br>
            <a:r>
              <a:rPr lang="hu-HU" sz="4000" dirty="0"/>
              <a:t>Bevezetés </a:t>
            </a:r>
            <a:endParaRPr lang="hu-HU" sz="5400" cap="none" dirty="0"/>
          </a:p>
        </p:txBody>
      </p:sp>
      <p:sp>
        <p:nvSpPr>
          <p:cNvPr id="15362" name="Alcím 2"/>
          <p:cNvSpPr>
            <a:spLocks noGrp="1"/>
          </p:cNvSpPr>
          <p:nvPr>
            <p:ph type="subTitle" idx="1"/>
          </p:nvPr>
        </p:nvSpPr>
        <p:spPr>
          <a:xfrm>
            <a:off x="474663" y="6134472"/>
            <a:ext cx="8669337" cy="723528"/>
          </a:xfrm>
        </p:spPr>
        <p:txBody>
          <a:bodyPr/>
          <a:lstStyle/>
          <a:p>
            <a:pPr algn="r"/>
            <a:r>
              <a:rPr lang="hu-HU" sz="2000" b="0" dirty="0">
                <a:solidFill>
                  <a:schemeClr val="accent2">
                    <a:lumMod val="50000"/>
                  </a:schemeClr>
                </a:solidFill>
              </a:rPr>
              <a:t>László Gyula, Sipos Norbert</a:t>
            </a:r>
          </a:p>
          <a:p>
            <a:pPr algn="r" eaLnBrk="1" hangingPunct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25586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TÉMÁNK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251520" y="980736"/>
            <a:ext cx="8712968" cy="525657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hu-HU" dirty="0"/>
              <a:t>(1) Természetesnek tekintjük, hogy az embereket és a kormányokat, a munkaadókat és a munkavállalókat saját céljaik, értékeik és érdekeik vezérlik.</a:t>
            </a:r>
          </a:p>
          <a:p>
            <a:pPr>
              <a:spcAft>
                <a:spcPts val="600"/>
              </a:spcAft>
            </a:pPr>
            <a:r>
              <a:rPr lang="hu-HU" dirty="0"/>
              <a:t>(2) Természetesnek tekintjük, hogy a makro (munkaerőpiaci) vagy mikro (vállalati, üzemi) szintű kapcsolatrendszerben ezek az érdekek ütköznek.</a:t>
            </a:r>
          </a:p>
          <a:p>
            <a:r>
              <a:rPr lang="hu-HU" dirty="0"/>
              <a:t>(3) Ezért ismernünk kell az ütközések feloldásának, az érdekek egyeztetésének jelentőségét és lehetőségeit.</a:t>
            </a:r>
          </a:p>
          <a:p>
            <a:endParaRPr lang="hu-HU" dirty="0"/>
          </a:p>
          <a:p>
            <a:pPr algn="ctr"/>
            <a:r>
              <a:rPr lang="hu-HU" b="1" i="1" dirty="0"/>
              <a:t>Adam Smith újra és újra arra figyelmeztet bennünket, </a:t>
            </a:r>
          </a:p>
          <a:p>
            <a:pPr algn="ctr"/>
            <a:r>
              <a:rPr lang="hu-HU" b="1" i="1" dirty="0"/>
              <a:t>hogy a dolgok jobbra fordítása </a:t>
            </a:r>
          </a:p>
          <a:p>
            <a:pPr algn="ctr"/>
            <a:r>
              <a:rPr lang="hu-HU" b="1" i="1" dirty="0"/>
              <a:t>nem a csatamezőn dől el, nem mások legyőzésén, </a:t>
            </a:r>
          </a:p>
          <a:p>
            <a:pPr algn="ctr"/>
            <a:r>
              <a:rPr lang="hu-HU" b="1" i="1" dirty="0"/>
              <a:t>nem saját akaratunk másokra erőltetésén múlik, </a:t>
            </a:r>
          </a:p>
          <a:p>
            <a:pPr algn="ctr"/>
            <a:r>
              <a:rPr lang="hu-HU" b="1" i="1" dirty="0"/>
              <a:t>hanem a szabad emberek gyülekezetének </a:t>
            </a:r>
          </a:p>
          <a:p>
            <a:pPr algn="ctr"/>
            <a:r>
              <a:rPr lang="hu-HU" b="1" i="1" dirty="0"/>
              <a:t>egymással való folyamatos párbeszédén. </a:t>
            </a:r>
          </a:p>
          <a:p>
            <a:pPr algn="r"/>
            <a:r>
              <a:rPr lang="hu-HU" sz="1100" dirty="0"/>
              <a:t>(Fazekas Károly: Tisztesség, empátia, közgazdaságtan Közgazdasági Szemle, 2016. október 1137. o)</a:t>
            </a:r>
          </a:p>
          <a:p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A424C52-352E-4ECB-BFD4-ED3D34C2F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2</a:t>
            </a:fld>
            <a:r>
              <a:rPr lang="hu-HU"/>
              <a:t>/7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487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B887DB-2A43-40D3-8129-65673DE7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33558"/>
          </a:xfrm>
        </p:spPr>
        <p:txBody>
          <a:bodyPr>
            <a:noAutofit/>
          </a:bodyPr>
          <a:lstStyle/>
          <a:p>
            <a:r>
              <a:rPr lang="hu-HU" sz="3600" dirty="0"/>
              <a:t>Tematika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6CE7F94-0CA1-4865-90A5-D85FC6F75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764704"/>
            <a:ext cx="8229600" cy="5616623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200" dirty="0"/>
              <a:t>Az érdekegyeztetés / munkaügyi kapcsolatok lényege, területei.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200" dirty="0"/>
              <a:t>A munkaügyi kapcsolatok szereplői: a munkaadók (gazdasági kamarák) és a szakszervezetek.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200" dirty="0"/>
              <a:t>A szakszervezetek gyakorlati működése meghívott előadó segítségével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200" dirty="0"/>
              <a:t>Az érdekképviseletek működése Magyarországon. </a:t>
            </a:r>
            <a:r>
              <a:rPr lang="hu-HU" sz="2200" dirty="0" err="1"/>
              <a:t>Mt</a:t>
            </a:r>
            <a:r>
              <a:rPr lang="hu-HU" sz="2200" dirty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200" dirty="0"/>
              <a:t>Az érdekegyeztetés </a:t>
            </a:r>
            <a:r>
              <a:rPr lang="hu-HU" sz="2200" dirty="0" err="1"/>
              <a:t>makro</a:t>
            </a:r>
            <a:r>
              <a:rPr lang="hu-HU" sz="2200" dirty="0"/>
              <a:t> szintű elvei és modelljei, társadalmi gyakorlata Európában.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200" dirty="0"/>
              <a:t>A </a:t>
            </a:r>
            <a:r>
              <a:rPr lang="hu-HU" sz="2200" dirty="0" err="1"/>
              <a:t>makro</a:t>
            </a:r>
            <a:r>
              <a:rPr lang="hu-HU" sz="2200" dirty="0"/>
              <a:t> szintű párbeszéd hazai múltja és jelene.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200" dirty="0"/>
              <a:t>A kollektív szerződés lényege, tartalma. A kollektív tárgyalások alapvető jellemzői, kritikus kérdései.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200" dirty="0"/>
              <a:t>A participáció lényege. </a:t>
            </a:r>
            <a:r>
              <a:rPr lang="hu-HU" sz="2200" dirty="0" err="1"/>
              <a:t>Participációs</a:t>
            </a:r>
            <a:r>
              <a:rPr lang="hu-HU" sz="2200" dirty="0"/>
              <a:t> modellek. A hazai üzemi tanácsok szabályozása (Mt) és megítélése.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200" dirty="0"/>
              <a:t>A sztrájk lényege, intenzitása, hazai feltételei.</a:t>
            </a:r>
          </a:p>
          <a:p>
            <a:endParaRPr lang="hu-HU" sz="18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A6D6CCA-DBE2-4392-B503-8B603ACE2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3</a:t>
            </a:fld>
            <a:r>
              <a:rPr lang="hu-HU"/>
              <a:t>/7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711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19D188CE-A321-4341-91B5-92F575F40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201" y="5123696"/>
            <a:ext cx="1924799" cy="136815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9B887DB-2A43-40D3-8129-65673DE7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33558"/>
          </a:xfrm>
        </p:spPr>
        <p:txBody>
          <a:bodyPr>
            <a:noAutofit/>
          </a:bodyPr>
          <a:lstStyle/>
          <a:p>
            <a:r>
              <a:rPr lang="hu-HU" sz="3600" dirty="0"/>
              <a:t>Követelmények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6CE7F94-0CA1-4865-90A5-D85FC6F75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512" y="836712"/>
            <a:ext cx="8712968" cy="5544615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0"/>
              </a:spcBef>
            </a:pPr>
            <a:r>
              <a:rPr lang="hu-HU" sz="2200" b="1" dirty="0"/>
              <a:t>Kötelező: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AutoNum type="arabicPeriod"/>
            </a:pPr>
            <a:r>
              <a:rPr lang="hu-HU" sz="2200" dirty="0"/>
              <a:t>László Gyula - Sipos Norbert - Márta Anette (2017): </a:t>
            </a:r>
            <a:r>
              <a:rPr lang="hu-HU" sz="2200" b="1" dirty="0"/>
              <a:t>Az érdekek összehangolása, az érdekegyeztetés rendszerei. </a:t>
            </a:r>
            <a:r>
              <a:rPr lang="hu-HU" sz="2200" dirty="0"/>
              <a:t>In: Karoliny Mártonné - Poór József (</a:t>
            </a:r>
            <a:r>
              <a:rPr lang="hu-HU" sz="2200" dirty="0" err="1"/>
              <a:t>szerk</a:t>
            </a:r>
            <a:r>
              <a:rPr lang="hu-HU" sz="2200" dirty="0"/>
              <a:t>.): Emberi erőforrás menedzsment kézikönyv </a:t>
            </a:r>
            <a:r>
              <a:rPr lang="hu-HU" sz="2200" dirty="0" err="1"/>
              <a:t>Wolters</a:t>
            </a:r>
            <a:r>
              <a:rPr lang="hu-HU" sz="2200" dirty="0"/>
              <a:t> </a:t>
            </a:r>
            <a:r>
              <a:rPr lang="hu-HU" sz="2200" dirty="0" err="1"/>
              <a:t>Kluwer</a:t>
            </a:r>
            <a:r>
              <a:rPr lang="hu-HU" sz="2200" dirty="0"/>
              <a:t> (Budapest), 2017. pp. 319-358.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AutoNum type="arabicPeriod"/>
            </a:pPr>
            <a:r>
              <a:rPr lang="hu-HU" sz="2200" dirty="0"/>
              <a:t>László Gyula: </a:t>
            </a:r>
            <a:r>
              <a:rPr lang="hu-HU" sz="2200" b="1" dirty="0"/>
              <a:t>Munkaerőpiaci politikák</a:t>
            </a:r>
            <a:r>
              <a:rPr lang="hu-HU" sz="2200" dirty="0"/>
              <a:t>, PTE KTK, Pécs 2007. 1., 8-11. fejezet</a:t>
            </a:r>
          </a:p>
          <a:p>
            <a:pPr marL="457200" lvl="0" indent="-4572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AutoNum type="arabicPeriod"/>
            </a:pPr>
            <a:r>
              <a:rPr lang="hu-HU" sz="2200" dirty="0"/>
              <a:t>A 2012. évi I. törvény a munka törvénykönyvéről vonatkozó részei</a:t>
            </a:r>
          </a:p>
          <a:p>
            <a:pPr marL="457200" lvl="0" indent="-457200">
              <a:lnSpc>
                <a:spcPct val="80000"/>
              </a:lnSpc>
              <a:spcBef>
                <a:spcPct val="0"/>
              </a:spcBef>
              <a:buFont typeface="Wingdings" pitchFamily="2" charset="2"/>
              <a:buAutoNum type="arabicPeriod"/>
            </a:pPr>
            <a:r>
              <a:rPr lang="hu-HU" sz="2200" b="1" dirty="0"/>
              <a:t>Az előadások anyaga </a:t>
            </a:r>
            <a:r>
              <a:rPr lang="hu-HU" sz="2200" dirty="0"/>
              <a:t>és külön megadott írások (</a:t>
            </a:r>
            <a:r>
              <a:rPr lang="hu-HU" sz="2200" dirty="0" err="1"/>
              <a:t>Neptun</a:t>
            </a:r>
            <a:r>
              <a:rPr lang="hu-HU" sz="2200" dirty="0"/>
              <a:t>)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hu-HU" sz="2200" b="1" dirty="0"/>
          </a:p>
          <a:p>
            <a:pPr marL="457200" indent="-457200">
              <a:lnSpc>
                <a:spcPct val="80000"/>
              </a:lnSpc>
              <a:spcBef>
                <a:spcPct val="0"/>
              </a:spcBef>
            </a:pPr>
            <a:r>
              <a:rPr lang="hu-HU" sz="2200" b="1" dirty="0"/>
              <a:t>Ajánlott</a:t>
            </a:r>
            <a:r>
              <a:rPr lang="hu-HU" sz="2200" dirty="0"/>
              <a:t>: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Wingdings" pitchFamily="2" charset="2"/>
              <a:buAutoNum type="arabicPeriod"/>
            </a:pPr>
            <a:r>
              <a:rPr lang="hu-HU" sz="2200" dirty="0"/>
              <a:t>László Gy.: Alkalmazotti, foglalkoztatási vagy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2200" dirty="0"/>
              <a:t>	munkaügyi kapcsolatok? Munkaügyi Szemle,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hu-HU" sz="2200" dirty="0"/>
              <a:t>	54. évf. I. szám. pp. 33-41.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hu-HU" sz="2200" dirty="0"/>
              <a:t>Munkaerőpiaci tükör 2000, … 2017</a:t>
            </a:r>
          </a:p>
          <a:p>
            <a:pPr marL="1335088" lvl="1" indent="-698500">
              <a:lnSpc>
                <a:spcPct val="80000"/>
              </a:lnSpc>
              <a:spcBef>
                <a:spcPct val="0"/>
              </a:spcBef>
            </a:pPr>
            <a:r>
              <a:rPr lang="hu-HU" sz="2200" i="1" dirty="0">
                <a:latin typeface="Times New Roman" pitchFamily="18" charset="0"/>
                <a:hlinkClick r:id="rId4"/>
              </a:rPr>
              <a:t>http://econ.core.hu/kiadvany/mt.html</a:t>
            </a:r>
            <a:endParaRPr lang="hu-HU" sz="2200" i="1" dirty="0">
              <a:latin typeface="Times New Roman" pitchFamily="18" charset="0"/>
            </a:endParaRPr>
          </a:p>
          <a:p>
            <a:pPr marL="623888"/>
            <a:r>
              <a:rPr lang="hu-HU" sz="2200" dirty="0"/>
              <a:t>online: </a:t>
            </a:r>
            <a:r>
              <a:rPr lang="hu-HU" sz="2200" dirty="0">
                <a:hlinkClick r:id="rId5"/>
              </a:rPr>
              <a:t>http://www.mtakti.hu/wp-content/uploads/2017/12/MunkaeropiaciTukor2016.pdf</a:t>
            </a:r>
            <a:endParaRPr lang="hu-HU" sz="2200" dirty="0"/>
          </a:p>
          <a:p>
            <a:pPr marL="1335088" lvl="1" indent="-698500">
              <a:lnSpc>
                <a:spcPct val="80000"/>
              </a:lnSpc>
              <a:spcBef>
                <a:spcPct val="0"/>
              </a:spcBef>
            </a:pPr>
            <a:endParaRPr lang="hu-HU" sz="22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1AD3D09-B8F4-4093-9400-A11E68919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4</a:t>
            </a:fld>
            <a:r>
              <a:rPr lang="hu-HU"/>
              <a:t>/7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888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D33754-E521-4700-950F-3D832BAA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600" dirty="0"/>
              <a:t>Vizsga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2D1295A-7B4B-4C11-8435-39533B304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199" y="980736"/>
            <a:ext cx="8363273" cy="5256573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2400"/>
              </a:spcBef>
              <a:spcAft>
                <a:spcPts val="0"/>
              </a:spcAft>
            </a:pPr>
            <a:r>
              <a:rPr lang="hu-HU" sz="2800" b="1" dirty="0"/>
              <a:t>Elvárás a foglalkozásokon való aktív részvétel – </a:t>
            </a:r>
          </a:p>
          <a:p>
            <a:pPr>
              <a:lnSpc>
                <a:spcPct val="95000"/>
              </a:lnSpc>
              <a:spcBef>
                <a:spcPts val="2400"/>
              </a:spcBef>
              <a:spcAft>
                <a:spcPts val="0"/>
              </a:spcAft>
            </a:pPr>
            <a:r>
              <a:rPr lang="hu-HU" sz="2800" b="1" dirty="0"/>
              <a:t>Aktivitás: </a:t>
            </a:r>
            <a:r>
              <a:rPr lang="hu-HU" sz="2800" dirty="0"/>
              <a:t>Összesen 10 pont szerzési lehetőség </a:t>
            </a:r>
            <a:r>
              <a:rPr lang="hu-HU" sz="2800" b="1" i="1" dirty="0" err="1"/>
              <a:t>Kahoot</a:t>
            </a:r>
            <a:r>
              <a:rPr lang="hu-HU" sz="2800" dirty="0"/>
              <a:t> segítségével NEPTUN kód alapján</a:t>
            </a:r>
          </a:p>
          <a:p>
            <a:pPr>
              <a:lnSpc>
                <a:spcPct val="95000"/>
              </a:lnSpc>
              <a:spcBef>
                <a:spcPts val="2400"/>
              </a:spcBef>
              <a:spcAft>
                <a:spcPts val="0"/>
              </a:spcAft>
            </a:pPr>
            <a:r>
              <a:rPr lang="hu-HU" sz="2800" b="1" dirty="0"/>
              <a:t>Házi dolgozat (opcionális)</a:t>
            </a:r>
            <a:endParaRPr lang="hu-HU" sz="2800" dirty="0"/>
          </a:p>
          <a:p>
            <a:pPr>
              <a:lnSpc>
                <a:spcPct val="95000"/>
              </a:lnSpc>
              <a:spcBef>
                <a:spcPts val="2400"/>
              </a:spcBef>
              <a:spcAft>
                <a:spcPts val="0"/>
              </a:spcAft>
            </a:pPr>
            <a:r>
              <a:rPr lang="hu-HU" sz="2800" b="1" dirty="0"/>
              <a:t>Vizsga:</a:t>
            </a:r>
            <a:r>
              <a:rPr lang="hu-HU" sz="2800" dirty="0"/>
              <a:t> </a:t>
            </a:r>
            <a:r>
              <a:rPr lang="hu-HU" sz="2800" b="1" dirty="0"/>
              <a:t>írásbeli </a:t>
            </a:r>
            <a:r>
              <a:rPr lang="hu-HU" sz="2400" dirty="0"/>
              <a:t>(rövidebb meghatározás, </a:t>
            </a:r>
          </a:p>
          <a:p>
            <a: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</a:pPr>
            <a:r>
              <a:rPr lang="hu-HU" sz="2400" dirty="0"/>
              <a:t>/értelmezés és hosszabb kifejtős kérdések)</a:t>
            </a:r>
          </a:p>
          <a:p>
            <a:pPr>
              <a:lnSpc>
                <a:spcPct val="95000"/>
              </a:lnSpc>
              <a:spcBef>
                <a:spcPts val="2400"/>
              </a:spcBef>
              <a:spcAft>
                <a:spcPts val="0"/>
              </a:spcAft>
            </a:pPr>
            <a:br>
              <a:rPr lang="hu-HU" sz="2800" b="1" dirty="0"/>
            </a:b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DECA285-BA85-41F4-8431-3F68DFCA0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2831301"/>
            <a:ext cx="2389289" cy="3406008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D9D2324-32E1-428F-9CFF-9C82A2678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5</a:t>
            </a:fld>
            <a:r>
              <a:rPr lang="hu-HU"/>
              <a:t>/7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629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1A8A33-F1AC-46D2-AC28-F9178468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Házi dolgozat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410B146-681E-42BC-88D3-4CFA5669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520" y="792300"/>
            <a:ext cx="8640960" cy="5445009"/>
          </a:xfr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Egy európai ország </a:t>
            </a:r>
            <a:r>
              <a:rPr lang="hu-HU" sz="2400" b="1" dirty="0"/>
              <a:t>érdekképviseleti, érdekegyeztetési rendszerének</a:t>
            </a:r>
            <a:r>
              <a:rPr lang="hu-HU" sz="2400" dirty="0"/>
              <a:t> bemutatása (számokkal, vita felvetésével)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Nyilvános </a:t>
            </a:r>
            <a:r>
              <a:rPr lang="hu-HU" sz="2400" b="1" dirty="0"/>
              <a:t>interjú</a:t>
            </a:r>
            <a:r>
              <a:rPr lang="hu-HU" sz="2400" dirty="0"/>
              <a:t> egy szakszervezeti vezetővel (Benke N.)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Tanulságos </a:t>
            </a:r>
            <a:r>
              <a:rPr lang="hu-HU" sz="2400" b="1" dirty="0"/>
              <a:t>érdekegyeztetési esetek </a:t>
            </a:r>
            <a:r>
              <a:rPr lang="hu-HU" sz="2400" dirty="0"/>
              <a:t>makro vagy mikro szinten (kollektív tárgyalás, üzemi megállapodás, sztrájk)</a:t>
            </a:r>
            <a:br>
              <a:rPr lang="hu-HU" sz="2400" dirty="0"/>
            </a:br>
            <a:r>
              <a:rPr lang="hu-HU" sz="2400" dirty="0"/>
              <a:t>bemutatása és értékelése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b="1" dirty="0"/>
              <a:t>Aktuális cikkek</a:t>
            </a:r>
            <a:r>
              <a:rPr lang="hu-HU" sz="2400" dirty="0"/>
              <a:t> feldolgozása</a:t>
            </a:r>
            <a:endParaRPr lang="hu-HU" sz="2400" b="1" dirty="0"/>
          </a:p>
          <a:p>
            <a:r>
              <a:rPr lang="hu-HU" sz="2400" b="1" dirty="0"/>
              <a:t>Kidolgozás és értékelés: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hu-HU" sz="2400" dirty="0"/>
              <a:t>egyedül vagy </a:t>
            </a:r>
            <a:r>
              <a:rPr lang="hu-HU" sz="2400" dirty="0" err="1"/>
              <a:t>max</a:t>
            </a:r>
            <a:r>
              <a:rPr lang="hu-HU" sz="2400" dirty="0"/>
              <a:t>. 2 fő, 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hu-HU" sz="2400" dirty="0"/>
              <a:t>az oktatókkal előre egyeztetett témában, 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hu-HU" sz="2400" dirty="0"/>
              <a:t>15-20ezer n, a szakdolgozatok formai követelményeinek értelemszerű alkalmazásával 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hu-HU" sz="2400" b="1" dirty="0" err="1"/>
              <a:t>max</a:t>
            </a:r>
            <a:r>
              <a:rPr lang="hu-HU" sz="2400" b="1" dirty="0"/>
              <a:t>. 20 többlet-pont </a:t>
            </a:r>
            <a:r>
              <a:rPr lang="hu-HU" sz="2400" dirty="0"/>
              <a:t>szerezhető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9842AF0-5527-43F6-8FD3-FBF792C3E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6</a:t>
            </a:fld>
            <a:r>
              <a:rPr lang="hu-HU"/>
              <a:t>/7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615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DC89EB-B00F-4C65-A889-2DCAC090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u-HU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055955F-E384-427C-AD88-72C327F6F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80928"/>
            <a:ext cx="8229600" cy="2228816"/>
          </a:xfrm>
        </p:spPr>
        <p:txBody>
          <a:bodyPr/>
          <a:lstStyle/>
          <a:p>
            <a:pPr algn="ctr"/>
            <a:r>
              <a:rPr lang="hu-HU" sz="3600" b="1" dirty="0"/>
              <a:t>Köszönjük a figyelmet!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9841B92-75BA-4323-8536-A7145035F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7</a:t>
            </a:fld>
            <a:r>
              <a:rPr lang="hu-HU"/>
              <a:t>/7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0101778"/>
      </p:ext>
    </p:extLst>
  </p:cSld>
  <p:clrMapOvr>
    <a:masterClrMapping/>
  </p:clrMapOvr>
</p:sld>
</file>

<file path=ppt/theme/theme1.xml><?xml version="1.0" encoding="utf-8"?>
<a:theme xmlns:a="http://schemas.openxmlformats.org/drawingml/2006/main" name="KTK kari ppt sablon_2">
  <a:themeElements>
    <a:clrScheme name="KTK PPT">
      <a:dk1>
        <a:sysClr val="windowText" lastClr="000000"/>
      </a:dk1>
      <a:lt1>
        <a:sysClr val="window" lastClr="FFFFFF"/>
      </a:lt1>
      <a:dk2>
        <a:srgbClr val="1F497D"/>
      </a:dk2>
      <a:lt2>
        <a:srgbClr val="2E8FD6"/>
      </a:lt2>
      <a:accent1>
        <a:srgbClr val="2E8FD6"/>
      </a:accent1>
      <a:accent2>
        <a:srgbClr val="00ABD1"/>
      </a:accent2>
      <a:accent3>
        <a:srgbClr val="62C530"/>
      </a:accent3>
      <a:accent4>
        <a:srgbClr val="FF0000"/>
      </a:accent4>
      <a:accent5>
        <a:srgbClr val="4BACC6"/>
      </a:accent5>
      <a:accent6>
        <a:srgbClr val="C00000"/>
      </a:accent6>
      <a:hlink>
        <a:srgbClr val="1F497D"/>
      </a:hlink>
      <a:folHlink>
        <a:srgbClr val="1F497D"/>
      </a:folHlink>
    </a:clrScheme>
    <a:fontScheme name="Klasszikus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Pécsiközgáz_ ppt_hu</Template>
  <TotalTime>4403</TotalTime>
  <Words>433</Words>
  <Application>Microsoft Office PowerPoint</Application>
  <PresentationFormat>Diavetítés a képernyőre (4:3 oldalarány)</PresentationFormat>
  <Paragraphs>66</Paragraphs>
  <Slides>7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Futura Std Medium</vt:lpstr>
      <vt:lpstr>Times New Roman</vt:lpstr>
      <vt:lpstr>Wingdings</vt:lpstr>
      <vt:lpstr>KTK kari ppt sablon_2</vt:lpstr>
      <vt:lpstr>A munkaügyi kapcsolatok rendszere - Érdekegyeztetés  Bevezetés </vt:lpstr>
      <vt:lpstr>TÉMÁNK</vt:lpstr>
      <vt:lpstr>Tematika</vt:lpstr>
      <vt:lpstr>Követelmények</vt:lpstr>
      <vt:lpstr>Vizsga</vt:lpstr>
      <vt:lpstr>Házi dolgozat</vt:lpstr>
      <vt:lpstr>PowerPoint-bemutató</vt:lpstr>
    </vt:vector>
  </TitlesOfParts>
  <Company>PTE MARKETING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Felsőoktatási marketing</dc:title>
  <dc:creator>Kuráth Gabriella</dc:creator>
  <cp:lastModifiedBy>Norbert Sipos</cp:lastModifiedBy>
  <cp:revision>189</cp:revision>
  <dcterms:created xsi:type="dcterms:W3CDTF">2007-11-10T19:28:10Z</dcterms:created>
  <dcterms:modified xsi:type="dcterms:W3CDTF">2019-02-01T11:23:45Z</dcterms:modified>
</cp:coreProperties>
</file>