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741" r:id="rId1"/>
  </p:sldMasterIdLst>
  <p:notesMasterIdLst>
    <p:notesMasterId r:id="rId21"/>
  </p:notesMasterIdLst>
  <p:handoutMasterIdLst>
    <p:handoutMasterId r:id="rId22"/>
  </p:handoutMasterIdLst>
  <p:sldIdLst>
    <p:sldId id="413" r:id="rId2"/>
    <p:sldId id="414" r:id="rId3"/>
    <p:sldId id="415" r:id="rId4"/>
    <p:sldId id="416" r:id="rId5"/>
    <p:sldId id="417" r:id="rId6"/>
    <p:sldId id="432" r:id="rId7"/>
    <p:sldId id="420" r:id="rId8"/>
    <p:sldId id="421" r:id="rId9"/>
    <p:sldId id="422" r:id="rId10"/>
    <p:sldId id="423" r:id="rId11"/>
    <p:sldId id="424" r:id="rId12"/>
    <p:sldId id="425" r:id="rId13"/>
    <p:sldId id="426" r:id="rId14"/>
    <p:sldId id="427" r:id="rId15"/>
    <p:sldId id="428" r:id="rId16"/>
    <p:sldId id="429" r:id="rId17"/>
    <p:sldId id="430" r:id="rId18"/>
    <p:sldId id="408" r:id="rId19"/>
    <p:sldId id="431" r:id="rId20"/>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5F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Közepesen sötét stílus 2 – 5.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985" autoAdjust="0"/>
  </p:normalViewPr>
  <p:slideViewPr>
    <p:cSldViewPr>
      <p:cViewPr varScale="1">
        <p:scale>
          <a:sx n="78" d="100"/>
          <a:sy n="78" d="100"/>
        </p:scale>
        <p:origin x="1860"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1" d="100"/>
          <a:sy n="81" d="100"/>
        </p:scale>
        <p:origin x="109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330DE6-1A10-4E98-9530-EDCDEDB4B3BE}" type="doc">
      <dgm:prSet loTypeId="urn:microsoft.com/office/officeart/2005/8/layout/radial6" loCatId="cycle" qsTypeId="urn:microsoft.com/office/officeart/2005/8/quickstyle/simple1" qsCatId="simple" csTypeId="urn:microsoft.com/office/officeart/2005/8/colors/colorful3" csCatId="colorful" phldr="1"/>
      <dgm:spPr/>
      <dgm:t>
        <a:bodyPr/>
        <a:lstStyle/>
        <a:p>
          <a:endParaRPr lang="hu-HU"/>
        </a:p>
      </dgm:t>
    </dgm:pt>
    <dgm:pt modelId="{FDBE2E44-9708-4C9F-8624-2DB3FD0215B3}">
      <dgm:prSet phldrT="[Szöveg]" custT="1"/>
      <dgm:spPr/>
      <dgm:t>
        <a:bodyPr/>
        <a:lstStyle/>
        <a:p>
          <a:r>
            <a:rPr lang="hu-HU" sz="2400" dirty="0" err="1"/>
            <a:t>Aszim-metria</a:t>
          </a:r>
          <a:r>
            <a:rPr lang="hu-HU" sz="2400" dirty="0"/>
            <a:t> </a:t>
          </a:r>
          <a:r>
            <a:rPr lang="hu-HU" sz="2400" dirty="0" err="1"/>
            <a:t>kiegyenlí-tése</a:t>
          </a:r>
          <a:endParaRPr lang="hu-HU" sz="2400" dirty="0"/>
        </a:p>
      </dgm:t>
    </dgm:pt>
    <dgm:pt modelId="{8246475A-57A3-44C2-A739-37668A869B04}" type="parTrans" cxnId="{FBE2065D-0A9E-447A-85CD-6F1BBFD11E53}">
      <dgm:prSet/>
      <dgm:spPr/>
      <dgm:t>
        <a:bodyPr/>
        <a:lstStyle/>
        <a:p>
          <a:endParaRPr lang="hu-HU"/>
        </a:p>
      </dgm:t>
    </dgm:pt>
    <dgm:pt modelId="{23E78687-6455-4FBF-9263-2378D5F79D7F}" type="sibTrans" cxnId="{FBE2065D-0A9E-447A-85CD-6F1BBFD11E53}">
      <dgm:prSet/>
      <dgm:spPr/>
      <dgm:t>
        <a:bodyPr/>
        <a:lstStyle/>
        <a:p>
          <a:endParaRPr lang="hu-HU"/>
        </a:p>
      </dgm:t>
    </dgm:pt>
    <dgm:pt modelId="{ADA06406-6D91-46A1-AA25-8978E8686422}">
      <dgm:prSet phldrT="[Szöveg]" custT="1"/>
      <dgm:spPr/>
      <dgm:t>
        <a:bodyPr/>
        <a:lstStyle/>
        <a:p>
          <a:r>
            <a:rPr lang="hu-HU" sz="2000" dirty="0"/>
            <a:t>Megegye-</a:t>
          </a:r>
          <a:r>
            <a:rPr lang="hu-HU" sz="2000" dirty="0" err="1"/>
            <a:t>zés</a:t>
          </a:r>
          <a:r>
            <a:rPr lang="hu-HU" sz="2000" dirty="0"/>
            <a:t> </a:t>
          </a:r>
          <a:r>
            <a:rPr lang="hu-HU" sz="2000" dirty="0" err="1"/>
            <a:t>szüksé-gessége</a:t>
          </a:r>
          <a:endParaRPr lang="hu-HU" sz="2000" dirty="0"/>
        </a:p>
      </dgm:t>
    </dgm:pt>
    <dgm:pt modelId="{33DEE726-DDD3-46F4-A5D5-557C7BCEE053}" type="parTrans" cxnId="{7A45CA1E-DCFA-48F1-A751-EA070AE05549}">
      <dgm:prSet/>
      <dgm:spPr/>
      <dgm:t>
        <a:bodyPr/>
        <a:lstStyle/>
        <a:p>
          <a:endParaRPr lang="hu-HU"/>
        </a:p>
      </dgm:t>
    </dgm:pt>
    <dgm:pt modelId="{CCC45F6A-A629-4651-88E6-8CFD2B4717E3}" type="sibTrans" cxnId="{7A45CA1E-DCFA-48F1-A751-EA070AE05549}">
      <dgm:prSet/>
      <dgm:spPr/>
      <dgm:t>
        <a:bodyPr/>
        <a:lstStyle/>
        <a:p>
          <a:endParaRPr lang="hu-HU"/>
        </a:p>
      </dgm:t>
    </dgm:pt>
    <dgm:pt modelId="{76929A3B-11F2-46D3-8236-6D39EC09A43A}">
      <dgm:prSet phldrT="[Szöveg]" custT="1"/>
      <dgm:spPr/>
      <dgm:t>
        <a:bodyPr/>
        <a:lstStyle/>
        <a:p>
          <a:r>
            <a:rPr lang="hu-HU" sz="2000" dirty="0"/>
            <a:t>Az érintettek tárgyalása</a:t>
          </a:r>
        </a:p>
      </dgm:t>
    </dgm:pt>
    <dgm:pt modelId="{7108FFC6-DD09-469A-83E4-173B0300965B}" type="parTrans" cxnId="{A63A7364-2F7B-4ED9-B0E3-4A24035B91CA}">
      <dgm:prSet/>
      <dgm:spPr/>
      <dgm:t>
        <a:bodyPr/>
        <a:lstStyle/>
        <a:p>
          <a:endParaRPr lang="hu-HU"/>
        </a:p>
      </dgm:t>
    </dgm:pt>
    <dgm:pt modelId="{A3F014F9-873D-42BF-A14D-216204ECCE8F}" type="sibTrans" cxnId="{A63A7364-2F7B-4ED9-B0E3-4A24035B91CA}">
      <dgm:prSet/>
      <dgm:spPr/>
      <dgm:t>
        <a:bodyPr/>
        <a:lstStyle/>
        <a:p>
          <a:endParaRPr lang="hu-HU"/>
        </a:p>
      </dgm:t>
    </dgm:pt>
    <dgm:pt modelId="{B2A886B8-6778-49DA-872F-11D64ADE582E}">
      <dgm:prSet phldrT="[Szöveg]" custT="1"/>
      <dgm:spPr/>
      <dgm:t>
        <a:bodyPr/>
        <a:lstStyle/>
        <a:p>
          <a:r>
            <a:rPr lang="hu-HU" sz="2000" dirty="0"/>
            <a:t>Partner-</a:t>
          </a:r>
          <a:r>
            <a:rPr lang="hu-HU" sz="2000" dirty="0" err="1"/>
            <a:t>kapcso</a:t>
          </a:r>
          <a:r>
            <a:rPr lang="hu-HU" sz="2000" dirty="0"/>
            <a:t>-latok</a:t>
          </a:r>
        </a:p>
      </dgm:t>
    </dgm:pt>
    <dgm:pt modelId="{702142D9-D5C3-4DFA-B63B-D85FAFA8ED7E}" type="parTrans" cxnId="{CE6DBDD0-1628-4854-AD55-462A47957A7A}">
      <dgm:prSet/>
      <dgm:spPr/>
      <dgm:t>
        <a:bodyPr/>
        <a:lstStyle/>
        <a:p>
          <a:endParaRPr lang="hu-HU"/>
        </a:p>
      </dgm:t>
    </dgm:pt>
    <dgm:pt modelId="{686E6600-1565-451E-A5DE-1A2C8E1EAB1E}" type="sibTrans" cxnId="{CE6DBDD0-1628-4854-AD55-462A47957A7A}">
      <dgm:prSet/>
      <dgm:spPr/>
      <dgm:t>
        <a:bodyPr/>
        <a:lstStyle/>
        <a:p>
          <a:endParaRPr lang="hu-HU"/>
        </a:p>
      </dgm:t>
    </dgm:pt>
    <dgm:pt modelId="{6DF6DA24-964E-47EB-B2D7-40D1E580BE69}">
      <dgm:prSet phldrT="[Szöveg]" custT="1"/>
      <dgm:spPr/>
      <dgm:t>
        <a:bodyPr/>
        <a:lstStyle/>
        <a:p>
          <a:r>
            <a:rPr lang="hu-HU" sz="2000" dirty="0"/>
            <a:t>Előnyök mindkét fél számára</a:t>
          </a:r>
        </a:p>
      </dgm:t>
    </dgm:pt>
    <dgm:pt modelId="{A14CA73B-D854-4FA9-BE6D-4F406246B8F0}" type="parTrans" cxnId="{1727D641-46AA-4049-BB8B-F5AADE531F28}">
      <dgm:prSet/>
      <dgm:spPr/>
      <dgm:t>
        <a:bodyPr/>
        <a:lstStyle/>
        <a:p>
          <a:endParaRPr lang="hu-HU"/>
        </a:p>
      </dgm:t>
    </dgm:pt>
    <dgm:pt modelId="{57B7C115-06CD-4035-8C62-A52C7FBC8159}" type="sibTrans" cxnId="{1727D641-46AA-4049-BB8B-F5AADE531F28}">
      <dgm:prSet/>
      <dgm:spPr/>
      <dgm:t>
        <a:bodyPr/>
        <a:lstStyle/>
        <a:p>
          <a:endParaRPr lang="hu-HU"/>
        </a:p>
      </dgm:t>
    </dgm:pt>
    <dgm:pt modelId="{1849F330-C45E-4AFF-8D73-FC7F13D5C2E5}" type="pres">
      <dgm:prSet presAssocID="{0A330DE6-1A10-4E98-9530-EDCDEDB4B3BE}" presName="Name0" presStyleCnt="0">
        <dgm:presLayoutVars>
          <dgm:chMax val="1"/>
          <dgm:dir/>
          <dgm:animLvl val="ctr"/>
          <dgm:resizeHandles val="exact"/>
        </dgm:presLayoutVars>
      </dgm:prSet>
      <dgm:spPr/>
    </dgm:pt>
    <dgm:pt modelId="{A2E1A91B-D9AA-489E-9D8B-F080B419FBCB}" type="pres">
      <dgm:prSet presAssocID="{FDBE2E44-9708-4C9F-8624-2DB3FD0215B3}" presName="centerShape" presStyleLbl="node0" presStyleIdx="0" presStyleCnt="1"/>
      <dgm:spPr/>
    </dgm:pt>
    <dgm:pt modelId="{046E37D9-DB43-4893-B5CB-79F25DC107C9}" type="pres">
      <dgm:prSet presAssocID="{ADA06406-6D91-46A1-AA25-8978E8686422}" presName="node" presStyleLbl="node1" presStyleIdx="0" presStyleCnt="4" custScaleX="121798" custScaleY="121798">
        <dgm:presLayoutVars>
          <dgm:bulletEnabled val="1"/>
        </dgm:presLayoutVars>
      </dgm:prSet>
      <dgm:spPr/>
    </dgm:pt>
    <dgm:pt modelId="{B8B8832A-28CC-4A12-934F-74E1DC521122}" type="pres">
      <dgm:prSet presAssocID="{ADA06406-6D91-46A1-AA25-8978E8686422}" presName="dummy" presStyleCnt="0"/>
      <dgm:spPr/>
    </dgm:pt>
    <dgm:pt modelId="{14C56EB1-2AA7-4EE2-9082-C3A8C71D7F2D}" type="pres">
      <dgm:prSet presAssocID="{CCC45F6A-A629-4651-88E6-8CFD2B4717E3}" presName="sibTrans" presStyleLbl="sibTrans2D1" presStyleIdx="0" presStyleCnt="4"/>
      <dgm:spPr/>
    </dgm:pt>
    <dgm:pt modelId="{DEB4C4F7-9FE7-45F7-A6B0-1273FDB395B3}" type="pres">
      <dgm:prSet presAssocID="{76929A3B-11F2-46D3-8236-6D39EC09A43A}" presName="node" presStyleLbl="node1" presStyleIdx="1" presStyleCnt="4" custScaleX="123039" custScaleY="123039">
        <dgm:presLayoutVars>
          <dgm:bulletEnabled val="1"/>
        </dgm:presLayoutVars>
      </dgm:prSet>
      <dgm:spPr/>
    </dgm:pt>
    <dgm:pt modelId="{8017B9A6-156D-4D96-90AD-DD6F97EAA80C}" type="pres">
      <dgm:prSet presAssocID="{76929A3B-11F2-46D3-8236-6D39EC09A43A}" presName="dummy" presStyleCnt="0"/>
      <dgm:spPr/>
    </dgm:pt>
    <dgm:pt modelId="{417CBEB1-0708-4592-9CFD-177E8548DF9D}" type="pres">
      <dgm:prSet presAssocID="{A3F014F9-873D-42BF-A14D-216204ECCE8F}" presName="sibTrans" presStyleLbl="sibTrans2D1" presStyleIdx="1" presStyleCnt="4"/>
      <dgm:spPr/>
    </dgm:pt>
    <dgm:pt modelId="{33B63883-EE92-479A-AF6F-7533B15B80CC}" type="pres">
      <dgm:prSet presAssocID="{B2A886B8-6778-49DA-872F-11D64ADE582E}" presName="node" presStyleLbl="node1" presStyleIdx="2" presStyleCnt="4" custScaleX="121822" custScaleY="121822">
        <dgm:presLayoutVars>
          <dgm:bulletEnabled val="1"/>
        </dgm:presLayoutVars>
      </dgm:prSet>
      <dgm:spPr/>
    </dgm:pt>
    <dgm:pt modelId="{E479530B-43FD-41A7-A1A0-C5E8EC412B25}" type="pres">
      <dgm:prSet presAssocID="{B2A886B8-6778-49DA-872F-11D64ADE582E}" presName="dummy" presStyleCnt="0"/>
      <dgm:spPr/>
    </dgm:pt>
    <dgm:pt modelId="{AED0FB26-1D4E-4D80-91B3-234BFF4F37F7}" type="pres">
      <dgm:prSet presAssocID="{686E6600-1565-451E-A5DE-1A2C8E1EAB1E}" presName="sibTrans" presStyleLbl="sibTrans2D1" presStyleIdx="2" presStyleCnt="4"/>
      <dgm:spPr/>
    </dgm:pt>
    <dgm:pt modelId="{09D5DFB0-1F08-491B-91CC-0F2418986CC3}" type="pres">
      <dgm:prSet presAssocID="{6DF6DA24-964E-47EB-B2D7-40D1E580BE69}" presName="node" presStyleLbl="node1" presStyleIdx="3" presStyleCnt="4" custScaleX="121822" custScaleY="121822">
        <dgm:presLayoutVars>
          <dgm:bulletEnabled val="1"/>
        </dgm:presLayoutVars>
      </dgm:prSet>
      <dgm:spPr/>
    </dgm:pt>
    <dgm:pt modelId="{F61C7EFF-E466-4C7C-BF99-94B9736507BE}" type="pres">
      <dgm:prSet presAssocID="{6DF6DA24-964E-47EB-B2D7-40D1E580BE69}" presName="dummy" presStyleCnt="0"/>
      <dgm:spPr/>
    </dgm:pt>
    <dgm:pt modelId="{830BD9B0-0409-4154-A7B3-46CFAC23118A}" type="pres">
      <dgm:prSet presAssocID="{57B7C115-06CD-4035-8C62-A52C7FBC8159}" presName="sibTrans" presStyleLbl="sibTrans2D1" presStyleIdx="3" presStyleCnt="4"/>
      <dgm:spPr/>
    </dgm:pt>
  </dgm:ptLst>
  <dgm:cxnLst>
    <dgm:cxn modelId="{7A45CA1E-DCFA-48F1-A751-EA070AE05549}" srcId="{FDBE2E44-9708-4C9F-8624-2DB3FD0215B3}" destId="{ADA06406-6D91-46A1-AA25-8978E8686422}" srcOrd="0" destOrd="0" parTransId="{33DEE726-DDD3-46F4-A5D5-557C7BCEE053}" sibTransId="{CCC45F6A-A629-4651-88E6-8CFD2B4717E3}"/>
    <dgm:cxn modelId="{678EEF38-E047-4A8F-95D4-7476890A44EA}" type="presOf" srcId="{ADA06406-6D91-46A1-AA25-8978E8686422}" destId="{046E37D9-DB43-4893-B5CB-79F25DC107C9}" srcOrd="0" destOrd="0" presId="urn:microsoft.com/office/officeart/2005/8/layout/radial6"/>
    <dgm:cxn modelId="{FBE2065D-0A9E-447A-85CD-6F1BBFD11E53}" srcId="{0A330DE6-1A10-4E98-9530-EDCDEDB4B3BE}" destId="{FDBE2E44-9708-4C9F-8624-2DB3FD0215B3}" srcOrd="0" destOrd="0" parTransId="{8246475A-57A3-44C2-A739-37668A869B04}" sibTransId="{23E78687-6455-4FBF-9263-2378D5F79D7F}"/>
    <dgm:cxn modelId="{1727D641-46AA-4049-BB8B-F5AADE531F28}" srcId="{FDBE2E44-9708-4C9F-8624-2DB3FD0215B3}" destId="{6DF6DA24-964E-47EB-B2D7-40D1E580BE69}" srcOrd="3" destOrd="0" parTransId="{A14CA73B-D854-4FA9-BE6D-4F406246B8F0}" sibTransId="{57B7C115-06CD-4035-8C62-A52C7FBC8159}"/>
    <dgm:cxn modelId="{A63A7364-2F7B-4ED9-B0E3-4A24035B91CA}" srcId="{FDBE2E44-9708-4C9F-8624-2DB3FD0215B3}" destId="{76929A3B-11F2-46D3-8236-6D39EC09A43A}" srcOrd="1" destOrd="0" parTransId="{7108FFC6-DD09-469A-83E4-173B0300965B}" sibTransId="{A3F014F9-873D-42BF-A14D-216204ECCE8F}"/>
    <dgm:cxn modelId="{D7D4764C-2437-4450-B66F-014DC0D23EE2}" type="presOf" srcId="{B2A886B8-6778-49DA-872F-11D64ADE582E}" destId="{33B63883-EE92-479A-AF6F-7533B15B80CC}" srcOrd="0" destOrd="0" presId="urn:microsoft.com/office/officeart/2005/8/layout/radial6"/>
    <dgm:cxn modelId="{DA8FDB4E-876B-4D6B-B52D-F4214239E561}" type="presOf" srcId="{FDBE2E44-9708-4C9F-8624-2DB3FD0215B3}" destId="{A2E1A91B-D9AA-489E-9D8B-F080B419FBCB}" srcOrd="0" destOrd="0" presId="urn:microsoft.com/office/officeart/2005/8/layout/radial6"/>
    <dgm:cxn modelId="{8AB2F979-7FF6-406E-948C-1423C5C3E37A}" type="presOf" srcId="{A3F014F9-873D-42BF-A14D-216204ECCE8F}" destId="{417CBEB1-0708-4592-9CFD-177E8548DF9D}" srcOrd="0" destOrd="0" presId="urn:microsoft.com/office/officeart/2005/8/layout/radial6"/>
    <dgm:cxn modelId="{9C82539B-2B81-439B-B22F-742BFC00618C}" type="presOf" srcId="{0A330DE6-1A10-4E98-9530-EDCDEDB4B3BE}" destId="{1849F330-C45E-4AFF-8D73-FC7F13D5C2E5}" srcOrd="0" destOrd="0" presId="urn:microsoft.com/office/officeart/2005/8/layout/radial6"/>
    <dgm:cxn modelId="{2350E5B7-7FB5-417A-BEC1-782466CBAE13}" type="presOf" srcId="{57B7C115-06CD-4035-8C62-A52C7FBC8159}" destId="{830BD9B0-0409-4154-A7B3-46CFAC23118A}" srcOrd="0" destOrd="0" presId="urn:microsoft.com/office/officeart/2005/8/layout/radial6"/>
    <dgm:cxn modelId="{0BD7F3C3-F03C-49BB-A64C-EBC7592AB5C4}" type="presOf" srcId="{686E6600-1565-451E-A5DE-1A2C8E1EAB1E}" destId="{AED0FB26-1D4E-4D80-91B3-234BFF4F37F7}" srcOrd="0" destOrd="0" presId="urn:microsoft.com/office/officeart/2005/8/layout/radial6"/>
    <dgm:cxn modelId="{CE6DBDD0-1628-4854-AD55-462A47957A7A}" srcId="{FDBE2E44-9708-4C9F-8624-2DB3FD0215B3}" destId="{B2A886B8-6778-49DA-872F-11D64ADE582E}" srcOrd="2" destOrd="0" parTransId="{702142D9-D5C3-4DFA-B63B-D85FAFA8ED7E}" sibTransId="{686E6600-1565-451E-A5DE-1A2C8E1EAB1E}"/>
    <dgm:cxn modelId="{D103D5DF-8C94-477B-8FAA-7F800212AC06}" type="presOf" srcId="{6DF6DA24-964E-47EB-B2D7-40D1E580BE69}" destId="{09D5DFB0-1F08-491B-91CC-0F2418986CC3}" srcOrd="0" destOrd="0" presId="urn:microsoft.com/office/officeart/2005/8/layout/radial6"/>
    <dgm:cxn modelId="{E38F39E1-AC78-490D-903F-77F3AF9D38E0}" type="presOf" srcId="{76929A3B-11F2-46D3-8236-6D39EC09A43A}" destId="{DEB4C4F7-9FE7-45F7-A6B0-1273FDB395B3}" srcOrd="0" destOrd="0" presId="urn:microsoft.com/office/officeart/2005/8/layout/radial6"/>
    <dgm:cxn modelId="{A0B88EFB-A0B7-4CCB-8A1D-DD176CFE9145}" type="presOf" srcId="{CCC45F6A-A629-4651-88E6-8CFD2B4717E3}" destId="{14C56EB1-2AA7-4EE2-9082-C3A8C71D7F2D}" srcOrd="0" destOrd="0" presId="urn:microsoft.com/office/officeart/2005/8/layout/radial6"/>
    <dgm:cxn modelId="{6BA22F47-FA0A-4F5E-9E08-007264435394}" type="presParOf" srcId="{1849F330-C45E-4AFF-8D73-FC7F13D5C2E5}" destId="{A2E1A91B-D9AA-489E-9D8B-F080B419FBCB}" srcOrd="0" destOrd="0" presId="urn:microsoft.com/office/officeart/2005/8/layout/radial6"/>
    <dgm:cxn modelId="{3CF0E54B-867D-41EE-B78D-867B3C4E9243}" type="presParOf" srcId="{1849F330-C45E-4AFF-8D73-FC7F13D5C2E5}" destId="{046E37D9-DB43-4893-B5CB-79F25DC107C9}" srcOrd="1" destOrd="0" presId="urn:microsoft.com/office/officeart/2005/8/layout/radial6"/>
    <dgm:cxn modelId="{E0C031E0-8476-4B7D-9B05-9E3586980F9E}" type="presParOf" srcId="{1849F330-C45E-4AFF-8D73-FC7F13D5C2E5}" destId="{B8B8832A-28CC-4A12-934F-74E1DC521122}" srcOrd="2" destOrd="0" presId="urn:microsoft.com/office/officeart/2005/8/layout/radial6"/>
    <dgm:cxn modelId="{5FCB7A71-9452-433D-9E1B-84CAE5238BD7}" type="presParOf" srcId="{1849F330-C45E-4AFF-8D73-FC7F13D5C2E5}" destId="{14C56EB1-2AA7-4EE2-9082-C3A8C71D7F2D}" srcOrd="3" destOrd="0" presId="urn:microsoft.com/office/officeart/2005/8/layout/radial6"/>
    <dgm:cxn modelId="{50E3B3E3-A950-4D3F-B42F-E51876503769}" type="presParOf" srcId="{1849F330-C45E-4AFF-8D73-FC7F13D5C2E5}" destId="{DEB4C4F7-9FE7-45F7-A6B0-1273FDB395B3}" srcOrd="4" destOrd="0" presId="urn:microsoft.com/office/officeart/2005/8/layout/radial6"/>
    <dgm:cxn modelId="{1A40B833-9E25-4218-A82D-14F838100139}" type="presParOf" srcId="{1849F330-C45E-4AFF-8D73-FC7F13D5C2E5}" destId="{8017B9A6-156D-4D96-90AD-DD6F97EAA80C}" srcOrd="5" destOrd="0" presId="urn:microsoft.com/office/officeart/2005/8/layout/radial6"/>
    <dgm:cxn modelId="{FAE43705-6F10-434E-8D9C-CB5FD49DE0FE}" type="presParOf" srcId="{1849F330-C45E-4AFF-8D73-FC7F13D5C2E5}" destId="{417CBEB1-0708-4592-9CFD-177E8548DF9D}" srcOrd="6" destOrd="0" presId="urn:microsoft.com/office/officeart/2005/8/layout/radial6"/>
    <dgm:cxn modelId="{40398729-5A7A-4056-883C-1BED9CF663FD}" type="presParOf" srcId="{1849F330-C45E-4AFF-8D73-FC7F13D5C2E5}" destId="{33B63883-EE92-479A-AF6F-7533B15B80CC}" srcOrd="7" destOrd="0" presId="urn:microsoft.com/office/officeart/2005/8/layout/radial6"/>
    <dgm:cxn modelId="{50B50150-70F6-4454-A111-90141E56C88A}" type="presParOf" srcId="{1849F330-C45E-4AFF-8D73-FC7F13D5C2E5}" destId="{E479530B-43FD-41A7-A1A0-C5E8EC412B25}" srcOrd="8" destOrd="0" presId="urn:microsoft.com/office/officeart/2005/8/layout/radial6"/>
    <dgm:cxn modelId="{9FA2DF34-4CD2-46E0-B722-CE99CF855A4E}" type="presParOf" srcId="{1849F330-C45E-4AFF-8D73-FC7F13D5C2E5}" destId="{AED0FB26-1D4E-4D80-91B3-234BFF4F37F7}" srcOrd="9" destOrd="0" presId="urn:microsoft.com/office/officeart/2005/8/layout/radial6"/>
    <dgm:cxn modelId="{E6579D4D-3014-43D6-BAA8-3AF99F620219}" type="presParOf" srcId="{1849F330-C45E-4AFF-8D73-FC7F13D5C2E5}" destId="{09D5DFB0-1F08-491B-91CC-0F2418986CC3}" srcOrd="10" destOrd="0" presId="urn:microsoft.com/office/officeart/2005/8/layout/radial6"/>
    <dgm:cxn modelId="{5C06DAE4-5222-4603-8AE0-2DCC74544FF1}" type="presParOf" srcId="{1849F330-C45E-4AFF-8D73-FC7F13D5C2E5}" destId="{F61C7EFF-E466-4C7C-BF99-94B9736507BE}" srcOrd="11" destOrd="0" presId="urn:microsoft.com/office/officeart/2005/8/layout/radial6"/>
    <dgm:cxn modelId="{C8355A07-A3D4-4454-B5AF-38D9FBA0F2E8}" type="presParOf" srcId="{1849F330-C45E-4AFF-8D73-FC7F13D5C2E5}" destId="{830BD9B0-0409-4154-A7B3-46CFAC23118A}" srcOrd="12"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BD9B0-0409-4154-A7B3-46CFAC23118A}">
      <dsp:nvSpPr>
        <dsp:cNvPr id="0" name=""/>
        <dsp:cNvSpPr/>
      </dsp:nvSpPr>
      <dsp:spPr>
        <a:xfrm>
          <a:off x="2872118" y="702258"/>
          <a:ext cx="4687738" cy="4687738"/>
        </a:xfrm>
        <a:prstGeom prst="blockArc">
          <a:avLst>
            <a:gd name="adj1" fmla="val 10800000"/>
            <a:gd name="adj2" fmla="val 16200000"/>
            <a:gd name="adj3" fmla="val 4637"/>
          </a:avLst>
        </a:prstGeom>
        <a:solidFill>
          <a:schemeClr val="accent3">
            <a:hueOff val="-5991980"/>
            <a:satOff val="39186"/>
            <a:lumOff val="196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ED0FB26-1D4E-4D80-91B3-234BFF4F37F7}">
      <dsp:nvSpPr>
        <dsp:cNvPr id="0" name=""/>
        <dsp:cNvSpPr/>
      </dsp:nvSpPr>
      <dsp:spPr>
        <a:xfrm>
          <a:off x="2872118" y="702258"/>
          <a:ext cx="4687738" cy="4687738"/>
        </a:xfrm>
        <a:prstGeom prst="blockArc">
          <a:avLst>
            <a:gd name="adj1" fmla="val 5400000"/>
            <a:gd name="adj2" fmla="val 10800000"/>
            <a:gd name="adj3" fmla="val 4637"/>
          </a:avLst>
        </a:prstGeom>
        <a:solidFill>
          <a:schemeClr val="accent3">
            <a:hueOff val="-3994654"/>
            <a:satOff val="26124"/>
            <a:lumOff val="130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17CBEB1-0708-4592-9CFD-177E8548DF9D}">
      <dsp:nvSpPr>
        <dsp:cNvPr id="0" name=""/>
        <dsp:cNvSpPr/>
      </dsp:nvSpPr>
      <dsp:spPr>
        <a:xfrm>
          <a:off x="2872118" y="702258"/>
          <a:ext cx="4687738" cy="4687738"/>
        </a:xfrm>
        <a:prstGeom prst="blockArc">
          <a:avLst>
            <a:gd name="adj1" fmla="val 0"/>
            <a:gd name="adj2" fmla="val 5400000"/>
            <a:gd name="adj3" fmla="val 4637"/>
          </a:avLst>
        </a:prstGeom>
        <a:solidFill>
          <a:schemeClr val="accent3">
            <a:hueOff val="-1997327"/>
            <a:satOff val="13062"/>
            <a:lumOff val="653"/>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4C56EB1-2AA7-4EE2-9082-C3A8C71D7F2D}">
      <dsp:nvSpPr>
        <dsp:cNvPr id="0" name=""/>
        <dsp:cNvSpPr/>
      </dsp:nvSpPr>
      <dsp:spPr>
        <a:xfrm>
          <a:off x="2872118" y="702258"/>
          <a:ext cx="4687738" cy="4687738"/>
        </a:xfrm>
        <a:prstGeom prst="blockArc">
          <a:avLst>
            <a:gd name="adj1" fmla="val 16200000"/>
            <a:gd name="adj2" fmla="val 0"/>
            <a:gd name="adj3" fmla="val 4637"/>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E1A91B-D9AA-489E-9D8B-F080B419FBCB}">
      <dsp:nvSpPr>
        <dsp:cNvPr id="0" name=""/>
        <dsp:cNvSpPr/>
      </dsp:nvSpPr>
      <dsp:spPr>
        <a:xfrm>
          <a:off x="4137712" y="1967853"/>
          <a:ext cx="2156548" cy="215654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hu-HU" sz="2400" kern="1200" dirty="0" err="1"/>
            <a:t>Aszim-metria</a:t>
          </a:r>
          <a:r>
            <a:rPr lang="hu-HU" sz="2400" kern="1200" dirty="0"/>
            <a:t> </a:t>
          </a:r>
          <a:r>
            <a:rPr lang="hu-HU" sz="2400" kern="1200" dirty="0" err="1"/>
            <a:t>kiegyenlí-tése</a:t>
          </a:r>
          <a:endParaRPr lang="hu-HU" sz="2400" kern="1200" dirty="0"/>
        </a:p>
      </dsp:txBody>
      <dsp:txXfrm>
        <a:off x="4453531" y="2283672"/>
        <a:ext cx="1524910" cy="1524910"/>
      </dsp:txXfrm>
    </dsp:sp>
    <dsp:sp modelId="{046E37D9-DB43-4893-B5CB-79F25DC107C9}">
      <dsp:nvSpPr>
        <dsp:cNvPr id="0" name=""/>
        <dsp:cNvSpPr/>
      </dsp:nvSpPr>
      <dsp:spPr>
        <a:xfrm>
          <a:off x="4296665" y="-162717"/>
          <a:ext cx="1838642" cy="1838642"/>
        </a:xfrm>
        <a:prstGeom prst="ellipse">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hu-HU" sz="2000" kern="1200" dirty="0"/>
            <a:t>Megegye-</a:t>
          </a:r>
          <a:r>
            <a:rPr lang="hu-HU" sz="2000" kern="1200" dirty="0" err="1"/>
            <a:t>zés</a:t>
          </a:r>
          <a:r>
            <a:rPr lang="hu-HU" sz="2000" kern="1200" dirty="0"/>
            <a:t> </a:t>
          </a:r>
          <a:r>
            <a:rPr lang="hu-HU" sz="2000" kern="1200" dirty="0" err="1"/>
            <a:t>szüksé-gessége</a:t>
          </a:r>
          <a:endParaRPr lang="hu-HU" sz="2000" kern="1200" dirty="0"/>
        </a:p>
      </dsp:txBody>
      <dsp:txXfrm>
        <a:off x="4565928" y="106546"/>
        <a:ext cx="1300116" cy="1300116"/>
      </dsp:txXfrm>
    </dsp:sp>
    <dsp:sp modelId="{DEB4C4F7-9FE7-45F7-A6B0-1273FDB395B3}">
      <dsp:nvSpPr>
        <dsp:cNvPr id="0" name=""/>
        <dsp:cNvSpPr/>
      </dsp:nvSpPr>
      <dsp:spPr>
        <a:xfrm>
          <a:off x="6576822" y="2117439"/>
          <a:ext cx="1857376" cy="1857376"/>
        </a:xfrm>
        <a:prstGeom prst="ellipse">
          <a:avLst/>
        </a:prstGeom>
        <a:solidFill>
          <a:schemeClr val="accent3">
            <a:hueOff val="-1997327"/>
            <a:satOff val="13062"/>
            <a:lumOff val="6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hu-HU" sz="2000" kern="1200" dirty="0"/>
            <a:t>Az érintettek tárgyalása</a:t>
          </a:r>
        </a:p>
      </dsp:txBody>
      <dsp:txXfrm>
        <a:off x="6848828" y="2389445"/>
        <a:ext cx="1313364" cy="1313364"/>
      </dsp:txXfrm>
    </dsp:sp>
    <dsp:sp modelId="{33B63883-EE92-479A-AF6F-7533B15B80CC}">
      <dsp:nvSpPr>
        <dsp:cNvPr id="0" name=""/>
        <dsp:cNvSpPr/>
      </dsp:nvSpPr>
      <dsp:spPr>
        <a:xfrm>
          <a:off x="4296484" y="4416149"/>
          <a:ext cx="1839005" cy="1839005"/>
        </a:xfrm>
        <a:prstGeom prst="ellipse">
          <a:avLst/>
        </a:prstGeom>
        <a:solidFill>
          <a:schemeClr val="accent3">
            <a:hueOff val="-3994654"/>
            <a:satOff val="26124"/>
            <a:lumOff val="13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hu-HU" sz="2000" kern="1200" dirty="0"/>
            <a:t>Partner-</a:t>
          </a:r>
          <a:r>
            <a:rPr lang="hu-HU" sz="2000" kern="1200" dirty="0" err="1"/>
            <a:t>kapcso</a:t>
          </a:r>
          <a:r>
            <a:rPr lang="hu-HU" sz="2000" kern="1200" dirty="0"/>
            <a:t>-latok</a:t>
          </a:r>
        </a:p>
      </dsp:txBody>
      <dsp:txXfrm>
        <a:off x="4565800" y="4685465"/>
        <a:ext cx="1300373" cy="1300373"/>
      </dsp:txXfrm>
    </dsp:sp>
    <dsp:sp modelId="{09D5DFB0-1F08-491B-91CC-0F2418986CC3}">
      <dsp:nvSpPr>
        <dsp:cNvPr id="0" name=""/>
        <dsp:cNvSpPr/>
      </dsp:nvSpPr>
      <dsp:spPr>
        <a:xfrm>
          <a:off x="2006960" y="2126625"/>
          <a:ext cx="1839005" cy="1839005"/>
        </a:xfrm>
        <a:prstGeom prst="ellipse">
          <a:avLst/>
        </a:prstGeom>
        <a:solidFill>
          <a:schemeClr val="accent3">
            <a:hueOff val="-5991980"/>
            <a:satOff val="39186"/>
            <a:lumOff val="196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hu-HU" sz="2000" kern="1200" dirty="0"/>
            <a:t>Előnyök mindkét fél számára</a:t>
          </a:r>
        </a:p>
      </dsp:txBody>
      <dsp:txXfrm>
        <a:off x="2276276" y="2395941"/>
        <a:ext cx="1300373" cy="1300373"/>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hu-HU"/>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hu-HU"/>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hu-HU"/>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0B866E78-E7BE-4652-8C51-92E380782E31}" type="slidenum">
              <a:rPr lang="hu-HU"/>
              <a:pPr>
                <a:defRPr/>
              </a:pPr>
              <a:t>‹#›</a:t>
            </a:fld>
            <a:endParaRPr lang="hu-HU"/>
          </a:p>
        </p:txBody>
      </p:sp>
    </p:spTree>
    <p:extLst>
      <p:ext uri="{BB962C8B-B14F-4D97-AF65-F5344CB8AC3E}">
        <p14:creationId xmlns:p14="http://schemas.microsoft.com/office/powerpoint/2010/main" val="18429924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atin typeface="Arial" charset="0"/>
              </a:defRPr>
            </a:lvl1pPr>
          </a:lstStyle>
          <a:p>
            <a:pPr>
              <a:defRPr/>
            </a:pPr>
            <a:endParaRPr lang="hu-HU"/>
          </a:p>
        </p:txBody>
      </p:sp>
      <p:sp>
        <p:nvSpPr>
          <p:cNvPr id="194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defRPr>
            </a:lvl1pPr>
          </a:lstStyle>
          <a:p>
            <a:pPr>
              <a:defRPr/>
            </a:pPr>
            <a:endParaRPr lang="hu-HU"/>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hu-HU" noProof="0"/>
              <a:t>Mintaszöveg szerkesztése</a:t>
            </a:r>
          </a:p>
          <a:p>
            <a:pPr lvl="1"/>
            <a:r>
              <a:rPr lang="hu-HU" noProof="0"/>
              <a:t>Második szint</a:t>
            </a:r>
          </a:p>
          <a:p>
            <a:pPr lvl="2"/>
            <a:r>
              <a:rPr lang="hu-HU" noProof="0"/>
              <a:t>Harmadik szint</a:t>
            </a:r>
          </a:p>
          <a:p>
            <a:pPr lvl="3"/>
            <a:r>
              <a:rPr lang="hu-HU" noProof="0"/>
              <a:t>Negyedik szint</a:t>
            </a:r>
          </a:p>
          <a:p>
            <a:pPr lvl="4"/>
            <a:r>
              <a:rPr lang="hu-HU" noProof="0"/>
              <a:t>Ötödik szint</a:t>
            </a:r>
          </a:p>
        </p:txBody>
      </p:sp>
      <p:sp>
        <p:nvSpPr>
          <p:cNvPr id="194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atin typeface="Arial" charset="0"/>
              </a:defRPr>
            </a:lvl1pPr>
          </a:lstStyle>
          <a:p>
            <a:pPr>
              <a:defRPr/>
            </a:pPr>
            <a:endParaRPr lang="hu-HU"/>
          </a:p>
        </p:txBody>
      </p:sp>
      <p:sp>
        <p:nvSpPr>
          <p:cNvPr id="194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defRPr>
            </a:lvl1pPr>
          </a:lstStyle>
          <a:p>
            <a:pPr>
              <a:defRPr/>
            </a:pPr>
            <a:fld id="{36115886-F099-4BF1-A807-1CE3E3AD26D1}" type="slidenum">
              <a:rPr lang="hu-HU"/>
              <a:pPr>
                <a:defRPr/>
              </a:pPr>
              <a:t>‹#›</a:t>
            </a:fld>
            <a:endParaRPr lang="hu-HU"/>
          </a:p>
        </p:txBody>
      </p:sp>
    </p:spTree>
    <p:extLst>
      <p:ext uri="{BB962C8B-B14F-4D97-AF65-F5344CB8AC3E}">
        <p14:creationId xmlns:p14="http://schemas.microsoft.com/office/powerpoint/2010/main" val="162510545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Indiszkrét</a:t>
            </a:r>
            <a:r>
              <a:rPr lang="hu-HU" baseline="0" dirty="0"/>
              <a:t> kérdés: Alkalmazott, végzést követő 5 év. Ki hallott szakszervezetről. Ki lépne be? </a:t>
            </a:r>
          </a:p>
          <a:p>
            <a:r>
              <a:rPr lang="hu-HU" baseline="0" dirty="0"/>
              <a:t>Ki lesz vezető (beosztott, nem családtag)? Ki örülne a szakszervezetnek?</a:t>
            </a:r>
          </a:p>
          <a:p>
            <a:r>
              <a:rPr lang="hu-HU" baseline="0" dirty="0"/>
              <a:t>Anekdota: horgász: kevesebbet jár, sajnálom a halakat. Nem jár: sajnálom a kukacokat. Tanulság: Van-e más a világon, aki számít, azaz így gondolkozunk-e</a:t>
            </a:r>
            <a:r>
              <a:rPr lang="hu-HU" sz="1100" baseline="0" dirty="0"/>
              <a:t>? Ma ki sajnálja a halakat/kukacokat? (A miniszter? A püspök? A vállalkozó? A munkás? A munkanélküli?) Ezzel lehet átkötni az ábrára. Ez az anekdota az Munkaügyi Szemlében megjelent cikksorozatban lett feldolgozva, erre jöttek a válaszok. </a:t>
            </a:r>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a:t>
            </a:fld>
            <a:endParaRPr lang="hu-HU"/>
          </a:p>
        </p:txBody>
      </p:sp>
    </p:spTree>
    <p:extLst>
      <p:ext uri="{BB962C8B-B14F-4D97-AF65-F5344CB8AC3E}">
        <p14:creationId xmlns:p14="http://schemas.microsoft.com/office/powerpoint/2010/main" val="566006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hu-HU" dirty="0"/>
              <a:t>Miért fontos a hang meghallgatása?</a:t>
            </a:r>
            <a:r>
              <a:rPr lang="hu-HU" baseline="0" dirty="0"/>
              <a:t> Milyen költségei, előnyei és hátrányai vannak a meg nem hallgatásnak? Megérthetjük a vásárlóra való gondolással, azaz partnerként kell kezelni. Mi az olcsóbb, hagyni, hogy valaki kilépjen meghallgatás helyett, vagy hogy megbeszélni és meggyőzni, hogy megoldjuk, maradjon?</a:t>
            </a:r>
          </a:p>
          <a:p>
            <a:endParaRPr lang="hu-HU" dirty="0"/>
          </a:p>
          <a:p>
            <a:endParaRPr lang="hu-HU" dirty="0"/>
          </a:p>
          <a:p>
            <a:r>
              <a:rPr lang="hu-HU" dirty="0"/>
              <a:t>A kommunikáció, hierarchia,</a:t>
            </a:r>
            <a:r>
              <a:rPr lang="hu-HU" baseline="0" dirty="0"/>
              <a:t> amíg átmegy rajta az egyéni hang, nagymértékben torzulhat. Egyrészt a szolgálati útvonal betartása miatt, másrészt pedig attól, hogy egyéni szinten félünk a retorziótól, ezért nem hatékony az egyéni hang. A véleménynyilvánító, erős hangok felkerülnek, de nem biztos, hogy jó a probléma általánosítása. </a:t>
            </a:r>
          </a:p>
          <a:p>
            <a:r>
              <a:rPr lang="hu-HU" baseline="0" dirty="0"/>
              <a:t>A „közös hang” előnye, hátránya. A közös hangnál kell olyan csatorna, amelyik ezt összegzi, valamilyen érdekképviselet, viszont az egyéni hangokat elveszíti. (Megtörtént eset: Stratégiatervező tréning. Üzemvezető felszólalt, a vezérigazgató a sarokban, amikor meghallja, mit mond, lila fejjel mondja: Te ezt tényleg így gondolod? Vajon az üzemvezető hányszor szólalt meg a következő két napban?)</a:t>
            </a:r>
          </a:p>
          <a:p>
            <a:endParaRPr lang="hu-HU" baseline="0" dirty="0"/>
          </a:p>
          <a:p>
            <a:r>
              <a:rPr lang="hu-HU" baseline="0" dirty="0"/>
              <a:t>Alapvetően igaz a munkaerőpiacon.</a:t>
            </a:r>
          </a:p>
          <a:p>
            <a:r>
              <a:rPr lang="hu-HU" baseline="0" dirty="0"/>
              <a:t>El lehet dönteni, hogy egyéni, vagy kollektív. Utóbbi a hatékonyabb, bár figyelembe kell venni, hogy a szakszervezeti titkárral kell egyeztetni, ezért a MA lehet, hogy az egyénit tartja jobbnak. </a:t>
            </a:r>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11</a:t>
            </a:fld>
            <a:endParaRPr lang="hu-HU"/>
          </a:p>
        </p:txBody>
      </p:sp>
    </p:spTree>
    <p:extLst>
      <p:ext uri="{BB962C8B-B14F-4D97-AF65-F5344CB8AC3E}">
        <p14:creationId xmlns:p14="http://schemas.microsoft.com/office/powerpoint/2010/main" val="3219455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18</a:t>
            </a:fld>
            <a:endParaRPr lang="hu-HU"/>
          </a:p>
        </p:txBody>
      </p:sp>
    </p:spTree>
    <p:extLst>
      <p:ext uri="{BB962C8B-B14F-4D97-AF65-F5344CB8AC3E}">
        <p14:creationId xmlns:p14="http://schemas.microsoft.com/office/powerpoint/2010/main" val="2888873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19</a:t>
            </a:fld>
            <a:endParaRPr lang="hu-HU"/>
          </a:p>
        </p:txBody>
      </p:sp>
    </p:spTree>
    <p:extLst>
      <p:ext uri="{BB962C8B-B14F-4D97-AF65-F5344CB8AC3E}">
        <p14:creationId xmlns:p14="http://schemas.microsoft.com/office/powerpoint/2010/main" val="3759385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sz="1200" baseline="0" dirty="0"/>
              <a:t>Ez „csak” egy jópofa karikatúra-fotó, vagy egy tényleg létező probléma?? Milyen érzés/helyzet fent ülni – és lent.</a:t>
            </a:r>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2</a:t>
            </a:fld>
            <a:endParaRPr lang="hu-HU"/>
          </a:p>
        </p:txBody>
      </p:sp>
    </p:spTree>
    <p:extLst>
      <p:ext uri="{BB962C8B-B14F-4D97-AF65-F5344CB8AC3E}">
        <p14:creationId xmlns:p14="http://schemas.microsoft.com/office/powerpoint/2010/main" val="3352046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Érdek, az </a:t>
            </a:r>
            <a:r>
              <a:rPr lang="hu-HU" b="1" dirty="0"/>
              <a:t>tudatosult szükséglet</a:t>
            </a:r>
            <a:r>
              <a:rPr lang="hu-HU" dirty="0"/>
              <a:t>, mindenképpen</a:t>
            </a:r>
            <a:r>
              <a:rPr lang="hu-HU" baseline="0" dirty="0"/>
              <a:t> aktivitásra késztet. Ahány ember, annyi féle érdek. Pozitív fogalom, valami hiányzik, ezért késztet cselekvésre. </a:t>
            </a:r>
          </a:p>
          <a:p>
            <a:r>
              <a:rPr lang="hu-HU" baseline="0" dirty="0"/>
              <a:t>Az érdek-ütközés </a:t>
            </a:r>
            <a:r>
              <a:rPr lang="hu-HU" b="1" baseline="0" dirty="0"/>
              <a:t>természetes</a:t>
            </a:r>
            <a:r>
              <a:rPr lang="hu-HU" baseline="0" dirty="0"/>
              <a:t> fogalom, mivel mindenkinek más az érdeke, ezért természetes, hogy ütköznek. </a:t>
            </a:r>
          </a:p>
          <a:p>
            <a:r>
              <a:rPr lang="hu-HU" baseline="0" dirty="0"/>
              <a:t>Érdek-hierarchia: 2 irány: a magasabb rendű kizárja az alacsonyabb rendűt, ha ütköznek egymással; ahogy a munkavállalói (egyéni)-vállalati-társadalmi érdekek mentén felfelé megyünk, érvényesülhet az érdek-hierarchia elve, ez létezett korábban (szocializmusban). Ma van-e ilyen érdekhierarchia? Magasabb-e a munkavállalói, mint a vállalati? És fordítva? És botor a kérdés, nem lehet ilyet nézni. MA magasabbról vizsgálva mondhatjuk, hogy van, de egyre többen kerülnek a képbe, és figyelembe veszik a felettes tényezőket, lemondok egy-két tényezőről, hogy megmaradjon, de figyelembe veszem az alantabb szintet is. Tehát ez utóbbi a demokratikus megközelítés, nem zárja ki egyik a másikat. </a:t>
            </a:r>
          </a:p>
          <a:p>
            <a:r>
              <a:rPr lang="hu-HU" baseline="0" dirty="0"/>
              <a:t>Érdek-konfliktus: az érdek-ütközés alakítja ki, annak a manifesztációja. Ez is természetes tényező. </a:t>
            </a:r>
          </a:p>
          <a:p>
            <a:r>
              <a:rPr lang="hu-HU" baseline="0" dirty="0"/>
              <a:t>Érdek-beszámítás: a másik érdekét beleveszem a számításba, és ha akarom, figyelembe veszem vagy nem, de nem akarok vele kommunikálni, nem akarom megtudni, kiprovokálni, hogy van-e ereje, eszköze arra, hogy bántson, </a:t>
            </a:r>
            <a:r>
              <a:rPr lang="hu-HU" baseline="0" dirty="0" err="1"/>
              <a:t>ártson</a:t>
            </a:r>
            <a:r>
              <a:rPr lang="hu-HU" baseline="0" dirty="0"/>
              <a:t>, de csak annyit adok, amennyit én jónak látok. </a:t>
            </a:r>
          </a:p>
          <a:p>
            <a:r>
              <a:rPr lang="hu-HU" baseline="0" dirty="0"/>
              <a:t>Érdek-összehangolás: hogy ne legyen konfliktus, ezért hajlandó vagyok arra, hogy tudatosan alkalmazkodom a másik oldalhoz. </a:t>
            </a:r>
          </a:p>
          <a:p>
            <a:r>
              <a:rPr lang="hu-HU" baseline="0" dirty="0"/>
              <a:t>Érdek-egyeztetés az érdek-konfliktus feloldásának tere, az érdek-összehangolás eszköze, folyamata: határozottan jelennek meg a különböző érdekeket hordozók, és zajlik egy tanácskozás, párbeszéd. Ez inkább többszereplős. </a:t>
            </a:r>
          </a:p>
          <a:p>
            <a:r>
              <a:rPr lang="hu-HU" baseline="0" dirty="0"/>
              <a:t>Érdek-képviselet: MA-MV, utóbbi megbíz Szakszervezetet. A SZ az ügynök, aki szakszerűen, ismeretekre alapozva, profi módon tárgyal. Ez a MA részéről is lehet, Kamara, Munkaadói Szövetség. Megbízó-ügynök probléma. </a:t>
            </a:r>
          </a:p>
          <a:p>
            <a:endParaRPr lang="hu-HU" baseline="0" dirty="0"/>
          </a:p>
          <a:p>
            <a:r>
              <a:rPr lang="hu-HU" baseline="0" dirty="0"/>
              <a:t>Mi az </a:t>
            </a:r>
            <a:r>
              <a:rPr lang="hu-HU" b="1" baseline="0" dirty="0"/>
              <a:t>érdek</a:t>
            </a:r>
            <a:r>
              <a:rPr lang="hu-HU" baseline="0" dirty="0"/>
              <a:t> és mi az </a:t>
            </a:r>
            <a:r>
              <a:rPr lang="hu-HU" b="1" baseline="0" dirty="0"/>
              <a:t>érték? </a:t>
            </a:r>
            <a:r>
              <a:rPr lang="hu-HU" baseline="0" dirty="0"/>
              <a:t>Mi a különbség közöttük? Az érdek felülírja az értéket (pl. szabadság, demokrácia, tolerancia, szolidaritás? És ha más értékek állnak az egyik és másik oldalon? Vagy azok mögött is (személyes, hatalmi) érdekek állnak?</a:t>
            </a:r>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3</a:t>
            </a:fld>
            <a:endParaRPr lang="hu-HU"/>
          </a:p>
        </p:txBody>
      </p:sp>
    </p:spTree>
    <p:extLst>
      <p:ext uri="{BB962C8B-B14F-4D97-AF65-F5344CB8AC3E}">
        <p14:creationId xmlns:p14="http://schemas.microsoft.com/office/powerpoint/2010/main" val="253024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a:t>Azért ipari kapcsolatok</a:t>
            </a:r>
            <a:r>
              <a:rPr lang="hu-HU" baseline="0" dirty="0"/>
              <a:t> először, mert az iparban alakult ki a bérmunkás státusz, már nem mester és inas, hanem mester, aki műhelyében alkalmazottat dolgoztat, vagyis először az iparban válik el a munkáltató és a munkavállaló. Függő, de nem feudális </a:t>
            </a:r>
            <a:r>
              <a:rPr lang="hu-HU" baseline="0" dirty="0" err="1"/>
              <a:t>uralmi</a:t>
            </a:r>
            <a:r>
              <a:rPr lang="hu-HU" baseline="0" dirty="0"/>
              <a:t> viszony, nyíltan megjelenik és ütközik két érdek. Ezt valahogy kezelni kell, erről szólnak az ipari kapcsolatok. A korlátok kiterjesztésével és feloldásával kerül be a képbe a munkaerő maga. Később már nemcsak az iparban lettek bérmunkások, a fogalom ezért tágult ki a munkaerőpiac egészére, így tágult ki munkaügyi kapcsolatokká (</a:t>
            </a:r>
            <a:r>
              <a:rPr lang="hu-HU" baseline="0" dirty="0" err="1"/>
              <a:t>Labour</a:t>
            </a:r>
            <a:r>
              <a:rPr lang="hu-HU" baseline="0" dirty="0"/>
              <a:t> Relations).</a:t>
            </a:r>
          </a:p>
          <a:p>
            <a:r>
              <a:rPr lang="hu-HU" baseline="0" dirty="0"/>
              <a:t>Ma már nincs különbség a kettő között, mindkettőt lehet használni (bár külföldön a munkaügyi kapcsolatokat értik). Héti Lajos találta ki az érdekegyeztetés kifejezést, mert a politikai rendszernek nem tetszett a munkaügyi kapcsolatok. </a:t>
            </a:r>
          </a:p>
          <a:p>
            <a:endParaRPr lang="hu-HU" baseline="0" dirty="0"/>
          </a:p>
          <a:p>
            <a:r>
              <a:rPr lang="hu-HU" baseline="0" dirty="0"/>
              <a:t>A munkaerő kettős jellege. A munka termelési tényező, a gazdasági szféra számára fontos, a gazdasági társaság munkát szeretne, hogy legyen output és áttételesen profit. Ezzel gazdálkodni kell, racionálisan kell vele bánni, fejleszteni, befektetni, ez a MA érdeke és feladata. Másik oldal: látott már valaki munkát? A munka leválaszthatatlan a MV-</a:t>
            </a:r>
            <a:r>
              <a:rPr lang="hu-HU" baseline="0" dirty="0" err="1"/>
              <a:t>ról</a:t>
            </a:r>
            <a:r>
              <a:rPr lang="hu-HU" baseline="0" dirty="0"/>
              <a:t>. Ebből adódóan ember jelenik meg. Itt bejön a szociális, társadalmi kategória. Természetes, hogy a munkaerőben magában fog megjelenni az eltérő érdekrendszer, ami természetes módon eredményez konfliktus. Aszimmetria a hatalomra épül, ha egy kapcsolaton belül ott a hatalom, akkor él vele, vagy visszaél vele. A munkaerőpiacon többnyire a MA rendelkezik erő-fölénnyel, hatalommal, ezt kell az érdekegyeztetéssel ellensúlyozni. </a:t>
            </a:r>
          </a:p>
          <a:p>
            <a:endParaRPr lang="hu-HU" baseline="0" dirty="0"/>
          </a:p>
          <a:p>
            <a:r>
              <a:rPr lang="hu-HU" baseline="0" dirty="0"/>
              <a:t>Hierarchikus a MA és MV érdeke: Kedvenc klasszikus: Murphy: ha a gazdaság rendben van, minden más elromlik. Azaz hosszú távon nem tud meglenni az egyik a másik nélkül. Egyaránt fontos a két tényező, viszont a </a:t>
            </a:r>
            <a:r>
              <a:rPr lang="hu-HU" baseline="0" dirty="0" err="1"/>
              <a:t>MA-nak</a:t>
            </a:r>
            <a:r>
              <a:rPr lang="hu-HU" baseline="0" dirty="0"/>
              <a:t> jobb az érdekérvényesítő képessége. Ebből adódik, hogy aszimmetria van, azaz nem marad más hátra, mint a harc. Lehet nézni eladó-vevő szempontból, de mi a helyzet a monopólium, </a:t>
            </a:r>
            <a:r>
              <a:rPr lang="hu-HU" baseline="0" dirty="0" err="1"/>
              <a:t>monopszónium</a:t>
            </a:r>
            <a:r>
              <a:rPr lang="hu-HU" baseline="0" dirty="0"/>
              <a:t> kérdéskörével</a:t>
            </a:r>
            <a:r>
              <a:rPr lang="hu-HU" sz="1100" baseline="0" dirty="0"/>
              <a:t>? Kereslet-Kínálat kérdésköre, mi a helyzet ezzel kapcsolatban? A szerződés aláírásával a munkáltató rendelkezik velem, megadott módon, hogy heti hány órát dolgozom. pl. </a:t>
            </a:r>
            <a:r>
              <a:rPr lang="hu-HU" sz="1100" baseline="0" dirty="0" err="1"/>
              <a:t>Jus</a:t>
            </a:r>
            <a:r>
              <a:rPr lang="hu-HU" sz="1100" baseline="0" dirty="0"/>
              <a:t> </a:t>
            </a:r>
            <a:r>
              <a:rPr lang="hu-HU" sz="1100" baseline="0" dirty="0" err="1"/>
              <a:t>mormorandi</a:t>
            </a:r>
            <a:endParaRPr lang="hu-HU" dirty="0"/>
          </a:p>
          <a:p>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4</a:t>
            </a:fld>
            <a:endParaRPr lang="hu-HU"/>
          </a:p>
        </p:txBody>
      </p:sp>
    </p:spTree>
    <p:extLst>
      <p:ext uri="{BB962C8B-B14F-4D97-AF65-F5344CB8AC3E}">
        <p14:creationId xmlns:p14="http://schemas.microsoft.com/office/powerpoint/2010/main" val="23681099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hu-HU" dirty="0"/>
              <a:t>Mit gondolhatunk, mit</a:t>
            </a:r>
            <a:r>
              <a:rPr lang="hu-HU" baseline="0" dirty="0"/>
              <a:t> üzen az arc, mi van mögötte, kik ők? Emberek? Mennyire élvezik a harcot, mit jelent számukra? Hölgy elkeseredett, kopasz, kemény elszánt, harcol, langaléta nincs érzelem, tudja, hogy ez van, megy, bácsi hátul sípol, fütyül, mert egyedül nincs esélye.</a:t>
            </a:r>
          </a:p>
          <a:p>
            <a:pPr marL="0" marR="0" indent="0" algn="l" defTabSz="914400" rtl="0" eaLnBrk="1" fontAlgn="base" latinLnBrk="0" hangingPunct="1">
              <a:lnSpc>
                <a:spcPct val="100000"/>
              </a:lnSpc>
              <a:spcBef>
                <a:spcPct val="30000"/>
              </a:spcBef>
              <a:spcAft>
                <a:spcPct val="0"/>
              </a:spcAft>
              <a:buClrTx/>
              <a:buSzTx/>
              <a:buFontTx/>
              <a:buNone/>
              <a:tabLst/>
              <a:defRPr/>
            </a:pPr>
            <a:r>
              <a:rPr lang="hu-HU" baseline="0" dirty="0"/>
              <a:t>Pólón: Sztrájkolunk, azért, hogy érvényesítsük a mi jogos követeléseinket. </a:t>
            </a:r>
            <a:endParaRPr lang="hu-HU" dirty="0"/>
          </a:p>
          <a:p>
            <a:endParaRPr lang="hu-HU" dirty="0"/>
          </a:p>
          <a:p>
            <a:r>
              <a:rPr lang="hu-HU" dirty="0"/>
              <a:t>Fontos: Egy normál ártárgyalás (piacon,</a:t>
            </a:r>
            <a:r>
              <a:rPr lang="hu-HU" baseline="0" dirty="0"/>
              <a:t> áremelés stb.) nem életekről szól, de egy sztrájk is tárgyalás, nyomásgyakorlás. Alkotmányos jog is, plusz a megélhetésről szól. </a:t>
            </a:r>
            <a:endParaRPr lang="hu-HU" dirty="0"/>
          </a:p>
        </p:txBody>
      </p:sp>
      <p:sp>
        <p:nvSpPr>
          <p:cNvPr id="4" name="Dia számának helye 3"/>
          <p:cNvSpPr>
            <a:spLocks noGrp="1"/>
          </p:cNvSpPr>
          <p:nvPr>
            <p:ph type="sldNum" sz="quarter" idx="10"/>
          </p:nvPr>
        </p:nvSpPr>
        <p:spPr/>
        <p:txBody>
          <a:bodyPr/>
          <a:lstStyle/>
          <a:p>
            <a:fld id="{39DC03D9-E053-442F-BEE6-BF50E5D1F3CF}" type="slidenum">
              <a:rPr lang="hu-HU" smtClean="0"/>
              <a:pPr/>
              <a:t>5</a:t>
            </a:fld>
            <a:endParaRPr lang="hu-HU"/>
          </a:p>
        </p:txBody>
      </p:sp>
    </p:spTree>
    <p:extLst>
      <p:ext uri="{BB962C8B-B14F-4D97-AF65-F5344CB8AC3E}">
        <p14:creationId xmlns:p14="http://schemas.microsoft.com/office/powerpoint/2010/main" val="1050982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hu-HU" dirty="0"/>
              <a:t>Kinek az elsődleges érdeke az aszimmetria</a:t>
            </a:r>
            <a:r>
              <a:rPr lang="hu-HU" baseline="0" dirty="0"/>
              <a:t> kiegyenlítése? Elsődlegesen MV, de hosszabb távon az MA-é is. </a:t>
            </a:r>
          </a:p>
          <a:p>
            <a:pPr marL="0" marR="0" indent="0" algn="l" defTabSz="914400" rtl="0" eaLnBrk="1" fontAlgn="base" latinLnBrk="0" hangingPunct="1">
              <a:lnSpc>
                <a:spcPct val="100000"/>
              </a:lnSpc>
              <a:spcBef>
                <a:spcPct val="30000"/>
              </a:spcBef>
              <a:spcAft>
                <a:spcPct val="0"/>
              </a:spcAft>
              <a:buClrTx/>
              <a:buSzTx/>
              <a:buFontTx/>
              <a:buNone/>
              <a:tabLst/>
              <a:defRPr/>
            </a:pPr>
            <a:endParaRPr lang="hu-HU"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hu-HU" baseline="0" dirty="0"/>
              <a:t>Fontos, hogy megegyezni akarok, és nem győzni, ennek az intézményesített eszköze a tárgyalás. Amíg tárgyalunk, addig nincs baj, mert közelítjük egymáshoz az érdekeinket.</a:t>
            </a:r>
          </a:p>
          <a:p>
            <a:pPr marL="0" marR="0" indent="0" algn="l" defTabSz="914400" rtl="0" eaLnBrk="1" fontAlgn="base" latinLnBrk="0" hangingPunct="1">
              <a:lnSpc>
                <a:spcPct val="100000"/>
              </a:lnSpc>
              <a:spcBef>
                <a:spcPct val="30000"/>
              </a:spcBef>
              <a:spcAft>
                <a:spcPct val="0"/>
              </a:spcAft>
              <a:buClrTx/>
              <a:buSzTx/>
              <a:buFontTx/>
              <a:buNone/>
              <a:tabLst/>
              <a:defRPr/>
            </a:pPr>
            <a:r>
              <a:rPr lang="hu-HU" baseline="0" dirty="0"/>
              <a:t>Akkor tudunk megegyezni, ha a másikat partnernek tekintem, tehát </a:t>
            </a:r>
            <a:r>
              <a:rPr lang="hu-HU" baseline="0" dirty="0" err="1"/>
              <a:t>fontosak</a:t>
            </a:r>
            <a:r>
              <a:rPr lang="hu-HU" baseline="0" dirty="0"/>
              <a:t> az egyenjogú kapcsolatok. </a:t>
            </a:r>
          </a:p>
          <a:p>
            <a:pPr marL="0" marR="0" indent="0" algn="l" defTabSz="914400" rtl="0" eaLnBrk="1" fontAlgn="base" latinLnBrk="0" hangingPunct="1">
              <a:lnSpc>
                <a:spcPct val="100000"/>
              </a:lnSpc>
              <a:spcBef>
                <a:spcPct val="30000"/>
              </a:spcBef>
              <a:spcAft>
                <a:spcPct val="0"/>
              </a:spcAft>
              <a:buClrTx/>
              <a:buSzTx/>
              <a:buFontTx/>
              <a:buNone/>
              <a:tabLst/>
              <a:defRPr/>
            </a:pPr>
            <a:r>
              <a:rPr lang="hu-HU" baseline="0" dirty="0"/>
              <a:t>Fontos, hogy mindkét fél számára kínál előnyöket, milyen előnyök lehetnek, miért lehet fontos, ezt nézzük meg. (Gyakori vád, hogy a munkaügyi kapcsolatok nem piackonform dolgokat véd, mert felül akarja írni a piaci folyamatokat. Olyan dolgokat intézményesít, amellyel a gyöngébb fél – általában a munkavállalók – számára biztosít többlet-lehetőségeket. A piaci aszimmetria piackonform? Ki járt már kocsmában, faluszélen, Ormánságban – nem pub-ban, az egyívásúak között…</a:t>
            </a:r>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7</a:t>
            </a:fld>
            <a:endParaRPr lang="hu-HU"/>
          </a:p>
        </p:txBody>
      </p:sp>
    </p:spTree>
    <p:extLst>
      <p:ext uri="{BB962C8B-B14F-4D97-AF65-F5344CB8AC3E}">
        <p14:creationId xmlns:p14="http://schemas.microsoft.com/office/powerpoint/2010/main" val="4287696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228600" indent="-228600">
              <a:buAutoNum type="arabicParenBoth"/>
            </a:pPr>
            <a:r>
              <a:rPr lang="hu-HU" dirty="0"/>
              <a:t>Melyik tetszik, az individuális</a:t>
            </a:r>
            <a:r>
              <a:rPr lang="hu-HU" baseline="0" dirty="0"/>
              <a:t> vagy kollektív? A saját érdekem hol valósul meg jobban? Mi a korlátja, hogy egyedül vagyok? (Letojnak magasról. Kevés a hatalom.) Individuálisnak mi a háttere, mi a hátránya. Mi a helyzet, ha Kovács János esztergályos  gondol valamit </a:t>
            </a:r>
            <a:r>
              <a:rPr lang="hu-HU" baseline="0" dirty="0" err="1"/>
              <a:t>vs</a:t>
            </a:r>
            <a:r>
              <a:rPr lang="hu-HU" baseline="0" dirty="0"/>
              <a:t>. mi a helyzet, ha Kovács János, szabadalmakkal rendelkező mérnök keresi fel a vezért?</a:t>
            </a:r>
          </a:p>
          <a:p>
            <a:pPr marL="228600" indent="-228600">
              <a:buAutoNum type="arabicParenBoth"/>
            </a:pPr>
            <a:endParaRPr lang="hu-HU" baseline="0" dirty="0"/>
          </a:p>
          <a:p>
            <a:pPr marL="0" indent="0">
              <a:buNone/>
            </a:pPr>
            <a:r>
              <a:rPr lang="hu-HU" baseline="0" dirty="0"/>
              <a:t>Hogy épül fel? MV mögött vagy a Szakszervezet vagy az Üzemi tanács áll. Vele szemben a MA lehet önálló vagy képviseletében a Kamara vagy a Munkaadói Szövetség. </a:t>
            </a:r>
          </a:p>
          <a:p>
            <a:pPr marL="228600" indent="-228600">
              <a:buAutoNum type="arabicParenBoth"/>
            </a:pPr>
            <a:endParaRPr lang="hu-HU" baseline="0" dirty="0"/>
          </a:p>
          <a:p>
            <a:pPr marL="228600" indent="-228600">
              <a:buFont typeface="Wingdings" panose="05000000000000000000" pitchFamily="2" charset="2"/>
              <a:buAutoNum type="arabicParenBoth" startAt="2"/>
            </a:pPr>
            <a:r>
              <a:rPr lang="hu-HU" baseline="0" dirty="0"/>
              <a:t>Miért van különbség a kettő között? Az alapvető vállalati érdek esetében a munkavállaló csak </a:t>
            </a:r>
            <a:r>
              <a:rPr lang="hu-HU" baseline="0" dirty="0" err="1"/>
              <a:t>participatívan</a:t>
            </a:r>
            <a:r>
              <a:rPr lang="hu-HU" baseline="0" dirty="0"/>
              <a:t> jelenhet meg, nem veszi figyelembe a munkavállaló igényeit a döntésekben, ennek szervezete az üzemi tanács. Nem a döntésben vesz részt. A másodikban pedig részt vesz a döntésben a munkavállaló is, ez a szakszervezet. (A </a:t>
            </a:r>
            <a:r>
              <a:rPr lang="hu-HU" baseline="0" dirty="0" err="1"/>
              <a:t>participációt</a:t>
            </a:r>
            <a:r>
              <a:rPr lang="hu-HU" baseline="0" dirty="0"/>
              <a:t> már a köznyelv és a szakirodalom is a vállalaton belüli dolgokra érti, a társadalmi párbeszédet pedig a szélesebb kört érintőket jelenti.)</a:t>
            </a:r>
          </a:p>
          <a:p>
            <a:pPr marL="228600" indent="-228600">
              <a:buAutoNum type="arabicParenBoth" startAt="2"/>
            </a:pPr>
            <a:r>
              <a:rPr lang="hu-HU" baseline="0" dirty="0" err="1"/>
              <a:t>Makro</a:t>
            </a:r>
            <a:r>
              <a:rPr lang="hu-HU" baseline="0" dirty="0"/>
              <a:t> szintű bértárgyalás: kik tárgyalnak? Politikusok egymás között, általános GDP, </a:t>
            </a:r>
            <a:r>
              <a:rPr lang="hu-HU" baseline="0" dirty="0" err="1"/>
              <a:t>makro</a:t>
            </a:r>
            <a:r>
              <a:rPr lang="hu-HU" baseline="0" dirty="0"/>
              <a:t> egyensúly, gazdasági érdekeltségű emberek. </a:t>
            </a:r>
            <a:r>
              <a:rPr lang="hu-HU" baseline="0" dirty="0" err="1"/>
              <a:t>Mezo</a:t>
            </a:r>
            <a:r>
              <a:rPr lang="hu-HU" baseline="0" dirty="0"/>
              <a:t>: konkrétabb szakmai szint, nem érdekli a résztvevőket az általános rész és megállapodás. Mikro szinten: nem annyira profi tárgyaló, de ott az erő és a kényszer a munkavállalók részéről, hiszen közvetlen az érdekükről, megélhetésükről szól a tárgyalás. (Ott berúgják az ajtót.) A szint meghatározza azt is, hogy miről beszélünk, mikro szinten nem fontosak az országos kérdések, az országoson pedig az adott vállalat finanszírozó képessége, egy üzemen belüli sztrájkhelyzet. Fontos, hogy nem alternatív megoldások, egymást inkább kiegészítik.</a:t>
            </a:r>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8</a:t>
            </a:fld>
            <a:endParaRPr lang="hu-HU"/>
          </a:p>
        </p:txBody>
      </p:sp>
    </p:spTree>
    <p:extLst>
      <p:ext uri="{BB962C8B-B14F-4D97-AF65-F5344CB8AC3E}">
        <p14:creationId xmlns:p14="http://schemas.microsoft.com/office/powerpoint/2010/main" val="27281243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baseline="0" dirty="0"/>
              <a:t>MA és MV egyenrangú felekként jelennek meg. Megjelenik jogi és HR kérdés, de minimálisan. Formalizált kapcsolati rendszer: a munkáltató egy érdekképviselettel (szakszervezet, üzemi tanács) tárgyal, amelyik mögött a munkavállalók ereje áll, nem egyedül dönt. </a:t>
            </a:r>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9</a:t>
            </a:fld>
            <a:endParaRPr lang="hu-HU"/>
          </a:p>
        </p:txBody>
      </p:sp>
    </p:spTree>
    <p:extLst>
      <p:ext uri="{BB962C8B-B14F-4D97-AF65-F5344CB8AC3E}">
        <p14:creationId xmlns:p14="http://schemas.microsoft.com/office/powerpoint/2010/main" val="327856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hu-HU" dirty="0"/>
              <a:t>Itt érdemes visszaidéznünk az</a:t>
            </a:r>
            <a:r>
              <a:rPr lang="hu-HU" baseline="0" dirty="0"/>
              <a:t> érdekbeszámítás rendszerét erőteljesebben, itt lehet magyarázni.</a:t>
            </a:r>
            <a:endParaRPr lang="hu-HU" dirty="0"/>
          </a:p>
          <a:p>
            <a:pPr marL="0" marR="0" indent="0" algn="l" defTabSz="914400" rtl="0" eaLnBrk="1" fontAlgn="base" latinLnBrk="0" hangingPunct="1">
              <a:lnSpc>
                <a:spcPct val="100000"/>
              </a:lnSpc>
              <a:spcBef>
                <a:spcPct val="30000"/>
              </a:spcBef>
              <a:spcAft>
                <a:spcPct val="0"/>
              </a:spcAft>
              <a:buClrTx/>
              <a:buSzTx/>
              <a:buFontTx/>
              <a:buNone/>
              <a:tabLst/>
              <a:defRPr/>
            </a:pPr>
            <a:r>
              <a:rPr lang="hu-HU" dirty="0"/>
              <a:t>Nem azonos a</a:t>
            </a:r>
            <a:r>
              <a:rPr lang="hu-HU" baseline="0" dirty="0"/>
              <a:t> két kör, nagyobb az MA, a HR. Kifejezetten nem szakszervezet és munkáltató között zajlik, azaz azért alkalmazzák, hogy szakszervezet nélkül is működjenek a dolgok. </a:t>
            </a:r>
          </a:p>
          <a:p>
            <a:pPr marL="0" marR="0" indent="0" algn="l" defTabSz="914400" rtl="0" eaLnBrk="1" fontAlgn="base" latinLnBrk="0" hangingPunct="1">
              <a:lnSpc>
                <a:spcPct val="100000"/>
              </a:lnSpc>
              <a:spcBef>
                <a:spcPct val="30000"/>
              </a:spcBef>
              <a:spcAft>
                <a:spcPct val="0"/>
              </a:spcAft>
              <a:buClrTx/>
              <a:buSzTx/>
              <a:buFontTx/>
              <a:buNone/>
              <a:tabLst/>
              <a:defRPr/>
            </a:pPr>
            <a:r>
              <a:rPr lang="hu-HU" baseline="0" dirty="0"/>
              <a:t>Próbál kezelni egyéni és csoportos, akár kollektív érdekeket is. </a:t>
            </a:r>
          </a:p>
          <a:p>
            <a:pPr marL="0" marR="0" indent="0" algn="l" defTabSz="914400" rtl="0" eaLnBrk="1" fontAlgn="base" latinLnBrk="0" hangingPunct="1">
              <a:lnSpc>
                <a:spcPct val="100000"/>
              </a:lnSpc>
              <a:spcBef>
                <a:spcPct val="30000"/>
              </a:spcBef>
              <a:spcAft>
                <a:spcPct val="0"/>
              </a:spcAft>
              <a:buClrTx/>
              <a:buSzTx/>
              <a:buFontTx/>
              <a:buNone/>
              <a:tabLst/>
              <a:defRPr/>
            </a:pPr>
            <a:r>
              <a:rPr lang="hu-HU" baseline="0" dirty="0"/>
              <a:t>Tipikusan érdekbeszámítás.</a:t>
            </a:r>
            <a:endParaRPr lang="hu-HU" dirty="0"/>
          </a:p>
          <a:p>
            <a:endParaRPr lang="hu-HU" dirty="0"/>
          </a:p>
          <a:p>
            <a:r>
              <a:rPr lang="hu-HU" dirty="0"/>
              <a:t>Melyiket választanánk? Melyikben van több feszültség? (A munkaügyi kapcsolatokban, hiszen itt nincs érdekbeszámítás, mindenképpen van kemény</a:t>
            </a:r>
            <a:r>
              <a:rPr lang="hu-HU" baseline="0" dirty="0"/>
              <a:t> ellenfele a </a:t>
            </a:r>
            <a:r>
              <a:rPr lang="hu-HU" baseline="0" dirty="0" err="1"/>
              <a:t>MA-nak</a:t>
            </a:r>
            <a:r>
              <a:rPr lang="hu-HU" baseline="0" dirty="0"/>
              <a:t>.) Melyikben nagyobb a béremelés? (Munkaügyiben, hiszen alapvetően nagyobb az érdekérvényesítés mértéke is.) Épp ezért: a HR igen gyakran miért törekszik ez utóbbi megoldásra?</a:t>
            </a:r>
            <a:endParaRPr lang="hu-HU" dirty="0"/>
          </a:p>
          <a:p>
            <a:endParaRPr lang="hu-HU" dirty="0"/>
          </a:p>
        </p:txBody>
      </p:sp>
      <p:sp>
        <p:nvSpPr>
          <p:cNvPr id="4" name="Dia számának helye 3"/>
          <p:cNvSpPr>
            <a:spLocks noGrp="1"/>
          </p:cNvSpPr>
          <p:nvPr>
            <p:ph type="sldNum" sz="quarter" idx="10"/>
          </p:nvPr>
        </p:nvSpPr>
        <p:spPr/>
        <p:txBody>
          <a:bodyPr/>
          <a:lstStyle/>
          <a:p>
            <a:pPr>
              <a:defRPr/>
            </a:pPr>
            <a:fld id="{36115886-F099-4BF1-A807-1CE3E3AD26D1}" type="slidenum">
              <a:rPr lang="hu-HU" smtClean="0"/>
              <a:pPr>
                <a:defRPr/>
              </a:pPr>
              <a:t>10</a:t>
            </a:fld>
            <a:endParaRPr lang="hu-HU"/>
          </a:p>
        </p:txBody>
      </p:sp>
    </p:spTree>
    <p:extLst>
      <p:ext uri="{BB962C8B-B14F-4D97-AF65-F5344CB8AC3E}">
        <p14:creationId xmlns:p14="http://schemas.microsoft.com/office/powerpoint/2010/main" val="1912649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ctrTitle" hasCustomPrompt="1"/>
          </p:nvPr>
        </p:nvSpPr>
        <p:spPr>
          <a:xfrm>
            <a:off x="773349" y="2099952"/>
            <a:ext cx="6250021" cy="721063"/>
          </a:xfrm>
          <a:prstGeom prst="rect">
            <a:avLst/>
          </a:prstGeom>
        </p:spPr>
        <p:txBody>
          <a:bodyPr lIns="0" tIns="0" rIns="0" bIns="0">
            <a:normAutofit/>
          </a:bodyPr>
          <a:lstStyle>
            <a:lvl1pPr algn="r">
              <a:defRPr sz="5000" b="1">
                <a:solidFill>
                  <a:schemeClr val="bg2"/>
                </a:solidFill>
                <a:latin typeface="Arial" panose="020B0604020202020204" pitchFamily="34" charset="0"/>
                <a:cs typeface="Arial" panose="020B0604020202020204" pitchFamily="34" charset="0"/>
              </a:defRPr>
            </a:lvl1pPr>
          </a:lstStyle>
          <a:p>
            <a:r>
              <a:rPr lang="hu-HU" dirty="0"/>
              <a:t>CÍM</a:t>
            </a:r>
          </a:p>
        </p:txBody>
      </p:sp>
      <p:sp>
        <p:nvSpPr>
          <p:cNvPr id="3" name="Alcím 2"/>
          <p:cNvSpPr>
            <a:spLocks noGrp="1"/>
          </p:cNvSpPr>
          <p:nvPr>
            <p:ph type="subTitle" idx="1" hasCustomPrompt="1"/>
          </p:nvPr>
        </p:nvSpPr>
        <p:spPr>
          <a:xfrm>
            <a:off x="1410513" y="2981528"/>
            <a:ext cx="5603132" cy="335604"/>
          </a:xfrm>
          <a:prstGeom prst="rect">
            <a:avLst/>
          </a:prstGeom>
        </p:spPr>
        <p:txBody>
          <a:bodyPr lIns="0" tIns="0" rIns="0" bIns="0" anchor="ctr" anchorCtr="0"/>
          <a:lstStyle>
            <a:lvl1pPr marL="0" indent="0" algn="r">
              <a:buNone/>
              <a:defRPr sz="1800" b="1">
                <a:solidFill>
                  <a:schemeClr val="tx1">
                    <a:lumMod val="50000"/>
                    <a:lumOff val="50000"/>
                  </a:schemeClr>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z="1800" b="1" dirty="0">
                <a:solidFill>
                  <a:schemeClr val="tx1">
                    <a:lumMod val="50000"/>
                    <a:lumOff val="50000"/>
                  </a:schemeClr>
                </a:solidFill>
                <a:latin typeface="Arial" panose="020B0604020202020204" pitchFamily="34" charset="0"/>
                <a:cs typeface="Arial" panose="020B0604020202020204" pitchFamily="34" charset="0"/>
              </a:rPr>
              <a:t>Előadó </a:t>
            </a:r>
            <a:endParaRPr lang="hu-HU" dirty="0"/>
          </a:p>
        </p:txBody>
      </p:sp>
    </p:spTree>
    <p:extLst>
      <p:ext uri="{BB962C8B-B14F-4D97-AF65-F5344CB8AC3E}">
        <p14:creationId xmlns:p14="http://schemas.microsoft.com/office/powerpoint/2010/main" val="3308506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cím dia">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ctrTitle" hasCustomPrompt="1"/>
          </p:nvPr>
        </p:nvSpPr>
        <p:spPr>
          <a:xfrm>
            <a:off x="0" y="2908570"/>
            <a:ext cx="7772400" cy="701675"/>
          </a:xfrm>
          <a:prstGeom prst="rect">
            <a:avLst/>
          </a:prstGeom>
        </p:spPr>
        <p:txBody>
          <a:bodyPr tIns="0" rIns="0"/>
          <a:lstStyle>
            <a:lvl1pPr algn="r">
              <a:defRPr sz="3600" b="1">
                <a:solidFill>
                  <a:schemeClr val="bg2"/>
                </a:solidFill>
              </a:defRPr>
            </a:lvl1pPr>
          </a:lstStyle>
          <a:p>
            <a:r>
              <a:rPr lang="hu-HU" dirty="0"/>
              <a:t>MINTACÍM SZERKESZTÉSE</a:t>
            </a:r>
          </a:p>
        </p:txBody>
      </p:sp>
      <p:sp>
        <p:nvSpPr>
          <p:cNvPr id="3" name="Alcím 2"/>
          <p:cNvSpPr>
            <a:spLocks noGrp="1"/>
          </p:cNvSpPr>
          <p:nvPr>
            <p:ph type="subTitle" idx="1"/>
          </p:nvPr>
        </p:nvSpPr>
        <p:spPr>
          <a:xfrm>
            <a:off x="1371600" y="3759740"/>
            <a:ext cx="6400800" cy="1752600"/>
          </a:xfrm>
          <a:prstGeom prst="rect">
            <a:avLst/>
          </a:prstGeom>
        </p:spPr>
        <p:txBody>
          <a:bodyPr lIns="0" tIns="0" rIns="0" bIns="0">
            <a:normAutofit/>
          </a:bodyPr>
          <a:lstStyle>
            <a:lvl1pPr marL="0" indent="0" algn="r">
              <a:buNone/>
              <a:defRPr>
                <a:solidFill>
                  <a:schemeClr val="bg2"/>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Kattintson ide az alcím mintájának szerkesztéséhez</a:t>
            </a:r>
            <a:endParaRPr lang="hu-HU" dirty="0"/>
          </a:p>
        </p:txBody>
      </p:sp>
    </p:spTree>
    <p:extLst>
      <p:ext uri="{BB962C8B-B14F-4D97-AF65-F5344CB8AC3E}">
        <p14:creationId xmlns:p14="http://schemas.microsoft.com/office/powerpoint/2010/main" val="2644821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ím és tartalom">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hasCustomPrompt="1"/>
          </p:nvPr>
        </p:nvSpPr>
        <p:spPr>
          <a:xfrm>
            <a:off x="457200" y="362190"/>
            <a:ext cx="8229600" cy="288000"/>
          </a:xfrm>
          <a:prstGeom prst="rect">
            <a:avLst/>
          </a:prstGeom>
        </p:spPr>
        <p:txBody>
          <a:bodyPr lIns="0" tIns="0" rIns="0" bIns="0" anchor="ctr" anchorCtr="0">
            <a:noAutofit/>
          </a:bodyPr>
          <a:lstStyle>
            <a:lvl1pPr algn="l">
              <a:defRPr sz="3600" b="1">
                <a:solidFill>
                  <a:schemeClr val="bg2"/>
                </a:solidFill>
                <a:latin typeface="+mj-lt"/>
              </a:defRPr>
            </a:lvl1pPr>
          </a:lstStyle>
          <a:p>
            <a:r>
              <a:rPr lang="hu-HU" dirty="0"/>
              <a:t>MINTACÍM SZERKESZTÉSE</a:t>
            </a:r>
          </a:p>
        </p:txBody>
      </p:sp>
      <p:cxnSp>
        <p:nvCxnSpPr>
          <p:cNvPr id="4" name="Egyenes összekötő 3"/>
          <p:cNvCxnSpPr/>
          <p:nvPr/>
        </p:nvCxnSpPr>
        <p:spPr>
          <a:xfrm>
            <a:off x="457200" y="749027"/>
            <a:ext cx="8686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6" name="Szöveg helye 3"/>
          <p:cNvSpPr>
            <a:spLocks noGrp="1"/>
          </p:cNvSpPr>
          <p:nvPr>
            <p:ph type="body" sz="half" idx="2" hasCustomPrompt="1"/>
          </p:nvPr>
        </p:nvSpPr>
        <p:spPr>
          <a:xfrm>
            <a:off x="457200" y="980736"/>
            <a:ext cx="8229600" cy="5256573"/>
          </a:xfrm>
          <a:prstGeom prst="rect">
            <a:avLst/>
          </a:prstGeom>
        </p:spPr>
        <p:txBody>
          <a:bodyPr lIns="0" tIns="0"/>
          <a:lstStyle>
            <a:lvl1pPr marL="0" indent="0">
              <a:buNone/>
              <a:defRPr sz="2000">
                <a:solidFill>
                  <a:schemeClr val="bg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z="1800" dirty="0"/>
              <a:t>"</a:t>
            </a:r>
            <a:r>
              <a:rPr lang="hu-HU" sz="1800" dirty="0" err="1"/>
              <a:t>Lorem</a:t>
            </a:r>
            <a:r>
              <a:rPr lang="hu-HU" sz="1800" dirty="0"/>
              <a:t> </a:t>
            </a:r>
            <a:r>
              <a:rPr lang="hu-HU" sz="1800" dirty="0" err="1"/>
              <a:t>ipsum</a:t>
            </a:r>
            <a:r>
              <a:rPr lang="hu-HU" sz="1800" dirty="0"/>
              <a:t> </a:t>
            </a:r>
            <a:r>
              <a:rPr lang="hu-HU" sz="1800" dirty="0" err="1"/>
              <a:t>dolor</a:t>
            </a:r>
            <a:r>
              <a:rPr lang="hu-HU" sz="1800" dirty="0"/>
              <a:t> </a:t>
            </a:r>
            <a:r>
              <a:rPr lang="hu-HU" sz="1800" dirty="0" err="1"/>
              <a:t>sit</a:t>
            </a:r>
            <a:r>
              <a:rPr lang="hu-HU" sz="1800" dirty="0"/>
              <a:t> </a:t>
            </a:r>
            <a:r>
              <a:rPr lang="hu-HU" sz="1800" dirty="0" err="1"/>
              <a:t>amet</a:t>
            </a:r>
            <a:r>
              <a:rPr lang="hu-HU" sz="1800" dirty="0"/>
              <a:t>, </a:t>
            </a:r>
            <a:r>
              <a:rPr lang="hu-HU" sz="1800" dirty="0" err="1"/>
              <a:t>consectetur</a:t>
            </a:r>
            <a:r>
              <a:rPr lang="hu-HU" sz="1800" dirty="0"/>
              <a:t> </a:t>
            </a:r>
            <a:r>
              <a:rPr lang="hu-HU" sz="1800" dirty="0" err="1"/>
              <a:t>adipiscing</a:t>
            </a:r>
            <a:r>
              <a:rPr lang="hu-HU" sz="1800" dirty="0"/>
              <a:t> elit, </a:t>
            </a:r>
            <a:r>
              <a:rPr lang="hu-HU" sz="1800" dirty="0" err="1"/>
              <a:t>sed</a:t>
            </a:r>
            <a:r>
              <a:rPr lang="hu-HU" sz="1800" dirty="0"/>
              <a:t> </a:t>
            </a:r>
            <a:r>
              <a:rPr lang="hu-HU" sz="1800" dirty="0" err="1"/>
              <a:t>do</a:t>
            </a:r>
            <a:r>
              <a:rPr lang="hu-HU" sz="1800" dirty="0"/>
              <a:t> </a:t>
            </a:r>
            <a:r>
              <a:rPr lang="hu-HU" sz="1800" dirty="0" err="1"/>
              <a:t>eiusmod</a:t>
            </a:r>
            <a:r>
              <a:rPr lang="hu-HU" sz="1800" dirty="0"/>
              <a:t> </a:t>
            </a:r>
            <a:r>
              <a:rPr lang="hu-HU" sz="1800" dirty="0" err="1"/>
              <a:t>tempor</a:t>
            </a:r>
            <a:r>
              <a:rPr lang="hu-HU" sz="1800" dirty="0"/>
              <a:t> </a:t>
            </a:r>
            <a:r>
              <a:rPr lang="hu-HU" sz="1800" dirty="0" err="1"/>
              <a:t>incididunt</a:t>
            </a:r>
            <a:r>
              <a:rPr lang="hu-HU" sz="1800" dirty="0"/>
              <a:t> </a:t>
            </a:r>
            <a:r>
              <a:rPr lang="hu-HU" sz="1800" dirty="0" err="1"/>
              <a:t>ut</a:t>
            </a:r>
            <a:r>
              <a:rPr lang="hu-HU" sz="1800" dirty="0"/>
              <a:t> </a:t>
            </a:r>
            <a:r>
              <a:rPr lang="hu-HU" sz="1800" dirty="0" err="1"/>
              <a:t>labore</a:t>
            </a:r>
            <a:r>
              <a:rPr lang="hu-HU" sz="1800" dirty="0"/>
              <a:t> et </a:t>
            </a:r>
            <a:r>
              <a:rPr lang="hu-HU" sz="1800" dirty="0" err="1"/>
              <a:t>dolore</a:t>
            </a:r>
            <a:r>
              <a:rPr lang="hu-HU" sz="1800" dirty="0"/>
              <a:t> </a:t>
            </a:r>
            <a:r>
              <a:rPr lang="hu-HU" sz="1800" dirty="0" err="1"/>
              <a:t>magna</a:t>
            </a:r>
            <a:r>
              <a:rPr lang="hu-HU" sz="1800" dirty="0"/>
              <a:t> </a:t>
            </a:r>
            <a:r>
              <a:rPr lang="hu-HU" sz="1800" dirty="0" err="1"/>
              <a:t>aliqua</a:t>
            </a:r>
            <a:r>
              <a:rPr lang="hu-HU" sz="1800" dirty="0"/>
              <a:t>.</a:t>
            </a:r>
            <a:endParaRPr lang="hu-HU" dirty="0"/>
          </a:p>
        </p:txBody>
      </p:sp>
      <p:sp>
        <p:nvSpPr>
          <p:cNvPr id="5" name="Dia számának helye 5">
            <a:extLst>
              <a:ext uri="{FF2B5EF4-FFF2-40B4-BE49-F238E27FC236}">
                <a16:creationId xmlns:a16="http://schemas.microsoft.com/office/drawing/2014/main" id="{E0422FC8-637E-47FB-836A-20B4E7362425}"/>
              </a:ext>
            </a:extLst>
          </p:cNvPr>
          <p:cNvSpPr>
            <a:spLocks noGrp="1"/>
          </p:cNvSpPr>
          <p:nvPr>
            <p:ph type="sldNum" sz="quarter" idx="4"/>
          </p:nvPr>
        </p:nvSpPr>
        <p:spPr>
          <a:xfrm>
            <a:off x="7053463" y="6521529"/>
            <a:ext cx="2057400" cy="365125"/>
          </a:xfrm>
          <a:prstGeom prst="rect">
            <a:avLst/>
          </a:prstGeom>
        </p:spPr>
        <p:txBody>
          <a:bodyPr vert="horz" lIns="91440" tIns="45720" rIns="91440" bIns="45720" rtlCol="0" anchor="ctr"/>
          <a:lstStyle>
            <a:lvl1pPr algn="r">
              <a:defRPr sz="1200">
                <a:solidFill>
                  <a:schemeClr val="bg1"/>
                </a:solidFill>
              </a:defRPr>
            </a:lvl1pPr>
          </a:lstStyle>
          <a:p>
            <a:fld id="{8D20C33D-EA57-4869-B900-AF436949CCB6}" type="slidenum">
              <a:rPr lang="hu-HU" smtClean="0"/>
              <a:pPr/>
              <a:t>‹#›</a:t>
            </a:fld>
            <a:r>
              <a:rPr lang="hu-HU" dirty="0"/>
              <a:t>/18</a:t>
            </a:r>
          </a:p>
        </p:txBody>
      </p:sp>
    </p:spTree>
    <p:extLst>
      <p:ext uri="{BB962C8B-B14F-4D97-AF65-F5344CB8AC3E}">
        <p14:creationId xmlns:p14="http://schemas.microsoft.com/office/powerpoint/2010/main" val="2503566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Nagy objektum">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sz="half" idx="1"/>
          </p:nvPr>
        </p:nvSpPr>
        <p:spPr>
          <a:xfrm>
            <a:off x="457199" y="1177047"/>
            <a:ext cx="8229601" cy="4708187"/>
          </a:xfrm>
          <a:prstGeom prst="rect">
            <a:avLst/>
          </a:prstGeom>
        </p:spPr>
        <p:txBody>
          <a:bodyPr lIns="0"/>
          <a:lstStyle>
            <a:lvl1pPr marL="0" indent="0">
              <a:buNone/>
              <a:defRPr sz="2000" b="1">
                <a:solidFill>
                  <a:schemeClr val="bg2"/>
                </a:solidFill>
              </a:defRPr>
            </a:lvl1pPr>
            <a:lvl2pPr>
              <a:defRPr sz="2400" b="1">
                <a:solidFill>
                  <a:schemeClr val="bg2"/>
                </a:solidFill>
              </a:defRPr>
            </a:lvl2pPr>
            <a:lvl3pPr>
              <a:defRPr sz="2000" b="1">
                <a:solidFill>
                  <a:schemeClr val="bg2"/>
                </a:solidFill>
              </a:defRPr>
            </a:lvl3pPr>
            <a:lvl4pPr>
              <a:defRPr sz="1800" b="1">
                <a:solidFill>
                  <a:schemeClr val="bg2"/>
                </a:solidFill>
              </a:defRPr>
            </a:lvl4pPr>
            <a:lvl5pPr>
              <a:defRPr sz="1800" b="1">
                <a:solidFill>
                  <a:schemeClr val="bg2"/>
                </a:solidFill>
              </a:defRPr>
            </a:lvl5pPr>
            <a:lvl6pPr>
              <a:defRPr sz="1800"/>
            </a:lvl6pPr>
            <a:lvl7pPr>
              <a:defRPr sz="1800"/>
            </a:lvl7pPr>
            <a:lvl8pPr>
              <a:defRPr sz="1800"/>
            </a:lvl8pPr>
            <a:lvl9pPr>
              <a:defRPr sz="1800"/>
            </a:lvl9pPr>
          </a:lstStyle>
          <a:p>
            <a:pPr lvl="0"/>
            <a:r>
              <a:rPr lang="hu-HU"/>
              <a:t>Mintaszöveg szerkesztése</a:t>
            </a:r>
          </a:p>
        </p:txBody>
      </p:sp>
      <p:sp>
        <p:nvSpPr>
          <p:cNvPr id="4" name="Cím 1"/>
          <p:cNvSpPr>
            <a:spLocks noGrp="1"/>
          </p:cNvSpPr>
          <p:nvPr>
            <p:ph type="title" hasCustomPrompt="1"/>
          </p:nvPr>
        </p:nvSpPr>
        <p:spPr>
          <a:xfrm>
            <a:off x="457200" y="362190"/>
            <a:ext cx="8229600" cy="288000"/>
          </a:xfrm>
          <a:prstGeom prst="rect">
            <a:avLst/>
          </a:prstGeom>
        </p:spPr>
        <p:txBody>
          <a:bodyPr lIns="0" tIns="0" rIns="0" bIns="0" anchor="ctr" anchorCtr="0">
            <a:normAutofit/>
          </a:bodyPr>
          <a:lstStyle>
            <a:lvl1pPr algn="l">
              <a:defRPr sz="2800" b="1">
                <a:solidFill>
                  <a:schemeClr val="bg2"/>
                </a:solidFill>
                <a:latin typeface="+mj-lt"/>
              </a:defRPr>
            </a:lvl1pPr>
          </a:lstStyle>
          <a:p>
            <a:r>
              <a:rPr lang="hu-HU" dirty="0"/>
              <a:t>MINTACÍM SZERKESZTÉSE</a:t>
            </a:r>
          </a:p>
        </p:txBody>
      </p:sp>
      <p:cxnSp>
        <p:nvCxnSpPr>
          <p:cNvPr id="5" name="Egyenes összekötő 4"/>
          <p:cNvCxnSpPr/>
          <p:nvPr/>
        </p:nvCxnSpPr>
        <p:spPr>
          <a:xfrm>
            <a:off x="457200" y="749027"/>
            <a:ext cx="8686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342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Üres alap">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Cím 1"/>
          <p:cNvSpPr>
            <a:spLocks noGrp="1"/>
          </p:cNvSpPr>
          <p:nvPr>
            <p:ph type="title" hasCustomPrompt="1"/>
          </p:nvPr>
        </p:nvSpPr>
        <p:spPr>
          <a:xfrm>
            <a:off x="457200" y="362190"/>
            <a:ext cx="8229600" cy="288000"/>
          </a:xfrm>
          <a:prstGeom prst="rect">
            <a:avLst/>
          </a:prstGeom>
        </p:spPr>
        <p:txBody>
          <a:bodyPr lIns="0" tIns="0" rIns="0" bIns="0" anchor="ctr" anchorCtr="0">
            <a:normAutofit/>
          </a:bodyPr>
          <a:lstStyle>
            <a:lvl1pPr algn="l">
              <a:defRPr sz="2800" b="1">
                <a:solidFill>
                  <a:schemeClr val="bg2"/>
                </a:solidFill>
                <a:latin typeface="+mj-lt"/>
              </a:defRPr>
            </a:lvl1pPr>
          </a:lstStyle>
          <a:p>
            <a:r>
              <a:rPr lang="hu-HU" dirty="0"/>
              <a:t>MINTACÍM SZERKESZTÉSE</a:t>
            </a:r>
          </a:p>
        </p:txBody>
      </p:sp>
      <p:cxnSp>
        <p:nvCxnSpPr>
          <p:cNvPr id="5" name="Egyenes összekötő 4"/>
          <p:cNvCxnSpPr/>
          <p:nvPr/>
        </p:nvCxnSpPr>
        <p:spPr>
          <a:xfrm>
            <a:off x="457200" y="749027"/>
            <a:ext cx="8686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19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tartalomrész">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artalom helye 2"/>
          <p:cNvSpPr>
            <a:spLocks noGrp="1"/>
          </p:cNvSpPr>
          <p:nvPr>
            <p:ph sz="half" idx="1" hasCustomPrompt="1"/>
          </p:nvPr>
        </p:nvSpPr>
        <p:spPr>
          <a:xfrm>
            <a:off x="457200" y="1600200"/>
            <a:ext cx="4038600" cy="4525963"/>
          </a:xfrm>
          <a:prstGeom prst="rect">
            <a:avLst/>
          </a:prstGeom>
        </p:spPr>
        <p:txBody>
          <a:bodyPr lIns="0"/>
          <a:lstStyle>
            <a:lvl1pPr>
              <a:defRPr sz="2000" b="1">
                <a:solidFill>
                  <a:schemeClr val="bg2"/>
                </a:solidFill>
              </a:defRPr>
            </a:lvl1pPr>
            <a:lvl2pPr>
              <a:defRPr sz="2400" b="1">
                <a:solidFill>
                  <a:schemeClr val="bg2"/>
                </a:solidFill>
              </a:defRPr>
            </a:lvl2pPr>
            <a:lvl3pPr>
              <a:defRPr sz="2000" b="1">
                <a:solidFill>
                  <a:schemeClr val="bg2"/>
                </a:solidFill>
              </a:defRPr>
            </a:lvl3pPr>
            <a:lvl4pPr>
              <a:defRPr sz="1800" b="1">
                <a:solidFill>
                  <a:schemeClr val="bg2"/>
                </a:solidFill>
              </a:defRPr>
            </a:lvl4pPr>
            <a:lvl5pPr>
              <a:defRPr sz="1800" b="1">
                <a:solidFill>
                  <a:schemeClr val="bg2"/>
                </a:solidFill>
              </a:defRPr>
            </a:lvl5pPr>
            <a:lvl6pPr>
              <a:defRPr sz="1800"/>
            </a:lvl6pPr>
            <a:lvl7pPr>
              <a:defRPr sz="1800"/>
            </a:lvl7pPr>
            <a:lvl8pPr>
              <a:defRPr sz="1800"/>
            </a:lvl8pPr>
            <a:lvl9pPr>
              <a:defRPr sz="1800"/>
            </a:lvl9pPr>
          </a:lstStyle>
          <a:p>
            <a:pPr lvl="0"/>
            <a:r>
              <a:rPr lang="hu-HU" dirty="0"/>
              <a:t>MINTASZÖVEG CÍM</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4" name="Tartalom helye 3"/>
          <p:cNvSpPr>
            <a:spLocks noGrp="1"/>
          </p:cNvSpPr>
          <p:nvPr>
            <p:ph sz="half" idx="2" hasCustomPrompt="1"/>
          </p:nvPr>
        </p:nvSpPr>
        <p:spPr>
          <a:xfrm>
            <a:off x="4648200" y="1600200"/>
            <a:ext cx="4038600" cy="4525963"/>
          </a:xfrm>
          <a:prstGeom prst="rect">
            <a:avLst/>
          </a:prstGeom>
        </p:spPr>
        <p:txBody>
          <a:bodyPr/>
          <a:lstStyle>
            <a:lvl1pPr>
              <a:defRPr sz="2000" b="1">
                <a:solidFill>
                  <a:schemeClr val="bg2"/>
                </a:solidFill>
              </a:defRPr>
            </a:lvl1pPr>
            <a:lvl2pPr>
              <a:defRPr sz="2400" b="1">
                <a:solidFill>
                  <a:schemeClr val="bg2"/>
                </a:solidFill>
              </a:defRPr>
            </a:lvl2pPr>
            <a:lvl3pPr>
              <a:defRPr sz="2000" b="1">
                <a:solidFill>
                  <a:schemeClr val="bg2"/>
                </a:solidFill>
              </a:defRPr>
            </a:lvl3pPr>
            <a:lvl4pPr>
              <a:defRPr sz="1800" b="1">
                <a:solidFill>
                  <a:schemeClr val="bg2"/>
                </a:solidFill>
              </a:defRPr>
            </a:lvl4pPr>
            <a:lvl5pPr>
              <a:defRPr sz="1800" b="1">
                <a:solidFill>
                  <a:schemeClr val="bg2"/>
                </a:solidFill>
              </a:defRPr>
            </a:lvl5pPr>
            <a:lvl6pPr>
              <a:defRPr sz="1800"/>
            </a:lvl6pPr>
            <a:lvl7pPr>
              <a:defRPr sz="1800"/>
            </a:lvl7pPr>
            <a:lvl8pPr>
              <a:defRPr sz="1800"/>
            </a:lvl8pPr>
            <a:lvl9pPr>
              <a:defRPr sz="1800"/>
            </a:lvl9pPr>
          </a:lstStyle>
          <a:p>
            <a:pPr lvl="0"/>
            <a:r>
              <a:rPr lang="hu-HU" dirty="0"/>
              <a:t>MINTASZÖVEG CÍM</a:t>
            </a:r>
          </a:p>
          <a:p>
            <a:pPr lvl="1"/>
            <a:r>
              <a:rPr lang="hu-HU" dirty="0"/>
              <a:t>Második szint</a:t>
            </a:r>
          </a:p>
          <a:p>
            <a:pPr lvl="2"/>
            <a:r>
              <a:rPr lang="hu-HU" dirty="0"/>
              <a:t>Harmadik szint</a:t>
            </a:r>
          </a:p>
          <a:p>
            <a:pPr lvl="3"/>
            <a:r>
              <a:rPr lang="hu-HU" dirty="0"/>
              <a:t>Negyedik szint</a:t>
            </a:r>
          </a:p>
          <a:p>
            <a:pPr lvl="4"/>
            <a:r>
              <a:rPr lang="hu-HU" dirty="0"/>
              <a:t>Ötödik szint</a:t>
            </a:r>
          </a:p>
        </p:txBody>
      </p:sp>
      <p:sp>
        <p:nvSpPr>
          <p:cNvPr id="8" name="Cím 1"/>
          <p:cNvSpPr>
            <a:spLocks noGrp="1"/>
          </p:cNvSpPr>
          <p:nvPr>
            <p:ph type="title" hasCustomPrompt="1"/>
          </p:nvPr>
        </p:nvSpPr>
        <p:spPr>
          <a:xfrm>
            <a:off x="457200" y="362190"/>
            <a:ext cx="8229600" cy="288000"/>
          </a:xfrm>
          <a:prstGeom prst="rect">
            <a:avLst/>
          </a:prstGeom>
        </p:spPr>
        <p:txBody>
          <a:bodyPr lIns="0" tIns="0" rIns="0" bIns="0" anchor="ctr" anchorCtr="0">
            <a:normAutofit/>
          </a:bodyPr>
          <a:lstStyle>
            <a:lvl1pPr algn="l">
              <a:defRPr sz="2800" b="1">
                <a:solidFill>
                  <a:schemeClr val="bg2"/>
                </a:solidFill>
                <a:latin typeface="+mj-lt"/>
              </a:defRPr>
            </a:lvl1pPr>
          </a:lstStyle>
          <a:p>
            <a:r>
              <a:rPr lang="hu-HU" dirty="0"/>
              <a:t>MINTACÍM SZERKESZTÉSE</a:t>
            </a:r>
          </a:p>
        </p:txBody>
      </p:sp>
      <p:cxnSp>
        <p:nvCxnSpPr>
          <p:cNvPr id="9" name="Egyenes összekötő 8"/>
          <p:cNvCxnSpPr/>
          <p:nvPr/>
        </p:nvCxnSpPr>
        <p:spPr>
          <a:xfrm>
            <a:off x="457200" y="749027"/>
            <a:ext cx="86868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828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Kép képaláírással">
    <p:bg>
      <p:bgPr>
        <a:blipFill>
          <a:blip r:embed="rId2" cstate="email">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hasCustomPrompt="1"/>
          </p:nvPr>
        </p:nvSpPr>
        <p:spPr>
          <a:xfrm>
            <a:off x="1792288" y="4800600"/>
            <a:ext cx="5486400" cy="335604"/>
          </a:xfrm>
          <a:prstGeom prst="rect">
            <a:avLst/>
          </a:prstGeom>
        </p:spPr>
        <p:txBody>
          <a:bodyPr lIns="0" anchor="b"/>
          <a:lstStyle>
            <a:lvl1pPr algn="l">
              <a:defRPr sz="2000" b="1">
                <a:solidFill>
                  <a:schemeClr val="bg2"/>
                </a:solidFill>
              </a:defRPr>
            </a:lvl1pPr>
          </a:lstStyle>
          <a:p>
            <a:r>
              <a:rPr lang="hu-HU" dirty="0"/>
              <a:t>MINTACÍM SZERKESZTÉSE</a:t>
            </a:r>
          </a:p>
        </p:txBody>
      </p:sp>
      <p:sp>
        <p:nvSpPr>
          <p:cNvPr id="3" name="Kép helye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hu-HU" dirty="0"/>
          </a:p>
        </p:txBody>
      </p:sp>
      <p:sp>
        <p:nvSpPr>
          <p:cNvPr id="4" name="Szöveg helye 3"/>
          <p:cNvSpPr>
            <a:spLocks noGrp="1"/>
          </p:cNvSpPr>
          <p:nvPr>
            <p:ph type="body" sz="half" idx="2" hasCustomPrompt="1"/>
          </p:nvPr>
        </p:nvSpPr>
        <p:spPr>
          <a:xfrm>
            <a:off x="1792288" y="5136204"/>
            <a:ext cx="5486400" cy="804862"/>
          </a:xfrm>
          <a:prstGeom prst="rect">
            <a:avLst/>
          </a:prstGeom>
        </p:spPr>
        <p:txBody>
          <a:bodyPr lIns="0" tIns="0"/>
          <a:lstStyle>
            <a:lvl1pPr marL="0" indent="0">
              <a:buNone/>
              <a:defRPr sz="2000"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z="1800" dirty="0"/>
              <a:t>"</a:t>
            </a:r>
            <a:r>
              <a:rPr lang="hu-HU" sz="1800" dirty="0" err="1"/>
              <a:t>Lorem</a:t>
            </a:r>
            <a:r>
              <a:rPr lang="hu-HU" sz="1800" dirty="0"/>
              <a:t> </a:t>
            </a:r>
            <a:r>
              <a:rPr lang="hu-HU" sz="1800" dirty="0" err="1"/>
              <a:t>ipsum</a:t>
            </a:r>
            <a:r>
              <a:rPr lang="hu-HU" sz="1800" dirty="0"/>
              <a:t> </a:t>
            </a:r>
            <a:r>
              <a:rPr lang="hu-HU" sz="1800" dirty="0" err="1"/>
              <a:t>dolor</a:t>
            </a:r>
            <a:r>
              <a:rPr lang="hu-HU" sz="1800" dirty="0"/>
              <a:t> </a:t>
            </a:r>
            <a:r>
              <a:rPr lang="hu-HU" sz="1800" dirty="0" err="1"/>
              <a:t>sit</a:t>
            </a:r>
            <a:r>
              <a:rPr lang="hu-HU" sz="1800" dirty="0"/>
              <a:t> </a:t>
            </a:r>
            <a:r>
              <a:rPr lang="hu-HU" sz="1800" dirty="0" err="1"/>
              <a:t>amet</a:t>
            </a:r>
            <a:r>
              <a:rPr lang="hu-HU" sz="1800" dirty="0"/>
              <a:t>, </a:t>
            </a:r>
            <a:r>
              <a:rPr lang="hu-HU" sz="1800" dirty="0" err="1"/>
              <a:t>consectetur</a:t>
            </a:r>
            <a:r>
              <a:rPr lang="hu-HU" sz="1800" dirty="0"/>
              <a:t> </a:t>
            </a:r>
            <a:r>
              <a:rPr lang="hu-HU" sz="1800" dirty="0" err="1"/>
              <a:t>adipiscing</a:t>
            </a:r>
            <a:r>
              <a:rPr lang="hu-HU" sz="1800" dirty="0"/>
              <a:t> elit, </a:t>
            </a:r>
            <a:r>
              <a:rPr lang="hu-HU" sz="1800" dirty="0" err="1"/>
              <a:t>sed</a:t>
            </a:r>
            <a:r>
              <a:rPr lang="hu-HU" sz="1800" dirty="0"/>
              <a:t> </a:t>
            </a:r>
            <a:r>
              <a:rPr lang="hu-HU" sz="1800" dirty="0" err="1"/>
              <a:t>do</a:t>
            </a:r>
            <a:r>
              <a:rPr lang="hu-HU" sz="1800" dirty="0"/>
              <a:t> </a:t>
            </a:r>
            <a:r>
              <a:rPr lang="hu-HU" sz="1800" dirty="0" err="1"/>
              <a:t>eiusmod</a:t>
            </a:r>
            <a:r>
              <a:rPr lang="hu-HU" sz="1800" dirty="0"/>
              <a:t> </a:t>
            </a:r>
            <a:r>
              <a:rPr lang="hu-HU" sz="1800" dirty="0" err="1"/>
              <a:t>tempor</a:t>
            </a:r>
            <a:r>
              <a:rPr lang="hu-HU" sz="1800" dirty="0"/>
              <a:t> </a:t>
            </a:r>
            <a:r>
              <a:rPr lang="hu-HU" sz="1800" dirty="0" err="1"/>
              <a:t>incididunt</a:t>
            </a:r>
            <a:r>
              <a:rPr lang="hu-HU" sz="1800" dirty="0"/>
              <a:t> </a:t>
            </a:r>
            <a:r>
              <a:rPr lang="hu-HU" sz="1800" dirty="0" err="1"/>
              <a:t>ut</a:t>
            </a:r>
            <a:r>
              <a:rPr lang="hu-HU" sz="1800" dirty="0"/>
              <a:t> </a:t>
            </a:r>
            <a:r>
              <a:rPr lang="hu-HU" sz="1800" dirty="0" err="1"/>
              <a:t>labore</a:t>
            </a:r>
            <a:r>
              <a:rPr lang="hu-HU" sz="1800" dirty="0"/>
              <a:t> et </a:t>
            </a:r>
            <a:r>
              <a:rPr lang="hu-HU" sz="1800" dirty="0" err="1"/>
              <a:t>dolore</a:t>
            </a:r>
            <a:r>
              <a:rPr lang="hu-HU" sz="1800" dirty="0"/>
              <a:t> </a:t>
            </a:r>
            <a:r>
              <a:rPr lang="hu-HU" sz="1800" dirty="0" err="1"/>
              <a:t>magna</a:t>
            </a:r>
            <a:r>
              <a:rPr lang="hu-HU" sz="1800" dirty="0"/>
              <a:t> </a:t>
            </a:r>
            <a:r>
              <a:rPr lang="hu-HU" sz="1800" dirty="0" err="1"/>
              <a:t>aliqua</a:t>
            </a:r>
            <a:r>
              <a:rPr lang="hu-HU" sz="1800" dirty="0"/>
              <a:t>.</a:t>
            </a:r>
            <a:endParaRPr lang="hu-HU" dirty="0"/>
          </a:p>
        </p:txBody>
      </p:sp>
    </p:spTree>
    <p:extLst>
      <p:ext uri="{BB962C8B-B14F-4D97-AF65-F5344CB8AC3E}">
        <p14:creationId xmlns:p14="http://schemas.microsoft.com/office/powerpoint/2010/main" val="3607215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efejező dia">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Cím 1"/>
          <p:cNvSpPr>
            <a:spLocks noGrp="1"/>
          </p:cNvSpPr>
          <p:nvPr>
            <p:ph type="title" hasCustomPrompt="1"/>
          </p:nvPr>
        </p:nvSpPr>
        <p:spPr>
          <a:xfrm>
            <a:off x="404472" y="2812203"/>
            <a:ext cx="6624000" cy="612000"/>
          </a:xfrm>
          <a:prstGeom prst="rect">
            <a:avLst/>
          </a:prstGeom>
        </p:spPr>
        <p:txBody>
          <a:bodyPr lIns="0" tIns="0" rIns="0" bIns="0" anchor="ctr" anchorCtr="0"/>
          <a:lstStyle>
            <a:lvl1pPr algn="r">
              <a:defRPr sz="4000" b="1" cap="none">
                <a:solidFill>
                  <a:schemeClr val="bg2"/>
                </a:solidFill>
                <a:latin typeface="Arial" panose="020B0604020202020204" pitchFamily="34" charset="0"/>
                <a:cs typeface="Arial" panose="020B0604020202020204" pitchFamily="34" charset="0"/>
              </a:defRPr>
            </a:lvl1pPr>
          </a:lstStyle>
          <a:p>
            <a:r>
              <a:rPr lang="hu-HU" sz="3600" b="1" dirty="0">
                <a:solidFill>
                  <a:schemeClr val="bg2"/>
                </a:solidFill>
                <a:latin typeface="Futura Std Medium" pitchFamily="34" charset="0"/>
              </a:rPr>
              <a:t>Köszönöm a figyelmüket!</a:t>
            </a:r>
            <a:endParaRPr lang="hu-HU" dirty="0"/>
          </a:p>
        </p:txBody>
      </p:sp>
    </p:spTree>
    <p:extLst>
      <p:ext uri="{BB962C8B-B14F-4D97-AF65-F5344CB8AC3E}">
        <p14:creationId xmlns:p14="http://schemas.microsoft.com/office/powerpoint/2010/main" val="2516819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Only">
  <p:cSld name="Tartalom">
    <p:spTree>
      <p:nvGrpSpPr>
        <p:cNvPr id="1" name=""/>
        <p:cNvGrpSpPr/>
        <p:nvPr/>
      </p:nvGrpSpPr>
      <p:grpSpPr>
        <a:xfrm>
          <a:off x="0" y="0"/>
          <a:ext cx="0" cy="0"/>
          <a:chOff x="0" y="0"/>
          <a:chExt cx="0" cy="0"/>
        </a:xfrm>
      </p:grpSpPr>
      <p:sp>
        <p:nvSpPr>
          <p:cNvPr id="2" name="Tartalom helye 1"/>
          <p:cNvSpPr>
            <a:spLocks noGrp="1"/>
          </p:cNvSpPr>
          <p:nvPr>
            <p:ph/>
          </p:nvPr>
        </p:nvSpPr>
        <p:spPr>
          <a:xfrm>
            <a:off x="250825" y="44450"/>
            <a:ext cx="8642350" cy="59769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3" name="Dia számának helye 2"/>
          <p:cNvSpPr>
            <a:spLocks noGrp="1"/>
          </p:cNvSpPr>
          <p:nvPr>
            <p:ph type="sldNum" sz="quarter" idx="10"/>
          </p:nvPr>
        </p:nvSpPr>
        <p:spPr>
          <a:xfrm>
            <a:off x="6686550" y="6092825"/>
            <a:ext cx="2133600" cy="279400"/>
          </a:xfrm>
        </p:spPr>
        <p:txBody>
          <a:bodyPr/>
          <a:lstStyle>
            <a:lvl1pPr>
              <a:defRPr/>
            </a:lvl1pPr>
          </a:lstStyle>
          <a:p>
            <a:fld id="{C835CBD3-82DC-4BBF-84B2-2EFB971D3BFB}" type="slidenum">
              <a:rPr lang="hu-HU"/>
              <a:pPr/>
              <a:t>‹#›</a:t>
            </a:fld>
            <a:endParaRPr lang="hu-HU"/>
          </a:p>
        </p:txBody>
      </p:sp>
    </p:spTree>
    <p:extLst>
      <p:ext uri="{BB962C8B-B14F-4D97-AF65-F5344CB8AC3E}">
        <p14:creationId xmlns:p14="http://schemas.microsoft.com/office/powerpoint/2010/main" val="1901744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4247881"/>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hyperlink" Target="https://www.youtube.com/watch?v=dXPPfXc-5II"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Xx5TNoxvgz0"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hyperlink" Target="https://index.hu/szerzo/stubnya_bence" TargetMode="External"/><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5.jp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Cím 1"/>
          <p:cNvSpPr>
            <a:spLocks noGrp="1"/>
          </p:cNvSpPr>
          <p:nvPr>
            <p:ph type="ctrTitle"/>
          </p:nvPr>
        </p:nvSpPr>
        <p:spPr bwMode="auto">
          <a:xfrm>
            <a:off x="395536" y="2327200"/>
            <a:ext cx="8512175" cy="1893888"/>
          </a:xfrm>
        </p:spPr>
        <p:txBody>
          <a:bodyPr wrap="square" lIns="91440" tIns="45720" rIns="91440" bIns="45720" numCol="1" anchorCtr="0" compatLnSpc="1">
            <a:prstTxWarp prst="textNoShape">
              <a:avLst/>
            </a:prstTxWarp>
            <a:normAutofit fontScale="90000"/>
          </a:bodyPr>
          <a:lstStyle/>
          <a:p>
            <a:pPr algn="ctr">
              <a:lnSpc>
                <a:spcPct val="150000"/>
              </a:lnSpc>
              <a:spcBef>
                <a:spcPts val="0"/>
              </a:spcBef>
            </a:pPr>
            <a:r>
              <a:rPr lang="hu-HU" sz="4000" dirty="0"/>
              <a:t>A munkaügyi kapcsolatok rendszere – 1. Érdekegyeztetés </a:t>
            </a:r>
            <a:br>
              <a:rPr lang="hu-HU" sz="4000" dirty="0"/>
            </a:br>
            <a:endParaRPr lang="hu-HU" sz="5400" cap="none" dirty="0"/>
          </a:p>
        </p:txBody>
      </p:sp>
      <p:sp>
        <p:nvSpPr>
          <p:cNvPr id="15362" name="Alcím 2"/>
          <p:cNvSpPr>
            <a:spLocks noGrp="1"/>
          </p:cNvSpPr>
          <p:nvPr>
            <p:ph type="subTitle" idx="1"/>
          </p:nvPr>
        </p:nvSpPr>
        <p:spPr>
          <a:xfrm>
            <a:off x="474663" y="6134472"/>
            <a:ext cx="8669337" cy="723528"/>
          </a:xfrm>
        </p:spPr>
        <p:txBody>
          <a:bodyPr/>
          <a:lstStyle/>
          <a:p>
            <a:pPr algn="r"/>
            <a:r>
              <a:rPr lang="hu-HU" sz="2000" b="0" dirty="0">
                <a:solidFill>
                  <a:schemeClr val="accent2">
                    <a:lumMod val="50000"/>
                  </a:schemeClr>
                </a:solidFill>
              </a:rPr>
              <a:t>László Gyula, Sipos Norbert</a:t>
            </a:r>
          </a:p>
          <a:p>
            <a:pPr algn="r" eaLnBrk="1" hangingPunct="1"/>
            <a:endParaRPr lang="hu-HU" dirty="0"/>
          </a:p>
        </p:txBody>
      </p:sp>
    </p:spTree>
    <p:extLst>
      <p:ext uri="{BB962C8B-B14F-4D97-AF65-F5344CB8AC3E}">
        <p14:creationId xmlns:p14="http://schemas.microsoft.com/office/powerpoint/2010/main" val="26944712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719F74F-595D-45B5-AF9E-CD1999453565}"/>
              </a:ext>
            </a:extLst>
          </p:cNvPr>
          <p:cNvSpPr>
            <a:spLocks noGrp="1"/>
          </p:cNvSpPr>
          <p:nvPr>
            <p:ph type="title"/>
          </p:nvPr>
        </p:nvSpPr>
        <p:spPr>
          <a:xfrm>
            <a:off x="457200" y="145365"/>
            <a:ext cx="8686800" cy="504825"/>
          </a:xfrm>
        </p:spPr>
        <p:txBody>
          <a:bodyPr/>
          <a:lstStyle/>
          <a:p>
            <a:r>
              <a:rPr lang="hu-HU" dirty="0"/>
              <a:t>Az alkalmazotti kapcsolatok rendszere</a:t>
            </a:r>
          </a:p>
        </p:txBody>
      </p:sp>
      <p:sp>
        <p:nvSpPr>
          <p:cNvPr id="5" name="Oval 3">
            <a:extLst>
              <a:ext uri="{FF2B5EF4-FFF2-40B4-BE49-F238E27FC236}">
                <a16:creationId xmlns:a16="http://schemas.microsoft.com/office/drawing/2014/main" id="{8B1B0C7F-5883-4E0D-834F-D5BA72C52C4B}"/>
              </a:ext>
            </a:extLst>
          </p:cNvPr>
          <p:cNvSpPr>
            <a:spLocks noChangeArrowheads="1"/>
          </p:cNvSpPr>
          <p:nvPr/>
        </p:nvSpPr>
        <p:spPr bwMode="auto">
          <a:xfrm>
            <a:off x="2124075" y="1916113"/>
            <a:ext cx="2714625" cy="2376487"/>
          </a:xfrm>
          <a:prstGeom prst="ellipse">
            <a:avLst/>
          </a:prstGeom>
          <a:solidFill>
            <a:srgbClr val="FFFFFF"/>
          </a:solidFill>
          <a:ln w="9525" algn="ctr">
            <a:solidFill>
              <a:srgbClr val="000000"/>
            </a:solidFill>
            <a:round/>
            <a:headEnd/>
            <a:tailEnd/>
          </a:ln>
          <a:effectLst/>
        </p:spPr>
        <p:txBody>
          <a:bodyPr/>
          <a:lstStyle/>
          <a:p>
            <a:endParaRPr lang="hu-HU"/>
          </a:p>
        </p:txBody>
      </p:sp>
      <p:sp>
        <p:nvSpPr>
          <p:cNvPr id="6" name="Oval 4">
            <a:extLst>
              <a:ext uri="{FF2B5EF4-FFF2-40B4-BE49-F238E27FC236}">
                <a16:creationId xmlns:a16="http://schemas.microsoft.com/office/drawing/2014/main" id="{85E03D9D-D761-4A36-B497-A292DB58D6C2}"/>
              </a:ext>
            </a:extLst>
          </p:cNvPr>
          <p:cNvSpPr>
            <a:spLocks noChangeArrowheads="1"/>
          </p:cNvSpPr>
          <p:nvPr/>
        </p:nvSpPr>
        <p:spPr bwMode="auto">
          <a:xfrm>
            <a:off x="3708400" y="2133600"/>
            <a:ext cx="2097088" cy="1873250"/>
          </a:xfrm>
          <a:prstGeom prst="ellipse">
            <a:avLst/>
          </a:prstGeom>
          <a:solidFill>
            <a:srgbClr val="FFFFFF">
              <a:alpha val="0"/>
            </a:srgbClr>
          </a:solidFill>
          <a:ln w="9525" algn="ctr">
            <a:solidFill>
              <a:srgbClr val="000000"/>
            </a:solidFill>
            <a:round/>
            <a:headEnd/>
            <a:tailEnd/>
          </a:ln>
          <a:effectLst/>
        </p:spPr>
        <p:txBody>
          <a:bodyPr/>
          <a:lstStyle/>
          <a:p>
            <a:endParaRPr lang="hu-HU"/>
          </a:p>
        </p:txBody>
      </p:sp>
      <p:sp>
        <p:nvSpPr>
          <p:cNvPr id="7" name="Oval 5">
            <a:extLst>
              <a:ext uri="{FF2B5EF4-FFF2-40B4-BE49-F238E27FC236}">
                <a16:creationId xmlns:a16="http://schemas.microsoft.com/office/drawing/2014/main" id="{B343457B-03FC-40E9-9D20-6C553F330365}"/>
              </a:ext>
            </a:extLst>
          </p:cNvPr>
          <p:cNvSpPr>
            <a:spLocks noChangeArrowheads="1"/>
          </p:cNvSpPr>
          <p:nvPr/>
        </p:nvSpPr>
        <p:spPr bwMode="auto">
          <a:xfrm>
            <a:off x="3492500" y="3429000"/>
            <a:ext cx="1676400" cy="1265238"/>
          </a:xfrm>
          <a:prstGeom prst="ellipse">
            <a:avLst/>
          </a:prstGeom>
          <a:solidFill>
            <a:srgbClr val="FFFFFF">
              <a:alpha val="0"/>
            </a:srgbClr>
          </a:solidFill>
          <a:ln w="9525" algn="ctr">
            <a:solidFill>
              <a:srgbClr val="000000"/>
            </a:solidFill>
            <a:round/>
            <a:headEnd/>
            <a:tailEnd/>
          </a:ln>
          <a:effectLst/>
        </p:spPr>
        <p:txBody>
          <a:bodyPr/>
          <a:lstStyle/>
          <a:p>
            <a:endParaRPr lang="hu-HU"/>
          </a:p>
        </p:txBody>
      </p:sp>
      <p:sp>
        <p:nvSpPr>
          <p:cNvPr id="8" name="Text Box 6">
            <a:extLst>
              <a:ext uri="{FF2B5EF4-FFF2-40B4-BE49-F238E27FC236}">
                <a16:creationId xmlns:a16="http://schemas.microsoft.com/office/drawing/2014/main" id="{625C3700-4362-456E-8362-B0AFF975866A}"/>
              </a:ext>
            </a:extLst>
          </p:cNvPr>
          <p:cNvSpPr txBox="1">
            <a:spLocks noChangeArrowheads="1"/>
          </p:cNvSpPr>
          <p:nvPr/>
        </p:nvSpPr>
        <p:spPr bwMode="auto">
          <a:xfrm>
            <a:off x="2411413" y="2781300"/>
            <a:ext cx="1058862" cy="647700"/>
          </a:xfrm>
          <a:prstGeom prst="rect">
            <a:avLst/>
          </a:prstGeom>
          <a:solidFill>
            <a:srgbClr val="FFFFFF">
              <a:alpha val="0"/>
            </a:srgbClr>
          </a:solidFill>
          <a:ln w="9525" algn="ctr">
            <a:noFill/>
            <a:miter lim="800000"/>
            <a:headEnd/>
            <a:tailEnd/>
          </a:ln>
          <a:effectLst/>
        </p:spPr>
        <p:txBody>
          <a:bodyPr/>
          <a:lstStyle/>
          <a:p>
            <a:r>
              <a:rPr lang="hu-HU" sz="2000" b="1" i="1">
                <a:solidFill>
                  <a:srgbClr val="000099"/>
                </a:solidFill>
                <a:latin typeface="Times New Roman" pitchFamily="18" charset="0"/>
              </a:rPr>
              <a:t>Munka-adó</a:t>
            </a:r>
            <a:endParaRPr lang="hu-HU" sz="2000">
              <a:solidFill>
                <a:srgbClr val="000099"/>
              </a:solidFill>
              <a:latin typeface="Optima" pitchFamily="34" charset="0"/>
            </a:endParaRPr>
          </a:p>
        </p:txBody>
      </p:sp>
      <p:sp>
        <p:nvSpPr>
          <p:cNvPr id="9" name="Text Box 7">
            <a:extLst>
              <a:ext uri="{FF2B5EF4-FFF2-40B4-BE49-F238E27FC236}">
                <a16:creationId xmlns:a16="http://schemas.microsoft.com/office/drawing/2014/main" id="{0D959471-24DE-4D29-B1E8-8EAE27588559}"/>
              </a:ext>
            </a:extLst>
          </p:cNvPr>
          <p:cNvSpPr txBox="1">
            <a:spLocks noChangeArrowheads="1"/>
          </p:cNvSpPr>
          <p:nvPr/>
        </p:nvSpPr>
        <p:spPr bwMode="auto">
          <a:xfrm>
            <a:off x="4787900" y="2708275"/>
            <a:ext cx="1106488" cy="576263"/>
          </a:xfrm>
          <a:prstGeom prst="rect">
            <a:avLst/>
          </a:prstGeom>
          <a:solidFill>
            <a:srgbClr val="FFFFFF">
              <a:alpha val="0"/>
            </a:srgbClr>
          </a:solidFill>
          <a:ln w="9525" algn="ctr">
            <a:noFill/>
            <a:miter lim="800000"/>
            <a:headEnd/>
            <a:tailEnd/>
          </a:ln>
          <a:effectLst/>
        </p:spPr>
        <p:txBody>
          <a:bodyPr/>
          <a:lstStyle/>
          <a:p>
            <a:r>
              <a:rPr lang="hu-HU" sz="2000" b="1" i="1">
                <a:solidFill>
                  <a:srgbClr val="000099"/>
                </a:solidFill>
                <a:latin typeface="Times New Roman" pitchFamily="18" charset="0"/>
              </a:rPr>
              <a:t>Munka-</a:t>
            </a:r>
          </a:p>
          <a:p>
            <a:r>
              <a:rPr lang="hu-HU" sz="2000" b="1" i="1">
                <a:solidFill>
                  <a:srgbClr val="000099"/>
                </a:solidFill>
                <a:latin typeface="Times New Roman" pitchFamily="18" charset="0"/>
              </a:rPr>
              <a:t>vállaló</a:t>
            </a:r>
            <a:endParaRPr lang="hu-HU" sz="2000">
              <a:solidFill>
                <a:srgbClr val="000099"/>
              </a:solidFill>
              <a:latin typeface="Optima" pitchFamily="34" charset="0"/>
            </a:endParaRPr>
          </a:p>
        </p:txBody>
      </p:sp>
      <p:sp>
        <p:nvSpPr>
          <p:cNvPr id="10" name="Text Box 8">
            <a:extLst>
              <a:ext uri="{FF2B5EF4-FFF2-40B4-BE49-F238E27FC236}">
                <a16:creationId xmlns:a16="http://schemas.microsoft.com/office/drawing/2014/main" id="{1EE4C5E4-BE8E-4E14-B5C4-97FD0D02396F}"/>
              </a:ext>
            </a:extLst>
          </p:cNvPr>
          <p:cNvSpPr txBox="1">
            <a:spLocks noChangeArrowheads="1"/>
          </p:cNvSpPr>
          <p:nvPr/>
        </p:nvSpPr>
        <p:spPr bwMode="auto">
          <a:xfrm>
            <a:off x="3924300" y="1844675"/>
            <a:ext cx="990600" cy="342900"/>
          </a:xfrm>
          <a:prstGeom prst="rect">
            <a:avLst/>
          </a:prstGeom>
          <a:solidFill>
            <a:srgbClr val="FFFFFF">
              <a:alpha val="0"/>
            </a:srgbClr>
          </a:solidFill>
          <a:ln w="9525" algn="ctr">
            <a:noFill/>
            <a:miter lim="800000"/>
            <a:headEnd/>
            <a:tailEnd/>
          </a:ln>
          <a:effectLst/>
        </p:spPr>
        <p:txBody>
          <a:bodyPr/>
          <a:lstStyle/>
          <a:p>
            <a:pPr algn="ctr"/>
            <a:r>
              <a:rPr lang="hu-HU" sz="1400" b="1">
                <a:latin typeface="Times New Roman" pitchFamily="18" charset="0"/>
              </a:rPr>
              <a:t>Munkajog</a:t>
            </a:r>
            <a:endParaRPr lang="hu-HU" sz="1400">
              <a:latin typeface="Optima" pitchFamily="34" charset="0"/>
            </a:endParaRPr>
          </a:p>
        </p:txBody>
      </p:sp>
      <p:sp>
        <p:nvSpPr>
          <p:cNvPr id="11" name="Text Box 9">
            <a:extLst>
              <a:ext uri="{FF2B5EF4-FFF2-40B4-BE49-F238E27FC236}">
                <a16:creationId xmlns:a16="http://schemas.microsoft.com/office/drawing/2014/main" id="{0E264342-706E-4D3B-A196-75453850CDC7}"/>
              </a:ext>
            </a:extLst>
          </p:cNvPr>
          <p:cNvSpPr txBox="1">
            <a:spLocks noChangeArrowheads="1"/>
          </p:cNvSpPr>
          <p:nvPr/>
        </p:nvSpPr>
        <p:spPr bwMode="auto">
          <a:xfrm>
            <a:off x="3635375" y="3860800"/>
            <a:ext cx="1371600" cy="719138"/>
          </a:xfrm>
          <a:prstGeom prst="rect">
            <a:avLst/>
          </a:prstGeom>
          <a:solidFill>
            <a:srgbClr val="FFFFFF">
              <a:alpha val="0"/>
            </a:srgbClr>
          </a:solidFill>
          <a:ln w="9525" algn="ctr">
            <a:noFill/>
            <a:miter lim="800000"/>
            <a:headEnd/>
            <a:tailEnd/>
          </a:ln>
          <a:effectLst/>
        </p:spPr>
        <p:txBody>
          <a:bodyPr/>
          <a:lstStyle/>
          <a:p>
            <a:pPr algn="ctr">
              <a:spcBef>
                <a:spcPts val="200"/>
              </a:spcBef>
              <a:spcAft>
                <a:spcPts val="200"/>
              </a:spcAft>
            </a:pPr>
            <a:r>
              <a:rPr lang="hu-HU" sz="1400" b="1">
                <a:latin typeface="Times New Roman" pitchFamily="18" charset="0"/>
              </a:rPr>
              <a:t>Emberi erőforrás</a:t>
            </a:r>
          </a:p>
          <a:p>
            <a:pPr algn="ctr">
              <a:spcAft>
                <a:spcPts val="200"/>
              </a:spcAft>
            </a:pPr>
            <a:r>
              <a:rPr lang="hu-HU" sz="1400" b="1">
                <a:latin typeface="Times New Roman" pitchFamily="18" charset="0"/>
              </a:rPr>
              <a:t> menedzsment</a:t>
            </a:r>
            <a:endParaRPr lang="hu-HU" sz="1400">
              <a:latin typeface="Optima" pitchFamily="34" charset="0"/>
            </a:endParaRPr>
          </a:p>
        </p:txBody>
      </p:sp>
      <p:sp>
        <p:nvSpPr>
          <p:cNvPr id="12" name="Text Box 10">
            <a:extLst>
              <a:ext uri="{FF2B5EF4-FFF2-40B4-BE49-F238E27FC236}">
                <a16:creationId xmlns:a16="http://schemas.microsoft.com/office/drawing/2014/main" id="{71A7235A-EC77-4639-BE63-1BE2070C26A9}"/>
              </a:ext>
            </a:extLst>
          </p:cNvPr>
          <p:cNvSpPr txBox="1">
            <a:spLocks noChangeArrowheads="1"/>
          </p:cNvSpPr>
          <p:nvPr/>
        </p:nvSpPr>
        <p:spPr bwMode="auto">
          <a:xfrm>
            <a:off x="3779838" y="2276475"/>
            <a:ext cx="1081087" cy="1071563"/>
          </a:xfrm>
          <a:prstGeom prst="rect">
            <a:avLst/>
          </a:prstGeom>
          <a:solidFill>
            <a:srgbClr val="FFFFFF">
              <a:alpha val="0"/>
            </a:srgbClr>
          </a:solidFill>
          <a:ln w="9525" algn="ctr">
            <a:noFill/>
            <a:miter lim="800000"/>
            <a:headEnd/>
            <a:tailEnd/>
          </a:ln>
          <a:effectLst/>
        </p:spPr>
        <p:txBody>
          <a:bodyPr/>
          <a:lstStyle/>
          <a:p>
            <a:pPr algn="ctr">
              <a:spcAft>
                <a:spcPts val="600"/>
              </a:spcAft>
            </a:pPr>
            <a:r>
              <a:rPr lang="hu-HU" sz="2000" b="1">
                <a:solidFill>
                  <a:srgbClr val="000099"/>
                </a:solidFill>
                <a:latin typeface="Times New Roman" pitchFamily="18" charset="0"/>
              </a:rPr>
              <a:t>alkal-</a:t>
            </a:r>
          </a:p>
          <a:p>
            <a:pPr algn="ctr">
              <a:spcAft>
                <a:spcPts val="600"/>
              </a:spcAft>
            </a:pPr>
            <a:r>
              <a:rPr lang="hu-HU" sz="2000" b="1">
                <a:solidFill>
                  <a:srgbClr val="000099"/>
                </a:solidFill>
                <a:latin typeface="Times New Roman" pitchFamily="18" charset="0"/>
              </a:rPr>
              <a:t>mazotti</a:t>
            </a:r>
          </a:p>
          <a:p>
            <a:pPr algn="ctr">
              <a:spcAft>
                <a:spcPts val="600"/>
              </a:spcAft>
            </a:pPr>
            <a:r>
              <a:rPr lang="hu-HU" sz="2000" b="1">
                <a:solidFill>
                  <a:srgbClr val="000099"/>
                </a:solidFill>
                <a:latin typeface="Times New Roman" pitchFamily="18" charset="0"/>
              </a:rPr>
              <a:t>kapcso-</a:t>
            </a:r>
          </a:p>
          <a:p>
            <a:pPr algn="ctr">
              <a:spcAft>
                <a:spcPts val="600"/>
              </a:spcAft>
            </a:pPr>
            <a:r>
              <a:rPr lang="hu-HU" sz="2000" b="1">
                <a:solidFill>
                  <a:srgbClr val="000099"/>
                </a:solidFill>
                <a:latin typeface="Times New Roman" pitchFamily="18" charset="0"/>
              </a:rPr>
              <a:t>latok</a:t>
            </a:r>
            <a:endParaRPr lang="hu-HU" sz="2000">
              <a:solidFill>
                <a:srgbClr val="000099"/>
              </a:solidFill>
              <a:latin typeface="Optima" pitchFamily="34" charset="0"/>
            </a:endParaRPr>
          </a:p>
        </p:txBody>
      </p:sp>
      <p:sp>
        <p:nvSpPr>
          <p:cNvPr id="13" name="AutoShape 11">
            <a:extLst>
              <a:ext uri="{FF2B5EF4-FFF2-40B4-BE49-F238E27FC236}">
                <a16:creationId xmlns:a16="http://schemas.microsoft.com/office/drawing/2014/main" id="{A0053BDA-E808-413B-A970-884A09CD8495}"/>
              </a:ext>
            </a:extLst>
          </p:cNvPr>
          <p:cNvSpPr>
            <a:spLocks noChangeArrowheads="1"/>
          </p:cNvSpPr>
          <p:nvPr/>
        </p:nvSpPr>
        <p:spPr bwMode="auto">
          <a:xfrm>
            <a:off x="250825" y="1773238"/>
            <a:ext cx="1943100" cy="576262"/>
          </a:xfrm>
          <a:prstGeom prst="wedgeRoundRectCallout">
            <a:avLst>
              <a:gd name="adj1" fmla="val 154083"/>
              <a:gd name="adj2" fmla="val 108403"/>
              <a:gd name="adj3" fmla="val 16667"/>
            </a:avLst>
          </a:prstGeom>
          <a:solidFill>
            <a:srgbClr val="FFFFFF">
              <a:alpha val="0"/>
            </a:srgbClr>
          </a:solidFill>
          <a:ln w="9525" algn="ctr">
            <a:solidFill>
              <a:srgbClr val="2B9D3E"/>
            </a:solidFill>
            <a:prstDash val="dash"/>
            <a:miter lim="800000"/>
            <a:headEnd/>
            <a:tailEnd/>
          </a:ln>
          <a:effectLst/>
        </p:spPr>
        <p:txBody>
          <a:bodyPr/>
          <a:lstStyle/>
          <a:p>
            <a:pPr algn="ctr"/>
            <a:r>
              <a:rPr lang="hu-HU" sz="1600" b="1">
                <a:solidFill>
                  <a:srgbClr val="2B9D3E"/>
                </a:solidFill>
                <a:latin typeface="Times New Roman" pitchFamily="18" charset="0"/>
              </a:rPr>
              <a:t>Egyéni és kollektív érdekek</a:t>
            </a:r>
            <a:endParaRPr lang="hu-HU" sz="1600" b="1">
              <a:solidFill>
                <a:srgbClr val="2B9D3E"/>
              </a:solidFill>
              <a:latin typeface="Optima" pitchFamily="34" charset="0"/>
            </a:endParaRPr>
          </a:p>
        </p:txBody>
      </p:sp>
      <p:sp>
        <p:nvSpPr>
          <p:cNvPr id="14" name="AutoShape 12">
            <a:extLst>
              <a:ext uri="{FF2B5EF4-FFF2-40B4-BE49-F238E27FC236}">
                <a16:creationId xmlns:a16="http://schemas.microsoft.com/office/drawing/2014/main" id="{F0986FCC-0583-41D6-9AA1-57FF163DCE65}"/>
              </a:ext>
            </a:extLst>
          </p:cNvPr>
          <p:cNvSpPr>
            <a:spLocks noChangeArrowheads="1"/>
          </p:cNvSpPr>
          <p:nvPr/>
        </p:nvSpPr>
        <p:spPr bwMode="auto">
          <a:xfrm>
            <a:off x="395288" y="3933825"/>
            <a:ext cx="1944687" cy="574675"/>
          </a:xfrm>
          <a:prstGeom prst="wedgeRoundRectCallout">
            <a:avLst>
              <a:gd name="adj1" fmla="val 142815"/>
              <a:gd name="adj2" fmla="val -149449"/>
              <a:gd name="adj3" fmla="val 16667"/>
            </a:avLst>
          </a:prstGeom>
          <a:solidFill>
            <a:srgbClr val="FFFFFF">
              <a:alpha val="0"/>
            </a:srgbClr>
          </a:solidFill>
          <a:ln w="9525" algn="ctr">
            <a:solidFill>
              <a:srgbClr val="2B9D3E"/>
            </a:solidFill>
            <a:prstDash val="dash"/>
            <a:miter lim="800000"/>
            <a:headEnd/>
            <a:tailEnd/>
          </a:ln>
          <a:effectLst/>
        </p:spPr>
        <p:txBody>
          <a:bodyPr/>
          <a:lstStyle/>
          <a:p>
            <a:pPr algn="ctr"/>
            <a:r>
              <a:rPr lang="hu-HU" sz="1600" b="1">
                <a:solidFill>
                  <a:srgbClr val="2B9D3E"/>
                </a:solidFill>
                <a:latin typeface="Times New Roman" pitchFamily="18" charset="0"/>
              </a:rPr>
              <a:t>Munkaadó által szervezett</a:t>
            </a:r>
            <a:endParaRPr lang="hu-HU" sz="1600" b="1">
              <a:solidFill>
                <a:srgbClr val="2B9D3E"/>
              </a:solidFill>
              <a:latin typeface="Optima" pitchFamily="34" charset="0"/>
            </a:endParaRPr>
          </a:p>
        </p:txBody>
      </p:sp>
      <p:sp>
        <p:nvSpPr>
          <p:cNvPr id="15" name="AutoShape 13">
            <a:extLst>
              <a:ext uri="{FF2B5EF4-FFF2-40B4-BE49-F238E27FC236}">
                <a16:creationId xmlns:a16="http://schemas.microsoft.com/office/drawing/2014/main" id="{C16F42F3-A514-4CA4-B95B-22B77848613F}"/>
              </a:ext>
            </a:extLst>
          </p:cNvPr>
          <p:cNvSpPr>
            <a:spLocks noChangeArrowheads="1"/>
          </p:cNvSpPr>
          <p:nvPr/>
        </p:nvSpPr>
        <p:spPr bwMode="auto">
          <a:xfrm>
            <a:off x="6300788" y="1844675"/>
            <a:ext cx="2016125" cy="576263"/>
          </a:xfrm>
          <a:prstGeom prst="wedgeRoundRectCallout">
            <a:avLst>
              <a:gd name="adj1" fmla="val -133856"/>
              <a:gd name="adj2" fmla="val 91046"/>
              <a:gd name="adj3" fmla="val 16667"/>
            </a:avLst>
          </a:prstGeom>
          <a:solidFill>
            <a:srgbClr val="FFFFFF">
              <a:alpha val="0"/>
            </a:srgbClr>
          </a:solidFill>
          <a:ln w="9525" algn="ctr">
            <a:solidFill>
              <a:srgbClr val="2B9D3E"/>
            </a:solidFill>
            <a:prstDash val="dash"/>
            <a:miter lim="800000"/>
            <a:headEnd/>
            <a:tailEnd/>
          </a:ln>
          <a:effectLst/>
        </p:spPr>
        <p:txBody>
          <a:bodyPr/>
          <a:lstStyle/>
          <a:p>
            <a:pPr algn="ctr"/>
            <a:r>
              <a:rPr lang="hu-HU" sz="1600" b="1">
                <a:solidFill>
                  <a:srgbClr val="2B9D3E"/>
                </a:solidFill>
                <a:latin typeface="Times New Roman" pitchFamily="18" charset="0"/>
              </a:rPr>
              <a:t>Intézményi</a:t>
            </a:r>
          </a:p>
          <a:p>
            <a:pPr algn="ctr"/>
            <a:r>
              <a:rPr lang="hu-HU" sz="1600" b="1">
                <a:solidFill>
                  <a:srgbClr val="2B9D3E"/>
                </a:solidFill>
                <a:latin typeface="Times New Roman" pitchFamily="18" charset="0"/>
              </a:rPr>
              <a:t> szintű</a:t>
            </a:r>
            <a:endParaRPr lang="hu-HU" sz="1600" b="1">
              <a:solidFill>
                <a:srgbClr val="2B9D3E"/>
              </a:solidFill>
              <a:latin typeface="Optima" pitchFamily="34" charset="0"/>
            </a:endParaRPr>
          </a:p>
        </p:txBody>
      </p:sp>
      <p:sp>
        <p:nvSpPr>
          <p:cNvPr id="16" name="AutoShape 14">
            <a:extLst>
              <a:ext uri="{FF2B5EF4-FFF2-40B4-BE49-F238E27FC236}">
                <a16:creationId xmlns:a16="http://schemas.microsoft.com/office/drawing/2014/main" id="{30AC01EC-1560-4EB1-9FDA-5BB5A3F450F0}"/>
              </a:ext>
            </a:extLst>
          </p:cNvPr>
          <p:cNvSpPr>
            <a:spLocks noChangeArrowheads="1"/>
          </p:cNvSpPr>
          <p:nvPr/>
        </p:nvSpPr>
        <p:spPr bwMode="auto">
          <a:xfrm>
            <a:off x="6156325" y="4005263"/>
            <a:ext cx="1871663" cy="576262"/>
          </a:xfrm>
          <a:prstGeom prst="wedgeRoundRectCallout">
            <a:avLst>
              <a:gd name="adj1" fmla="val -134477"/>
              <a:gd name="adj2" fmla="val -157713"/>
              <a:gd name="adj3" fmla="val 16667"/>
            </a:avLst>
          </a:prstGeom>
          <a:solidFill>
            <a:srgbClr val="FFFFFF">
              <a:alpha val="0"/>
            </a:srgbClr>
          </a:solidFill>
          <a:ln w="9525" algn="ctr">
            <a:solidFill>
              <a:srgbClr val="2B9D3E"/>
            </a:solidFill>
            <a:prstDash val="dash"/>
            <a:miter lim="800000"/>
            <a:headEnd/>
            <a:tailEnd/>
          </a:ln>
          <a:effectLst/>
        </p:spPr>
        <p:txBody>
          <a:bodyPr/>
          <a:lstStyle/>
          <a:p>
            <a:pPr algn="ctr"/>
            <a:r>
              <a:rPr lang="hu-HU" sz="1600" b="1">
                <a:solidFill>
                  <a:srgbClr val="2B9D3E"/>
                </a:solidFill>
                <a:latin typeface="Times New Roman" pitchFamily="18" charset="0"/>
              </a:rPr>
              <a:t>Nem (feltétlen) képviseleti</a:t>
            </a:r>
            <a:endParaRPr lang="hu-HU" sz="1600" b="1">
              <a:solidFill>
                <a:srgbClr val="2B9D3E"/>
              </a:solidFill>
              <a:latin typeface="Optima" pitchFamily="34" charset="0"/>
            </a:endParaRPr>
          </a:p>
        </p:txBody>
      </p:sp>
      <p:sp>
        <p:nvSpPr>
          <p:cNvPr id="17" name="Oval 15">
            <a:extLst>
              <a:ext uri="{FF2B5EF4-FFF2-40B4-BE49-F238E27FC236}">
                <a16:creationId xmlns:a16="http://schemas.microsoft.com/office/drawing/2014/main" id="{59F26DD8-4C5A-4504-82B4-F9931E4892CF}"/>
              </a:ext>
            </a:extLst>
          </p:cNvPr>
          <p:cNvSpPr>
            <a:spLocks noChangeArrowheads="1"/>
          </p:cNvSpPr>
          <p:nvPr/>
        </p:nvSpPr>
        <p:spPr bwMode="auto">
          <a:xfrm>
            <a:off x="3924300" y="1773238"/>
            <a:ext cx="990600" cy="504825"/>
          </a:xfrm>
          <a:prstGeom prst="ellipse">
            <a:avLst/>
          </a:prstGeom>
          <a:solidFill>
            <a:srgbClr val="FFFFFF">
              <a:alpha val="0"/>
            </a:srgbClr>
          </a:solidFill>
          <a:ln w="9525" algn="ctr">
            <a:solidFill>
              <a:srgbClr val="000000"/>
            </a:solidFill>
            <a:round/>
            <a:headEnd/>
            <a:tailEnd/>
          </a:ln>
          <a:effectLst/>
        </p:spPr>
        <p:txBody>
          <a:bodyPr/>
          <a:lstStyle/>
          <a:p>
            <a:endParaRPr lang="hu-HU"/>
          </a:p>
        </p:txBody>
      </p:sp>
      <p:sp>
        <p:nvSpPr>
          <p:cNvPr id="18" name="Text Box 16">
            <a:extLst>
              <a:ext uri="{FF2B5EF4-FFF2-40B4-BE49-F238E27FC236}">
                <a16:creationId xmlns:a16="http://schemas.microsoft.com/office/drawing/2014/main" id="{C9F152E4-3734-4223-9266-D04CB3E6A90E}"/>
              </a:ext>
            </a:extLst>
          </p:cNvPr>
          <p:cNvSpPr txBox="1">
            <a:spLocks noChangeArrowheads="1"/>
          </p:cNvSpPr>
          <p:nvPr/>
        </p:nvSpPr>
        <p:spPr bwMode="auto">
          <a:xfrm>
            <a:off x="1403350" y="5516563"/>
            <a:ext cx="5975350" cy="574675"/>
          </a:xfrm>
          <a:prstGeom prst="rect">
            <a:avLst/>
          </a:prstGeom>
          <a:solidFill>
            <a:srgbClr val="FFFFFF"/>
          </a:solidFill>
          <a:ln w="9525" algn="ctr">
            <a:solidFill>
              <a:srgbClr val="000000"/>
            </a:solidFill>
            <a:miter lim="800000"/>
            <a:headEnd/>
            <a:tailEnd/>
          </a:ln>
          <a:effectLst/>
        </p:spPr>
        <p:txBody>
          <a:bodyPr/>
          <a:lstStyle/>
          <a:p>
            <a:pPr algn="ctr"/>
            <a:r>
              <a:rPr lang="hu-HU" sz="1600" b="1">
                <a:latin typeface="Times New Roman" pitchFamily="18" charset="0"/>
              </a:rPr>
              <a:t>Fő területei:</a:t>
            </a:r>
            <a:r>
              <a:rPr lang="hu-HU" sz="1600">
                <a:latin typeface="Times New Roman" pitchFamily="18" charset="0"/>
              </a:rPr>
              <a:t> participáció, emberi erőforrás menedzsment és információ-menedzsment, belső PR</a:t>
            </a:r>
          </a:p>
          <a:p>
            <a:endParaRPr lang="hu-HU" sz="1600">
              <a:latin typeface="Optima" pitchFamily="34" charset="0"/>
            </a:endParaRPr>
          </a:p>
        </p:txBody>
      </p:sp>
      <p:sp>
        <p:nvSpPr>
          <p:cNvPr id="4" name="Dia számának helye 3">
            <a:extLst>
              <a:ext uri="{FF2B5EF4-FFF2-40B4-BE49-F238E27FC236}">
                <a16:creationId xmlns:a16="http://schemas.microsoft.com/office/drawing/2014/main" id="{8A733002-69D4-4B76-B3A1-9C58E13E5E7A}"/>
              </a:ext>
            </a:extLst>
          </p:cNvPr>
          <p:cNvSpPr>
            <a:spLocks noGrp="1"/>
          </p:cNvSpPr>
          <p:nvPr>
            <p:ph type="sldNum" sz="quarter" idx="4"/>
          </p:nvPr>
        </p:nvSpPr>
        <p:spPr/>
        <p:txBody>
          <a:bodyPr/>
          <a:lstStyle/>
          <a:p>
            <a:fld id="{8D20C33D-EA57-4869-B900-AF436949CCB6}" type="slidenum">
              <a:rPr lang="hu-HU" smtClean="0"/>
              <a:pPr/>
              <a:t>10</a:t>
            </a:fld>
            <a:r>
              <a:rPr lang="hu-HU"/>
              <a:t>/18</a:t>
            </a:r>
            <a:endParaRPr lang="hu-HU" dirty="0"/>
          </a:p>
        </p:txBody>
      </p:sp>
    </p:spTree>
    <p:extLst>
      <p:ext uri="{BB962C8B-B14F-4D97-AF65-F5344CB8AC3E}">
        <p14:creationId xmlns:p14="http://schemas.microsoft.com/office/powerpoint/2010/main" val="246987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3594440-4C44-4C24-AE9A-821E32A75BF9}"/>
              </a:ext>
            </a:extLst>
          </p:cNvPr>
          <p:cNvSpPr>
            <a:spLocks noGrp="1"/>
          </p:cNvSpPr>
          <p:nvPr>
            <p:ph type="title"/>
          </p:nvPr>
        </p:nvSpPr>
        <p:spPr/>
        <p:txBody>
          <a:bodyPr/>
          <a:lstStyle/>
          <a:p>
            <a:r>
              <a:rPr lang="hu-HU" dirty="0">
                <a:latin typeface="Times New Roman" pitchFamily="18" charset="0"/>
              </a:rPr>
              <a:t>The VOICE</a:t>
            </a:r>
            <a:endParaRPr lang="hu-HU" dirty="0"/>
          </a:p>
        </p:txBody>
      </p:sp>
      <p:sp>
        <p:nvSpPr>
          <p:cNvPr id="5" name="Text Box 3">
            <a:extLst>
              <a:ext uri="{FF2B5EF4-FFF2-40B4-BE49-F238E27FC236}">
                <a16:creationId xmlns:a16="http://schemas.microsoft.com/office/drawing/2014/main" id="{B615D00B-6A06-4442-BEFB-BE56BB9552F7}"/>
              </a:ext>
            </a:extLst>
          </p:cNvPr>
          <p:cNvSpPr txBox="1">
            <a:spLocks noChangeArrowheads="1"/>
          </p:cNvSpPr>
          <p:nvPr/>
        </p:nvSpPr>
        <p:spPr bwMode="auto">
          <a:xfrm>
            <a:off x="1547813" y="1052513"/>
            <a:ext cx="2087562" cy="793750"/>
          </a:xfrm>
          <a:prstGeom prst="rect">
            <a:avLst/>
          </a:prstGeom>
          <a:noFill/>
          <a:ln w="38100" algn="ctr">
            <a:solidFill>
              <a:srgbClr val="000099"/>
            </a:solidFill>
            <a:miter lim="800000"/>
            <a:headEnd/>
            <a:tailEnd/>
          </a:ln>
          <a:effectLst/>
        </p:spPr>
        <p:txBody>
          <a:bodyPr lIns="12700" tIns="12700" rIns="12700" bIns="12700">
            <a:spAutoFit/>
          </a:bodyPr>
          <a:lstStyle/>
          <a:p>
            <a:pPr algn="ctr">
              <a:spcBef>
                <a:spcPct val="50000"/>
              </a:spcBef>
            </a:pPr>
            <a:r>
              <a:rPr lang="hu-HU" sz="2400" b="1">
                <a:latin typeface="Times New Roman" pitchFamily="18" charset="0"/>
              </a:rPr>
              <a:t>A „hang” meghallgatása</a:t>
            </a:r>
          </a:p>
        </p:txBody>
      </p:sp>
      <p:sp>
        <p:nvSpPr>
          <p:cNvPr id="6" name="Text Box 4">
            <a:extLst>
              <a:ext uri="{FF2B5EF4-FFF2-40B4-BE49-F238E27FC236}">
                <a16:creationId xmlns:a16="http://schemas.microsoft.com/office/drawing/2014/main" id="{461D1DCC-8D46-4960-9B01-DEE65A491E6F}"/>
              </a:ext>
            </a:extLst>
          </p:cNvPr>
          <p:cNvSpPr txBox="1">
            <a:spLocks noChangeArrowheads="1"/>
          </p:cNvSpPr>
          <p:nvPr/>
        </p:nvSpPr>
        <p:spPr bwMode="auto">
          <a:xfrm>
            <a:off x="5508625" y="1052513"/>
            <a:ext cx="2087563" cy="793750"/>
          </a:xfrm>
          <a:prstGeom prst="rect">
            <a:avLst/>
          </a:prstGeom>
          <a:noFill/>
          <a:ln w="38100" algn="ctr">
            <a:solidFill>
              <a:srgbClr val="000099"/>
            </a:solidFill>
            <a:miter lim="800000"/>
            <a:headEnd/>
            <a:tailEnd/>
          </a:ln>
          <a:effectLst/>
        </p:spPr>
        <p:txBody>
          <a:bodyPr lIns="12700" tIns="12700" rIns="12700" bIns="12700">
            <a:spAutoFit/>
          </a:bodyPr>
          <a:lstStyle/>
          <a:p>
            <a:pPr algn="ctr">
              <a:spcBef>
                <a:spcPct val="50000"/>
              </a:spcBef>
            </a:pPr>
            <a:r>
              <a:rPr lang="hu-HU" sz="2400" b="1">
                <a:latin typeface="Times New Roman" pitchFamily="18" charset="0"/>
              </a:rPr>
              <a:t>Kilépés és belépés</a:t>
            </a:r>
          </a:p>
        </p:txBody>
      </p:sp>
      <p:sp>
        <p:nvSpPr>
          <p:cNvPr id="7" name="Line 5">
            <a:extLst>
              <a:ext uri="{FF2B5EF4-FFF2-40B4-BE49-F238E27FC236}">
                <a16:creationId xmlns:a16="http://schemas.microsoft.com/office/drawing/2014/main" id="{56C60AF3-468D-440F-9DBB-D08E857A2136}"/>
              </a:ext>
            </a:extLst>
          </p:cNvPr>
          <p:cNvSpPr>
            <a:spLocks noChangeShapeType="1"/>
          </p:cNvSpPr>
          <p:nvPr/>
        </p:nvSpPr>
        <p:spPr bwMode="auto">
          <a:xfrm>
            <a:off x="3708400" y="1412875"/>
            <a:ext cx="1727200" cy="0"/>
          </a:xfrm>
          <a:prstGeom prst="line">
            <a:avLst/>
          </a:prstGeom>
          <a:noFill/>
          <a:ln w="76200" cmpd="tri">
            <a:solidFill>
              <a:srgbClr val="000099"/>
            </a:solidFill>
            <a:round/>
            <a:headEnd type="triangle" w="med" len="med"/>
            <a:tailEnd type="triangle" w="med" len="med"/>
          </a:ln>
          <a:effectLst/>
        </p:spPr>
        <p:txBody>
          <a:bodyPr lIns="12700" tIns="12700" rIns="12700" bIns="12700"/>
          <a:lstStyle/>
          <a:p>
            <a:endParaRPr lang="hu-HU"/>
          </a:p>
        </p:txBody>
      </p:sp>
      <p:sp>
        <p:nvSpPr>
          <p:cNvPr id="8" name="Text Box 6">
            <a:extLst>
              <a:ext uri="{FF2B5EF4-FFF2-40B4-BE49-F238E27FC236}">
                <a16:creationId xmlns:a16="http://schemas.microsoft.com/office/drawing/2014/main" id="{1A970DCD-0001-4B23-B6A8-C85278699754}"/>
              </a:ext>
            </a:extLst>
          </p:cNvPr>
          <p:cNvSpPr txBox="1">
            <a:spLocks noChangeArrowheads="1"/>
          </p:cNvSpPr>
          <p:nvPr/>
        </p:nvSpPr>
        <p:spPr bwMode="auto">
          <a:xfrm>
            <a:off x="1547813" y="2565400"/>
            <a:ext cx="2087562" cy="793750"/>
          </a:xfrm>
          <a:prstGeom prst="rect">
            <a:avLst/>
          </a:prstGeom>
          <a:noFill/>
          <a:ln w="38100" algn="ctr">
            <a:solidFill>
              <a:srgbClr val="000099"/>
            </a:solidFill>
            <a:miter lim="800000"/>
            <a:headEnd/>
            <a:tailEnd/>
          </a:ln>
          <a:effectLst/>
        </p:spPr>
        <p:txBody>
          <a:bodyPr lIns="12700" tIns="12700" rIns="12700" bIns="12700" anchor="ctr">
            <a:spAutoFit/>
          </a:bodyPr>
          <a:lstStyle/>
          <a:p>
            <a:pPr algn="ctr">
              <a:spcBef>
                <a:spcPct val="50000"/>
              </a:spcBef>
            </a:pPr>
            <a:r>
              <a:rPr lang="hu-HU" sz="2400" b="1">
                <a:latin typeface="Times New Roman" pitchFamily="18" charset="0"/>
              </a:rPr>
              <a:t>Az „egyéni” hang</a:t>
            </a:r>
          </a:p>
        </p:txBody>
      </p:sp>
      <p:sp>
        <p:nvSpPr>
          <p:cNvPr id="9" name="Text Box 7">
            <a:extLst>
              <a:ext uri="{FF2B5EF4-FFF2-40B4-BE49-F238E27FC236}">
                <a16:creationId xmlns:a16="http://schemas.microsoft.com/office/drawing/2014/main" id="{FAA28976-642B-4135-9A64-BBCC0B86FF51}"/>
              </a:ext>
            </a:extLst>
          </p:cNvPr>
          <p:cNvSpPr txBox="1">
            <a:spLocks noChangeArrowheads="1"/>
          </p:cNvSpPr>
          <p:nvPr/>
        </p:nvSpPr>
        <p:spPr bwMode="auto">
          <a:xfrm>
            <a:off x="5508625" y="2565400"/>
            <a:ext cx="2159000" cy="793750"/>
          </a:xfrm>
          <a:prstGeom prst="rect">
            <a:avLst/>
          </a:prstGeom>
          <a:noFill/>
          <a:ln w="38100" algn="ctr">
            <a:solidFill>
              <a:srgbClr val="000099"/>
            </a:solidFill>
            <a:miter lim="800000"/>
            <a:headEnd/>
            <a:tailEnd/>
          </a:ln>
          <a:effectLst/>
        </p:spPr>
        <p:txBody>
          <a:bodyPr lIns="12700" tIns="12700" rIns="12700" bIns="12700">
            <a:spAutoFit/>
          </a:bodyPr>
          <a:lstStyle/>
          <a:p>
            <a:pPr algn="ctr">
              <a:spcBef>
                <a:spcPct val="50000"/>
              </a:spcBef>
            </a:pPr>
            <a:r>
              <a:rPr lang="hu-HU" sz="2400" b="1">
                <a:latin typeface="Times New Roman" pitchFamily="18" charset="0"/>
              </a:rPr>
              <a:t>A „közös”  hang</a:t>
            </a:r>
          </a:p>
        </p:txBody>
      </p:sp>
      <p:sp>
        <p:nvSpPr>
          <p:cNvPr id="10" name="Line 8">
            <a:extLst>
              <a:ext uri="{FF2B5EF4-FFF2-40B4-BE49-F238E27FC236}">
                <a16:creationId xmlns:a16="http://schemas.microsoft.com/office/drawing/2014/main" id="{F8528119-30BD-48E6-A112-2451EB8093A2}"/>
              </a:ext>
            </a:extLst>
          </p:cNvPr>
          <p:cNvSpPr>
            <a:spLocks noChangeShapeType="1"/>
          </p:cNvSpPr>
          <p:nvPr/>
        </p:nvSpPr>
        <p:spPr bwMode="auto">
          <a:xfrm>
            <a:off x="3708400" y="2997200"/>
            <a:ext cx="1727200" cy="0"/>
          </a:xfrm>
          <a:prstGeom prst="line">
            <a:avLst/>
          </a:prstGeom>
          <a:noFill/>
          <a:ln w="76200" cmpd="tri">
            <a:solidFill>
              <a:srgbClr val="000099"/>
            </a:solidFill>
            <a:round/>
            <a:headEnd type="triangle" w="med" len="med"/>
            <a:tailEnd type="triangle" w="med" len="med"/>
          </a:ln>
          <a:effectLst/>
        </p:spPr>
        <p:txBody>
          <a:bodyPr lIns="12700" tIns="12700" rIns="12700" bIns="12700"/>
          <a:lstStyle/>
          <a:p>
            <a:endParaRPr lang="hu-HU"/>
          </a:p>
        </p:txBody>
      </p:sp>
      <p:sp>
        <p:nvSpPr>
          <p:cNvPr id="11" name="Line 9">
            <a:extLst>
              <a:ext uri="{FF2B5EF4-FFF2-40B4-BE49-F238E27FC236}">
                <a16:creationId xmlns:a16="http://schemas.microsoft.com/office/drawing/2014/main" id="{47EAC2C6-E12D-4D6A-A8CB-164BBAA8F1D4}"/>
              </a:ext>
            </a:extLst>
          </p:cNvPr>
          <p:cNvSpPr>
            <a:spLocks noChangeShapeType="1"/>
          </p:cNvSpPr>
          <p:nvPr/>
        </p:nvSpPr>
        <p:spPr bwMode="auto">
          <a:xfrm>
            <a:off x="2627313" y="1916113"/>
            <a:ext cx="0" cy="574675"/>
          </a:xfrm>
          <a:prstGeom prst="line">
            <a:avLst/>
          </a:prstGeom>
          <a:noFill/>
          <a:ln w="57150">
            <a:solidFill>
              <a:srgbClr val="000099"/>
            </a:solidFill>
            <a:round/>
            <a:headEnd/>
            <a:tailEnd type="triangle" w="med" len="med"/>
          </a:ln>
          <a:effectLst/>
        </p:spPr>
        <p:txBody>
          <a:bodyPr lIns="12700" tIns="12700" rIns="12700" bIns="12700"/>
          <a:lstStyle/>
          <a:p>
            <a:endParaRPr lang="hu-HU"/>
          </a:p>
        </p:txBody>
      </p:sp>
      <p:sp>
        <p:nvSpPr>
          <p:cNvPr id="12" name="Line 10">
            <a:extLst>
              <a:ext uri="{FF2B5EF4-FFF2-40B4-BE49-F238E27FC236}">
                <a16:creationId xmlns:a16="http://schemas.microsoft.com/office/drawing/2014/main" id="{967D46B2-03A2-4D64-9CC4-2FE55813A25A}"/>
              </a:ext>
            </a:extLst>
          </p:cNvPr>
          <p:cNvSpPr>
            <a:spLocks noChangeShapeType="1"/>
          </p:cNvSpPr>
          <p:nvPr/>
        </p:nvSpPr>
        <p:spPr bwMode="auto">
          <a:xfrm>
            <a:off x="2987675" y="1989138"/>
            <a:ext cx="3168650" cy="431800"/>
          </a:xfrm>
          <a:prstGeom prst="line">
            <a:avLst/>
          </a:prstGeom>
          <a:noFill/>
          <a:ln w="47625">
            <a:solidFill>
              <a:srgbClr val="000099"/>
            </a:solidFill>
            <a:round/>
            <a:headEnd/>
            <a:tailEnd type="triangle" w="med" len="med"/>
          </a:ln>
          <a:effectLst/>
        </p:spPr>
        <p:txBody>
          <a:bodyPr lIns="12700" tIns="12700" rIns="12700" bIns="12700"/>
          <a:lstStyle/>
          <a:p>
            <a:endParaRPr lang="hu-HU"/>
          </a:p>
        </p:txBody>
      </p:sp>
      <p:sp>
        <p:nvSpPr>
          <p:cNvPr id="13" name="Text Box 11">
            <a:extLst>
              <a:ext uri="{FF2B5EF4-FFF2-40B4-BE49-F238E27FC236}">
                <a16:creationId xmlns:a16="http://schemas.microsoft.com/office/drawing/2014/main" id="{F1D2CE71-0D85-4C30-A218-F9F202D6906A}"/>
              </a:ext>
            </a:extLst>
          </p:cNvPr>
          <p:cNvSpPr txBox="1">
            <a:spLocks noChangeArrowheads="1"/>
          </p:cNvSpPr>
          <p:nvPr/>
        </p:nvSpPr>
        <p:spPr bwMode="auto">
          <a:xfrm>
            <a:off x="1476375" y="4149725"/>
            <a:ext cx="2159000" cy="793750"/>
          </a:xfrm>
          <a:prstGeom prst="rect">
            <a:avLst/>
          </a:prstGeom>
          <a:noFill/>
          <a:ln w="38100" algn="ctr">
            <a:solidFill>
              <a:srgbClr val="000099"/>
            </a:solidFill>
            <a:miter lim="800000"/>
            <a:headEnd/>
            <a:tailEnd/>
          </a:ln>
          <a:effectLst/>
        </p:spPr>
        <p:txBody>
          <a:bodyPr lIns="12700" tIns="12700" rIns="12700" bIns="12700">
            <a:spAutoFit/>
          </a:bodyPr>
          <a:lstStyle/>
          <a:p>
            <a:pPr algn="ctr">
              <a:spcBef>
                <a:spcPct val="50000"/>
              </a:spcBef>
            </a:pPr>
            <a:r>
              <a:rPr lang="hu-HU" sz="2400" b="1" dirty="0">
                <a:latin typeface="Times New Roman" pitchFamily="18" charset="0"/>
              </a:rPr>
              <a:t>Kommunikáció, hierarchia</a:t>
            </a:r>
          </a:p>
        </p:txBody>
      </p:sp>
      <p:sp>
        <p:nvSpPr>
          <p:cNvPr id="14" name="Line 12">
            <a:extLst>
              <a:ext uri="{FF2B5EF4-FFF2-40B4-BE49-F238E27FC236}">
                <a16:creationId xmlns:a16="http://schemas.microsoft.com/office/drawing/2014/main" id="{338F13DA-EFC2-4C4C-BC6D-B05E2382AEAB}"/>
              </a:ext>
            </a:extLst>
          </p:cNvPr>
          <p:cNvSpPr>
            <a:spLocks noChangeShapeType="1"/>
          </p:cNvSpPr>
          <p:nvPr/>
        </p:nvSpPr>
        <p:spPr bwMode="auto">
          <a:xfrm>
            <a:off x="2627313" y="3500438"/>
            <a:ext cx="0" cy="576262"/>
          </a:xfrm>
          <a:prstGeom prst="line">
            <a:avLst/>
          </a:prstGeom>
          <a:noFill/>
          <a:ln w="57150">
            <a:solidFill>
              <a:srgbClr val="000099"/>
            </a:solidFill>
            <a:round/>
            <a:headEnd/>
            <a:tailEnd type="triangle" w="med" len="med"/>
          </a:ln>
          <a:effectLst/>
        </p:spPr>
        <p:txBody>
          <a:bodyPr lIns="12700" tIns="12700" rIns="12700" bIns="12700"/>
          <a:lstStyle/>
          <a:p>
            <a:endParaRPr lang="hu-HU"/>
          </a:p>
        </p:txBody>
      </p:sp>
      <p:sp>
        <p:nvSpPr>
          <p:cNvPr id="15" name="Text Box 13">
            <a:extLst>
              <a:ext uri="{FF2B5EF4-FFF2-40B4-BE49-F238E27FC236}">
                <a16:creationId xmlns:a16="http://schemas.microsoft.com/office/drawing/2014/main" id="{428F93B6-FBEE-4859-B0FB-6765F17A34FA}"/>
              </a:ext>
            </a:extLst>
          </p:cNvPr>
          <p:cNvSpPr txBox="1">
            <a:spLocks noChangeArrowheads="1"/>
          </p:cNvSpPr>
          <p:nvPr/>
        </p:nvSpPr>
        <p:spPr bwMode="auto">
          <a:xfrm>
            <a:off x="5364163" y="4149725"/>
            <a:ext cx="2303462" cy="793750"/>
          </a:xfrm>
          <a:prstGeom prst="rect">
            <a:avLst/>
          </a:prstGeom>
          <a:noFill/>
          <a:ln w="38100" algn="ctr">
            <a:solidFill>
              <a:srgbClr val="000099"/>
            </a:solidFill>
            <a:miter lim="800000"/>
            <a:headEnd/>
            <a:tailEnd/>
          </a:ln>
          <a:effectLst/>
        </p:spPr>
        <p:txBody>
          <a:bodyPr lIns="12700" tIns="12700" rIns="12700" bIns="12700">
            <a:spAutoFit/>
          </a:bodyPr>
          <a:lstStyle/>
          <a:p>
            <a:pPr algn="ctr">
              <a:spcBef>
                <a:spcPct val="50000"/>
              </a:spcBef>
            </a:pPr>
            <a:r>
              <a:rPr lang="hu-HU" sz="2400" b="1">
                <a:latin typeface="Times New Roman" pitchFamily="18" charset="0"/>
              </a:rPr>
              <a:t>Érdekképviselet, kooperáció</a:t>
            </a:r>
          </a:p>
        </p:txBody>
      </p:sp>
      <p:sp>
        <p:nvSpPr>
          <p:cNvPr id="16" name="Line 14">
            <a:extLst>
              <a:ext uri="{FF2B5EF4-FFF2-40B4-BE49-F238E27FC236}">
                <a16:creationId xmlns:a16="http://schemas.microsoft.com/office/drawing/2014/main" id="{9D3AB53B-ACBF-4446-A30A-017341E0A62A}"/>
              </a:ext>
            </a:extLst>
          </p:cNvPr>
          <p:cNvSpPr>
            <a:spLocks noChangeShapeType="1"/>
          </p:cNvSpPr>
          <p:nvPr/>
        </p:nvSpPr>
        <p:spPr bwMode="auto">
          <a:xfrm>
            <a:off x="6516688" y="3500438"/>
            <a:ext cx="0" cy="576262"/>
          </a:xfrm>
          <a:prstGeom prst="line">
            <a:avLst/>
          </a:prstGeom>
          <a:noFill/>
          <a:ln w="57150">
            <a:solidFill>
              <a:srgbClr val="000099"/>
            </a:solidFill>
            <a:round/>
            <a:headEnd/>
            <a:tailEnd type="triangle" w="med" len="med"/>
          </a:ln>
          <a:effectLst/>
        </p:spPr>
        <p:txBody>
          <a:bodyPr lIns="12700" tIns="12700" rIns="12700" bIns="12700"/>
          <a:lstStyle/>
          <a:p>
            <a:endParaRPr lang="hu-HU"/>
          </a:p>
        </p:txBody>
      </p:sp>
      <p:sp>
        <p:nvSpPr>
          <p:cNvPr id="17" name="Text Box 15">
            <a:extLst>
              <a:ext uri="{FF2B5EF4-FFF2-40B4-BE49-F238E27FC236}">
                <a16:creationId xmlns:a16="http://schemas.microsoft.com/office/drawing/2014/main" id="{F1D26008-6115-4227-8DD3-CB310F8867BD}"/>
              </a:ext>
            </a:extLst>
          </p:cNvPr>
          <p:cNvSpPr txBox="1">
            <a:spLocks noChangeArrowheads="1"/>
          </p:cNvSpPr>
          <p:nvPr/>
        </p:nvSpPr>
        <p:spPr bwMode="auto">
          <a:xfrm>
            <a:off x="1979613" y="5876925"/>
            <a:ext cx="5184775" cy="447675"/>
          </a:xfrm>
          <a:prstGeom prst="rect">
            <a:avLst/>
          </a:prstGeom>
          <a:noFill/>
          <a:ln w="57150" algn="ctr">
            <a:solidFill>
              <a:srgbClr val="000099"/>
            </a:solidFill>
            <a:miter lim="800000"/>
            <a:headEnd/>
            <a:tailEnd/>
          </a:ln>
          <a:effectLst/>
        </p:spPr>
        <p:txBody>
          <a:bodyPr lIns="12700" tIns="12700" rIns="12700" bIns="12700">
            <a:spAutoFit/>
          </a:bodyPr>
          <a:lstStyle/>
          <a:p>
            <a:pPr algn="ctr">
              <a:spcBef>
                <a:spcPct val="50000"/>
              </a:spcBef>
            </a:pPr>
            <a:r>
              <a:rPr lang="hu-HU" sz="2400" b="1">
                <a:latin typeface="Times New Roman" pitchFamily="18" charset="0"/>
              </a:rPr>
              <a:t>Érdekérvényesítés, azonosulás</a:t>
            </a:r>
          </a:p>
        </p:txBody>
      </p:sp>
      <p:sp>
        <p:nvSpPr>
          <p:cNvPr id="18" name="Line 16">
            <a:extLst>
              <a:ext uri="{FF2B5EF4-FFF2-40B4-BE49-F238E27FC236}">
                <a16:creationId xmlns:a16="http://schemas.microsoft.com/office/drawing/2014/main" id="{5366DEC3-F90E-4CC4-BAF3-BD68F008B9D5}"/>
              </a:ext>
            </a:extLst>
          </p:cNvPr>
          <p:cNvSpPr>
            <a:spLocks noChangeShapeType="1"/>
          </p:cNvSpPr>
          <p:nvPr/>
        </p:nvSpPr>
        <p:spPr bwMode="auto">
          <a:xfrm>
            <a:off x="2771775" y="5084763"/>
            <a:ext cx="1150938" cy="647700"/>
          </a:xfrm>
          <a:prstGeom prst="line">
            <a:avLst/>
          </a:prstGeom>
          <a:noFill/>
          <a:ln w="57150">
            <a:solidFill>
              <a:srgbClr val="000099"/>
            </a:solidFill>
            <a:round/>
            <a:headEnd/>
            <a:tailEnd type="triangle" w="med" len="med"/>
          </a:ln>
          <a:effectLst/>
        </p:spPr>
        <p:txBody>
          <a:bodyPr lIns="12700" tIns="12700" rIns="12700" bIns="12700"/>
          <a:lstStyle/>
          <a:p>
            <a:endParaRPr lang="hu-HU"/>
          </a:p>
        </p:txBody>
      </p:sp>
      <p:sp>
        <p:nvSpPr>
          <p:cNvPr id="19" name="Line 17">
            <a:extLst>
              <a:ext uri="{FF2B5EF4-FFF2-40B4-BE49-F238E27FC236}">
                <a16:creationId xmlns:a16="http://schemas.microsoft.com/office/drawing/2014/main" id="{748CA3C3-BA27-4986-8CAD-BA795B025E19}"/>
              </a:ext>
            </a:extLst>
          </p:cNvPr>
          <p:cNvSpPr>
            <a:spLocks noChangeShapeType="1"/>
          </p:cNvSpPr>
          <p:nvPr/>
        </p:nvSpPr>
        <p:spPr bwMode="auto">
          <a:xfrm flipH="1">
            <a:off x="5219700" y="5084763"/>
            <a:ext cx="1368425" cy="647700"/>
          </a:xfrm>
          <a:prstGeom prst="line">
            <a:avLst/>
          </a:prstGeom>
          <a:noFill/>
          <a:ln w="57150">
            <a:solidFill>
              <a:srgbClr val="000099"/>
            </a:solidFill>
            <a:round/>
            <a:headEnd/>
            <a:tailEnd type="triangle" w="med" len="med"/>
          </a:ln>
          <a:effectLst/>
        </p:spPr>
        <p:txBody>
          <a:bodyPr lIns="12700" tIns="12700" rIns="12700" bIns="12700"/>
          <a:lstStyle/>
          <a:p>
            <a:endParaRPr lang="hu-HU"/>
          </a:p>
        </p:txBody>
      </p:sp>
      <p:pic>
        <p:nvPicPr>
          <p:cNvPr id="20" name="Kép 19">
            <a:extLst>
              <a:ext uri="{FF2B5EF4-FFF2-40B4-BE49-F238E27FC236}">
                <a16:creationId xmlns:a16="http://schemas.microsoft.com/office/drawing/2014/main" id="{6C5C1C6B-CBF5-486E-9597-FCE91DFE692D}"/>
              </a:ext>
            </a:extLst>
          </p:cNvPr>
          <p:cNvPicPr>
            <a:picLocks noChangeAspect="1"/>
          </p:cNvPicPr>
          <p:nvPr/>
        </p:nvPicPr>
        <p:blipFill>
          <a:blip r:embed="rId3"/>
          <a:stretch>
            <a:fillRect/>
          </a:stretch>
        </p:blipFill>
        <p:spPr>
          <a:xfrm>
            <a:off x="823883" y="1148895"/>
            <a:ext cx="7496235" cy="4560211"/>
          </a:xfrm>
          <a:prstGeom prst="rect">
            <a:avLst/>
          </a:prstGeom>
        </p:spPr>
      </p:pic>
      <p:sp>
        <p:nvSpPr>
          <p:cNvPr id="4" name="Dia számának helye 3">
            <a:extLst>
              <a:ext uri="{FF2B5EF4-FFF2-40B4-BE49-F238E27FC236}">
                <a16:creationId xmlns:a16="http://schemas.microsoft.com/office/drawing/2014/main" id="{A70919AC-B537-4687-9218-880AB72876AF}"/>
              </a:ext>
            </a:extLst>
          </p:cNvPr>
          <p:cNvSpPr>
            <a:spLocks noGrp="1"/>
          </p:cNvSpPr>
          <p:nvPr>
            <p:ph type="sldNum" sz="quarter" idx="4"/>
          </p:nvPr>
        </p:nvSpPr>
        <p:spPr/>
        <p:txBody>
          <a:bodyPr/>
          <a:lstStyle/>
          <a:p>
            <a:fld id="{8D20C33D-EA57-4869-B900-AF436949CCB6}" type="slidenum">
              <a:rPr lang="hu-HU" smtClean="0"/>
              <a:pPr/>
              <a:t>11</a:t>
            </a:fld>
            <a:r>
              <a:rPr lang="hu-HU"/>
              <a:t>/18</a:t>
            </a:r>
            <a:endParaRPr lang="hu-HU" dirty="0"/>
          </a:p>
        </p:txBody>
      </p:sp>
    </p:spTree>
    <p:extLst>
      <p:ext uri="{BB962C8B-B14F-4D97-AF65-F5344CB8AC3E}">
        <p14:creationId xmlns:p14="http://schemas.microsoft.com/office/powerpoint/2010/main" val="2383880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7531CF9-AC47-4B64-AFF4-A6FCC9B805F9}"/>
              </a:ext>
            </a:extLst>
          </p:cNvPr>
          <p:cNvSpPr>
            <a:spLocks noGrp="1"/>
          </p:cNvSpPr>
          <p:nvPr>
            <p:ph type="title"/>
          </p:nvPr>
        </p:nvSpPr>
        <p:spPr>
          <a:xfrm>
            <a:off x="457199" y="399579"/>
            <a:ext cx="8653663" cy="365125"/>
          </a:xfrm>
        </p:spPr>
        <p:txBody>
          <a:bodyPr/>
          <a:lstStyle/>
          <a:p>
            <a:r>
              <a:rPr lang="hu-HU" sz="2800" dirty="0"/>
              <a:t>Kommunikációs csatornák megjelenése az alkalmazottakhoz szóló kommunikációban a magyar privát szférában működő vállalatoknál (%)</a:t>
            </a:r>
          </a:p>
        </p:txBody>
      </p:sp>
      <p:sp>
        <p:nvSpPr>
          <p:cNvPr id="6" name="Rectangle 1">
            <a:extLst>
              <a:ext uri="{FF2B5EF4-FFF2-40B4-BE49-F238E27FC236}">
                <a16:creationId xmlns:a16="http://schemas.microsoft.com/office/drawing/2014/main" id="{4AF511D2-BCFB-4211-94C8-561558A62E55}"/>
              </a:ext>
            </a:extLst>
          </p:cNvPr>
          <p:cNvSpPr>
            <a:spLocks noChangeArrowheads="1"/>
          </p:cNvSpPr>
          <p:nvPr/>
        </p:nvSpPr>
        <p:spPr bwMode="auto">
          <a:xfrm>
            <a:off x="593239" y="5508049"/>
            <a:ext cx="82269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u-HU" altLang="hu-HU" sz="1000" b="0" i="1"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Forrás:</a:t>
            </a:r>
            <a:r>
              <a:rPr kumimoji="0" lang="hu-HU" altLang="hu-HU" sz="10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Karoliny M.-né – Poór J. (szerk.) (2015): Az emberi erőforrás menedzsment gyakorlata Magyarország – 2014/2015. Pécsi Tudományegyetem – Szent István Egyetem, Pécs-Gödöllő, 43.</a:t>
            </a:r>
            <a:endParaRPr kumimoji="0" lang="hu-HU" altLang="hu-HU" sz="1800" b="0" i="0" u="none" strike="noStrike" cap="none" normalizeH="0" baseline="0" dirty="0">
              <a:ln>
                <a:noFill/>
              </a:ln>
              <a:solidFill>
                <a:schemeClr val="tx1"/>
              </a:solidFill>
              <a:effectLst/>
              <a:latin typeface="Arial" panose="020B0604020202020204" pitchFamily="34" charset="0"/>
            </a:endParaRPr>
          </a:p>
        </p:txBody>
      </p:sp>
      <p:graphicFrame>
        <p:nvGraphicFramePr>
          <p:cNvPr id="5" name="Tartalom helye 4">
            <a:extLst>
              <a:ext uri="{FF2B5EF4-FFF2-40B4-BE49-F238E27FC236}">
                <a16:creationId xmlns:a16="http://schemas.microsoft.com/office/drawing/2014/main" id="{AC6D6F41-C7D9-43CF-9194-03AEB453E8D3}"/>
              </a:ext>
            </a:extLst>
          </p:cNvPr>
          <p:cNvGraphicFramePr>
            <a:graphicFrameLocks/>
          </p:cNvGraphicFramePr>
          <p:nvPr>
            <p:extLst>
              <p:ext uri="{D42A27DB-BD31-4B8C-83A1-F6EECF244321}">
                <p14:modId xmlns:p14="http://schemas.microsoft.com/office/powerpoint/2010/main" val="4100516888"/>
              </p:ext>
            </p:extLst>
          </p:nvPr>
        </p:nvGraphicFramePr>
        <p:xfrm>
          <a:off x="251521" y="1335500"/>
          <a:ext cx="8466112" cy="3723005"/>
        </p:xfrm>
        <a:graphic>
          <a:graphicData uri="http://schemas.openxmlformats.org/drawingml/2006/table">
            <a:tbl>
              <a:tblPr firstRow="1" firstCol="1" bandRow="1">
                <a:tableStyleId>{5C22544A-7EE6-4342-B048-85BDC9FD1C3A}</a:tableStyleId>
              </a:tblPr>
              <a:tblGrid>
                <a:gridCol w="1728191">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152128">
                  <a:extLst>
                    <a:ext uri="{9D8B030D-6E8A-4147-A177-3AD203B41FA5}">
                      <a16:colId xmlns:a16="http://schemas.microsoft.com/office/drawing/2014/main" val="20002"/>
                    </a:ext>
                  </a:extLst>
                </a:gridCol>
                <a:gridCol w="1123453">
                  <a:extLst>
                    <a:ext uri="{9D8B030D-6E8A-4147-A177-3AD203B41FA5}">
                      <a16:colId xmlns:a16="http://schemas.microsoft.com/office/drawing/2014/main" val="20003"/>
                    </a:ext>
                  </a:extLst>
                </a:gridCol>
                <a:gridCol w="1066977">
                  <a:extLst>
                    <a:ext uri="{9D8B030D-6E8A-4147-A177-3AD203B41FA5}">
                      <a16:colId xmlns:a16="http://schemas.microsoft.com/office/drawing/2014/main" val="20004"/>
                    </a:ext>
                  </a:extLst>
                </a:gridCol>
                <a:gridCol w="1138819">
                  <a:extLst>
                    <a:ext uri="{9D8B030D-6E8A-4147-A177-3AD203B41FA5}">
                      <a16:colId xmlns:a16="http://schemas.microsoft.com/office/drawing/2014/main" val="20005"/>
                    </a:ext>
                  </a:extLst>
                </a:gridCol>
                <a:gridCol w="588212">
                  <a:extLst>
                    <a:ext uri="{9D8B030D-6E8A-4147-A177-3AD203B41FA5}">
                      <a16:colId xmlns:a16="http://schemas.microsoft.com/office/drawing/2014/main" val="20006"/>
                    </a:ext>
                  </a:extLst>
                </a:gridCol>
                <a:gridCol w="588212">
                  <a:extLst>
                    <a:ext uri="{9D8B030D-6E8A-4147-A177-3AD203B41FA5}">
                      <a16:colId xmlns:a16="http://schemas.microsoft.com/office/drawing/2014/main" val="20007"/>
                    </a:ext>
                  </a:extLst>
                </a:gridCol>
              </a:tblGrid>
              <a:tr h="190500">
                <a:tc>
                  <a:txBody>
                    <a:bodyPr/>
                    <a:lstStyle/>
                    <a:p>
                      <a:pPr>
                        <a:lnSpc>
                          <a:spcPct val="107000"/>
                        </a:lnSpc>
                      </a:pPr>
                      <a:endParaRPr lang="hu-HU" sz="1800" dirty="0">
                        <a:effectLst/>
                        <a:latin typeface="Calibri" panose="020F0502020204030204" pitchFamily="34" charset="0"/>
                      </a:endParaRPr>
                    </a:p>
                  </a:txBody>
                  <a:tcPr marL="44450" marR="44450" marT="0" marB="0" anchor="ctr"/>
                </a:tc>
                <a:tc>
                  <a:txBody>
                    <a:bodyPr/>
                    <a:lstStyle/>
                    <a:p>
                      <a:pPr algn="ctr">
                        <a:lnSpc>
                          <a:spcPct val="107000"/>
                        </a:lnSpc>
                        <a:spcAft>
                          <a:spcPts val="0"/>
                        </a:spcAft>
                      </a:pPr>
                      <a:r>
                        <a:rPr lang="hu-HU" sz="1400" dirty="0">
                          <a:effectLst/>
                        </a:rPr>
                        <a:t>Egyáltalán nem</a:t>
                      </a:r>
                      <a:endParaRPr lang="hu-HU" sz="20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lnSpc>
                          <a:spcPct val="107000"/>
                        </a:lnSpc>
                        <a:spcAft>
                          <a:spcPts val="0"/>
                        </a:spcAft>
                      </a:pPr>
                      <a:r>
                        <a:rPr lang="hu-HU" sz="1400" dirty="0" err="1">
                          <a:effectLst/>
                        </a:rPr>
                        <a:t>Kismér-tékben</a:t>
                      </a:r>
                      <a:endParaRPr lang="hu-HU" sz="20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lnSpc>
                          <a:spcPct val="107000"/>
                        </a:lnSpc>
                        <a:spcAft>
                          <a:spcPts val="0"/>
                        </a:spcAft>
                      </a:pPr>
                      <a:r>
                        <a:rPr lang="hu-HU" sz="1400" dirty="0" err="1">
                          <a:effectLst/>
                        </a:rPr>
                        <a:t>Valameny-nyire</a:t>
                      </a:r>
                      <a:endParaRPr lang="hu-HU" sz="20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lnSpc>
                          <a:spcPct val="107000"/>
                        </a:lnSpc>
                        <a:spcAft>
                          <a:spcPts val="0"/>
                        </a:spcAft>
                      </a:pPr>
                      <a:r>
                        <a:rPr lang="hu-HU" sz="1400" dirty="0" err="1">
                          <a:effectLst/>
                        </a:rPr>
                        <a:t>Nagymér-tékben</a:t>
                      </a:r>
                      <a:endParaRPr lang="hu-HU" sz="20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lnSpc>
                          <a:spcPct val="107000"/>
                        </a:lnSpc>
                        <a:spcAft>
                          <a:spcPts val="0"/>
                        </a:spcAft>
                      </a:pPr>
                      <a:r>
                        <a:rPr lang="hu-HU" sz="1400" dirty="0">
                          <a:effectLst/>
                        </a:rPr>
                        <a:t>Nagyon nagy- mértékben</a:t>
                      </a:r>
                      <a:endParaRPr lang="hu-HU" sz="20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lnSpc>
                          <a:spcPct val="107000"/>
                        </a:lnSpc>
                        <a:spcAft>
                          <a:spcPts val="0"/>
                        </a:spcAft>
                      </a:pPr>
                      <a:r>
                        <a:rPr lang="hu-HU" sz="1400" dirty="0" err="1">
                          <a:effectLst/>
                        </a:rPr>
                        <a:t>Össz</a:t>
                      </a:r>
                      <a:r>
                        <a:rPr lang="hu-HU" sz="1400" dirty="0">
                          <a:effectLst/>
                        </a:rPr>
                        <a:t>.</a:t>
                      </a:r>
                      <a:endParaRPr lang="hu-HU" sz="2000" dirty="0">
                        <a:effectLst/>
                        <a:latin typeface="Times New Roman" panose="02020603050405020304" pitchFamily="18" charset="0"/>
                        <a:ea typeface="Times New Roman" panose="02020603050405020304" pitchFamily="18" charset="0"/>
                      </a:endParaRPr>
                    </a:p>
                  </a:txBody>
                  <a:tcPr marL="44450" marR="44450" marT="0" marB="0" anchor="ctr"/>
                </a:tc>
                <a:tc>
                  <a:txBody>
                    <a:bodyPr/>
                    <a:lstStyle/>
                    <a:p>
                      <a:pPr algn="ctr">
                        <a:lnSpc>
                          <a:spcPct val="107000"/>
                        </a:lnSpc>
                        <a:spcAft>
                          <a:spcPts val="0"/>
                        </a:spcAft>
                      </a:pPr>
                      <a:r>
                        <a:rPr lang="hu-HU" sz="1400" dirty="0">
                          <a:effectLst/>
                        </a:rPr>
                        <a:t>Átlag</a:t>
                      </a:r>
                      <a:endParaRPr lang="hu-HU" sz="2000" dirty="0">
                        <a:effectLst/>
                        <a:latin typeface="Times New Roman" panose="02020603050405020304" pitchFamily="18" charset="0"/>
                        <a:ea typeface="Times New Roman" panose="02020603050405020304" pitchFamily="18" charset="0"/>
                      </a:endParaRPr>
                    </a:p>
                  </a:txBody>
                  <a:tcPr marL="44450" marR="44450" marT="0" marB="0" anchor="ctr"/>
                </a:tc>
                <a:extLst>
                  <a:ext uri="{0D108BD9-81ED-4DB2-BD59-A6C34878D82A}">
                    <a16:rowId xmlns:a16="http://schemas.microsoft.com/office/drawing/2014/main" val="10000"/>
                  </a:ext>
                </a:extLst>
              </a:tr>
              <a:tr h="190500">
                <a:tc>
                  <a:txBody>
                    <a:bodyPr/>
                    <a:lstStyle/>
                    <a:p>
                      <a:pPr algn="l" rtl="0" fontAlgn="ctr"/>
                      <a:r>
                        <a:rPr lang="hu-HU" sz="1400" u="none" strike="noStrike" dirty="0">
                          <a:effectLst/>
                        </a:rPr>
                        <a:t>A közvetlen felettesek révén</a:t>
                      </a:r>
                      <a:endParaRPr lang="hu-HU" sz="1400" b="1" i="0" u="none" strike="noStrike" dirty="0">
                        <a:solidFill>
                          <a:srgbClr val="FFFFFF"/>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dirty="0">
                          <a:effectLst/>
                        </a:rPr>
                        <a:t>3</a:t>
                      </a:r>
                      <a:endParaRPr lang="hu-HU" sz="14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1</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8</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26</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62</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100</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4,43</a:t>
                      </a:r>
                      <a:endParaRPr lang="hu-HU" sz="1400" b="0" i="0" u="none" strike="noStrike">
                        <a:solidFill>
                          <a:srgbClr val="000000"/>
                        </a:solidFill>
                        <a:effectLst/>
                        <a:latin typeface="Trebuchet MS" panose="020B0603020202020204" pitchFamily="34" charset="0"/>
                      </a:endParaRPr>
                    </a:p>
                  </a:txBody>
                  <a:tcPr marL="9525" marR="9525" marT="9525" marB="0" anchor="ctr"/>
                </a:tc>
                <a:extLst>
                  <a:ext uri="{0D108BD9-81ED-4DB2-BD59-A6C34878D82A}">
                    <a16:rowId xmlns:a16="http://schemas.microsoft.com/office/drawing/2014/main" val="10001"/>
                  </a:ext>
                </a:extLst>
              </a:tr>
              <a:tr h="190500">
                <a:tc>
                  <a:txBody>
                    <a:bodyPr/>
                    <a:lstStyle/>
                    <a:p>
                      <a:pPr algn="l" rtl="0" fontAlgn="ctr"/>
                      <a:r>
                        <a:rPr lang="hu-HU" sz="1400" u="none" strike="noStrike" dirty="0">
                          <a:effectLst/>
                        </a:rPr>
                        <a:t>Elektronikus kommunikációval</a:t>
                      </a:r>
                      <a:endParaRPr lang="hu-HU" sz="1400" b="1" i="0" u="none" strike="noStrike" dirty="0">
                        <a:solidFill>
                          <a:srgbClr val="FFFFFF"/>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dirty="0">
                          <a:effectLst/>
                        </a:rPr>
                        <a:t>9</a:t>
                      </a:r>
                      <a:endParaRPr lang="hu-HU" sz="14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dirty="0">
                          <a:effectLst/>
                        </a:rPr>
                        <a:t>3</a:t>
                      </a:r>
                      <a:endParaRPr lang="hu-HU" sz="14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8</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23</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57</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100</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4,15</a:t>
                      </a:r>
                      <a:endParaRPr lang="hu-HU" sz="1400" b="0" i="0" u="none" strike="noStrike">
                        <a:solidFill>
                          <a:srgbClr val="000000"/>
                        </a:solidFill>
                        <a:effectLst/>
                        <a:latin typeface="Trebuchet MS" panose="020B0603020202020204" pitchFamily="34" charset="0"/>
                      </a:endParaRPr>
                    </a:p>
                  </a:txBody>
                  <a:tcPr marL="9525" marR="9525" marT="9525" marB="0" anchor="ctr"/>
                </a:tc>
                <a:extLst>
                  <a:ext uri="{0D108BD9-81ED-4DB2-BD59-A6C34878D82A}">
                    <a16:rowId xmlns:a16="http://schemas.microsoft.com/office/drawing/2014/main" val="10002"/>
                  </a:ext>
                </a:extLst>
              </a:tr>
              <a:tr h="190500">
                <a:tc>
                  <a:txBody>
                    <a:bodyPr/>
                    <a:lstStyle/>
                    <a:p>
                      <a:pPr algn="l" rtl="0" fontAlgn="ctr"/>
                      <a:r>
                        <a:rPr lang="hu-HU" sz="1400" u="none" strike="noStrike" dirty="0">
                          <a:effectLst/>
                        </a:rPr>
                        <a:t>Közvetlenül a felső vezetőktől</a:t>
                      </a:r>
                      <a:endParaRPr lang="hu-HU" sz="1400" b="1" i="0" u="none" strike="noStrike" dirty="0">
                        <a:solidFill>
                          <a:srgbClr val="FFFFFF"/>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dirty="0">
                          <a:effectLst/>
                        </a:rPr>
                        <a:t>8</a:t>
                      </a:r>
                      <a:endParaRPr lang="hu-HU" sz="1400" b="0" i="0" u="none" strike="noStrike" dirty="0">
                        <a:solidFill>
                          <a:schemeClr val="tx1"/>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dirty="0">
                          <a:effectLst/>
                        </a:rPr>
                        <a:t>7</a:t>
                      </a:r>
                      <a:endParaRPr lang="hu-HU" sz="1400" b="0" i="0" u="none" strike="noStrike" dirty="0">
                        <a:solidFill>
                          <a:schemeClr val="tx1"/>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dirty="0">
                          <a:effectLst/>
                        </a:rPr>
                        <a:t>15</a:t>
                      </a:r>
                      <a:endParaRPr lang="hu-HU" sz="1400" b="0" i="0" u="none" strike="noStrike" dirty="0">
                        <a:solidFill>
                          <a:schemeClr val="tx1"/>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dirty="0">
                          <a:effectLst/>
                        </a:rPr>
                        <a:t>26</a:t>
                      </a:r>
                      <a:endParaRPr lang="hu-HU" sz="1400" b="0" i="0" u="none" strike="noStrike" dirty="0">
                        <a:solidFill>
                          <a:schemeClr val="tx1"/>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dirty="0">
                          <a:effectLst/>
                        </a:rPr>
                        <a:t>45</a:t>
                      </a:r>
                      <a:endParaRPr lang="hu-HU" sz="1400" b="0" i="0" u="none" strike="noStrike" dirty="0">
                        <a:solidFill>
                          <a:schemeClr val="tx1"/>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dirty="0">
                          <a:effectLst/>
                        </a:rPr>
                        <a:t>100</a:t>
                      </a:r>
                      <a:endParaRPr lang="hu-HU" sz="1400" b="0" i="0" u="none" strike="noStrike" dirty="0">
                        <a:solidFill>
                          <a:schemeClr val="tx1"/>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dirty="0">
                          <a:effectLst/>
                        </a:rPr>
                        <a:t>3,92</a:t>
                      </a:r>
                      <a:endParaRPr lang="hu-HU" sz="1400" b="1" i="0" u="none" strike="noStrike" dirty="0">
                        <a:solidFill>
                          <a:schemeClr val="tx1"/>
                        </a:solidFill>
                        <a:effectLst/>
                        <a:latin typeface="Trebuchet MS" panose="020B0603020202020204" pitchFamily="34" charset="0"/>
                      </a:endParaRPr>
                    </a:p>
                  </a:txBody>
                  <a:tcPr marL="9525" marR="9525" marT="9525" marB="0" anchor="ctr"/>
                </a:tc>
                <a:extLst>
                  <a:ext uri="{0D108BD9-81ED-4DB2-BD59-A6C34878D82A}">
                    <a16:rowId xmlns:a16="http://schemas.microsoft.com/office/drawing/2014/main" val="10003"/>
                  </a:ext>
                </a:extLst>
              </a:tr>
              <a:tr h="190500">
                <a:tc>
                  <a:txBody>
                    <a:bodyPr/>
                    <a:lstStyle/>
                    <a:p>
                      <a:pPr algn="l" rtl="0" fontAlgn="ctr"/>
                      <a:r>
                        <a:rPr lang="hu-HU" sz="1400" u="none" strike="noStrike">
                          <a:effectLst/>
                        </a:rPr>
                        <a:t>Team tájékoztatókon</a:t>
                      </a:r>
                      <a:endParaRPr lang="hu-HU" sz="1400" b="1" i="0" u="none" strike="noStrike">
                        <a:solidFill>
                          <a:srgbClr val="FFFFFF"/>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13</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dirty="0">
                          <a:effectLst/>
                        </a:rPr>
                        <a:t>8</a:t>
                      </a:r>
                      <a:endParaRPr lang="hu-HU" sz="14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dirty="0">
                          <a:effectLst/>
                        </a:rPr>
                        <a:t>19</a:t>
                      </a:r>
                      <a:endParaRPr lang="hu-HU" sz="14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23</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36</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100</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3,61</a:t>
                      </a:r>
                      <a:endParaRPr lang="hu-HU" sz="1400" b="0" i="0" u="none" strike="noStrike">
                        <a:solidFill>
                          <a:srgbClr val="000000"/>
                        </a:solidFill>
                        <a:effectLst/>
                        <a:latin typeface="Trebuchet MS" panose="020B0603020202020204" pitchFamily="34" charset="0"/>
                      </a:endParaRPr>
                    </a:p>
                  </a:txBody>
                  <a:tcPr marL="9525" marR="9525" marT="9525" marB="0" anchor="ctr"/>
                </a:tc>
                <a:extLst>
                  <a:ext uri="{0D108BD9-81ED-4DB2-BD59-A6C34878D82A}">
                    <a16:rowId xmlns:a16="http://schemas.microsoft.com/office/drawing/2014/main" val="10004"/>
                  </a:ext>
                </a:extLst>
              </a:tr>
              <a:tr h="190500">
                <a:tc>
                  <a:txBody>
                    <a:bodyPr/>
                    <a:lstStyle/>
                    <a:p>
                      <a:pPr algn="l" rtl="0" fontAlgn="ctr"/>
                      <a:r>
                        <a:rPr lang="hu-HU" sz="1400" u="none" strike="noStrike">
                          <a:effectLst/>
                        </a:rPr>
                        <a:t>Rendszeres munkásgyűléseken</a:t>
                      </a:r>
                      <a:endParaRPr lang="hu-HU" sz="1400" b="1" i="0" u="none" strike="noStrike">
                        <a:solidFill>
                          <a:srgbClr val="FFFFFF"/>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60</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10</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7</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dirty="0">
                          <a:effectLst/>
                        </a:rPr>
                        <a:t>11</a:t>
                      </a:r>
                      <a:endParaRPr lang="hu-HU" sz="14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dirty="0">
                          <a:effectLst/>
                        </a:rPr>
                        <a:t>12</a:t>
                      </a:r>
                      <a:endParaRPr lang="hu-HU" sz="14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100</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2,04</a:t>
                      </a:r>
                      <a:endParaRPr lang="hu-HU" sz="1400" b="0" i="0" u="none" strike="noStrike">
                        <a:solidFill>
                          <a:srgbClr val="000000"/>
                        </a:solidFill>
                        <a:effectLst/>
                        <a:latin typeface="Trebuchet MS" panose="020B0603020202020204" pitchFamily="34" charset="0"/>
                      </a:endParaRPr>
                    </a:p>
                  </a:txBody>
                  <a:tcPr marL="9525" marR="9525" marT="9525" marB="0" anchor="ctr"/>
                </a:tc>
                <a:extLst>
                  <a:ext uri="{0D108BD9-81ED-4DB2-BD59-A6C34878D82A}">
                    <a16:rowId xmlns:a16="http://schemas.microsoft.com/office/drawing/2014/main" val="10005"/>
                  </a:ext>
                </a:extLst>
              </a:tr>
              <a:tr h="52070">
                <a:tc>
                  <a:txBody>
                    <a:bodyPr/>
                    <a:lstStyle/>
                    <a:p>
                      <a:pPr algn="l" rtl="0" fontAlgn="ctr"/>
                      <a:r>
                        <a:rPr lang="hu-HU" sz="1400" u="none" strike="noStrike">
                          <a:effectLst/>
                        </a:rPr>
                        <a:t>Az üzemi tanácson keresztül</a:t>
                      </a:r>
                      <a:endParaRPr lang="hu-HU" sz="1400" b="1" i="0" u="none" strike="noStrike">
                        <a:solidFill>
                          <a:srgbClr val="FFFFFF"/>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71</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13</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7</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5</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dirty="0">
                          <a:effectLst/>
                        </a:rPr>
                        <a:t>4</a:t>
                      </a:r>
                      <a:endParaRPr lang="hu-HU" sz="14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dirty="0">
                          <a:effectLst/>
                        </a:rPr>
                        <a:t>100</a:t>
                      </a:r>
                      <a:endParaRPr lang="hu-HU" sz="14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1,57</a:t>
                      </a:r>
                      <a:endParaRPr lang="hu-HU" sz="1400" b="0" i="0" u="none" strike="noStrike">
                        <a:solidFill>
                          <a:srgbClr val="000000"/>
                        </a:solidFill>
                        <a:effectLst/>
                        <a:latin typeface="Trebuchet MS" panose="020B0603020202020204" pitchFamily="34" charset="0"/>
                      </a:endParaRPr>
                    </a:p>
                  </a:txBody>
                  <a:tcPr marL="9525" marR="9525" marT="9525" marB="0" anchor="ctr"/>
                </a:tc>
                <a:extLst>
                  <a:ext uri="{0D108BD9-81ED-4DB2-BD59-A6C34878D82A}">
                    <a16:rowId xmlns:a16="http://schemas.microsoft.com/office/drawing/2014/main" val="10006"/>
                  </a:ext>
                </a:extLst>
              </a:tr>
              <a:tr h="190500">
                <a:tc>
                  <a:txBody>
                    <a:bodyPr/>
                    <a:lstStyle/>
                    <a:p>
                      <a:pPr algn="l" rtl="0" fontAlgn="ctr"/>
                      <a:r>
                        <a:rPr lang="hu-HU" sz="1400" u="none" strike="noStrike" dirty="0">
                          <a:effectLst/>
                        </a:rPr>
                        <a:t>A szakszervezeti megbízottak útján</a:t>
                      </a:r>
                      <a:endParaRPr lang="hu-HU" sz="1400" b="1" i="0" u="none" strike="noStrike" dirty="0">
                        <a:solidFill>
                          <a:srgbClr val="FFFFFF"/>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80</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9</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3</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4</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a:effectLst/>
                        </a:rPr>
                        <a:t>4</a:t>
                      </a:r>
                      <a:endParaRPr lang="hu-HU" sz="1400" b="0" i="0" u="none" strike="noStrike">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dirty="0">
                          <a:effectLst/>
                        </a:rPr>
                        <a:t>100</a:t>
                      </a:r>
                      <a:endParaRPr lang="hu-HU" sz="1400" b="0" i="0" u="none" strike="noStrike" dirty="0">
                        <a:solidFill>
                          <a:srgbClr val="000000"/>
                        </a:solidFill>
                        <a:effectLst/>
                        <a:latin typeface="Trebuchet MS" panose="020B0603020202020204" pitchFamily="34" charset="0"/>
                      </a:endParaRPr>
                    </a:p>
                  </a:txBody>
                  <a:tcPr marL="9525" marR="9525" marT="9525" marB="0" anchor="ctr"/>
                </a:tc>
                <a:tc>
                  <a:txBody>
                    <a:bodyPr/>
                    <a:lstStyle/>
                    <a:p>
                      <a:pPr algn="ctr" rtl="0" fontAlgn="ctr"/>
                      <a:r>
                        <a:rPr lang="hu-HU" sz="1400" u="none" strike="noStrike" dirty="0">
                          <a:effectLst/>
                        </a:rPr>
                        <a:t>1,44</a:t>
                      </a:r>
                      <a:endParaRPr lang="hu-HU" sz="1400" b="0" i="0" u="none" strike="noStrike" dirty="0">
                        <a:solidFill>
                          <a:srgbClr val="000000"/>
                        </a:solidFill>
                        <a:effectLst/>
                        <a:latin typeface="Trebuchet MS" panose="020B0603020202020204" pitchFamily="34" charset="0"/>
                      </a:endParaRPr>
                    </a:p>
                  </a:txBody>
                  <a:tcPr marL="9525" marR="9525" marT="9525" marB="0" anchor="ctr"/>
                </a:tc>
                <a:extLst>
                  <a:ext uri="{0D108BD9-81ED-4DB2-BD59-A6C34878D82A}">
                    <a16:rowId xmlns:a16="http://schemas.microsoft.com/office/drawing/2014/main" val="10007"/>
                  </a:ext>
                </a:extLst>
              </a:tr>
            </a:tbl>
          </a:graphicData>
        </a:graphic>
      </p:graphicFrame>
      <p:sp>
        <p:nvSpPr>
          <p:cNvPr id="4" name="Dia számának helye 3">
            <a:extLst>
              <a:ext uri="{FF2B5EF4-FFF2-40B4-BE49-F238E27FC236}">
                <a16:creationId xmlns:a16="http://schemas.microsoft.com/office/drawing/2014/main" id="{E903D24C-765C-49B0-9205-0C3A9157320E}"/>
              </a:ext>
            </a:extLst>
          </p:cNvPr>
          <p:cNvSpPr>
            <a:spLocks noGrp="1"/>
          </p:cNvSpPr>
          <p:nvPr>
            <p:ph type="sldNum" sz="quarter" idx="4"/>
          </p:nvPr>
        </p:nvSpPr>
        <p:spPr/>
        <p:txBody>
          <a:bodyPr/>
          <a:lstStyle/>
          <a:p>
            <a:fld id="{8D20C33D-EA57-4869-B900-AF436949CCB6}" type="slidenum">
              <a:rPr lang="hu-HU" smtClean="0"/>
              <a:pPr/>
              <a:t>12</a:t>
            </a:fld>
            <a:r>
              <a:rPr lang="hu-HU"/>
              <a:t>/18</a:t>
            </a:r>
            <a:endParaRPr lang="hu-HU" dirty="0"/>
          </a:p>
        </p:txBody>
      </p:sp>
    </p:spTree>
    <p:extLst>
      <p:ext uri="{BB962C8B-B14F-4D97-AF65-F5344CB8AC3E}">
        <p14:creationId xmlns:p14="http://schemas.microsoft.com/office/powerpoint/2010/main" val="1048488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B92095C-B661-436E-BD97-F5AC9E781C87}"/>
              </a:ext>
            </a:extLst>
          </p:cNvPr>
          <p:cNvSpPr>
            <a:spLocks noGrp="1"/>
          </p:cNvSpPr>
          <p:nvPr>
            <p:ph type="title"/>
          </p:nvPr>
        </p:nvSpPr>
        <p:spPr>
          <a:xfrm>
            <a:off x="457199" y="332656"/>
            <a:ext cx="8568951" cy="576064"/>
          </a:xfrm>
        </p:spPr>
        <p:txBody>
          <a:bodyPr/>
          <a:lstStyle/>
          <a:p>
            <a:r>
              <a:rPr lang="hu-HU" sz="2800" dirty="0"/>
              <a:t>Felfelé irányuló kommunikációs csatornák az alkalmazotti kommunikációban a magyar privát szférában működő vállalatoknál (%)</a:t>
            </a:r>
          </a:p>
        </p:txBody>
      </p:sp>
      <p:graphicFrame>
        <p:nvGraphicFramePr>
          <p:cNvPr id="5" name="Tartalom helye 4">
            <a:extLst>
              <a:ext uri="{FF2B5EF4-FFF2-40B4-BE49-F238E27FC236}">
                <a16:creationId xmlns:a16="http://schemas.microsoft.com/office/drawing/2014/main" id="{21E6CA7A-4739-459D-8F46-BE0BD3406FA6}"/>
              </a:ext>
            </a:extLst>
          </p:cNvPr>
          <p:cNvGraphicFramePr>
            <a:graphicFrameLocks/>
          </p:cNvGraphicFramePr>
          <p:nvPr>
            <p:extLst>
              <p:ext uri="{D42A27DB-BD31-4B8C-83A1-F6EECF244321}">
                <p14:modId xmlns:p14="http://schemas.microsoft.com/office/powerpoint/2010/main" val="1240343853"/>
              </p:ext>
            </p:extLst>
          </p:nvPr>
        </p:nvGraphicFramePr>
        <p:xfrm>
          <a:off x="324223" y="1412775"/>
          <a:ext cx="8568952" cy="4531861"/>
        </p:xfrm>
        <a:graphic>
          <a:graphicData uri="http://schemas.openxmlformats.org/drawingml/2006/table">
            <a:tbl>
              <a:tblPr firstRow="1" firstCol="1" bandRow="1">
                <a:tableStyleId>{5C22544A-7EE6-4342-B048-85BDC9FD1C3A}</a:tableStyleId>
              </a:tblPr>
              <a:tblGrid>
                <a:gridCol w="1764651">
                  <a:extLst>
                    <a:ext uri="{9D8B030D-6E8A-4147-A177-3AD203B41FA5}">
                      <a16:colId xmlns:a16="http://schemas.microsoft.com/office/drawing/2014/main" val="20000"/>
                    </a:ext>
                  </a:extLst>
                </a:gridCol>
                <a:gridCol w="972043">
                  <a:extLst>
                    <a:ext uri="{9D8B030D-6E8A-4147-A177-3AD203B41FA5}">
                      <a16:colId xmlns:a16="http://schemas.microsoft.com/office/drawing/2014/main" val="20001"/>
                    </a:ext>
                  </a:extLst>
                </a:gridCol>
                <a:gridCol w="972043">
                  <a:extLst>
                    <a:ext uri="{9D8B030D-6E8A-4147-A177-3AD203B41FA5}">
                      <a16:colId xmlns:a16="http://schemas.microsoft.com/office/drawing/2014/main" val="20002"/>
                    </a:ext>
                  </a:extLst>
                </a:gridCol>
                <a:gridCol w="972043">
                  <a:extLst>
                    <a:ext uri="{9D8B030D-6E8A-4147-A177-3AD203B41FA5}">
                      <a16:colId xmlns:a16="http://schemas.microsoft.com/office/drawing/2014/main" val="20003"/>
                    </a:ext>
                  </a:extLst>
                </a:gridCol>
                <a:gridCol w="972043">
                  <a:extLst>
                    <a:ext uri="{9D8B030D-6E8A-4147-A177-3AD203B41FA5}">
                      <a16:colId xmlns:a16="http://schemas.microsoft.com/office/drawing/2014/main" val="20004"/>
                    </a:ext>
                  </a:extLst>
                </a:gridCol>
                <a:gridCol w="972043">
                  <a:extLst>
                    <a:ext uri="{9D8B030D-6E8A-4147-A177-3AD203B41FA5}">
                      <a16:colId xmlns:a16="http://schemas.microsoft.com/office/drawing/2014/main" val="20005"/>
                    </a:ext>
                  </a:extLst>
                </a:gridCol>
                <a:gridCol w="972043">
                  <a:extLst>
                    <a:ext uri="{9D8B030D-6E8A-4147-A177-3AD203B41FA5}">
                      <a16:colId xmlns:a16="http://schemas.microsoft.com/office/drawing/2014/main" val="20006"/>
                    </a:ext>
                  </a:extLst>
                </a:gridCol>
                <a:gridCol w="972043">
                  <a:extLst>
                    <a:ext uri="{9D8B030D-6E8A-4147-A177-3AD203B41FA5}">
                      <a16:colId xmlns:a16="http://schemas.microsoft.com/office/drawing/2014/main" val="20007"/>
                    </a:ext>
                  </a:extLst>
                </a:gridCol>
              </a:tblGrid>
              <a:tr h="642357">
                <a:tc>
                  <a:txBody>
                    <a:bodyPr/>
                    <a:lstStyle/>
                    <a:p>
                      <a:pPr algn="l" fontAlgn="ctr"/>
                      <a:r>
                        <a:rPr lang="hu-HU" sz="1400" u="none" strike="noStrike" dirty="0">
                          <a:effectLst/>
                        </a:rPr>
                        <a:t> </a:t>
                      </a:r>
                      <a:endParaRPr lang="hu-HU" sz="1400" b="0" i="0" u="none" strike="noStrike" dirty="0">
                        <a:solidFill>
                          <a:srgbClr val="000000"/>
                        </a:solidFill>
                        <a:effectLst/>
                        <a:latin typeface="Calibri" panose="020F0502020204030204" pitchFamily="34" charset="0"/>
                      </a:endParaRPr>
                    </a:p>
                  </a:txBody>
                  <a:tcPr marL="7892" marR="7892" marT="7892" marB="0" anchor="ctr"/>
                </a:tc>
                <a:tc>
                  <a:txBody>
                    <a:bodyPr/>
                    <a:lstStyle/>
                    <a:p>
                      <a:pPr algn="ctr" fontAlgn="ctr"/>
                      <a:r>
                        <a:rPr lang="hu-HU" sz="1200" u="none" strike="noStrike" dirty="0">
                          <a:effectLst/>
                        </a:rPr>
                        <a:t>Egyáltalán nem</a:t>
                      </a:r>
                      <a:endParaRPr lang="hu-HU" sz="1200" b="1"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200" u="none" strike="noStrike">
                          <a:effectLst/>
                        </a:rPr>
                        <a:t>Kismér-tékben</a:t>
                      </a:r>
                      <a:endParaRPr lang="hu-HU" sz="1200" b="1"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200" u="none" strike="noStrike" dirty="0" err="1">
                          <a:effectLst/>
                        </a:rPr>
                        <a:t>Valameny-nyire</a:t>
                      </a:r>
                      <a:endParaRPr lang="hu-HU" sz="1200" b="1"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200" u="none" strike="noStrike">
                          <a:effectLst/>
                        </a:rPr>
                        <a:t>Nagymér-tékben</a:t>
                      </a:r>
                      <a:endParaRPr lang="hu-HU" sz="1200" b="1"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200" u="none" strike="noStrike" dirty="0">
                          <a:effectLst/>
                        </a:rPr>
                        <a:t>Nagyon nagy- mértékben</a:t>
                      </a:r>
                      <a:endParaRPr lang="hu-HU" sz="1200" b="1"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200" u="none" strike="noStrike" dirty="0" err="1">
                          <a:effectLst/>
                        </a:rPr>
                        <a:t>Össz</a:t>
                      </a:r>
                      <a:r>
                        <a:rPr lang="hu-HU" sz="1200" u="none" strike="noStrike" dirty="0">
                          <a:effectLst/>
                        </a:rPr>
                        <a:t>.</a:t>
                      </a:r>
                      <a:endParaRPr lang="hu-HU" sz="1200" b="1"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200" u="none" strike="noStrike" dirty="0">
                          <a:effectLst/>
                        </a:rPr>
                        <a:t>Átlag</a:t>
                      </a:r>
                      <a:endParaRPr lang="hu-HU" sz="1200" b="1" i="0" u="none" strike="noStrike" dirty="0">
                        <a:solidFill>
                          <a:srgbClr val="000000"/>
                        </a:solidFill>
                        <a:effectLst/>
                        <a:latin typeface="Times New Roman" panose="02020603050405020304" pitchFamily="18" charset="0"/>
                      </a:endParaRPr>
                    </a:p>
                  </a:txBody>
                  <a:tcPr marL="7892" marR="7892" marT="7892" marB="0" anchor="ctr"/>
                </a:tc>
                <a:extLst>
                  <a:ext uri="{0D108BD9-81ED-4DB2-BD59-A6C34878D82A}">
                    <a16:rowId xmlns:a16="http://schemas.microsoft.com/office/drawing/2014/main" val="10000"/>
                  </a:ext>
                </a:extLst>
              </a:tr>
              <a:tr h="431274">
                <a:tc>
                  <a:txBody>
                    <a:bodyPr/>
                    <a:lstStyle/>
                    <a:p>
                      <a:pPr algn="l" fontAlgn="ctr"/>
                      <a:r>
                        <a:rPr lang="hu-HU" sz="1200" u="none" strike="noStrike" dirty="0">
                          <a:effectLst/>
                        </a:rPr>
                        <a:t>A közvetlen feletteseken keresztül</a:t>
                      </a:r>
                      <a:endParaRPr lang="hu-HU" sz="1200" b="1"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dirty="0">
                          <a:effectLst/>
                        </a:rPr>
                        <a:t>5</a:t>
                      </a:r>
                      <a:endParaRPr lang="hu-HU" sz="1400" b="0"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dirty="0">
                          <a:effectLst/>
                        </a:rPr>
                        <a:t>3</a:t>
                      </a:r>
                      <a:endParaRPr lang="hu-HU" sz="1400" b="0"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dirty="0">
                          <a:effectLst/>
                        </a:rPr>
                        <a:t>13</a:t>
                      </a:r>
                      <a:endParaRPr lang="hu-HU" sz="1400" b="0"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28</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51</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100</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4,18</a:t>
                      </a:r>
                      <a:endParaRPr lang="hu-HU" sz="1400" b="0" i="0" u="none" strike="noStrike">
                        <a:solidFill>
                          <a:srgbClr val="000000"/>
                        </a:solidFill>
                        <a:effectLst/>
                        <a:latin typeface="Times New Roman" panose="02020603050405020304" pitchFamily="18" charset="0"/>
                      </a:endParaRPr>
                    </a:p>
                  </a:txBody>
                  <a:tcPr marL="7892" marR="7892" marT="7892" marB="0" anchor="ctr"/>
                </a:tc>
                <a:extLst>
                  <a:ext uri="{0D108BD9-81ED-4DB2-BD59-A6C34878D82A}">
                    <a16:rowId xmlns:a16="http://schemas.microsoft.com/office/drawing/2014/main" val="10001"/>
                  </a:ext>
                </a:extLst>
              </a:tr>
              <a:tr h="431274">
                <a:tc>
                  <a:txBody>
                    <a:bodyPr/>
                    <a:lstStyle/>
                    <a:p>
                      <a:pPr algn="l" fontAlgn="ctr"/>
                      <a:r>
                        <a:rPr lang="hu-HU" sz="1200" u="none" strike="noStrike">
                          <a:effectLst/>
                        </a:rPr>
                        <a:t>Elektronikus kommunikációval</a:t>
                      </a:r>
                      <a:endParaRPr lang="hu-HU" sz="1200" b="1"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22</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12</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dirty="0">
                          <a:effectLst/>
                        </a:rPr>
                        <a:t>16</a:t>
                      </a:r>
                      <a:endParaRPr lang="hu-HU" sz="1400" b="0"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dirty="0">
                          <a:effectLst/>
                        </a:rPr>
                        <a:t>15</a:t>
                      </a:r>
                      <a:endParaRPr lang="hu-HU" sz="1400" b="0"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dirty="0">
                          <a:effectLst/>
                        </a:rPr>
                        <a:t>35</a:t>
                      </a:r>
                      <a:endParaRPr lang="hu-HU" sz="1400" b="0"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100</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3,29</a:t>
                      </a:r>
                      <a:endParaRPr lang="hu-HU" sz="1400" b="0" i="0" u="none" strike="noStrike">
                        <a:solidFill>
                          <a:srgbClr val="000000"/>
                        </a:solidFill>
                        <a:effectLst/>
                        <a:latin typeface="Times New Roman" panose="02020603050405020304" pitchFamily="18" charset="0"/>
                      </a:endParaRPr>
                    </a:p>
                  </a:txBody>
                  <a:tcPr marL="7892" marR="7892" marT="7892" marB="0" anchor="ctr"/>
                </a:tc>
                <a:extLst>
                  <a:ext uri="{0D108BD9-81ED-4DB2-BD59-A6C34878D82A}">
                    <a16:rowId xmlns:a16="http://schemas.microsoft.com/office/drawing/2014/main" val="10002"/>
                  </a:ext>
                </a:extLst>
              </a:tr>
              <a:tr h="439312">
                <a:tc>
                  <a:txBody>
                    <a:bodyPr/>
                    <a:lstStyle/>
                    <a:p>
                      <a:pPr algn="l" fontAlgn="ctr"/>
                      <a:r>
                        <a:rPr lang="hu-HU" sz="1200" u="none" strike="noStrike" dirty="0">
                          <a:effectLst/>
                        </a:rPr>
                        <a:t>Team tájékoztatón</a:t>
                      </a:r>
                      <a:endParaRPr lang="hu-HU" sz="1200" b="1"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20</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dirty="0">
                          <a:effectLst/>
                        </a:rPr>
                        <a:t>11</a:t>
                      </a:r>
                      <a:endParaRPr lang="hu-HU" sz="1400" b="0"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26</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23</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dirty="0">
                          <a:effectLst/>
                        </a:rPr>
                        <a:t>20</a:t>
                      </a:r>
                      <a:endParaRPr lang="hu-HU" sz="1400" b="0"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100</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3,11</a:t>
                      </a:r>
                      <a:endParaRPr lang="hu-HU" sz="1400" b="0" i="0" u="none" strike="noStrike">
                        <a:solidFill>
                          <a:srgbClr val="000000"/>
                        </a:solidFill>
                        <a:effectLst/>
                        <a:latin typeface="Times New Roman" panose="02020603050405020304" pitchFamily="18" charset="0"/>
                      </a:endParaRPr>
                    </a:p>
                  </a:txBody>
                  <a:tcPr marL="7892" marR="7892" marT="7892" marB="0" anchor="ctr"/>
                </a:tc>
                <a:extLst>
                  <a:ext uri="{0D108BD9-81ED-4DB2-BD59-A6C34878D82A}">
                    <a16:rowId xmlns:a16="http://schemas.microsoft.com/office/drawing/2014/main" val="10003"/>
                  </a:ext>
                </a:extLst>
              </a:tr>
              <a:tr h="431274">
                <a:tc>
                  <a:txBody>
                    <a:bodyPr/>
                    <a:lstStyle/>
                    <a:p>
                      <a:pPr algn="l" fontAlgn="ctr"/>
                      <a:r>
                        <a:rPr lang="hu-HU" sz="1200" u="none" strike="noStrike" dirty="0">
                          <a:effectLst/>
                        </a:rPr>
                        <a:t>Egyenesen a felsővezetőknek</a:t>
                      </a:r>
                      <a:endParaRPr lang="hu-HU" sz="1200" b="1"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18</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22</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19</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19</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dirty="0">
                          <a:effectLst/>
                        </a:rPr>
                        <a:t>22</a:t>
                      </a:r>
                      <a:endParaRPr lang="hu-HU" sz="1400" b="0"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100</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3,05</a:t>
                      </a:r>
                      <a:endParaRPr lang="hu-HU" sz="1400" b="0" i="0" u="none" strike="noStrike">
                        <a:solidFill>
                          <a:srgbClr val="000000"/>
                        </a:solidFill>
                        <a:effectLst/>
                        <a:latin typeface="Times New Roman" panose="02020603050405020304" pitchFamily="18" charset="0"/>
                      </a:endParaRPr>
                    </a:p>
                  </a:txBody>
                  <a:tcPr marL="7892" marR="7892" marT="7892" marB="0" anchor="ctr"/>
                </a:tc>
                <a:extLst>
                  <a:ext uri="{0D108BD9-81ED-4DB2-BD59-A6C34878D82A}">
                    <a16:rowId xmlns:a16="http://schemas.microsoft.com/office/drawing/2014/main" val="10004"/>
                  </a:ext>
                </a:extLst>
              </a:tr>
              <a:tr h="431274">
                <a:tc>
                  <a:txBody>
                    <a:bodyPr/>
                    <a:lstStyle/>
                    <a:p>
                      <a:pPr algn="l" fontAlgn="ctr"/>
                      <a:r>
                        <a:rPr lang="hu-HU" sz="1200" u="none" strike="noStrike">
                          <a:effectLst/>
                        </a:rPr>
                        <a:t>Elégedettség-/attitűd-vizsgálatokkal</a:t>
                      </a:r>
                      <a:endParaRPr lang="hu-HU" sz="1200" b="1"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42</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11</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10</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12</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25</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dirty="0">
                          <a:effectLst/>
                        </a:rPr>
                        <a:t>100</a:t>
                      </a:r>
                      <a:endParaRPr lang="hu-HU" sz="1400" b="0"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2,66</a:t>
                      </a:r>
                      <a:endParaRPr lang="hu-HU" sz="1400" b="0" i="0" u="none" strike="noStrike">
                        <a:solidFill>
                          <a:srgbClr val="000000"/>
                        </a:solidFill>
                        <a:effectLst/>
                        <a:latin typeface="Times New Roman" panose="02020603050405020304" pitchFamily="18" charset="0"/>
                      </a:endParaRPr>
                    </a:p>
                  </a:txBody>
                  <a:tcPr marL="7892" marR="7892" marT="7892" marB="0" anchor="ctr"/>
                </a:tc>
                <a:extLst>
                  <a:ext uri="{0D108BD9-81ED-4DB2-BD59-A6C34878D82A}">
                    <a16:rowId xmlns:a16="http://schemas.microsoft.com/office/drawing/2014/main" val="10005"/>
                  </a:ext>
                </a:extLst>
              </a:tr>
              <a:tr h="431274">
                <a:tc>
                  <a:txBody>
                    <a:bodyPr/>
                    <a:lstStyle/>
                    <a:p>
                      <a:pPr algn="l" fontAlgn="ctr"/>
                      <a:r>
                        <a:rPr lang="hu-HU" sz="1200" u="none" strike="noStrike">
                          <a:effectLst/>
                        </a:rPr>
                        <a:t>Dolgozói javaslat-gyűjtő rendszerrel</a:t>
                      </a:r>
                      <a:endParaRPr lang="hu-HU" sz="1200" b="1"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38</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13</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dirty="0">
                          <a:effectLst/>
                        </a:rPr>
                        <a:t>14</a:t>
                      </a:r>
                      <a:endParaRPr lang="hu-HU" sz="1400" b="0"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15</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19</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dirty="0">
                          <a:effectLst/>
                        </a:rPr>
                        <a:t>100</a:t>
                      </a:r>
                      <a:endParaRPr lang="hu-HU" sz="1400" b="0"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2,63</a:t>
                      </a:r>
                      <a:endParaRPr lang="hu-HU" sz="1400" b="0" i="0" u="none" strike="noStrike">
                        <a:solidFill>
                          <a:srgbClr val="000000"/>
                        </a:solidFill>
                        <a:effectLst/>
                        <a:latin typeface="Times New Roman" panose="02020603050405020304" pitchFamily="18" charset="0"/>
                      </a:endParaRPr>
                    </a:p>
                  </a:txBody>
                  <a:tcPr marL="7892" marR="7892" marT="7892" marB="0" anchor="ctr"/>
                </a:tc>
                <a:extLst>
                  <a:ext uri="{0D108BD9-81ED-4DB2-BD59-A6C34878D82A}">
                    <a16:rowId xmlns:a16="http://schemas.microsoft.com/office/drawing/2014/main" val="10006"/>
                  </a:ext>
                </a:extLst>
              </a:tr>
              <a:tr h="431274">
                <a:tc>
                  <a:txBody>
                    <a:bodyPr/>
                    <a:lstStyle/>
                    <a:p>
                      <a:pPr algn="l" fontAlgn="ctr"/>
                      <a:r>
                        <a:rPr lang="hu-HU" sz="1200" u="none" strike="noStrike">
                          <a:effectLst/>
                        </a:rPr>
                        <a:t>Rendszeres munkásgyűléseken</a:t>
                      </a:r>
                      <a:endParaRPr lang="hu-HU" sz="1200" b="1"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67</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11</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dirty="0">
                          <a:effectLst/>
                        </a:rPr>
                        <a:t>12</a:t>
                      </a:r>
                      <a:endParaRPr lang="hu-HU" sz="1400" b="0"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5</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5</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dirty="0">
                          <a:effectLst/>
                        </a:rPr>
                        <a:t>100</a:t>
                      </a:r>
                      <a:endParaRPr lang="hu-HU" sz="1400" b="0"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1,72</a:t>
                      </a:r>
                      <a:endParaRPr lang="hu-HU" sz="1400" b="0" i="0" u="none" strike="noStrike">
                        <a:solidFill>
                          <a:srgbClr val="000000"/>
                        </a:solidFill>
                        <a:effectLst/>
                        <a:latin typeface="Times New Roman" panose="02020603050405020304" pitchFamily="18" charset="0"/>
                      </a:endParaRPr>
                    </a:p>
                  </a:txBody>
                  <a:tcPr marL="7892" marR="7892" marT="7892" marB="0" anchor="ctr"/>
                </a:tc>
                <a:extLst>
                  <a:ext uri="{0D108BD9-81ED-4DB2-BD59-A6C34878D82A}">
                    <a16:rowId xmlns:a16="http://schemas.microsoft.com/office/drawing/2014/main" val="10007"/>
                  </a:ext>
                </a:extLst>
              </a:tr>
              <a:tr h="431274">
                <a:tc>
                  <a:txBody>
                    <a:bodyPr/>
                    <a:lstStyle/>
                    <a:p>
                      <a:pPr algn="l" fontAlgn="ctr"/>
                      <a:r>
                        <a:rPr lang="hu-HU" sz="1200" u="none" strike="noStrike">
                          <a:effectLst/>
                        </a:rPr>
                        <a:t>Az üzemi tanácson keresztül</a:t>
                      </a:r>
                      <a:endParaRPr lang="hu-HU" sz="1200" b="1"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72</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10</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6</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9</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3</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dirty="0">
                          <a:effectLst/>
                        </a:rPr>
                        <a:t>100</a:t>
                      </a:r>
                      <a:endParaRPr lang="hu-HU" sz="1400" b="0"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1,61</a:t>
                      </a:r>
                      <a:endParaRPr lang="hu-HU" sz="1400" b="0" i="0" u="none" strike="noStrike">
                        <a:solidFill>
                          <a:srgbClr val="000000"/>
                        </a:solidFill>
                        <a:effectLst/>
                        <a:latin typeface="Times New Roman" panose="02020603050405020304" pitchFamily="18" charset="0"/>
                      </a:endParaRPr>
                    </a:p>
                  </a:txBody>
                  <a:tcPr marL="7892" marR="7892" marT="7892" marB="0" anchor="ctr"/>
                </a:tc>
                <a:extLst>
                  <a:ext uri="{0D108BD9-81ED-4DB2-BD59-A6C34878D82A}">
                    <a16:rowId xmlns:a16="http://schemas.microsoft.com/office/drawing/2014/main" val="10008"/>
                  </a:ext>
                </a:extLst>
              </a:tr>
              <a:tr h="431274">
                <a:tc>
                  <a:txBody>
                    <a:bodyPr/>
                    <a:lstStyle/>
                    <a:p>
                      <a:pPr algn="l" fontAlgn="ctr"/>
                      <a:r>
                        <a:rPr lang="hu-HU" sz="1200" u="none" strike="noStrike">
                          <a:effectLst/>
                        </a:rPr>
                        <a:t>A szakszervezeti képviselőkön át</a:t>
                      </a:r>
                      <a:endParaRPr lang="hu-HU" sz="1200" b="1"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80</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8</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4</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5</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a:effectLst/>
                        </a:rPr>
                        <a:t>3</a:t>
                      </a:r>
                      <a:endParaRPr lang="hu-HU" sz="1400" b="0" i="0" u="none" strike="noStrike">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dirty="0">
                          <a:effectLst/>
                        </a:rPr>
                        <a:t>100</a:t>
                      </a:r>
                      <a:endParaRPr lang="hu-HU" sz="1400" b="0" i="0" u="none" strike="noStrike" dirty="0">
                        <a:solidFill>
                          <a:srgbClr val="000000"/>
                        </a:solidFill>
                        <a:effectLst/>
                        <a:latin typeface="Times New Roman" panose="02020603050405020304" pitchFamily="18" charset="0"/>
                      </a:endParaRPr>
                    </a:p>
                  </a:txBody>
                  <a:tcPr marL="7892" marR="7892" marT="7892" marB="0" anchor="ctr"/>
                </a:tc>
                <a:tc>
                  <a:txBody>
                    <a:bodyPr/>
                    <a:lstStyle/>
                    <a:p>
                      <a:pPr algn="ctr" fontAlgn="ctr"/>
                      <a:r>
                        <a:rPr lang="hu-HU" sz="1400" u="none" strike="noStrike" dirty="0">
                          <a:effectLst/>
                        </a:rPr>
                        <a:t>1,45</a:t>
                      </a:r>
                      <a:endParaRPr lang="hu-HU" sz="1400" b="0" i="0" u="none" strike="noStrike" dirty="0">
                        <a:solidFill>
                          <a:srgbClr val="000000"/>
                        </a:solidFill>
                        <a:effectLst/>
                        <a:latin typeface="Times New Roman" panose="02020603050405020304" pitchFamily="18" charset="0"/>
                      </a:endParaRPr>
                    </a:p>
                  </a:txBody>
                  <a:tcPr marL="7892" marR="7892" marT="7892" marB="0" anchor="ctr"/>
                </a:tc>
                <a:extLst>
                  <a:ext uri="{0D108BD9-81ED-4DB2-BD59-A6C34878D82A}">
                    <a16:rowId xmlns:a16="http://schemas.microsoft.com/office/drawing/2014/main" val="10009"/>
                  </a:ext>
                </a:extLst>
              </a:tr>
            </a:tbl>
          </a:graphicData>
        </a:graphic>
      </p:graphicFrame>
      <p:sp>
        <p:nvSpPr>
          <p:cNvPr id="7" name="Téglalap 6">
            <a:extLst>
              <a:ext uri="{FF2B5EF4-FFF2-40B4-BE49-F238E27FC236}">
                <a16:creationId xmlns:a16="http://schemas.microsoft.com/office/drawing/2014/main" id="{125A776E-B7A2-43AD-BC1F-20F22A00BF06}"/>
              </a:ext>
            </a:extLst>
          </p:cNvPr>
          <p:cNvSpPr/>
          <p:nvPr/>
        </p:nvSpPr>
        <p:spPr>
          <a:xfrm>
            <a:off x="64455" y="6090642"/>
            <a:ext cx="9036496" cy="430887"/>
          </a:xfrm>
          <a:prstGeom prst="rect">
            <a:avLst/>
          </a:prstGeom>
        </p:spPr>
        <p:txBody>
          <a:bodyPr wrap="square">
            <a:spAutoFit/>
          </a:bodyPr>
          <a:lstStyle/>
          <a:p>
            <a:pPr algn="ctr"/>
            <a:r>
              <a:rPr lang="hu-HU" sz="1100" dirty="0">
                <a:latin typeface="Times New Roman" panose="02020603050405020304" pitchFamily="18" charset="0"/>
                <a:ea typeface="Times New Roman" panose="02020603050405020304" pitchFamily="18" charset="0"/>
              </a:rPr>
              <a:t>Forrás:  Karoliny M.-né – Poór J. (szerk.) (2015): Az emberi erőforrás menedzsment gyakorlata Magyarország – 2014/2015. Pécsi Tudományegyetem – Szent István Egyetem, Pécs-Gödöllő, 45.</a:t>
            </a:r>
            <a:endParaRPr lang="hu-HU" sz="1100" dirty="0"/>
          </a:p>
        </p:txBody>
      </p:sp>
      <p:sp>
        <p:nvSpPr>
          <p:cNvPr id="4" name="Dia számának helye 3">
            <a:extLst>
              <a:ext uri="{FF2B5EF4-FFF2-40B4-BE49-F238E27FC236}">
                <a16:creationId xmlns:a16="http://schemas.microsoft.com/office/drawing/2014/main" id="{35430CF2-CC87-45A0-9236-0624DDB3B67D}"/>
              </a:ext>
            </a:extLst>
          </p:cNvPr>
          <p:cNvSpPr>
            <a:spLocks noGrp="1"/>
          </p:cNvSpPr>
          <p:nvPr>
            <p:ph type="sldNum" sz="quarter" idx="4"/>
          </p:nvPr>
        </p:nvSpPr>
        <p:spPr/>
        <p:txBody>
          <a:bodyPr/>
          <a:lstStyle/>
          <a:p>
            <a:fld id="{8D20C33D-EA57-4869-B900-AF436949CCB6}" type="slidenum">
              <a:rPr lang="hu-HU" smtClean="0"/>
              <a:pPr/>
              <a:t>13</a:t>
            </a:fld>
            <a:r>
              <a:rPr lang="hu-HU"/>
              <a:t>/18</a:t>
            </a:r>
            <a:endParaRPr lang="hu-HU" dirty="0"/>
          </a:p>
        </p:txBody>
      </p:sp>
    </p:spTree>
    <p:extLst>
      <p:ext uri="{BB962C8B-B14F-4D97-AF65-F5344CB8AC3E}">
        <p14:creationId xmlns:p14="http://schemas.microsoft.com/office/powerpoint/2010/main" val="76532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9B6458B-DBE3-4106-8B4A-2870D322A3D5}"/>
              </a:ext>
            </a:extLst>
          </p:cNvPr>
          <p:cNvSpPr>
            <a:spLocks noGrp="1"/>
          </p:cNvSpPr>
          <p:nvPr>
            <p:ph type="title"/>
          </p:nvPr>
        </p:nvSpPr>
        <p:spPr/>
        <p:txBody>
          <a:bodyPr/>
          <a:lstStyle/>
          <a:p>
            <a:r>
              <a:rPr lang="hu-HU" dirty="0"/>
              <a:t>Munkavállalói érdek</a:t>
            </a:r>
          </a:p>
        </p:txBody>
      </p:sp>
      <p:sp>
        <p:nvSpPr>
          <p:cNvPr id="3" name="Szöveg helye 2">
            <a:extLst>
              <a:ext uri="{FF2B5EF4-FFF2-40B4-BE49-F238E27FC236}">
                <a16:creationId xmlns:a16="http://schemas.microsoft.com/office/drawing/2014/main" id="{22140444-A347-4DB2-BCA1-3717276F7856}"/>
              </a:ext>
            </a:extLst>
          </p:cNvPr>
          <p:cNvSpPr>
            <a:spLocks noGrp="1"/>
          </p:cNvSpPr>
          <p:nvPr>
            <p:ph type="body" sz="half" idx="2"/>
          </p:nvPr>
        </p:nvSpPr>
        <p:spPr>
          <a:xfrm>
            <a:off x="457199" y="980736"/>
            <a:ext cx="8653663" cy="5256573"/>
          </a:xfrm>
        </p:spPr>
        <p:txBody>
          <a:bodyPr/>
          <a:lstStyle/>
          <a:p>
            <a:pPr marL="457200" indent="-457200">
              <a:buFont typeface="Arial" panose="020B0604020202020204" pitchFamily="34" charset="0"/>
              <a:buChar char="•"/>
            </a:pPr>
            <a:r>
              <a:rPr lang="hu-HU" sz="2800" dirty="0"/>
              <a:t>Bér (fix alapbér, változó bér, béremelés)</a:t>
            </a:r>
          </a:p>
          <a:p>
            <a:pPr marL="457200" indent="-457200">
              <a:buFont typeface="Arial" panose="020B0604020202020204" pitchFamily="34" charset="0"/>
              <a:buChar char="•"/>
            </a:pPr>
            <a:r>
              <a:rPr lang="hu-HU" sz="2800" dirty="0"/>
              <a:t>Juttatások (</a:t>
            </a:r>
            <a:r>
              <a:rPr lang="hu-HU" sz="2800" dirty="0" err="1"/>
              <a:t>cafeteria</a:t>
            </a:r>
            <a:r>
              <a:rPr lang="hu-HU" sz="2800" dirty="0"/>
              <a:t>, egészség, sport, közösség)</a:t>
            </a:r>
          </a:p>
          <a:p>
            <a:pPr marL="457200" indent="-457200">
              <a:buFont typeface="Arial" panose="020B0604020202020204" pitchFamily="34" charset="0"/>
              <a:buChar char="•"/>
            </a:pPr>
            <a:r>
              <a:rPr lang="hu-HU" sz="2800" dirty="0"/>
              <a:t>Biztonság</a:t>
            </a:r>
          </a:p>
          <a:p>
            <a:pPr marL="457200" indent="-457200">
              <a:buFont typeface="Arial" panose="020B0604020202020204" pitchFamily="34" charset="0"/>
              <a:buChar char="•"/>
            </a:pPr>
            <a:r>
              <a:rPr lang="hu-HU" sz="2800" dirty="0"/>
              <a:t>Megbecsülés, méltóság, esélyegyenlőség </a:t>
            </a:r>
          </a:p>
          <a:p>
            <a:pPr marL="457200" indent="-457200">
              <a:buFont typeface="Arial" panose="020B0604020202020204" pitchFamily="34" charset="0"/>
              <a:buChar char="•"/>
            </a:pPr>
            <a:r>
              <a:rPr lang="hu-HU" sz="2800" dirty="0"/>
              <a:t>Munkafeltételek (munkakörülmények, munkahelyi környezet, egészség- és munkavédelem)</a:t>
            </a:r>
          </a:p>
          <a:p>
            <a:pPr marL="457200" indent="-457200">
              <a:buFont typeface="Arial" panose="020B0604020202020204" pitchFamily="34" charset="0"/>
              <a:buChar char="•"/>
            </a:pPr>
            <a:r>
              <a:rPr lang="hu-HU" sz="2800" dirty="0"/>
              <a:t>Személyi feltételek (vezetés, légkör, kapcsolatok, támogatás)</a:t>
            </a:r>
          </a:p>
          <a:p>
            <a:pPr marL="457200" indent="-457200">
              <a:buFont typeface="Arial" panose="020B0604020202020204" pitchFamily="34" charset="0"/>
              <a:buChar char="•"/>
            </a:pPr>
            <a:r>
              <a:rPr lang="hu-HU" sz="2800" dirty="0"/>
              <a:t>A munka tartalma, szakmai érvényesülés</a:t>
            </a:r>
          </a:p>
          <a:p>
            <a:pPr marL="457200" indent="-457200">
              <a:buFont typeface="Arial" panose="020B0604020202020204" pitchFamily="34" charset="0"/>
              <a:buChar char="•"/>
            </a:pPr>
            <a:r>
              <a:rPr lang="hu-HU" sz="2800" dirty="0"/>
              <a:t>A munkaidő hossza, beosztása</a:t>
            </a:r>
          </a:p>
          <a:p>
            <a:pPr marL="457200" indent="-457200">
              <a:buFont typeface="Arial" panose="020B0604020202020204" pitchFamily="34" charset="0"/>
              <a:buChar char="•"/>
            </a:pPr>
            <a:r>
              <a:rPr lang="hu-HU" sz="2800" dirty="0"/>
              <a:t>A munka és a család összeegyeztetésének esélye</a:t>
            </a:r>
          </a:p>
        </p:txBody>
      </p:sp>
      <p:pic>
        <p:nvPicPr>
          <p:cNvPr id="5" name="Kép 4">
            <a:extLst>
              <a:ext uri="{FF2B5EF4-FFF2-40B4-BE49-F238E27FC236}">
                <a16:creationId xmlns:a16="http://schemas.microsoft.com/office/drawing/2014/main" id="{1DF0018C-B9EE-42A3-96AF-74EEE6845BE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807688"/>
            <a:ext cx="9144000" cy="5573640"/>
          </a:xfrm>
          <a:prstGeom prst="rect">
            <a:avLst/>
          </a:prstGeom>
        </p:spPr>
      </p:pic>
      <p:sp>
        <p:nvSpPr>
          <p:cNvPr id="4" name="Dia számának helye 3">
            <a:extLst>
              <a:ext uri="{FF2B5EF4-FFF2-40B4-BE49-F238E27FC236}">
                <a16:creationId xmlns:a16="http://schemas.microsoft.com/office/drawing/2014/main" id="{583B0560-4827-419B-BBF4-603829F1BDDF}"/>
              </a:ext>
            </a:extLst>
          </p:cNvPr>
          <p:cNvSpPr>
            <a:spLocks noGrp="1"/>
          </p:cNvSpPr>
          <p:nvPr>
            <p:ph type="sldNum" sz="quarter" idx="4"/>
          </p:nvPr>
        </p:nvSpPr>
        <p:spPr/>
        <p:txBody>
          <a:bodyPr/>
          <a:lstStyle/>
          <a:p>
            <a:fld id="{8D20C33D-EA57-4869-B900-AF436949CCB6}" type="slidenum">
              <a:rPr lang="hu-HU" smtClean="0"/>
              <a:pPr/>
              <a:t>14</a:t>
            </a:fld>
            <a:r>
              <a:rPr lang="hu-HU"/>
              <a:t>/18</a:t>
            </a:r>
            <a:endParaRPr lang="hu-HU" dirty="0"/>
          </a:p>
        </p:txBody>
      </p:sp>
    </p:spTree>
    <p:extLst>
      <p:ext uri="{BB962C8B-B14F-4D97-AF65-F5344CB8AC3E}">
        <p14:creationId xmlns:p14="http://schemas.microsoft.com/office/powerpoint/2010/main" val="351809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9B6458B-DBE3-4106-8B4A-2870D322A3D5}"/>
              </a:ext>
            </a:extLst>
          </p:cNvPr>
          <p:cNvSpPr>
            <a:spLocks noGrp="1"/>
          </p:cNvSpPr>
          <p:nvPr>
            <p:ph type="title"/>
          </p:nvPr>
        </p:nvSpPr>
        <p:spPr/>
        <p:txBody>
          <a:bodyPr/>
          <a:lstStyle/>
          <a:p>
            <a:r>
              <a:rPr lang="hu-HU" dirty="0"/>
              <a:t>Munkaadói érdek</a:t>
            </a:r>
          </a:p>
        </p:txBody>
      </p:sp>
      <p:sp>
        <p:nvSpPr>
          <p:cNvPr id="3" name="Szöveg helye 2">
            <a:extLst>
              <a:ext uri="{FF2B5EF4-FFF2-40B4-BE49-F238E27FC236}">
                <a16:creationId xmlns:a16="http://schemas.microsoft.com/office/drawing/2014/main" id="{22140444-A347-4DB2-BCA1-3717276F7856}"/>
              </a:ext>
            </a:extLst>
          </p:cNvPr>
          <p:cNvSpPr>
            <a:spLocks noGrp="1"/>
          </p:cNvSpPr>
          <p:nvPr>
            <p:ph type="body" sz="half" idx="2"/>
          </p:nvPr>
        </p:nvSpPr>
        <p:spPr>
          <a:xfrm>
            <a:off x="457199" y="980736"/>
            <a:ext cx="8653663" cy="5256573"/>
          </a:xfrm>
        </p:spPr>
        <p:txBody>
          <a:bodyPr/>
          <a:lstStyle/>
          <a:p>
            <a:pPr marL="457200" indent="-457200">
              <a:buFont typeface="Arial" panose="020B0604020202020204" pitchFamily="34" charset="0"/>
              <a:buChar char="•"/>
            </a:pPr>
            <a:r>
              <a:rPr lang="hu-HU" sz="3200" dirty="0"/>
              <a:t>Bér (munkaerő-költség)</a:t>
            </a:r>
          </a:p>
          <a:p>
            <a:pPr marL="457200" indent="-457200">
              <a:buFont typeface="Arial" panose="020B0604020202020204" pitchFamily="34" charset="0"/>
              <a:buChar char="•"/>
            </a:pPr>
            <a:r>
              <a:rPr lang="hu-HU" sz="3200" dirty="0"/>
              <a:t>Juttatások (adó-megtakarítás, HR-célok)</a:t>
            </a:r>
          </a:p>
          <a:p>
            <a:pPr marL="457200" indent="-457200">
              <a:buFont typeface="Arial" panose="020B0604020202020204" pitchFamily="34" charset="0"/>
              <a:buChar char="•"/>
            </a:pPr>
            <a:r>
              <a:rPr lang="hu-HU" sz="3200" dirty="0"/>
              <a:t>Motiváció - teljesítmény</a:t>
            </a:r>
          </a:p>
          <a:p>
            <a:pPr marL="457200" indent="-457200">
              <a:buFont typeface="Arial" panose="020B0604020202020204" pitchFamily="34" charset="0"/>
              <a:buChar char="•"/>
            </a:pPr>
            <a:r>
              <a:rPr lang="hu-HU" sz="3200" dirty="0"/>
              <a:t>Rendelkezésre állás</a:t>
            </a:r>
          </a:p>
          <a:p>
            <a:pPr marL="457200" indent="-457200">
              <a:buFont typeface="Arial" panose="020B0604020202020204" pitchFamily="34" charset="0"/>
              <a:buChar char="•"/>
            </a:pPr>
            <a:r>
              <a:rPr lang="hu-HU" sz="3200" dirty="0"/>
              <a:t>Kompetencia, konvertálható tudás</a:t>
            </a:r>
          </a:p>
          <a:p>
            <a:pPr marL="457200" indent="-457200">
              <a:buFont typeface="Arial" panose="020B0604020202020204" pitchFamily="34" charset="0"/>
              <a:buChar char="•"/>
            </a:pPr>
            <a:r>
              <a:rPr lang="hu-HU" sz="3200" dirty="0"/>
              <a:t>A munkaidő hossza, rugalmassága, beosztása (túlóra)</a:t>
            </a:r>
          </a:p>
          <a:p>
            <a:pPr marL="457200" indent="-457200">
              <a:buFont typeface="Arial" panose="020B0604020202020204" pitchFamily="34" charset="0"/>
              <a:buChar char="•"/>
            </a:pPr>
            <a:r>
              <a:rPr lang="hu-HU" sz="3200" dirty="0"/>
              <a:t>Az alkalmazás /elbocsátás rugalmassága</a:t>
            </a:r>
          </a:p>
          <a:p>
            <a:pPr marL="457200" indent="-457200">
              <a:buFont typeface="Arial" panose="020B0604020202020204" pitchFamily="34" charset="0"/>
              <a:buChar char="•"/>
            </a:pPr>
            <a:r>
              <a:rPr lang="hu-HU" sz="3200" dirty="0"/>
              <a:t>Munkabéke - lojalitás</a:t>
            </a:r>
          </a:p>
        </p:txBody>
      </p:sp>
      <p:pic>
        <p:nvPicPr>
          <p:cNvPr id="5" name="Kép 4">
            <a:extLst>
              <a:ext uri="{FF2B5EF4-FFF2-40B4-BE49-F238E27FC236}">
                <a16:creationId xmlns:a16="http://schemas.microsoft.com/office/drawing/2014/main" id="{C7B4110A-37B1-4E21-8CCB-8CD9D41152D3}"/>
              </a:ext>
            </a:extLst>
          </p:cNvPr>
          <p:cNvPicPr>
            <a:picLocks noChangeAspect="1"/>
          </p:cNvPicPr>
          <p:nvPr/>
        </p:nvPicPr>
        <p:blipFill>
          <a:blip r:embed="rId2"/>
          <a:stretch>
            <a:fillRect/>
          </a:stretch>
        </p:blipFill>
        <p:spPr>
          <a:xfrm>
            <a:off x="38708" y="884711"/>
            <a:ext cx="9066584" cy="5496617"/>
          </a:xfrm>
          <a:prstGeom prst="rect">
            <a:avLst/>
          </a:prstGeom>
        </p:spPr>
      </p:pic>
      <p:sp>
        <p:nvSpPr>
          <p:cNvPr id="4" name="Dia számának helye 3">
            <a:extLst>
              <a:ext uri="{FF2B5EF4-FFF2-40B4-BE49-F238E27FC236}">
                <a16:creationId xmlns:a16="http://schemas.microsoft.com/office/drawing/2014/main" id="{CD4DCF98-6FD4-4EDE-908D-4A94EB8511F5}"/>
              </a:ext>
            </a:extLst>
          </p:cNvPr>
          <p:cNvSpPr>
            <a:spLocks noGrp="1"/>
          </p:cNvSpPr>
          <p:nvPr>
            <p:ph type="sldNum" sz="quarter" idx="4"/>
          </p:nvPr>
        </p:nvSpPr>
        <p:spPr/>
        <p:txBody>
          <a:bodyPr/>
          <a:lstStyle/>
          <a:p>
            <a:fld id="{8D20C33D-EA57-4869-B900-AF436949CCB6}" type="slidenum">
              <a:rPr lang="hu-HU" smtClean="0"/>
              <a:pPr/>
              <a:t>15</a:t>
            </a:fld>
            <a:r>
              <a:rPr lang="hu-HU"/>
              <a:t>/18</a:t>
            </a:r>
            <a:endParaRPr lang="hu-HU" dirty="0"/>
          </a:p>
        </p:txBody>
      </p:sp>
    </p:spTree>
    <p:extLst>
      <p:ext uri="{BB962C8B-B14F-4D97-AF65-F5344CB8AC3E}">
        <p14:creationId xmlns:p14="http://schemas.microsoft.com/office/powerpoint/2010/main" val="1798038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E0337FF-7087-486F-8920-3FD1599BDB74}"/>
              </a:ext>
            </a:extLst>
          </p:cNvPr>
          <p:cNvSpPr>
            <a:spLocks noGrp="1"/>
          </p:cNvSpPr>
          <p:nvPr>
            <p:ph type="title"/>
          </p:nvPr>
        </p:nvSpPr>
        <p:spPr/>
        <p:txBody>
          <a:bodyPr/>
          <a:lstStyle/>
          <a:p>
            <a:r>
              <a:rPr lang="hu-HU" dirty="0"/>
              <a:t>Érdekérvényesítési eszközök</a:t>
            </a:r>
          </a:p>
        </p:txBody>
      </p:sp>
      <p:sp>
        <p:nvSpPr>
          <p:cNvPr id="3" name="Szöveg helye 2">
            <a:extLst>
              <a:ext uri="{FF2B5EF4-FFF2-40B4-BE49-F238E27FC236}">
                <a16:creationId xmlns:a16="http://schemas.microsoft.com/office/drawing/2014/main" id="{F64E6AE0-792F-426A-99B5-C6C6C43829E5}"/>
              </a:ext>
            </a:extLst>
          </p:cNvPr>
          <p:cNvSpPr>
            <a:spLocks noGrp="1"/>
          </p:cNvSpPr>
          <p:nvPr>
            <p:ph type="body" sz="half" idx="2"/>
          </p:nvPr>
        </p:nvSpPr>
        <p:spPr>
          <a:xfrm>
            <a:off x="457199" y="980737"/>
            <a:ext cx="3754761" cy="4680512"/>
          </a:xfrm>
        </p:spPr>
        <p:txBody>
          <a:bodyPr/>
          <a:lstStyle/>
          <a:p>
            <a:pPr marL="357188" indent="-357188"/>
            <a:r>
              <a:rPr lang="hu-HU" sz="2400" b="1" dirty="0"/>
              <a:t>Munkaadók</a:t>
            </a:r>
          </a:p>
          <a:p>
            <a:pPr marL="357188" indent="-357188">
              <a:buFont typeface="Arial" panose="020B0604020202020204" pitchFamily="34" charset="0"/>
              <a:buChar char="•"/>
            </a:pPr>
            <a:r>
              <a:rPr lang="hu-HU" sz="2400" dirty="0"/>
              <a:t>Ösztönzés</a:t>
            </a:r>
          </a:p>
          <a:p>
            <a:pPr marL="357188" indent="-357188">
              <a:buFont typeface="Arial" panose="020B0604020202020204" pitchFamily="34" charset="0"/>
              <a:buChar char="•"/>
            </a:pPr>
            <a:r>
              <a:rPr lang="hu-HU" sz="2400" dirty="0"/>
              <a:t>Szakmai fölény</a:t>
            </a:r>
          </a:p>
          <a:p>
            <a:pPr marL="357188" indent="-357188">
              <a:buFont typeface="Arial" panose="020B0604020202020204" pitchFamily="34" charset="0"/>
              <a:buChar char="•"/>
            </a:pPr>
            <a:r>
              <a:rPr lang="hu-HU" sz="2400" dirty="0"/>
              <a:t>Utasítás</a:t>
            </a:r>
          </a:p>
          <a:p>
            <a:pPr marL="357188" indent="-357188">
              <a:buFont typeface="Arial" panose="020B0604020202020204" pitchFamily="34" charset="0"/>
              <a:buChar char="•"/>
            </a:pPr>
            <a:r>
              <a:rPr lang="hu-HU" sz="2400" dirty="0"/>
              <a:t>Fegyelem</a:t>
            </a:r>
          </a:p>
          <a:p>
            <a:pPr marL="357188" indent="-357188">
              <a:buFont typeface="Arial" panose="020B0604020202020204" pitchFamily="34" charset="0"/>
              <a:buChar char="•"/>
            </a:pPr>
            <a:r>
              <a:rPr lang="hu-HU" sz="2400" dirty="0"/>
              <a:t>Fenyegetés, nyomás</a:t>
            </a:r>
          </a:p>
          <a:p>
            <a:pPr marL="357188" indent="-357188">
              <a:buFont typeface="Arial" panose="020B0604020202020204" pitchFamily="34" charset="0"/>
              <a:buChar char="•"/>
            </a:pPr>
            <a:r>
              <a:rPr lang="hu-HU" sz="2400" dirty="0"/>
              <a:t>Elbocsátás (az erőfölény alkalmazása)</a:t>
            </a:r>
          </a:p>
          <a:p>
            <a:pPr marL="357188" indent="-357188">
              <a:buFont typeface="Arial" panose="020B0604020202020204" pitchFamily="34" charset="0"/>
              <a:buChar char="•"/>
            </a:pPr>
            <a:r>
              <a:rPr lang="hu-HU" sz="2400" dirty="0"/>
              <a:t>Fekete lista</a:t>
            </a:r>
          </a:p>
          <a:p>
            <a:pPr marL="357188" indent="-357188">
              <a:buFont typeface="Arial" panose="020B0604020202020204" pitchFamily="34" charset="0"/>
              <a:buChar char="•"/>
            </a:pPr>
            <a:r>
              <a:rPr lang="hu-HU" sz="2400" dirty="0"/>
              <a:t>Szervezkedés, lobbi</a:t>
            </a:r>
          </a:p>
          <a:p>
            <a:pPr marL="357188" indent="-357188">
              <a:buFont typeface="Arial" panose="020B0604020202020204" pitchFamily="34" charset="0"/>
              <a:buChar char="•"/>
            </a:pPr>
            <a:r>
              <a:rPr lang="hu-HU" sz="2400" dirty="0"/>
              <a:t>Munkaharc</a:t>
            </a:r>
          </a:p>
        </p:txBody>
      </p:sp>
      <p:sp>
        <p:nvSpPr>
          <p:cNvPr id="5" name="Szöveg helye 2">
            <a:extLst>
              <a:ext uri="{FF2B5EF4-FFF2-40B4-BE49-F238E27FC236}">
                <a16:creationId xmlns:a16="http://schemas.microsoft.com/office/drawing/2014/main" id="{71CF8BCF-BCD3-4423-84E9-2DB805C820D2}"/>
              </a:ext>
            </a:extLst>
          </p:cNvPr>
          <p:cNvSpPr txBox="1">
            <a:spLocks/>
          </p:cNvSpPr>
          <p:nvPr/>
        </p:nvSpPr>
        <p:spPr>
          <a:xfrm>
            <a:off x="4932040" y="980737"/>
            <a:ext cx="3890791" cy="4680512"/>
          </a:xfrm>
          <a:prstGeom prst="rect">
            <a:avLst/>
          </a:prstGeom>
        </p:spPr>
        <p:txBody>
          <a:bodyPr lIns="0" tIns="0"/>
          <a:lstStyle>
            <a:lvl1pPr marL="0" indent="0" algn="l" defTabSz="914400" rtl="0" eaLnBrk="1" latinLnBrk="0" hangingPunct="1">
              <a:spcBef>
                <a:spcPct val="20000"/>
              </a:spcBef>
              <a:buFont typeface="Arial" panose="020B0604020202020204" pitchFamily="34" charset="0"/>
              <a:buNone/>
              <a:defRPr sz="2000" kern="1200">
                <a:solidFill>
                  <a:schemeClr val="bg2"/>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pPr marL="357188" indent="-357188"/>
            <a:r>
              <a:rPr lang="hu-HU" sz="2400" b="1" dirty="0"/>
              <a:t>Munkavállalók</a:t>
            </a:r>
          </a:p>
          <a:p>
            <a:pPr marL="357188" indent="-357188">
              <a:buFont typeface="Arial" panose="020B0604020202020204" pitchFamily="34" charset="0"/>
              <a:buChar char="•"/>
            </a:pPr>
            <a:r>
              <a:rPr lang="hu-HU" sz="2400" dirty="0"/>
              <a:t>Teljesítmény</a:t>
            </a:r>
          </a:p>
          <a:p>
            <a:pPr marL="357188" indent="-357188">
              <a:buFont typeface="Arial" panose="020B0604020202020204" pitchFamily="34" charset="0"/>
              <a:buChar char="•"/>
            </a:pPr>
            <a:r>
              <a:rPr lang="hu-HU" sz="2400" dirty="0"/>
              <a:t>Szolgálatkészség</a:t>
            </a:r>
          </a:p>
          <a:p>
            <a:pPr marL="357188" indent="-357188">
              <a:buFont typeface="Arial" panose="020B0604020202020204" pitchFamily="34" charset="0"/>
              <a:buChar char="•"/>
            </a:pPr>
            <a:r>
              <a:rPr lang="hu-HU" sz="2400" dirty="0"/>
              <a:t>Individuális eszközök</a:t>
            </a:r>
          </a:p>
          <a:p>
            <a:pPr marL="357188" indent="-357188">
              <a:buFont typeface="Arial" panose="020B0604020202020204" pitchFamily="34" charset="0"/>
              <a:buChar char="•"/>
            </a:pPr>
            <a:r>
              <a:rPr lang="hu-HU" sz="2400" dirty="0"/>
              <a:t>Belső piaci csoportok</a:t>
            </a:r>
          </a:p>
          <a:p>
            <a:pPr marL="357188" indent="-357188">
              <a:buFont typeface="Arial" panose="020B0604020202020204" pitchFamily="34" charset="0"/>
              <a:buChar char="•"/>
            </a:pPr>
            <a:r>
              <a:rPr lang="hu-HU" sz="2400" dirty="0"/>
              <a:t>Informális alku</a:t>
            </a:r>
          </a:p>
          <a:p>
            <a:pPr marL="357188" indent="-357188">
              <a:buFont typeface="Arial" panose="020B0604020202020204" pitchFamily="34" charset="0"/>
              <a:buChar char="•"/>
            </a:pPr>
            <a:r>
              <a:rPr lang="hu-HU" sz="2400" dirty="0"/>
              <a:t>Teljesítmény-visszatartás</a:t>
            </a:r>
          </a:p>
          <a:p>
            <a:pPr marL="357188" indent="-357188">
              <a:buFont typeface="Arial" panose="020B0604020202020204" pitchFamily="34" charset="0"/>
              <a:buChar char="•"/>
            </a:pPr>
            <a:r>
              <a:rPr lang="hu-HU" sz="2400" dirty="0"/>
              <a:t>Fluktuáció</a:t>
            </a:r>
          </a:p>
          <a:p>
            <a:pPr marL="357188" indent="-357188">
              <a:buFont typeface="Arial" panose="020B0604020202020204" pitchFamily="34" charset="0"/>
              <a:buChar char="•"/>
            </a:pPr>
            <a:r>
              <a:rPr lang="hu-HU" sz="2400" dirty="0"/>
              <a:t>Szervezkedés, a „hang”</a:t>
            </a:r>
          </a:p>
          <a:p>
            <a:pPr marL="357188" indent="-357188">
              <a:buFont typeface="Arial" panose="020B0604020202020204" pitchFamily="34" charset="0"/>
              <a:buChar char="•"/>
            </a:pPr>
            <a:r>
              <a:rPr lang="hu-HU" sz="2400" dirty="0"/>
              <a:t>Nyomás-gyakorlás</a:t>
            </a:r>
          </a:p>
          <a:p>
            <a:pPr marL="357188" indent="-357188">
              <a:buFont typeface="Arial" panose="020B0604020202020204" pitchFamily="34" charset="0"/>
              <a:buChar char="•"/>
            </a:pPr>
            <a:r>
              <a:rPr lang="hu-HU" sz="2400" dirty="0"/>
              <a:t>Munkaharc</a:t>
            </a:r>
          </a:p>
        </p:txBody>
      </p:sp>
      <p:pic>
        <p:nvPicPr>
          <p:cNvPr id="6" name="Kép 5">
            <a:extLst>
              <a:ext uri="{FF2B5EF4-FFF2-40B4-BE49-F238E27FC236}">
                <a16:creationId xmlns:a16="http://schemas.microsoft.com/office/drawing/2014/main" id="{653237FC-47C0-429C-80F3-D98721E5F26F}"/>
              </a:ext>
            </a:extLst>
          </p:cNvPr>
          <p:cNvPicPr>
            <a:picLocks noChangeAspect="1"/>
          </p:cNvPicPr>
          <p:nvPr/>
        </p:nvPicPr>
        <p:blipFill>
          <a:blip r:embed="rId2"/>
          <a:stretch>
            <a:fillRect/>
          </a:stretch>
        </p:blipFill>
        <p:spPr>
          <a:xfrm>
            <a:off x="305988" y="1412776"/>
            <a:ext cx="8532024" cy="5473878"/>
          </a:xfrm>
          <a:prstGeom prst="rect">
            <a:avLst/>
          </a:prstGeom>
        </p:spPr>
      </p:pic>
      <p:sp>
        <p:nvSpPr>
          <p:cNvPr id="4" name="Dia számának helye 3">
            <a:extLst>
              <a:ext uri="{FF2B5EF4-FFF2-40B4-BE49-F238E27FC236}">
                <a16:creationId xmlns:a16="http://schemas.microsoft.com/office/drawing/2014/main" id="{1C0C4B52-B8EA-4023-B2B0-4CC2CF68127B}"/>
              </a:ext>
            </a:extLst>
          </p:cNvPr>
          <p:cNvSpPr>
            <a:spLocks noGrp="1"/>
          </p:cNvSpPr>
          <p:nvPr>
            <p:ph type="sldNum" sz="quarter" idx="4"/>
          </p:nvPr>
        </p:nvSpPr>
        <p:spPr/>
        <p:txBody>
          <a:bodyPr/>
          <a:lstStyle/>
          <a:p>
            <a:fld id="{8D20C33D-EA57-4869-B900-AF436949CCB6}" type="slidenum">
              <a:rPr lang="hu-HU" smtClean="0"/>
              <a:pPr/>
              <a:t>16</a:t>
            </a:fld>
            <a:r>
              <a:rPr lang="hu-HU"/>
              <a:t>/18</a:t>
            </a:r>
            <a:endParaRPr lang="hu-HU" dirty="0"/>
          </a:p>
        </p:txBody>
      </p:sp>
    </p:spTree>
    <p:extLst>
      <p:ext uri="{BB962C8B-B14F-4D97-AF65-F5344CB8AC3E}">
        <p14:creationId xmlns:p14="http://schemas.microsoft.com/office/powerpoint/2010/main" val="220580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F8873BD-639B-4D3C-AC66-C2BD94C867C0}"/>
              </a:ext>
            </a:extLst>
          </p:cNvPr>
          <p:cNvSpPr>
            <a:spLocks noGrp="1"/>
          </p:cNvSpPr>
          <p:nvPr>
            <p:ph type="title"/>
          </p:nvPr>
        </p:nvSpPr>
        <p:spPr/>
        <p:txBody>
          <a:bodyPr/>
          <a:lstStyle/>
          <a:p>
            <a:r>
              <a:rPr lang="hu-HU" dirty="0"/>
              <a:t>Az érdekkülönbségek feloldása</a:t>
            </a:r>
          </a:p>
        </p:txBody>
      </p:sp>
      <p:sp>
        <p:nvSpPr>
          <p:cNvPr id="3" name="Szöveg helye 2">
            <a:extLst>
              <a:ext uri="{FF2B5EF4-FFF2-40B4-BE49-F238E27FC236}">
                <a16:creationId xmlns:a16="http://schemas.microsoft.com/office/drawing/2014/main" id="{0A0C725E-3B24-4047-B4ED-07543E8FAFF9}"/>
              </a:ext>
            </a:extLst>
          </p:cNvPr>
          <p:cNvSpPr>
            <a:spLocks noGrp="1"/>
          </p:cNvSpPr>
          <p:nvPr>
            <p:ph type="body" sz="half" idx="2"/>
          </p:nvPr>
        </p:nvSpPr>
        <p:spPr/>
        <p:txBody>
          <a:bodyPr/>
          <a:lstStyle/>
          <a:p>
            <a:r>
              <a:rPr lang="hu-HU" sz="2500" b="1" dirty="0"/>
              <a:t>A különbözőségek oldásának lágy/HRM eszközei</a:t>
            </a:r>
          </a:p>
          <a:p>
            <a:pPr marL="342900" indent="-342900">
              <a:lnSpc>
                <a:spcPct val="90000"/>
              </a:lnSpc>
              <a:buFont typeface="Arial" panose="020B0604020202020204" pitchFamily="34" charset="0"/>
              <a:buChar char="•"/>
            </a:pPr>
            <a:r>
              <a:rPr lang="hu-HU" sz="2500" dirty="0"/>
              <a:t>Individuális / informális alku</a:t>
            </a:r>
          </a:p>
          <a:p>
            <a:pPr marL="342900" indent="-342900">
              <a:lnSpc>
                <a:spcPct val="90000"/>
              </a:lnSpc>
              <a:buFont typeface="Arial" panose="020B0604020202020204" pitchFamily="34" charset="0"/>
              <a:buChar char="•"/>
            </a:pPr>
            <a:r>
              <a:rPr lang="hu-HU" sz="2500" dirty="0"/>
              <a:t>Motivációs rendszer, a két érdek összekapcsolása </a:t>
            </a:r>
          </a:p>
          <a:p>
            <a:pPr marL="342900" indent="-342900">
              <a:lnSpc>
                <a:spcPct val="90000"/>
              </a:lnSpc>
              <a:buFont typeface="Arial" panose="020B0604020202020204" pitchFamily="34" charset="0"/>
              <a:buChar char="•"/>
            </a:pPr>
            <a:r>
              <a:rPr lang="hu-HU" sz="2500" dirty="0"/>
              <a:t>The </a:t>
            </a:r>
            <a:r>
              <a:rPr lang="hu-HU" sz="2500" dirty="0" err="1"/>
              <a:t>Voice</a:t>
            </a:r>
            <a:r>
              <a:rPr lang="hu-HU" sz="2500" dirty="0"/>
              <a:t> („az alkalmazottak hangja”)</a:t>
            </a:r>
          </a:p>
          <a:p>
            <a:pPr marL="342900" indent="-342900">
              <a:lnSpc>
                <a:spcPct val="90000"/>
              </a:lnSpc>
              <a:buFont typeface="Arial" panose="020B0604020202020204" pitchFamily="34" charset="0"/>
              <a:buChar char="•"/>
            </a:pPr>
            <a:r>
              <a:rPr lang="hu-HU" sz="2500" dirty="0"/>
              <a:t>Érdekbeszámítás (alkalmazotti kapcsolatok)</a:t>
            </a:r>
          </a:p>
          <a:p>
            <a:r>
              <a:rPr lang="hu-HU" sz="2500" b="1" dirty="0"/>
              <a:t>A saját érdekek érvényesítése (kemény eszközök)</a:t>
            </a:r>
          </a:p>
          <a:p>
            <a:pPr marL="342900" indent="-342900">
              <a:lnSpc>
                <a:spcPct val="90000"/>
              </a:lnSpc>
              <a:buFont typeface="Arial" panose="020B0604020202020204" pitchFamily="34" charset="0"/>
              <a:buChar char="•"/>
            </a:pPr>
            <a:r>
              <a:rPr lang="hu-HU" sz="2500" dirty="0"/>
              <a:t>Az erőfölény kihasználása</a:t>
            </a:r>
          </a:p>
          <a:p>
            <a:pPr marL="342900" indent="-342900">
              <a:lnSpc>
                <a:spcPct val="90000"/>
              </a:lnSpc>
              <a:buFont typeface="Arial" panose="020B0604020202020204" pitchFamily="34" charset="0"/>
              <a:buChar char="•"/>
            </a:pPr>
            <a:r>
              <a:rPr lang="hu-HU" sz="2500" dirty="0"/>
              <a:t>Nyomásgyakorlás</a:t>
            </a:r>
          </a:p>
          <a:p>
            <a:pPr marL="342900" indent="-342900">
              <a:lnSpc>
                <a:spcPct val="90000"/>
              </a:lnSpc>
              <a:buFont typeface="Arial" panose="020B0604020202020204" pitchFamily="34" charset="0"/>
              <a:buChar char="•"/>
            </a:pPr>
            <a:r>
              <a:rPr lang="hu-HU" sz="2500" dirty="0"/>
              <a:t>Munkaharc</a:t>
            </a:r>
          </a:p>
          <a:p>
            <a:r>
              <a:rPr lang="hu-HU" sz="2500" b="1" dirty="0"/>
              <a:t>Az érdekek egyeztetése (formalizált, LRS-eszközök)</a:t>
            </a:r>
          </a:p>
          <a:p>
            <a:pPr marL="342900" indent="-342900">
              <a:buFont typeface="Arial" panose="020B0604020202020204" pitchFamily="34" charset="0"/>
              <a:buChar char="•"/>
            </a:pPr>
            <a:r>
              <a:rPr lang="hu-HU" sz="2500" dirty="0"/>
              <a:t>Kollektív tárgyalás, kollektív szerződés</a:t>
            </a:r>
          </a:p>
          <a:p>
            <a:pPr marL="342900" indent="-342900">
              <a:buFont typeface="Arial" panose="020B0604020202020204" pitchFamily="34" charset="0"/>
              <a:buChar char="•"/>
            </a:pPr>
            <a:r>
              <a:rPr lang="hu-HU" sz="2500" dirty="0"/>
              <a:t>Participáció</a:t>
            </a:r>
          </a:p>
        </p:txBody>
      </p:sp>
      <p:sp>
        <p:nvSpPr>
          <p:cNvPr id="4" name="Dia számának helye 3">
            <a:extLst>
              <a:ext uri="{FF2B5EF4-FFF2-40B4-BE49-F238E27FC236}">
                <a16:creationId xmlns:a16="http://schemas.microsoft.com/office/drawing/2014/main" id="{CDE0CA8A-672C-43D0-BEC1-E34CEE847F70}"/>
              </a:ext>
            </a:extLst>
          </p:cNvPr>
          <p:cNvSpPr>
            <a:spLocks noGrp="1"/>
          </p:cNvSpPr>
          <p:nvPr>
            <p:ph type="sldNum" sz="quarter" idx="4"/>
          </p:nvPr>
        </p:nvSpPr>
        <p:spPr/>
        <p:txBody>
          <a:bodyPr/>
          <a:lstStyle/>
          <a:p>
            <a:fld id="{8D20C33D-EA57-4869-B900-AF436949CCB6}" type="slidenum">
              <a:rPr lang="hu-HU" smtClean="0"/>
              <a:pPr/>
              <a:t>17</a:t>
            </a:fld>
            <a:r>
              <a:rPr lang="hu-HU"/>
              <a:t>/18</a:t>
            </a:r>
            <a:endParaRPr lang="hu-HU" dirty="0"/>
          </a:p>
        </p:txBody>
      </p:sp>
    </p:spTree>
    <p:extLst>
      <p:ext uri="{BB962C8B-B14F-4D97-AF65-F5344CB8AC3E}">
        <p14:creationId xmlns:p14="http://schemas.microsoft.com/office/powerpoint/2010/main" val="376049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a:extLst>
              <a:ext uri="{FF2B5EF4-FFF2-40B4-BE49-F238E27FC236}">
                <a16:creationId xmlns:a16="http://schemas.microsoft.com/office/drawing/2014/main" id="{4055955F-E384-427C-AD88-72C327F6F2FA}"/>
              </a:ext>
            </a:extLst>
          </p:cNvPr>
          <p:cNvSpPr>
            <a:spLocks noGrp="1"/>
          </p:cNvSpPr>
          <p:nvPr>
            <p:ph type="body" sz="half" idx="2"/>
          </p:nvPr>
        </p:nvSpPr>
        <p:spPr>
          <a:xfrm>
            <a:off x="457200" y="2780928"/>
            <a:ext cx="8229600" cy="2228816"/>
          </a:xfrm>
        </p:spPr>
        <p:txBody>
          <a:bodyPr/>
          <a:lstStyle/>
          <a:p>
            <a:pPr algn="ctr"/>
            <a:r>
              <a:rPr lang="hu-HU" sz="3600" b="1" dirty="0"/>
              <a:t>Köszönjük a figyelmet!</a:t>
            </a:r>
          </a:p>
        </p:txBody>
      </p:sp>
      <p:sp>
        <p:nvSpPr>
          <p:cNvPr id="8" name="Cím 7">
            <a:extLst>
              <a:ext uri="{FF2B5EF4-FFF2-40B4-BE49-F238E27FC236}">
                <a16:creationId xmlns:a16="http://schemas.microsoft.com/office/drawing/2014/main" id="{5C8E0A2E-626C-4655-AE18-04D94DD969CF}"/>
              </a:ext>
            </a:extLst>
          </p:cNvPr>
          <p:cNvSpPr>
            <a:spLocks noGrp="1"/>
          </p:cNvSpPr>
          <p:nvPr>
            <p:ph type="title"/>
          </p:nvPr>
        </p:nvSpPr>
        <p:spPr/>
        <p:txBody>
          <a:bodyPr/>
          <a:lstStyle/>
          <a:p>
            <a:endParaRPr lang="hu-HU"/>
          </a:p>
        </p:txBody>
      </p:sp>
      <p:sp>
        <p:nvSpPr>
          <p:cNvPr id="4" name="Dia számának helye 3">
            <a:extLst>
              <a:ext uri="{FF2B5EF4-FFF2-40B4-BE49-F238E27FC236}">
                <a16:creationId xmlns:a16="http://schemas.microsoft.com/office/drawing/2014/main" id="{ED29BD22-117F-4D7D-9D30-D295F992EF52}"/>
              </a:ext>
            </a:extLst>
          </p:cNvPr>
          <p:cNvSpPr>
            <a:spLocks noGrp="1"/>
          </p:cNvSpPr>
          <p:nvPr>
            <p:ph type="sldNum" sz="quarter" idx="4"/>
          </p:nvPr>
        </p:nvSpPr>
        <p:spPr/>
        <p:txBody>
          <a:bodyPr/>
          <a:lstStyle/>
          <a:p>
            <a:fld id="{8D20C33D-EA57-4869-B900-AF436949CCB6}" type="slidenum">
              <a:rPr lang="hu-HU" smtClean="0"/>
              <a:pPr/>
              <a:t>18</a:t>
            </a:fld>
            <a:r>
              <a:rPr lang="hu-HU"/>
              <a:t>/18</a:t>
            </a:r>
            <a:endParaRPr lang="hu-HU" dirty="0"/>
          </a:p>
        </p:txBody>
      </p:sp>
    </p:spTree>
    <p:extLst>
      <p:ext uri="{BB962C8B-B14F-4D97-AF65-F5344CB8AC3E}">
        <p14:creationId xmlns:p14="http://schemas.microsoft.com/office/powerpoint/2010/main" val="640101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5964966-00F7-4685-99D9-375F0C7C64EC}"/>
              </a:ext>
            </a:extLst>
          </p:cNvPr>
          <p:cNvSpPr>
            <a:spLocks noGrp="1"/>
          </p:cNvSpPr>
          <p:nvPr>
            <p:ph type="title"/>
          </p:nvPr>
        </p:nvSpPr>
        <p:spPr/>
        <p:txBody>
          <a:bodyPr/>
          <a:lstStyle/>
          <a:p>
            <a:r>
              <a:rPr lang="hu-HU" dirty="0"/>
              <a:t>Forrás, felkészülés</a:t>
            </a:r>
          </a:p>
        </p:txBody>
      </p:sp>
      <p:sp>
        <p:nvSpPr>
          <p:cNvPr id="3" name="Szöveg helye 2">
            <a:extLst>
              <a:ext uri="{FF2B5EF4-FFF2-40B4-BE49-F238E27FC236}">
                <a16:creationId xmlns:a16="http://schemas.microsoft.com/office/drawing/2014/main" id="{F15D372F-A4B6-4543-A9DA-E62E5E1DBC24}"/>
              </a:ext>
            </a:extLst>
          </p:cNvPr>
          <p:cNvSpPr>
            <a:spLocks noGrp="1"/>
          </p:cNvSpPr>
          <p:nvPr>
            <p:ph type="body" sz="half" idx="2"/>
          </p:nvPr>
        </p:nvSpPr>
        <p:spPr>
          <a:xfrm>
            <a:off x="323528" y="836712"/>
            <a:ext cx="8640960" cy="5400600"/>
          </a:xfrm>
        </p:spPr>
        <p:txBody>
          <a:bodyPr/>
          <a:lstStyle/>
          <a:p>
            <a:pPr lvl="0"/>
            <a:r>
              <a:rPr lang="hu-HU" sz="2400" b="1" dirty="0"/>
              <a:t>IRODALOM</a:t>
            </a:r>
          </a:p>
          <a:p>
            <a:pPr marL="342900" lvl="0" indent="-342900">
              <a:buFont typeface="Arial" panose="020B0604020202020204" pitchFamily="34" charset="0"/>
              <a:buChar char="•"/>
            </a:pPr>
            <a:r>
              <a:rPr lang="hu-HU" sz="2400" dirty="0"/>
              <a:t>László </a:t>
            </a:r>
            <a:r>
              <a:rPr lang="hu-HU" sz="2400" dirty="0" err="1"/>
              <a:t>et</a:t>
            </a:r>
            <a:r>
              <a:rPr lang="hu-HU" sz="2400" dirty="0"/>
              <a:t> al. (2017): Az érdekek összehangolása, az érdekegyeztetés rendszerei. 9.1.1, 9.1.2., 9.2, 9.3.  alfejezet</a:t>
            </a:r>
          </a:p>
          <a:p>
            <a:pPr marL="342900" lvl="0" indent="-342900">
              <a:buFont typeface="Arial" panose="020B0604020202020204" pitchFamily="34" charset="0"/>
              <a:buChar char="•"/>
            </a:pPr>
            <a:r>
              <a:rPr lang="hu-HU" sz="2400" dirty="0"/>
              <a:t>László (2010): Alkalmazotti, foglalkoztatási vagy munkaügyi kapcsolatok? Munkaügyi Szemle, 54. évf. I. sz. pp. 33-41.</a:t>
            </a:r>
          </a:p>
          <a:p>
            <a:pPr marL="342900" lvl="0" indent="-342900">
              <a:buFont typeface="Arial" panose="020B0604020202020204" pitchFamily="34" charset="0"/>
              <a:buChar char="•"/>
            </a:pPr>
            <a:r>
              <a:rPr lang="hu-HU" sz="2400" dirty="0"/>
              <a:t>László (2007): Munkaerőpiaci politikák PTE-KTK jegyzet 263-269. oldala </a:t>
            </a:r>
          </a:p>
          <a:p>
            <a:pPr marL="342900" lvl="0" indent="-342900">
              <a:buFont typeface="Arial" panose="020B0604020202020204" pitchFamily="34" charset="0"/>
              <a:buChar char="•"/>
            </a:pPr>
            <a:endParaRPr lang="hu-HU" sz="2400" dirty="0"/>
          </a:p>
          <a:p>
            <a:pPr lvl="0"/>
            <a:r>
              <a:rPr lang="hu-HU" sz="2400" b="1" dirty="0"/>
              <a:t>FELKÉSZÜLÉS a következő alkalomra</a:t>
            </a:r>
          </a:p>
          <a:p>
            <a:pPr marL="342900" lvl="0" indent="-342900">
              <a:buFont typeface="Arial" panose="020B0604020202020204" pitchFamily="34" charset="0"/>
              <a:buChar char="•"/>
            </a:pPr>
            <a:r>
              <a:rPr lang="hu-HU" sz="2400" dirty="0"/>
              <a:t>László </a:t>
            </a:r>
            <a:r>
              <a:rPr lang="hu-HU" sz="2400" dirty="0" err="1"/>
              <a:t>et</a:t>
            </a:r>
            <a:r>
              <a:rPr lang="hu-HU" sz="2400" dirty="0"/>
              <a:t> al. (2017): Az érdekek összehangolása, az érdekegyeztetés rendszerei. 9.1.3.  alfejezete</a:t>
            </a:r>
          </a:p>
          <a:p>
            <a:pPr marL="342900" indent="-342900">
              <a:buFont typeface="Arial" panose="020B0604020202020204" pitchFamily="34" charset="0"/>
              <a:buChar char="•"/>
            </a:pPr>
            <a:r>
              <a:rPr lang="hu-HU" sz="2400" dirty="0"/>
              <a:t>László (2007): Munkaerőpiaci politikák PTE-KTK jegyzet 270-297. oldala </a:t>
            </a:r>
          </a:p>
          <a:p>
            <a:pPr lvl="0"/>
            <a:endParaRPr lang="hu-HU" sz="2400" dirty="0"/>
          </a:p>
          <a:p>
            <a:endParaRPr lang="hu-HU" dirty="0"/>
          </a:p>
        </p:txBody>
      </p:sp>
    </p:spTree>
    <p:extLst>
      <p:ext uri="{BB962C8B-B14F-4D97-AF65-F5344CB8AC3E}">
        <p14:creationId xmlns:p14="http://schemas.microsoft.com/office/powerpoint/2010/main" val="2594798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FD29944-7E86-4508-85CB-3C677EC38843}"/>
              </a:ext>
            </a:extLst>
          </p:cNvPr>
          <p:cNvSpPr>
            <a:spLocks noGrp="1"/>
          </p:cNvSpPr>
          <p:nvPr>
            <p:ph type="title"/>
          </p:nvPr>
        </p:nvSpPr>
        <p:spPr/>
        <p:txBody>
          <a:bodyPr/>
          <a:lstStyle/>
          <a:p>
            <a:endParaRPr lang="hu-HU"/>
          </a:p>
        </p:txBody>
      </p:sp>
      <p:sp>
        <p:nvSpPr>
          <p:cNvPr id="3" name="Szöveg helye 2">
            <a:extLst>
              <a:ext uri="{FF2B5EF4-FFF2-40B4-BE49-F238E27FC236}">
                <a16:creationId xmlns:a16="http://schemas.microsoft.com/office/drawing/2014/main" id="{1418C0EC-7BAF-4001-8229-5F574DDFAF4D}"/>
              </a:ext>
            </a:extLst>
          </p:cNvPr>
          <p:cNvSpPr>
            <a:spLocks noGrp="1"/>
          </p:cNvSpPr>
          <p:nvPr>
            <p:ph type="body" sz="half" idx="2"/>
          </p:nvPr>
        </p:nvSpPr>
        <p:spPr/>
        <p:txBody>
          <a:bodyPr/>
          <a:lstStyle/>
          <a:p>
            <a:endParaRPr lang="hu-HU"/>
          </a:p>
        </p:txBody>
      </p:sp>
      <p:pic>
        <p:nvPicPr>
          <p:cNvPr id="5" name="Picture 2">
            <a:extLst>
              <a:ext uri="{FF2B5EF4-FFF2-40B4-BE49-F238E27FC236}">
                <a16:creationId xmlns:a16="http://schemas.microsoft.com/office/drawing/2014/main" id="{72966F2D-4802-4337-B384-E89F2352A5B2}"/>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a:xfrm>
            <a:off x="1710973" y="3456"/>
            <a:ext cx="5327650" cy="63357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Dia számának helye 3">
            <a:extLst>
              <a:ext uri="{FF2B5EF4-FFF2-40B4-BE49-F238E27FC236}">
                <a16:creationId xmlns:a16="http://schemas.microsoft.com/office/drawing/2014/main" id="{9BFA6064-D378-40BC-82F3-ACD7BD07909C}"/>
              </a:ext>
            </a:extLst>
          </p:cNvPr>
          <p:cNvSpPr>
            <a:spLocks noGrp="1"/>
          </p:cNvSpPr>
          <p:nvPr>
            <p:ph type="sldNum" sz="quarter" idx="4"/>
          </p:nvPr>
        </p:nvSpPr>
        <p:spPr/>
        <p:txBody>
          <a:bodyPr/>
          <a:lstStyle/>
          <a:p>
            <a:fld id="{8D20C33D-EA57-4869-B900-AF436949CCB6}" type="slidenum">
              <a:rPr lang="hu-HU" smtClean="0"/>
              <a:pPr/>
              <a:t>2</a:t>
            </a:fld>
            <a:r>
              <a:rPr lang="hu-HU"/>
              <a:t>/18</a:t>
            </a:r>
            <a:endParaRPr lang="hu-HU" dirty="0"/>
          </a:p>
        </p:txBody>
      </p:sp>
    </p:spTree>
    <p:extLst>
      <p:ext uri="{BB962C8B-B14F-4D97-AF65-F5344CB8AC3E}">
        <p14:creationId xmlns:p14="http://schemas.microsoft.com/office/powerpoint/2010/main" val="20404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BB749BA-334C-43ED-A36F-34FA57C4DDBE}"/>
              </a:ext>
            </a:extLst>
          </p:cNvPr>
          <p:cNvSpPr>
            <a:spLocks noGrp="1"/>
          </p:cNvSpPr>
          <p:nvPr>
            <p:ph type="title"/>
          </p:nvPr>
        </p:nvSpPr>
        <p:spPr/>
        <p:txBody>
          <a:bodyPr/>
          <a:lstStyle/>
          <a:p>
            <a:r>
              <a:rPr lang="hu-HU" dirty="0"/>
              <a:t>Érdek-fogalmak</a:t>
            </a:r>
          </a:p>
        </p:txBody>
      </p:sp>
      <p:sp>
        <p:nvSpPr>
          <p:cNvPr id="3" name="Szöveg helye 2">
            <a:extLst>
              <a:ext uri="{FF2B5EF4-FFF2-40B4-BE49-F238E27FC236}">
                <a16:creationId xmlns:a16="http://schemas.microsoft.com/office/drawing/2014/main" id="{6C45DF95-9D46-42BA-90D7-11EEA8D3B19F}"/>
              </a:ext>
            </a:extLst>
          </p:cNvPr>
          <p:cNvSpPr>
            <a:spLocks noGrp="1"/>
          </p:cNvSpPr>
          <p:nvPr>
            <p:ph type="body" sz="half" idx="2"/>
          </p:nvPr>
        </p:nvSpPr>
        <p:spPr/>
        <p:txBody>
          <a:bodyPr/>
          <a:lstStyle/>
          <a:p>
            <a:pPr marL="457200" indent="-457200">
              <a:buFont typeface="Arial" panose="020B0604020202020204" pitchFamily="34" charset="0"/>
              <a:buChar char="•"/>
            </a:pPr>
            <a:r>
              <a:rPr lang="hu-HU" sz="2800" dirty="0"/>
              <a:t>Érdek</a:t>
            </a:r>
          </a:p>
          <a:p>
            <a:pPr marL="457200" indent="-457200">
              <a:buFont typeface="Arial" panose="020B0604020202020204" pitchFamily="34" charset="0"/>
              <a:buChar char="•"/>
            </a:pPr>
            <a:r>
              <a:rPr lang="hu-HU" sz="2800" dirty="0"/>
              <a:t>Érdek-ütközés</a:t>
            </a:r>
          </a:p>
          <a:p>
            <a:pPr marL="457200" indent="-457200">
              <a:buFont typeface="Arial" panose="020B0604020202020204" pitchFamily="34" charset="0"/>
              <a:buChar char="•"/>
            </a:pPr>
            <a:r>
              <a:rPr lang="hu-HU" sz="2800" dirty="0"/>
              <a:t>Érdek-hierarchia</a:t>
            </a:r>
          </a:p>
          <a:p>
            <a:pPr marL="457200" indent="-457200">
              <a:buFont typeface="Arial" panose="020B0604020202020204" pitchFamily="34" charset="0"/>
              <a:buChar char="•"/>
            </a:pPr>
            <a:r>
              <a:rPr lang="hu-HU" sz="2800" dirty="0"/>
              <a:t>Érdek-konfliktus</a:t>
            </a:r>
          </a:p>
          <a:p>
            <a:pPr marL="457200" indent="-457200">
              <a:buFont typeface="Arial" panose="020B0604020202020204" pitchFamily="34" charset="0"/>
              <a:buChar char="•"/>
            </a:pPr>
            <a:r>
              <a:rPr lang="hu-HU" sz="2800" dirty="0"/>
              <a:t>Érdek-beszámítás</a:t>
            </a:r>
          </a:p>
        </p:txBody>
      </p:sp>
      <p:pic>
        <p:nvPicPr>
          <p:cNvPr id="5" name="Kép 4">
            <a:extLst>
              <a:ext uri="{FF2B5EF4-FFF2-40B4-BE49-F238E27FC236}">
                <a16:creationId xmlns:a16="http://schemas.microsoft.com/office/drawing/2014/main" id="{3A7CEEE4-7275-4F40-88BB-6A9CE5A2794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358770" y="3609022"/>
            <a:ext cx="6426460" cy="2843221"/>
          </a:xfrm>
          <a:prstGeom prst="rect">
            <a:avLst/>
          </a:prstGeom>
        </p:spPr>
      </p:pic>
      <p:sp>
        <p:nvSpPr>
          <p:cNvPr id="6" name="Szöveg helye 2">
            <a:extLst>
              <a:ext uri="{FF2B5EF4-FFF2-40B4-BE49-F238E27FC236}">
                <a16:creationId xmlns:a16="http://schemas.microsoft.com/office/drawing/2014/main" id="{923BAF55-40E1-482B-A415-AE4D70D990A6}"/>
              </a:ext>
            </a:extLst>
          </p:cNvPr>
          <p:cNvSpPr txBox="1">
            <a:spLocks/>
          </p:cNvSpPr>
          <p:nvPr/>
        </p:nvSpPr>
        <p:spPr>
          <a:xfrm>
            <a:off x="5029200" y="980736"/>
            <a:ext cx="8229600" cy="5256573"/>
          </a:xfrm>
          <a:prstGeom prst="rect">
            <a:avLst/>
          </a:prstGeom>
        </p:spPr>
        <p:txBody>
          <a:bodyPr lIns="0" tIns="0"/>
          <a:lstStyle>
            <a:lvl1pPr marL="0" indent="0" algn="l" defTabSz="914400" rtl="0" eaLnBrk="1" latinLnBrk="0" hangingPunct="1">
              <a:spcBef>
                <a:spcPct val="20000"/>
              </a:spcBef>
              <a:buFont typeface="Arial" panose="020B0604020202020204" pitchFamily="34" charset="0"/>
              <a:buNone/>
              <a:defRPr sz="2000" kern="1200">
                <a:solidFill>
                  <a:schemeClr val="bg2"/>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900" kern="1200">
                <a:solidFill>
                  <a:schemeClr val="tx1"/>
                </a:solidFill>
                <a:latin typeface="+mn-lt"/>
                <a:ea typeface="+mn-ea"/>
                <a:cs typeface="+mn-cs"/>
              </a:defRPr>
            </a:lvl9pPr>
          </a:lstStyle>
          <a:p>
            <a:pPr marL="457200" indent="-457200">
              <a:buFont typeface="Arial" panose="020B0604020202020204" pitchFamily="34" charset="0"/>
              <a:buChar char="•"/>
            </a:pPr>
            <a:r>
              <a:rPr lang="hu-HU" sz="2800" dirty="0"/>
              <a:t>Érdek-összehangolás</a:t>
            </a:r>
          </a:p>
          <a:p>
            <a:pPr marL="457200" indent="-457200">
              <a:buFont typeface="Arial" panose="020B0604020202020204" pitchFamily="34" charset="0"/>
              <a:buChar char="•"/>
            </a:pPr>
            <a:r>
              <a:rPr lang="hu-HU" sz="2800" dirty="0">
                <a:hlinkClick r:id="rId4"/>
              </a:rPr>
              <a:t>Érdek-egyeztetés</a:t>
            </a:r>
            <a:endParaRPr lang="hu-HU" sz="2800" dirty="0"/>
          </a:p>
          <a:p>
            <a:pPr marL="457200" indent="-457200">
              <a:buFont typeface="Arial" panose="020B0604020202020204" pitchFamily="34" charset="0"/>
              <a:buChar char="•"/>
            </a:pPr>
            <a:r>
              <a:rPr lang="hu-HU" sz="2800" dirty="0"/>
              <a:t>Érdek-képviselet</a:t>
            </a:r>
          </a:p>
          <a:p>
            <a:pPr marL="457200" indent="-457200">
              <a:buFont typeface="Arial" panose="020B0604020202020204" pitchFamily="34" charset="0"/>
              <a:buChar char="•"/>
            </a:pPr>
            <a:r>
              <a:rPr lang="hu-HU" sz="2800" dirty="0"/>
              <a:t>Érdek-védelem</a:t>
            </a:r>
          </a:p>
          <a:p>
            <a:pPr marL="457200" indent="-457200">
              <a:buFont typeface="Arial" panose="020B0604020202020204" pitchFamily="34" charset="0"/>
              <a:buChar char="•"/>
            </a:pPr>
            <a:r>
              <a:rPr lang="hu-HU" sz="2800" dirty="0"/>
              <a:t>Érdek-harc</a:t>
            </a:r>
          </a:p>
        </p:txBody>
      </p:sp>
      <p:pic>
        <p:nvPicPr>
          <p:cNvPr id="7" name="Kép 6">
            <a:extLst>
              <a:ext uri="{FF2B5EF4-FFF2-40B4-BE49-F238E27FC236}">
                <a16:creationId xmlns:a16="http://schemas.microsoft.com/office/drawing/2014/main" id="{BE5EB21F-2A86-46BE-82F2-EB6C65055D8C}"/>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92" y="6702"/>
            <a:ext cx="4073652" cy="6858000"/>
          </a:xfrm>
          <a:prstGeom prst="rect">
            <a:avLst/>
          </a:prstGeom>
        </p:spPr>
      </p:pic>
      <p:sp>
        <p:nvSpPr>
          <p:cNvPr id="4" name="Dia számának helye 3">
            <a:extLst>
              <a:ext uri="{FF2B5EF4-FFF2-40B4-BE49-F238E27FC236}">
                <a16:creationId xmlns:a16="http://schemas.microsoft.com/office/drawing/2014/main" id="{E09E495B-9FBD-4C8E-A6AF-3AAC8EBA4FB9}"/>
              </a:ext>
            </a:extLst>
          </p:cNvPr>
          <p:cNvSpPr>
            <a:spLocks noGrp="1"/>
          </p:cNvSpPr>
          <p:nvPr>
            <p:ph type="sldNum" sz="quarter" idx="4"/>
          </p:nvPr>
        </p:nvSpPr>
        <p:spPr/>
        <p:txBody>
          <a:bodyPr/>
          <a:lstStyle/>
          <a:p>
            <a:fld id="{8D20C33D-EA57-4869-B900-AF436949CCB6}" type="slidenum">
              <a:rPr lang="hu-HU" smtClean="0"/>
              <a:pPr/>
              <a:t>3</a:t>
            </a:fld>
            <a:r>
              <a:rPr lang="hu-HU"/>
              <a:t>/18</a:t>
            </a:r>
            <a:endParaRPr lang="hu-HU" dirty="0"/>
          </a:p>
        </p:txBody>
      </p:sp>
    </p:spTree>
    <p:extLst>
      <p:ext uri="{BB962C8B-B14F-4D97-AF65-F5344CB8AC3E}">
        <p14:creationId xmlns:p14="http://schemas.microsoft.com/office/powerpoint/2010/main" val="139803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3" end="3"/>
                                            </p:txEl>
                                          </p:spTgt>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8C2F1E9-3808-48BC-8D00-8AF564F5B48B}"/>
              </a:ext>
            </a:extLst>
          </p:cNvPr>
          <p:cNvSpPr>
            <a:spLocks noGrp="1"/>
          </p:cNvSpPr>
          <p:nvPr>
            <p:ph type="title"/>
          </p:nvPr>
        </p:nvSpPr>
        <p:spPr/>
        <p:txBody>
          <a:bodyPr/>
          <a:lstStyle/>
          <a:p>
            <a:r>
              <a:rPr lang="hu-HU" dirty="0"/>
              <a:t>A munkaügyi kapcsolatok rendszere</a:t>
            </a:r>
          </a:p>
        </p:txBody>
      </p:sp>
      <p:sp>
        <p:nvSpPr>
          <p:cNvPr id="3" name="Szöveg helye 2">
            <a:extLst>
              <a:ext uri="{FF2B5EF4-FFF2-40B4-BE49-F238E27FC236}">
                <a16:creationId xmlns:a16="http://schemas.microsoft.com/office/drawing/2014/main" id="{71B35D44-061A-4B5B-A00B-6FE14730F51F}"/>
              </a:ext>
            </a:extLst>
          </p:cNvPr>
          <p:cNvSpPr>
            <a:spLocks noGrp="1"/>
          </p:cNvSpPr>
          <p:nvPr>
            <p:ph type="body" sz="half" idx="2"/>
          </p:nvPr>
        </p:nvSpPr>
        <p:spPr/>
        <p:txBody>
          <a:bodyPr/>
          <a:lstStyle/>
          <a:p>
            <a:pPr>
              <a:lnSpc>
                <a:spcPct val="90000"/>
              </a:lnSpc>
            </a:pPr>
            <a:r>
              <a:rPr lang="hu-HU" sz="2800" b="1" dirty="0"/>
              <a:t>(1) A fogalom</a:t>
            </a:r>
          </a:p>
          <a:p>
            <a:pPr>
              <a:lnSpc>
                <a:spcPct val="90000"/>
              </a:lnSpc>
            </a:pPr>
            <a:r>
              <a:rPr lang="hu-HU" sz="2800" b="1" dirty="0"/>
              <a:t>   </a:t>
            </a:r>
            <a:r>
              <a:rPr lang="hu-HU" sz="2800" b="1" dirty="0">
                <a:hlinkClick r:id="rId3"/>
              </a:rPr>
              <a:t>Munkaügyi kapcsolatok</a:t>
            </a:r>
            <a:r>
              <a:rPr lang="hu-HU" sz="2800" b="1" dirty="0"/>
              <a:t>  - Érdekegyeztetés</a:t>
            </a:r>
          </a:p>
          <a:p>
            <a:pPr lvl="1">
              <a:lnSpc>
                <a:spcPct val="90000"/>
              </a:lnSpc>
            </a:pPr>
            <a:r>
              <a:rPr lang="hu-HU" sz="2400" dirty="0" err="1"/>
              <a:t>Industrial</a:t>
            </a:r>
            <a:r>
              <a:rPr lang="hu-HU" sz="2400" dirty="0"/>
              <a:t> Relations, </a:t>
            </a:r>
            <a:r>
              <a:rPr lang="hu-HU" sz="2400" dirty="0" err="1"/>
              <a:t>Labour</a:t>
            </a:r>
            <a:r>
              <a:rPr lang="hu-HU" sz="2400" dirty="0"/>
              <a:t> Relations, </a:t>
            </a:r>
          </a:p>
          <a:p>
            <a:pPr lvl="1">
              <a:lnSpc>
                <a:spcPct val="90000"/>
              </a:lnSpc>
            </a:pPr>
            <a:r>
              <a:rPr lang="hu-HU" sz="2400" dirty="0" err="1"/>
              <a:t>Industrielle</a:t>
            </a:r>
            <a:r>
              <a:rPr lang="hu-HU" sz="2400" dirty="0"/>
              <a:t> </a:t>
            </a:r>
            <a:r>
              <a:rPr lang="hu-HU" sz="2400" dirty="0" err="1"/>
              <a:t>Beziehungen</a:t>
            </a:r>
            <a:r>
              <a:rPr lang="hu-HU" sz="2400" dirty="0"/>
              <a:t>, </a:t>
            </a:r>
            <a:r>
              <a:rPr lang="hu-HU" sz="2400" dirty="0" err="1"/>
              <a:t>Arbeitsbeziehungen</a:t>
            </a:r>
            <a:endParaRPr lang="hu-HU" sz="2400" dirty="0"/>
          </a:p>
          <a:p>
            <a:pPr>
              <a:lnSpc>
                <a:spcPct val="90000"/>
              </a:lnSpc>
              <a:spcBef>
                <a:spcPct val="40000"/>
              </a:spcBef>
            </a:pPr>
            <a:r>
              <a:rPr lang="hu-HU" sz="2800" b="1" dirty="0"/>
              <a:t>(2) Az indíték</a:t>
            </a:r>
          </a:p>
          <a:p>
            <a:pPr lvl="1">
              <a:lnSpc>
                <a:spcPct val="90000"/>
              </a:lnSpc>
              <a:buFont typeface="Wingdings" pitchFamily="2" charset="2"/>
              <a:buChar char="Ø"/>
            </a:pPr>
            <a:r>
              <a:rPr lang="hu-HU" sz="2400" dirty="0"/>
              <a:t>A munkaerő kettős jellege, eltérő érdekek</a:t>
            </a:r>
          </a:p>
          <a:p>
            <a:pPr lvl="1">
              <a:lnSpc>
                <a:spcPct val="90000"/>
              </a:lnSpc>
              <a:buFont typeface="Wingdings" pitchFamily="2" charset="2"/>
              <a:buChar char="Ø"/>
            </a:pPr>
            <a:r>
              <a:rPr lang="hu-HU" sz="2400" dirty="0"/>
              <a:t>Aszimmetria</a:t>
            </a:r>
          </a:p>
          <a:p>
            <a:pPr lvl="1">
              <a:lnSpc>
                <a:spcPct val="90000"/>
              </a:lnSpc>
              <a:buFont typeface="Wingdings" pitchFamily="2" charset="2"/>
              <a:buChar char="Ø"/>
            </a:pPr>
            <a:r>
              <a:rPr lang="hu-HU" sz="2400" dirty="0"/>
              <a:t>Konfliktus, harc</a:t>
            </a:r>
          </a:p>
          <a:p>
            <a:pPr>
              <a:lnSpc>
                <a:spcPct val="90000"/>
              </a:lnSpc>
              <a:spcBef>
                <a:spcPct val="40000"/>
              </a:spcBef>
            </a:pPr>
            <a:r>
              <a:rPr lang="hu-HU" sz="2800" b="1" dirty="0"/>
              <a:t>(3) A funkció</a:t>
            </a:r>
          </a:p>
          <a:p>
            <a:pPr lvl="1">
              <a:lnSpc>
                <a:spcPct val="90000"/>
              </a:lnSpc>
            </a:pPr>
            <a:r>
              <a:rPr lang="hu-HU" sz="2400" dirty="0"/>
              <a:t>Az eltérő érdekek egyeztetése - </a:t>
            </a:r>
          </a:p>
          <a:p>
            <a:pPr lvl="1">
              <a:lnSpc>
                <a:spcPct val="90000"/>
              </a:lnSpc>
            </a:pPr>
            <a:r>
              <a:rPr lang="hu-HU" sz="2400" dirty="0"/>
              <a:t>a károkozás megelőzésével</a:t>
            </a:r>
            <a:endParaRPr lang="hu-HU" sz="1100" dirty="0"/>
          </a:p>
        </p:txBody>
      </p:sp>
      <p:pic>
        <p:nvPicPr>
          <p:cNvPr id="5" name="Kép 4">
            <a:extLst>
              <a:ext uri="{FF2B5EF4-FFF2-40B4-BE49-F238E27FC236}">
                <a16:creationId xmlns:a16="http://schemas.microsoft.com/office/drawing/2014/main" id="{89A340FD-963E-4996-8A65-D375F4CA5D4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220072" y="3917667"/>
            <a:ext cx="3923928" cy="2578143"/>
          </a:xfrm>
          <a:prstGeom prst="rect">
            <a:avLst/>
          </a:prstGeom>
        </p:spPr>
      </p:pic>
      <p:sp>
        <p:nvSpPr>
          <p:cNvPr id="4" name="Dia számának helye 3">
            <a:extLst>
              <a:ext uri="{FF2B5EF4-FFF2-40B4-BE49-F238E27FC236}">
                <a16:creationId xmlns:a16="http://schemas.microsoft.com/office/drawing/2014/main" id="{C0EC8C05-61B6-4CB8-8FB9-0A07E42AE857}"/>
              </a:ext>
            </a:extLst>
          </p:cNvPr>
          <p:cNvSpPr>
            <a:spLocks noGrp="1"/>
          </p:cNvSpPr>
          <p:nvPr>
            <p:ph type="sldNum" sz="quarter" idx="4"/>
          </p:nvPr>
        </p:nvSpPr>
        <p:spPr/>
        <p:txBody>
          <a:bodyPr/>
          <a:lstStyle/>
          <a:p>
            <a:fld id="{8D20C33D-EA57-4869-B900-AF436949CCB6}" type="slidenum">
              <a:rPr lang="hu-HU" smtClean="0"/>
              <a:pPr/>
              <a:t>4</a:t>
            </a:fld>
            <a:r>
              <a:rPr lang="hu-HU"/>
              <a:t>/18</a:t>
            </a:r>
            <a:endParaRPr lang="hu-HU" dirty="0"/>
          </a:p>
        </p:txBody>
      </p:sp>
    </p:spTree>
    <p:extLst>
      <p:ext uri="{BB962C8B-B14F-4D97-AF65-F5344CB8AC3E}">
        <p14:creationId xmlns:p14="http://schemas.microsoft.com/office/powerpoint/2010/main" val="336865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Kép 7">
            <a:extLst>
              <a:ext uri="{FF2B5EF4-FFF2-40B4-BE49-F238E27FC236}">
                <a16:creationId xmlns:a16="http://schemas.microsoft.com/office/drawing/2014/main" id="{3E1CC724-0C9B-4470-A611-73D58820D7A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941348" y="267950"/>
            <a:ext cx="5261304" cy="6322100"/>
          </a:xfrm>
          <a:prstGeom prst="rect">
            <a:avLst/>
          </a:prstGeom>
        </p:spPr>
      </p:pic>
      <p:pic>
        <p:nvPicPr>
          <p:cNvPr id="142338" name="Picture 2"/>
          <p:cNvPicPr>
            <a:picLocks noGrp="1" noChangeAspect="1" noChangeArrowheads="1"/>
          </p:cNvPicPr>
          <p:nvPr>
            <p:ph/>
          </p:nvPr>
        </p:nvPicPr>
        <p:blipFill>
          <a:blip r:embed="rId4" cstate="email">
            <a:extLst>
              <a:ext uri="{28A0092B-C50C-407E-A947-70E740481C1C}">
                <a14:useLocalDpi xmlns:a14="http://schemas.microsoft.com/office/drawing/2010/main"/>
              </a:ext>
            </a:extLst>
          </a:blip>
          <a:srcRect/>
          <a:stretch>
            <a:fillRect/>
          </a:stretch>
        </p:blipFill>
        <p:spPr>
          <a:xfrm>
            <a:off x="1763713" y="188913"/>
            <a:ext cx="5257800" cy="6319837"/>
          </a:xfrm>
          <a:noFill/>
          <a:ln/>
        </p:spPr>
      </p:pic>
      <p:pic>
        <p:nvPicPr>
          <p:cNvPr id="6" name="Kép 5"/>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77809" y="1517629"/>
            <a:ext cx="8405950" cy="3957057"/>
          </a:xfrm>
          <a:prstGeom prst="rect">
            <a:avLst/>
          </a:prstGeom>
        </p:spPr>
      </p:pic>
      <p:pic>
        <p:nvPicPr>
          <p:cNvPr id="5" name="Kép 4"/>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7569" y="1556792"/>
            <a:ext cx="9126431" cy="3878733"/>
          </a:xfrm>
          <a:prstGeom prst="rect">
            <a:avLst/>
          </a:prstGeom>
        </p:spPr>
      </p:pic>
      <p:pic>
        <p:nvPicPr>
          <p:cNvPr id="7" name="Picture 2">
            <a:extLst>
              <a:ext uri="{FF2B5EF4-FFF2-40B4-BE49-F238E27FC236}">
                <a16:creationId xmlns:a16="http://schemas.microsoft.com/office/drawing/2014/main" id="{9369F7F2-2FC4-48BE-8509-0BA4BB0A9DA9}"/>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a:xfrm>
            <a:off x="1916113" y="341313"/>
            <a:ext cx="5257800" cy="6319837"/>
          </a:xfrm>
          <a:noFill/>
          <a:ln/>
        </p:spPr>
      </p:pic>
      <p:sp>
        <p:nvSpPr>
          <p:cNvPr id="3" name="Dia számának helye 2">
            <a:extLst>
              <a:ext uri="{FF2B5EF4-FFF2-40B4-BE49-F238E27FC236}">
                <a16:creationId xmlns:a16="http://schemas.microsoft.com/office/drawing/2014/main" id="{B6F7F652-F654-460C-B3AA-28BB9DE41733}"/>
              </a:ext>
            </a:extLst>
          </p:cNvPr>
          <p:cNvSpPr>
            <a:spLocks noGrp="1"/>
          </p:cNvSpPr>
          <p:nvPr>
            <p:ph type="sldNum" sz="quarter" idx="10"/>
          </p:nvPr>
        </p:nvSpPr>
        <p:spPr/>
        <p:txBody>
          <a:bodyPr/>
          <a:lstStyle/>
          <a:p>
            <a:fld id="{C835CBD3-82DC-4BBF-84B2-2EFB971D3BFB}" type="slidenum">
              <a:rPr lang="hu-HU" smtClean="0"/>
              <a:pPr/>
              <a:t>5</a:t>
            </a:fld>
            <a:endParaRPr lang="hu-HU"/>
          </a:p>
        </p:txBody>
      </p:sp>
    </p:spTree>
    <p:extLst>
      <p:ext uri="{BB962C8B-B14F-4D97-AF65-F5344CB8AC3E}">
        <p14:creationId xmlns:p14="http://schemas.microsoft.com/office/powerpoint/2010/main" val="985363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a:xfrm>
            <a:off x="457200" y="188640"/>
            <a:ext cx="8229600" cy="461550"/>
          </a:xfrm>
        </p:spPr>
        <p:txBody>
          <a:bodyPr/>
          <a:lstStyle/>
          <a:p>
            <a:r>
              <a:rPr lang="hu-HU" altLang="hu-HU" dirty="0">
                <a:solidFill>
                  <a:srgbClr val="0070C0"/>
                </a:solidFill>
                <a:latin typeface="Times New Roman" panose="02020603050405020304" pitchFamily="18" charset="0"/>
                <a:ea typeface="Times New Roman" panose="02020603050405020304" pitchFamily="18" charset="0"/>
                <a:cs typeface="Times New Roman" panose="02020603050405020304" pitchFamily="18" charset="0"/>
              </a:rPr>
              <a:t>Szinte teljesen leállt a győri Audi-gyár </a:t>
            </a:r>
            <a:endParaRPr lang="hu-HU" dirty="0">
              <a:solidFill>
                <a:srgbClr val="0070C0"/>
              </a:solidFill>
            </a:endParaRPr>
          </a:p>
        </p:txBody>
      </p:sp>
      <p:pic>
        <p:nvPicPr>
          <p:cNvPr id="1025" name="Kép 19" descr="DKRCS20190124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851052"/>
            <a:ext cx="7062685" cy="492011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p:cNvSpPr>
            <a:spLocks noChangeArrowheads="1"/>
          </p:cNvSpPr>
          <p:nvPr/>
        </p:nvSpPr>
        <p:spPr bwMode="auto">
          <a:xfrm>
            <a:off x="924992" y="60212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1200" b="0" i="0" u="sng" strike="noStrike" cap="none" normalizeH="0" baseline="0" dirty="0" err="1">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Stubnya</a:t>
            </a:r>
            <a:r>
              <a:rPr kumimoji="0" lang="hu-HU" altLang="hu-HU" sz="1200" b="0" i="0" u="sng" strike="noStrike" cap="none" normalizeH="0" baseline="0" dirty="0">
                <a:ln>
                  <a:noFill/>
                </a:ln>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 Bence</a:t>
            </a:r>
            <a:r>
              <a:rPr kumimoji="0" lang="hu-HU" altLang="hu-HU" sz="12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2019.01.24. 09:10 </a:t>
            </a:r>
            <a:endParaRPr kumimoji="0" lang="hu-HU" altLang="hu-HU" sz="1800" b="0" i="0" u="none" strike="noStrike" cap="none" normalizeH="0" baseline="0" dirty="0">
              <a:ln>
                <a:noFill/>
              </a:ln>
              <a:solidFill>
                <a:schemeClr val="tx1"/>
              </a:solidFill>
              <a:effectLst/>
              <a:latin typeface="Arial" panose="020B0604020202020204" pitchFamily="34" charset="0"/>
            </a:endParaRPr>
          </a:p>
        </p:txBody>
      </p:sp>
      <p:sp>
        <p:nvSpPr>
          <p:cNvPr id="3" name="Dia számának helye 2">
            <a:extLst>
              <a:ext uri="{FF2B5EF4-FFF2-40B4-BE49-F238E27FC236}">
                <a16:creationId xmlns:a16="http://schemas.microsoft.com/office/drawing/2014/main" id="{BB28C83F-7CA8-41FF-889F-E29C58207AC9}"/>
              </a:ext>
            </a:extLst>
          </p:cNvPr>
          <p:cNvSpPr>
            <a:spLocks noGrp="1"/>
          </p:cNvSpPr>
          <p:nvPr>
            <p:ph type="sldNum" sz="quarter" idx="4"/>
          </p:nvPr>
        </p:nvSpPr>
        <p:spPr/>
        <p:txBody>
          <a:bodyPr/>
          <a:lstStyle/>
          <a:p>
            <a:fld id="{8D20C33D-EA57-4869-B900-AF436949CCB6}" type="slidenum">
              <a:rPr lang="hu-HU" smtClean="0"/>
              <a:pPr/>
              <a:t>6</a:t>
            </a:fld>
            <a:r>
              <a:rPr lang="hu-HU"/>
              <a:t>/18</a:t>
            </a:r>
            <a:endParaRPr lang="hu-HU" dirty="0"/>
          </a:p>
        </p:txBody>
      </p:sp>
    </p:spTree>
    <p:extLst>
      <p:ext uri="{BB962C8B-B14F-4D97-AF65-F5344CB8AC3E}">
        <p14:creationId xmlns:p14="http://schemas.microsoft.com/office/powerpoint/2010/main" val="217371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B07F49B6-01DB-4865-B4F3-35D871D1A2A7}"/>
              </a:ext>
            </a:extLst>
          </p:cNvPr>
          <p:cNvGraphicFramePr/>
          <p:nvPr>
            <p:extLst>
              <p:ext uri="{D42A27DB-BD31-4B8C-83A1-F6EECF244321}">
                <p14:modId xmlns:p14="http://schemas.microsoft.com/office/powerpoint/2010/main" val="2922940007"/>
              </p:ext>
            </p:extLst>
          </p:nvPr>
        </p:nvGraphicFramePr>
        <p:xfrm>
          <a:off x="-648580" y="794217"/>
          <a:ext cx="10441160" cy="6092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Cím 1">
            <a:extLst>
              <a:ext uri="{FF2B5EF4-FFF2-40B4-BE49-F238E27FC236}">
                <a16:creationId xmlns:a16="http://schemas.microsoft.com/office/drawing/2014/main" id="{023B269A-31A2-45C7-8EEB-2588B8CB2337}"/>
              </a:ext>
            </a:extLst>
          </p:cNvPr>
          <p:cNvSpPr>
            <a:spLocks noGrp="1"/>
          </p:cNvSpPr>
          <p:nvPr>
            <p:ph type="title"/>
          </p:nvPr>
        </p:nvSpPr>
        <p:spPr/>
        <p:txBody>
          <a:bodyPr/>
          <a:lstStyle/>
          <a:p>
            <a:r>
              <a:rPr lang="hu-HU" dirty="0"/>
              <a:t>A munkaügyi kapcsolatok filozófiája</a:t>
            </a:r>
          </a:p>
        </p:txBody>
      </p:sp>
      <p:sp>
        <p:nvSpPr>
          <p:cNvPr id="4" name="Dia számának helye 3">
            <a:extLst>
              <a:ext uri="{FF2B5EF4-FFF2-40B4-BE49-F238E27FC236}">
                <a16:creationId xmlns:a16="http://schemas.microsoft.com/office/drawing/2014/main" id="{6DD2FDC0-A8BC-41B0-80FF-22AC6896B8BE}"/>
              </a:ext>
            </a:extLst>
          </p:cNvPr>
          <p:cNvSpPr>
            <a:spLocks noGrp="1"/>
          </p:cNvSpPr>
          <p:nvPr>
            <p:ph type="sldNum" sz="quarter" idx="4"/>
          </p:nvPr>
        </p:nvSpPr>
        <p:spPr/>
        <p:txBody>
          <a:bodyPr/>
          <a:lstStyle/>
          <a:p>
            <a:fld id="{8D20C33D-EA57-4869-B900-AF436949CCB6}" type="slidenum">
              <a:rPr lang="hu-HU" smtClean="0"/>
              <a:pPr/>
              <a:t>7</a:t>
            </a:fld>
            <a:r>
              <a:rPr lang="hu-HU"/>
              <a:t>/18</a:t>
            </a:r>
            <a:endParaRPr lang="hu-HU" dirty="0"/>
          </a:p>
        </p:txBody>
      </p:sp>
    </p:spTree>
    <p:extLst>
      <p:ext uri="{BB962C8B-B14F-4D97-AF65-F5344CB8AC3E}">
        <p14:creationId xmlns:p14="http://schemas.microsoft.com/office/powerpoint/2010/main" val="1967158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5F90D6A-FBFE-4A9F-98B9-A0BB1F6F4AF2}"/>
              </a:ext>
            </a:extLst>
          </p:cNvPr>
          <p:cNvSpPr>
            <a:spLocks noGrp="1"/>
          </p:cNvSpPr>
          <p:nvPr>
            <p:ph type="title"/>
          </p:nvPr>
        </p:nvSpPr>
        <p:spPr/>
        <p:txBody>
          <a:bodyPr/>
          <a:lstStyle/>
          <a:p>
            <a:r>
              <a:rPr lang="hu-HU" dirty="0"/>
              <a:t>A munkaügyi kapcsolatok dimenziói </a:t>
            </a:r>
          </a:p>
        </p:txBody>
      </p:sp>
      <p:sp>
        <p:nvSpPr>
          <p:cNvPr id="3" name="Szöveg helye 2">
            <a:extLst>
              <a:ext uri="{FF2B5EF4-FFF2-40B4-BE49-F238E27FC236}">
                <a16:creationId xmlns:a16="http://schemas.microsoft.com/office/drawing/2014/main" id="{245E9468-5413-412E-9018-0AB30AD078F5}"/>
              </a:ext>
            </a:extLst>
          </p:cNvPr>
          <p:cNvSpPr>
            <a:spLocks noGrp="1"/>
          </p:cNvSpPr>
          <p:nvPr>
            <p:ph type="body" sz="half" idx="2"/>
          </p:nvPr>
        </p:nvSpPr>
        <p:spPr>
          <a:xfrm>
            <a:off x="457200" y="728701"/>
            <a:ext cx="8229600" cy="5400597"/>
          </a:xfrm>
        </p:spPr>
        <p:txBody>
          <a:bodyPr/>
          <a:lstStyle/>
          <a:p>
            <a:pPr>
              <a:spcBef>
                <a:spcPts val="0"/>
              </a:spcBef>
            </a:pPr>
            <a:r>
              <a:rPr lang="hu-HU" sz="2400" b="1" dirty="0"/>
              <a:t>(</a:t>
            </a:r>
            <a:r>
              <a:rPr lang="hu-HU" sz="2800" b="1" dirty="0"/>
              <a:t>1) Az érdekérvényesítés stratégiája alapján</a:t>
            </a:r>
            <a:r>
              <a:rPr lang="hu-HU" sz="2400" b="1" dirty="0"/>
              <a:t> </a:t>
            </a:r>
          </a:p>
          <a:p>
            <a:pPr marL="720725" lvl="1" indent="-360363">
              <a:spcBef>
                <a:spcPts val="0"/>
              </a:spcBef>
              <a:buFont typeface="Wingdings" pitchFamily="2" charset="2"/>
              <a:buChar char="v"/>
            </a:pPr>
            <a:r>
              <a:rPr lang="hu-HU" sz="2400" dirty="0">
                <a:solidFill>
                  <a:schemeClr val="bg2"/>
                </a:solidFill>
              </a:rPr>
              <a:t>individuális vagy </a:t>
            </a:r>
          </a:p>
          <a:p>
            <a:pPr marL="720725" lvl="1" indent="-360363">
              <a:spcBef>
                <a:spcPts val="0"/>
              </a:spcBef>
              <a:buFont typeface="Wingdings" pitchFamily="2" charset="2"/>
              <a:buChar char="v"/>
            </a:pPr>
            <a:r>
              <a:rPr lang="hu-HU" sz="2400" dirty="0">
                <a:solidFill>
                  <a:schemeClr val="bg2"/>
                </a:solidFill>
              </a:rPr>
              <a:t>kollektív</a:t>
            </a:r>
          </a:p>
          <a:p>
            <a:pPr>
              <a:spcBef>
                <a:spcPts val="0"/>
              </a:spcBef>
            </a:pPr>
            <a:r>
              <a:rPr lang="hu-HU" sz="2800" b="1" dirty="0"/>
              <a:t>(2) Az érdekérvényesítés formája alapján:</a:t>
            </a:r>
          </a:p>
          <a:p>
            <a:pPr marL="720725" indent="-360363">
              <a:spcBef>
                <a:spcPts val="0"/>
              </a:spcBef>
              <a:buSzPct val="80000"/>
              <a:buFont typeface="Wingdings" panose="05000000000000000000" pitchFamily="2" charset="2"/>
              <a:buChar char="v"/>
            </a:pPr>
            <a:r>
              <a:rPr lang="hu-HU" sz="2400" i="1" dirty="0"/>
              <a:t>részvétel (participáció, társadalmi párbeszéd</a:t>
            </a:r>
            <a:r>
              <a:rPr lang="hu-HU" sz="2400" dirty="0"/>
              <a:t>) – gazdasági érdek, menedzser </a:t>
            </a:r>
            <a:r>
              <a:rPr lang="hu-HU" sz="2400" dirty="0" err="1"/>
              <a:t>vs</a:t>
            </a:r>
            <a:r>
              <a:rPr lang="hu-HU" sz="2400" dirty="0"/>
              <a:t>. MV (ÜT)</a:t>
            </a:r>
          </a:p>
          <a:p>
            <a:pPr marL="720725" indent="-360363">
              <a:spcBef>
                <a:spcPts val="0"/>
              </a:spcBef>
              <a:buSzPct val="80000"/>
              <a:buFont typeface="Wingdings" panose="05000000000000000000" pitchFamily="2" charset="2"/>
              <a:buChar char="v"/>
            </a:pPr>
            <a:r>
              <a:rPr lang="hu-HU" sz="2400" i="1" dirty="0"/>
              <a:t>kollektív tárgyalás, kollektív szerződés – </a:t>
            </a:r>
            <a:r>
              <a:rPr lang="hu-HU" sz="2400" dirty="0"/>
              <a:t>munkaviszonyhoz kapcsolódik, </a:t>
            </a:r>
            <a:r>
              <a:rPr lang="hu-HU" sz="2400" i="1" dirty="0"/>
              <a:t>MA </a:t>
            </a:r>
            <a:r>
              <a:rPr lang="hu-HU" sz="2400" i="1" dirty="0" err="1"/>
              <a:t>vs</a:t>
            </a:r>
            <a:r>
              <a:rPr lang="hu-HU" sz="2400" i="1" dirty="0"/>
              <a:t> MV (SZ)</a:t>
            </a:r>
            <a:endParaRPr lang="hu-HU" sz="2400" dirty="0"/>
          </a:p>
          <a:p>
            <a:pPr>
              <a:spcBef>
                <a:spcPts val="0"/>
              </a:spcBef>
            </a:pPr>
            <a:r>
              <a:rPr lang="hu-HU" sz="2800" b="1" dirty="0"/>
              <a:t>(3) A kapcsolatrendszer szintjei alapján:</a:t>
            </a:r>
            <a:endParaRPr lang="hu-HU" sz="2800" b="1" i="1" dirty="0"/>
          </a:p>
          <a:p>
            <a:pPr marL="720725" indent="-360363">
              <a:spcBef>
                <a:spcPts val="0"/>
              </a:spcBef>
              <a:buFont typeface="Wingdings" panose="05000000000000000000" pitchFamily="2" charset="2"/>
              <a:buChar char="v"/>
            </a:pPr>
            <a:r>
              <a:rPr lang="hu-HU" sz="2400" dirty="0" err="1"/>
              <a:t>makro</a:t>
            </a:r>
            <a:endParaRPr lang="hu-HU" sz="2400" dirty="0"/>
          </a:p>
          <a:p>
            <a:pPr marL="720725" indent="-360363">
              <a:spcBef>
                <a:spcPts val="0"/>
              </a:spcBef>
              <a:buFont typeface="Wingdings" panose="05000000000000000000" pitchFamily="2" charset="2"/>
              <a:buChar char="v"/>
            </a:pPr>
            <a:r>
              <a:rPr lang="hu-HU" sz="2400" dirty="0" err="1"/>
              <a:t>mezo</a:t>
            </a:r>
            <a:r>
              <a:rPr lang="hu-HU" sz="2400" dirty="0"/>
              <a:t> (ágazati, területi)</a:t>
            </a:r>
          </a:p>
          <a:p>
            <a:pPr marL="720725" indent="-360363">
              <a:spcBef>
                <a:spcPts val="0"/>
              </a:spcBef>
              <a:buFont typeface="Wingdings" panose="05000000000000000000" pitchFamily="2" charset="2"/>
              <a:buChar char="v"/>
            </a:pPr>
            <a:r>
              <a:rPr lang="hu-HU" sz="2400" dirty="0" err="1"/>
              <a:t>mikro</a:t>
            </a:r>
            <a:r>
              <a:rPr lang="hu-HU" sz="2400" dirty="0"/>
              <a:t> (üzemi)</a:t>
            </a:r>
          </a:p>
          <a:p>
            <a:pPr>
              <a:spcBef>
                <a:spcPts val="0"/>
              </a:spcBef>
            </a:pPr>
            <a:r>
              <a:rPr lang="hu-HU" sz="2800" b="1" dirty="0"/>
              <a:t>(4) A kapcsolatrendszer szereplői alapján:</a:t>
            </a:r>
            <a:endParaRPr lang="hu-HU" sz="2800" b="1" i="1" dirty="0"/>
          </a:p>
          <a:p>
            <a:pPr marL="722313">
              <a:spcBef>
                <a:spcPts val="0"/>
              </a:spcBef>
              <a:buFont typeface="Wingdings" panose="05000000000000000000" pitchFamily="2" charset="2"/>
              <a:buChar char="v"/>
            </a:pPr>
            <a:r>
              <a:rPr lang="hu-HU" sz="2400" dirty="0" err="1"/>
              <a:t>bipartit</a:t>
            </a:r>
            <a:r>
              <a:rPr lang="hu-HU" sz="2400" dirty="0"/>
              <a:t> (munkaadók – munkavállalók)</a:t>
            </a:r>
          </a:p>
          <a:p>
            <a:pPr marL="722313">
              <a:spcBef>
                <a:spcPts val="0"/>
              </a:spcBef>
              <a:buFont typeface="Wingdings" panose="05000000000000000000" pitchFamily="2" charset="2"/>
              <a:buChar char="v"/>
            </a:pPr>
            <a:r>
              <a:rPr lang="hu-HU" sz="2400" dirty="0" err="1"/>
              <a:t>tripartit</a:t>
            </a:r>
            <a:r>
              <a:rPr lang="hu-HU" sz="2400" dirty="0"/>
              <a:t> (munkaadók – munkavállalók – kormány)</a:t>
            </a:r>
          </a:p>
          <a:p>
            <a:pPr>
              <a:spcBef>
                <a:spcPct val="5000"/>
              </a:spcBef>
              <a:buSzPct val="80000"/>
              <a:buFont typeface="Wingdings" panose="05000000000000000000" pitchFamily="2" charset="2"/>
              <a:buChar char="v"/>
            </a:pPr>
            <a:endParaRPr lang="hu-HU" b="1" dirty="0">
              <a:solidFill>
                <a:srgbClr val="000168"/>
              </a:solidFill>
              <a:latin typeface="Times New Roman" pitchFamily="18" charset="0"/>
            </a:endParaRPr>
          </a:p>
          <a:p>
            <a:endParaRPr lang="hu-HU" dirty="0"/>
          </a:p>
        </p:txBody>
      </p:sp>
      <p:pic>
        <p:nvPicPr>
          <p:cNvPr id="6" name="Kép 5">
            <a:extLst>
              <a:ext uri="{FF2B5EF4-FFF2-40B4-BE49-F238E27FC236}">
                <a16:creationId xmlns:a16="http://schemas.microsoft.com/office/drawing/2014/main" id="{F94706EC-BBC5-4791-985A-4274D029CDE5}"/>
              </a:ext>
            </a:extLst>
          </p:cNvPr>
          <p:cNvPicPr>
            <a:picLocks noChangeAspect="1"/>
          </p:cNvPicPr>
          <p:nvPr/>
        </p:nvPicPr>
        <p:blipFill rotWithShape="1">
          <a:blip r:embed="rId3" cstate="email">
            <a:clrChange>
              <a:clrFrom>
                <a:srgbClr val="E4E4E4"/>
              </a:clrFrom>
              <a:clrTo>
                <a:srgbClr val="E4E4E4">
                  <a:alpha val="0"/>
                </a:srgbClr>
              </a:clrTo>
            </a:clrChange>
            <a:extLst>
              <a:ext uri="{28A0092B-C50C-407E-A947-70E740481C1C}">
                <a14:useLocalDpi xmlns:a14="http://schemas.microsoft.com/office/drawing/2010/main"/>
              </a:ext>
            </a:extLst>
          </a:blip>
          <a:srcRect/>
          <a:stretch/>
        </p:blipFill>
        <p:spPr>
          <a:xfrm>
            <a:off x="899886" y="1930400"/>
            <a:ext cx="7344229" cy="4018880"/>
          </a:xfrm>
          <a:prstGeom prst="rect">
            <a:avLst/>
          </a:prstGeom>
        </p:spPr>
      </p:pic>
      <p:pic>
        <p:nvPicPr>
          <p:cNvPr id="7" name="Kép 6">
            <a:extLst>
              <a:ext uri="{FF2B5EF4-FFF2-40B4-BE49-F238E27FC236}">
                <a16:creationId xmlns:a16="http://schemas.microsoft.com/office/drawing/2014/main" id="{05F3824F-C621-41D7-BF9D-FD0B1D0DA9B3}"/>
              </a:ext>
            </a:extLst>
          </p:cNvPr>
          <p:cNvPicPr>
            <a:picLocks noChangeAspect="1"/>
          </p:cNvPicPr>
          <p:nvPr/>
        </p:nvPicPr>
        <p:blipFill>
          <a:blip r:embed="rId4"/>
          <a:stretch>
            <a:fillRect/>
          </a:stretch>
        </p:blipFill>
        <p:spPr>
          <a:xfrm>
            <a:off x="1600200" y="129721"/>
            <a:ext cx="5943600" cy="1847850"/>
          </a:xfrm>
          <a:prstGeom prst="rect">
            <a:avLst/>
          </a:prstGeom>
        </p:spPr>
      </p:pic>
      <p:pic>
        <p:nvPicPr>
          <p:cNvPr id="9" name="Kép 8">
            <a:extLst>
              <a:ext uri="{FF2B5EF4-FFF2-40B4-BE49-F238E27FC236}">
                <a16:creationId xmlns:a16="http://schemas.microsoft.com/office/drawing/2014/main" id="{A5135F0E-F389-4D61-9298-6E8FC831D14C}"/>
              </a:ext>
            </a:extLst>
          </p:cNvPr>
          <p:cNvPicPr>
            <a:picLocks noChangeAspect="1"/>
          </p:cNvPicPr>
          <p:nvPr/>
        </p:nvPicPr>
        <p:blipFill>
          <a:blip r:embed="rId5"/>
          <a:stretch>
            <a:fillRect/>
          </a:stretch>
        </p:blipFill>
        <p:spPr>
          <a:xfrm>
            <a:off x="3052205" y="3913293"/>
            <a:ext cx="3039591" cy="2114498"/>
          </a:xfrm>
          <a:prstGeom prst="rect">
            <a:avLst/>
          </a:prstGeom>
        </p:spPr>
      </p:pic>
      <p:pic>
        <p:nvPicPr>
          <p:cNvPr id="8" name="Kép 7">
            <a:extLst>
              <a:ext uri="{FF2B5EF4-FFF2-40B4-BE49-F238E27FC236}">
                <a16:creationId xmlns:a16="http://schemas.microsoft.com/office/drawing/2014/main" id="{16A0385B-FD75-4399-8210-19F2B1E701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00200" y="0"/>
            <a:ext cx="5943600" cy="3827678"/>
          </a:xfrm>
          <a:prstGeom prst="rect">
            <a:avLst/>
          </a:prstGeom>
        </p:spPr>
      </p:pic>
      <p:sp>
        <p:nvSpPr>
          <p:cNvPr id="4" name="Dia számának helye 3">
            <a:extLst>
              <a:ext uri="{FF2B5EF4-FFF2-40B4-BE49-F238E27FC236}">
                <a16:creationId xmlns:a16="http://schemas.microsoft.com/office/drawing/2014/main" id="{E36EDA35-EDAB-420D-AFF3-F90F2ACC59B0}"/>
              </a:ext>
            </a:extLst>
          </p:cNvPr>
          <p:cNvSpPr>
            <a:spLocks noGrp="1"/>
          </p:cNvSpPr>
          <p:nvPr>
            <p:ph type="sldNum" sz="quarter" idx="4"/>
          </p:nvPr>
        </p:nvSpPr>
        <p:spPr/>
        <p:txBody>
          <a:bodyPr/>
          <a:lstStyle/>
          <a:p>
            <a:fld id="{8D20C33D-EA57-4869-B900-AF436949CCB6}" type="slidenum">
              <a:rPr lang="hu-HU" smtClean="0"/>
              <a:pPr/>
              <a:t>8</a:t>
            </a:fld>
            <a:r>
              <a:rPr lang="hu-HU"/>
              <a:t>/18</a:t>
            </a:r>
            <a:endParaRPr lang="hu-HU" dirty="0"/>
          </a:p>
        </p:txBody>
      </p:sp>
    </p:spTree>
    <p:extLst>
      <p:ext uri="{BB962C8B-B14F-4D97-AF65-F5344CB8AC3E}">
        <p14:creationId xmlns:p14="http://schemas.microsoft.com/office/powerpoint/2010/main" val="2570410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9"/>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8"/>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12D5FF0-4F19-4267-9BC2-60EE7F54A084}"/>
              </a:ext>
            </a:extLst>
          </p:cNvPr>
          <p:cNvSpPr>
            <a:spLocks noGrp="1"/>
          </p:cNvSpPr>
          <p:nvPr>
            <p:ph type="title"/>
          </p:nvPr>
        </p:nvSpPr>
        <p:spPr/>
        <p:txBody>
          <a:bodyPr/>
          <a:lstStyle/>
          <a:p>
            <a:r>
              <a:rPr lang="hu-HU" dirty="0"/>
              <a:t>A munkaügyi kapcsolatok rendszere</a:t>
            </a:r>
          </a:p>
        </p:txBody>
      </p:sp>
      <p:sp>
        <p:nvSpPr>
          <p:cNvPr id="6" name="Oval 2">
            <a:extLst>
              <a:ext uri="{FF2B5EF4-FFF2-40B4-BE49-F238E27FC236}">
                <a16:creationId xmlns:a16="http://schemas.microsoft.com/office/drawing/2014/main" id="{C24A3A86-2383-468C-91CE-381D4AC3C1A1}"/>
              </a:ext>
            </a:extLst>
          </p:cNvPr>
          <p:cNvSpPr>
            <a:spLocks noChangeArrowheads="1"/>
          </p:cNvSpPr>
          <p:nvPr/>
        </p:nvSpPr>
        <p:spPr bwMode="auto">
          <a:xfrm>
            <a:off x="2195513" y="1916113"/>
            <a:ext cx="2732087" cy="2520950"/>
          </a:xfrm>
          <a:prstGeom prst="ellipse">
            <a:avLst/>
          </a:prstGeom>
          <a:solidFill>
            <a:srgbClr val="FFFFFF"/>
          </a:solidFill>
          <a:ln w="9525" algn="ctr">
            <a:solidFill>
              <a:srgbClr val="000000"/>
            </a:solidFill>
            <a:round/>
            <a:headEnd/>
            <a:tailEnd/>
          </a:ln>
          <a:effectLst/>
        </p:spPr>
        <p:txBody>
          <a:bodyPr/>
          <a:lstStyle/>
          <a:p>
            <a:endParaRPr lang="hu-HU"/>
          </a:p>
        </p:txBody>
      </p:sp>
      <p:sp>
        <p:nvSpPr>
          <p:cNvPr id="7" name="Oval 3">
            <a:extLst>
              <a:ext uri="{FF2B5EF4-FFF2-40B4-BE49-F238E27FC236}">
                <a16:creationId xmlns:a16="http://schemas.microsoft.com/office/drawing/2014/main" id="{1D8CF593-9F6E-4DDD-B836-5A41679153EF}"/>
              </a:ext>
            </a:extLst>
          </p:cNvPr>
          <p:cNvSpPr>
            <a:spLocks noChangeArrowheads="1"/>
          </p:cNvSpPr>
          <p:nvPr/>
        </p:nvSpPr>
        <p:spPr bwMode="auto">
          <a:xfrm>
            <a:off x="3348038" y="1916113"/>
            <a:ext cx="2736850" cy="2519362"/>
          </a:xfrm>
          <a:prstGeom prst="ellipse">
            <a:avLst/>
          </a:prstGeom>
          <a:solidFill>
            <a:srgbClr val="FFFFFF">
              <a:alpha val="0"/>
            </a:srgbClr>
          </a:solidFill>
          <a:ln w="9525" algn="ctr">
            <a:solidFill>
              <a:srgbClr val="000000"/>
            </a:solidFill>
            <a:round/>
            <a:headEnd/>
            <a:tailEnd/>
          </a:ln>
          <a:effectLst/>
        </p:spPr>
        <p:txBody>
          <a:bodyPr/>
          <a:lstStyle/>
          <a:p>
            <a:endParaRPr lang="hu-HU"/>
          </a:p>
        </p:txBody>
      </p:sp>
      <p:sp>
        <p:nvSpPr>
          <p:cNvPr id="8" name="Oval 4">
            <a:extLst>
              <a:ext uri="{FF2B5EF4-FFF2-40B4-BE49-F238E27FC236}">
                <a16:creationId xmlns:a16="http://schemas.microsoft.com/office/drawing/2014/main" id="{22A2DC40-977E-4D90-88CF-BC6407772355}"/>
              </a:ext>
            </a:extLst>
          </p:cNvPr>
          <p:cNvSpPr>
            <a:spLocks noChangeArrowheads="1"/>
          </p:cNvSpPr>
          <p:nvPr/>
        </p:nvSpPr>
        <p:spPr bwMode="auto">
          <a:xfrm>
            <a:off x="3419475" y="4221163"/>
            <a:ext cx="1371600" cy="719137"/>
          </a:xfrm>
          <a:prstGeom prst="ellipse">
            <a:avLst/>
          </a:prstGeom>
          <a:solidFill>
            <a:srgbClr val="FFFFFF">
              <a:alpha val="0"/>
            </a:srgbClr>
          </a:solidFill>
          <a:ln w="9525" algn="ctr">
            <a:solidFill>
              <a:srgbClr val="000000"/>
            </a:solidFill>
            <a:round/>
            <a:headEnd/>
            <a:tailEnd/>
          </a:ln>
          <a:effectLst/>
        </p:spPr>
        <p:txBody>
          <a:bodyPr/>
          <a:lstStyle/>
          <a:p>
            <a:endParaRPr lang="hu-HU"/>
          </a:p>
        </p:txBody>
      </p:sp>
      <p:sp>
        <p:nvSpPr>
          <p:cNvPr id="9" name="Text Box 5">
            <a:extLst>
              <a:ext uri="{FF2B5EF4-FFF2-40B4-BE49-F238E27FC236}">
                <a16:creationId xmlns:a16="http://schemas.microsoft.com/office/drawing/2014/main" id="{6EBC5B39-9DE7-4EC5-9821-51273000FA36}"/>
              </a:ext>
            </a:extLst>
          </p:cNvPr>
          <p:cNvSpPr txBox="1">
            <a:spLocks noChangeArrowheads="1"/>
          </p:cNvSpPr>
          <p:nvPr/>
        </p:nvSpPr>
        <p:spPr bwMode="auto">
          <a:xfrm>
            <a:off x="2339975" y="2781300"/>
            <a:ext cx="1152525" cy="576263"/>
          </a:xfrm>
          <a:prstGeom prst="rect">
            <a:avLst/>
          </a:prstGeom>
          <a:solidFill>
            <a:srgbClr val="FFFFFF">
              <a:alpha val="0"/>
            </a:srgbClr>
          </a:solidFill>
          <a:ln w="9525" algn="ctr">
            <a:noFill/>
            <a:miter lim="800000"/>
            <a:headEnd/>
            <a:tailEnd/>
          </a:ln>
          <a:effectLst/>
        </p:spPr>
        <p:txBody>
          <a:bodyPr/>
          <a:lstStyle/>
          <a:p>
            <a:pPr algn="ctr"/>
            <a:r>
              <a:rPr lang="hu-HU" sz="2000" b="1" i="1">
                <a:solidFill>
                  <a:srgbClr val="000168"/>
                </a:solidFill>
                <a:latin typeface="Times New Roman" pitchFamily="18" charset="0"/>
              </a:rPr>
              <a:t>Munka-</a:t>
            </a:r>
          </a:p>
          <a:p>
            <a:pPr algn="ctr"/>
            <a:r>
              <a:rPr lang="hu-HU" sz="2000" b="1" i="1">
                <a:solidFill>
                  <a:srgbClr val="000168"/>
                </a:solidFill>
                <a:latin typeface="Times New Roman" pitchFamily="18" charset="0"/>
              </a:rPr>
              <a:t>adó</a:t>
            </a:r>
            <a:endParaRPr lang="hu-HU" sz="2000" b="1" i="1">
              <a:solidFill>
                <a:srgbClr val="000168"/>
              </a:solidFill>
              <a:latin typeface="Optima" pitchFamily="34" charset="0"/>
            </a:endParaRPr>
          </a:p>
        </p:txBody>
      </p:sp>
      <p:sp>
        <p:nvSpPr>
          <p:cNvPr id="10" name="Text Box 6">
            <a:extLst>
              <a:ext uri="{FF2B5EF4-FFF2-40B4-BE49-F238E27FC236}">
                <a16:creationId xmlns:a16="http://schemas.microsoft.com/office/drawing/2014/main" id="{E0A8509F-3CF9-40DC-A0A3-053DED8A3BB5}"/>
              </a:ext>
            </a:extLst>
          </p:cNvPr>
          <p:cNvSpPr txBox="1">
            <a:spLocks noChangeArrowheads="1"/>
          </p:cNvSpPr>
          <p:nvPr/>
        </p:nvSpPr>
        <p:spPr bwMode="auto">
          <a:xfrm>
            <a:off x="5003800" y="2781300"/>
            <a:ext cx="1152525" cy="592138"/>
          </a:xfrm>
          <a:prstGeom prst="rect">
            <a:avLst/>
          </a:prstGeom>
          <a:solidFill>
            <a:srgbClr val="FFFFFF">
              <a:alpha val="0"/>
            </a:srgbClr>
          </a:solidFill>
          <a:ln w="9525" algn="ctr">
            <a:noFill/>
            <a:miter lim="800000"/>
            <a:headEnd/>
            <a:tailEnd/>
          </a:ln>
          <a:effectLst/>
        </p:spPr>
        <p:txBody>
          <a:bodyPr/>
          <a:lstStyle/>
          <a:p>
            <a:r>
              <a:rPr lang="hu-HU" sz="2000" b="1" i="1">
                <a:solidFill>
                  <a:srgbClr val="000168"/>
                </a:solidFill>
                <a:latin typeface="Times New Roman" pitchFamily="18" charset="0"/>
              </a:rPr>
              <a:t>Munka-</a:t>
            </a:r>
          </a:p>
          <a:p>
            <a:r>
              <a:rPr lang="hu-HU" sz="2000" b="1" i="1">
                <a:solidFill>
                  <a:srgbClr val="000168"/>
                </a:solidFill>
                <a:latin typeface="Times New Roman" pitchFamily="18" charset="0"/>
              </a:rPr>
              <a:t>vállaló</a:t>
            </a:r>
            <a:endParaRPr lang="hu-HU" sz="2000">
              <a:solidFill>
                <a:srgbClr val="000168"/>
              </a:solidFill>
              <a:latin typeface="Optima" pitchFamily="34" charset="0"/>
            </a:endParaRPr>
          </a:p>
        </p:txBody>
      </p:sp>
      <p:sp>
        <p:nvSpPr>
          <p:cNvPr id="11" name="Text Box 8">
            <a:extLst>
              <a:ext uri="{FF2B5EF4-FFF2-40B4-BE49-F238E27FC236}">
                <a16:creationId xmlns:a16="http://schemas.microsoft.com/office/drawing/2014/main" id="{E0ED9BFC-AD26-48A6-B93C-2E2B9C69CA75}"/>
              </a:ext>
            </a:extLst>
          </p:cNvPr>
          <p:cNvSpPr txBox="1">
            <a:spLocks noChangeArrowheads="1"/>
          </p:cNvSpPr>
          <p:nvPr/>
        </p:nvSpPr>
        <p:spPr bwMode="auto">
          <a:xfrm>
            <a:off x="3419475" y="4437063"/>
            <a:ext cx="1371600" cy="457200"/>
          </a:xfrm>
          <a:prstGeom prst="rect">
            <a:avLst/>
          </a:prstGeom>
          <a:solidFill>
            <a:srgbClr val="FFFFFF">
              <a:alpha val="0"/>
            </a:srgbClr>
          </a:solidFill>
          <a:ln w="9525" algn="ctr">
            <a:noFill/>
            <a:miter lim="800000"/>
            <a:headEnd/>
            <a:tailEnd/>
          </a:ln>
          <a:effectLst/>
        </p:spPr>
        <p:txBody>
          <a:bodyPr/>
          <a:lstStyle/>
          <a:p>
            <a:pPr algn="ctr"/>
            <a:r>
              <a:rPr lang="hu-HU" sz="1200" b="1">
                <a:latin typeface="Times New Roman" pitchFamily="18" charset="0"/>
              </a:rPr>
              <a:t>Emberi erőforrás menedzsment</a:t>
            </a:r>
            <a:endParaRPr lang="hu-HU">
              <a:latin typeface="Optima" pitchFamily="34" charset="0"/>
            </a:endParaRPr>
          </a:p>
        </p:txBody>
      </p:sp>
      <p:sp>
        <p:nvSpPr>
          <p:cNvPr id="12" name="Text Box 9">
            <a:extLst>
              <a:ext uri="{FF2B5EF4-FFF2-40B4-BE49-F238E27FC236}">
                <a16:creationId xmlns:a16="http://schemas.microsoft.com/office/drawing/2014/main" id="{4E9365D5-334A-4AC5-987C-72FF4E447566}"/>
              </a:ext>
            </a:extLst>
          </p:cNvPr>
          <p:cNvSpPr txBox="1">
            <a:spLocks noChangeArrowheads="1"/>
          </p:cNvSpPr>
          <p:nvPr/>
        </p:nvSpPr>
        <p:spPr bwMode="auto">
          <a:xfrm>
            <a:off x="3635375" y="2420938"/>
            <a:ext cx="1081088" cy="1287462"/>
          </a:xfrm>
          <a:prstGeom prst="rect">
            <a:avLst/>
          </a:prstGeom>
          <a:solidFill>
            <a:srgbClr val="FFFFFF">
              <a:alpha val="0"/>
            </a:srgbClr>
          </a:solidFill>
          <a:ln w="9525" algn="ctr">
            <a:noFill/>
            <a:miter lim="800000"/>
            <a:headEnd/>
            <a:tailEnd/>
          </a:ln>
          <a:effectLst/>
        </p:spPr>
        <p:txBody>
          <a:bodyPr/>
          <a:lstStyle/>
          <a:p>
            <a:pPr algn="ctr">
              <a:spcAft>
                <a:spcPts val="600"/>
              </a:spcAft>
            </a:pPr>
            <a:r>
              <a:rPr lang="hu-HU" sz="2000" b="1">
                <a:solidFill>
                  <a:srgbClr val="000168"/>
                </a:solidFill>
                <a:latin typeface="Times New Roman" pitchFamily="18" charset="0"/>
              </a:rPr>
              <a:t>munka-</a:t>
            </a:r>
          </a:p>
          <a:p>
            <a:pPr algn="ctr">
              <a:spcAft>
                <a:spcPts val="600"/>
              </a:spcAft>
            </a:pPr>
            <a:r>
              <a:rPr lang="hu-HU" sz="2000" b="1">
                <a:solidFill>
                  <a:srgbClr val="000168"/>
                </a:solidFill>
                <a:latin typeface="Times New Roman" pitchFamily="18" charset="0"/>
              </a:rPr>
              <a:t>ügyi </a:t>
            </a:r>
          </a:p>
          <a:p>
            <a:pPr algn="ctr">
              <a:spcAft>
                <a:spcPts val="600"/>
              </a:spcAft>
            </a:pPr>
            <a:r>
              <a:rPr lang="hu-HU" sz="2000" b="1">
                <a:solidFill>
                  <a:srgbClr val="000168"/>
                </a:solidFill>
                <a:latin typeface="Times New Roman" pitchFamily="18" charset="0"/>
              </a:rPr>
              <a:t>kapcso-</a:t>
            </a:r>
          </a:p>
          <a:p>
            <a:pPr algn="ctr">
              <a:spcAft>
                <a:spcPts val="600"/>
              </a:spcAft>
            </a:pPr>
            <a:r>
              <a:rPr lang="hu-HU" sz="2000" b="1">
                <a:solidFill>
                  <a:srgbClr val="000168"/>
                </a:solidFill>
                <a:latin typeface="Times New Roman" pitchFamily="18" charset="0"/>
              </a:rPr>
              <a:t>latok</a:t>
            </a:r>
            <a:endParaRPr lang="hu-HU" sz="2000">
              <a:solidFill>
                <a:srgbClr val="000168"/>
              </a:solidFill>
              <a:latin typeface="Optima" pitchFamily="34" charset="0"/>
            </a:endParaRPr>
          </a:p>
        </p:txBody>
      </p:sp>
      <p:sp>
        <p:nvSpPr>
          <p:cNvPr id="13" name="AutoShape 10">
            <a:extLst>
              <a:ext uri="{FF2B5EF4-FFF2-40B4-BE49-F238E27FC236}">
                <a16:creationId xmlns:a16="http://schemas.microsoft.com/office/drawing/2014/main" id="{5ADBD4E8-D616-4B39-9103-0542D91F7CA4}"/>
              </a:ext>
            </a:extLst>
          </p:cNvPr>
          <p:cNvSpPr>
            <a:spLocks noChangeArrowheads="1"/>
          </p:cNvSpPr>
          <p:nvPr/>
        </p:nvSpPr>
        <p:spPr bwMode="auto">
          <a:xfrm>
            <a:off x="323850" y="1844675"/>
            <a:ext cx="2058988" cy="342900"/>
          </a:xfrm>
          <a:prstGeom prst="wedgeRoundRectCallout">
            <a:avLst>
              <a:gd name="adj1" fmla="val 117384"/>
              <a:gd name="adj2" fmla="val 228704"/>
              <a:gd name="adj3" fmla="val 16667"/>
            </a:avLst>
          </a:prstGeom>
          <a:solidFill>
            <a:srgbClr val="FFFFFF">
              <a:alpha val="0"/>
            </a:srgbClr>
          </a:solidFill>
          <a:ln w="9525" algn="ctr">
            <a:solidFill>
              <a:srgbClr val="2B9D3E"/>
            </a:solidFill>
            <a:prstDash val="dash"/>
            <a:miter lim="800000"/>
            <a:headEnd/>
            <a:tailEnd/>
          </a:ln>
          <a:effectLst/>
        </p:spPr>
        <p:txBody>
          <a:bodyPr/>
          <a:lstStyle/>
          <a:p>
            <a:r>
              <a:rPr lang="hu-HU" sz="1600" b="1">
                <a:solidFill>
                  <a:srgbClr val="2B9D3E"/>
                </a:solidFill>
                <a:latin typeface="Times New Roman" pitchFamily="18" charset="0"/>
              </a:rPr>
              <a:t>Kollektív érdekek</a:t>
            </a:r>
            <a:endParaRPr lang="hu-HU" sz="1600" b="1">
              <a:solidFill>
                <a:srgbClr val="2B9D3E"/>
              </a:solidFill>
              <a:latin typeface="Optima" pitchFamily="34" charset="0"/>
            </a:endParaRPr>
          </a:p>
        </p:txBody>
      </p:sp>
      <p:sp>
        <p:nvSpPr>
          <p:cNvPr id="14" name="AutoShape 11">
            <a:extLst>
              <a:ext uri="{FF2B5EF4-FFF2-40B4-BE49-F238E27FC236}">
                <a16:creationId xmlns:a16="http://schemas.microsoft.com/office/drawing/2014/main" id="{0DF09E9A-B5ED-4F51-A4A0-9911712BE2E8}"/>
              </a:ext>
            </a:extLst>
          </p:cNvPr>
          <p:cNvSpPr>
            <a:spLocks noChangeArrowheads="1"/>
          </p:cNvSpPr>
          <p:nvPr/>
        </p:nvSpPr>
        <p:spPr bwMode="auto">
          <a:xfrm>
            <a:off x="250825" y="3789363"/>
            <a:ext cx="2017713" cy="342900"/>
          </a:xfrm>
          <a:prstGeom prst="wedgeRoundRectCallout">
            <a:avLst>
              <a:gd name="adj1" fmla="val 118134"/>
              <a:gd name="adj2" fmla="val -163889"/>
              <a:gd name="adj3" fmla="val 16667"/>
            </a:avLst>
          </a:prstGeom>
          <a:solidFill>
            <a:srgbClr val="FFFFFF">
              <a:alpha val="0"/>
            </a:srgbClr>
          </a:solidFill>
          <a:ln w="9525" algn="ctr">
            <a:solidFill>
              <a:srgbClr val="2B9D3E"/>
            </a:solidFill>
            <a:prstDash val="dash"/>
            <a:miter lim="800000"/>
            <a:headEnd/>
            <a:tailEnd/>
          </a:ln>
          <a:effectLst/>
        </p:spPr>
        <p:txBody>
          <a:bodyPr/>
          <a:lstStyle/>
          <a:p>
            <a:r>
              <a:rPr lang="hu-HU" sz="1600" b="1">
                <a:solidFill>
                  <a:srgbClr val="2B9D3E"/>
                </a:solidFill>
                <a:latin typeface="Times New Roman" pitchFamily="18" charset="0"/>
              </a:rPr>
              <a:t>Közösen szervezett</a:t>
            </a:r>
            <a:endParaRPr lang="hu-HU" sz="1600" b="1">
              <a:solidFill>
                <a:srgbClr val="2B9D3E"/>
              </a:solidFill>
              <a:latin typeface="Optima" pitchFamily="34" charset="0"/>
            </a:endParaRPr>
          </a:p>
        </p:txBody>
      </p:sp>
      <p:sp>
        <p:nvSpPr>
          <p:cNvPr id="15" name="AutoShape 12">
            <a:extLst>
              <a:ext uri="{FF2B5EF4-FFF2-40B4-BE49-F238E27FC236}">
                <a16:creationId xmlns:a16="http://schemas.microsoft.com/office/drawing/2014/main" id="{6DA8E698-AB03-477C-9B62-6B4F7FC1CD68}"/>
              </a:ext>
            </a:extLst>
          </p:cNvPr>
          <p:cNvSpPr>
            <a:spLocks noChangeArrowheads="1"/>
          </p:cNvSpPr>
          <p:nvPr/>
        </p:nvSpPr>
        <p:spPr bwMode="auto">
          <a:xfrm>
            <a:off x="5940425" y="1773238"/>
            <a:ext cx="2087563" cy="503237"/>
          </a:xfrm>
          <a:prstGeom prst="wedgeRoundRectCallout">
            <a:avLst>
              <a:gd name="adj1" fmla="val -114944"/>
              <a:gd name="adj2" fmla="val 154102"/>
              <a:gd name="adj3" fmla="val 16667"/>
            </a:avLst>
          </a:prstGeom>
          <a:solidFill>
            <a:srgbClr val="FFFFFF">
              <a:alpha val="0"/>
            </a:srgbClr>
          </a:solidFill>
          <a:ln w="9525" algn="ctr">
            <a:solidFill>
              <a:srgbClr val="2B9D3E"/>
            </a:solidFill>
            <a:prstDash val="dash"/>
            <a:miter lim="800000"/>
            <a:headEnd/>
            <a:tailEnd/>
          </a:ln>
          <a:effectLst/>
        </p:spPr>
        <p:txBody>
          <a:bodyPr/>
          <a:lstStyle/>
          <a:p>
            <a:pPr algn="ctr">
              <a:lnSpc>
                <a:spcPct val="80000"/>
              </a:lnSpc>
            </a:pPr>
            <a:r>
              <a:rPr lang="hu-HU" sz="1600" b="1">
                <a:solidFill>
                  <a:srgbClr val="2B9D3E"/>
                </a:solidFill>
                <a:latin typeface="Times New Roman" pitchFamily="18" charset="0"/>
              </a:rPr>
              <a:t>Makro/mezo/mikro szintű</a:t>
            </a:r>
          </a:p>
        </p:txBody>
      </p:sp>
      <p:sp>
        <p:nvSpPr>
          <p:cNvPr id="16" name="AutoShape 13">
            <a:extLst>
              <a:ext uri="{FF2B5EF4-FFF2-40B4-BE49-F238E27FC236}">
                <a16:creationId xmlns:a16="http://schemas.microsoft.com/office/drawing/2014/main" id="{20D2AE6A-AB56-4478-A83C-D89728C31DD3}"/>
              </a:ext>
            </a:extLst>
          </p:cNvPr>
          <p:cNvSpPr>
            <a:spLocks noChangeArrowheads="1"/>
          </p:cNvSpPr>
          <p:nvPr/>
        </p:nvSpPr>
        <p:spPr bwMode="auto">
          <a:xfrm>
            <a:off x="6011863" y="3860800"/>
            <a:ext cx="2089150" cy="504825"/>
          </a:xfrm>
          <a:prstGeom prst="wedgeRoundRectCallout">
            <a:avLst>
              <a:gd name="adj1" fmla="val -118847"/>
              <a:gd name="adj2" fmla="val -143398"/>
              <a:gd name="adj3" fmla="val 16667"/>
            </a:avLst>
          </a:prstGeom>
          <a:solidFill>
            <a:srgbClr val="FFFFFF">
              <a:alpha val="0"/>
            </a:srgbClr>
          </a:solidFill>
          <a:ln w="9525" algn="ctr">
            <a:solidFill>
              <a:srgbClr val="2B9D3E"/>
            </a:solidFill>
            <a:prstDash val="dash"/>
            <a:miter lim="800000"/>
            <a:headEnd/>
            <a:tailEnd/>
          </a:ln>
          <a:effectLst/>
        </p:spPr>
        <p:txBody>
          <a:bodyPr/>
          <a:lstStyle/>
          <a:p>
            <a:pPr algn="ctr">
              <a:lnSpc>
                <a:spcPct val="80000"/>
              </a:lnSpc>
            </a:pPr>
            <a:r>
              <a:rPr lang="hu-HU" sz="1600" b="1">
                <a:solidFill>
                  <a:srgbClr val="2B9D3E"/>
                </a:solidFill>
                <a:latin typeface="Times New Roman" pitchFamily="18" charset="0"/>
              </a:rPr>
              <a:t>Formalizált, képviseleti</a:t>
            </a:r>
            <a:endParaRPr lang="hu-HU" sz="1600" b="1">
              <a:solidFill>
                <a:srgbClr val="2B9D3E"/>
              </a:solidFill>
              <a:latin typeface="Optima" pitchFamily="34" charset="0"/>
            </a:endParaRPr>
          </a:p>
        </p:txBody>
      </p:sp>
      <p:sp>
        <p:nvSpPr>
          <p:cNvPr id="17" name="Text Box 15">
            <a:extLst>
              <a:ext uri="{FF2B5EF4-FFF2-40B4-BE49-F238E27FC236}">
                <a16:creationId xmlns:a16="http://schemas.microsoft.com/office/drawing/2014/main" id="{0E139000-3EC3-46EA-8BA3-4A1B630F12DB}"/>
              </a:ext>
            </a:extLst>
          </p:cNvPr>
          <p:cNvSpPr txBox="1">
            <a:spLocks noChangeArrowheads="1"/>
          </p:cNvSpPr>
          <p:nvPr/>
        </p:nvSpPr>
        <p:spPr bwMode="auto">
          <a:xfrm>
            <a:off x="539750" y="5373688"/>
            <a:ext cx="7848600" cy="720725"/>
          </a:xfrm>
          <a:prstGeom prst="rect">
            <a:avLst/>
          </a:prstGeom>
          <a:solidFill>
            <a:srgbClr val="FFFFFF"/>
          </a:solidFill>
          <a:ln w="9525" algn="ctr">
            <a:solidFill>
              <a:srgbClr val="000000"/>
            </a:solidFill>
            <a:miter lim="800000"/>
            <a:headEnd/>
            <a:tailEnd/>
          </a:ln>
          <a:effectLst/>
        </p:spPr>
        <p:txBody>
          <a:bodyPr/>
          <a:lstStyle/>
          <a:p>
            <a:pPr algn="ctr"/>
            <a:r>
              <a:rPr lang="hu-HU" sz="1600" b="1">
                <a:latin typeface="Times New Roman" pitchFamily="18" charset="0"/>
              </a:rPr>
              <a:t>Fő területei:</a:t>
            </a:r>
            <a:r>
              <a:rPr lang="hu-HU" sz="1600">
                <a:latin typeface="Times New Roman" pitchFamily="18" charset="0"/>
              </a:rPr>
              <a:t> kollektív tárgyalás, participáció, esetenként konfliktus-kezelés, ill. munkaharc,</a:t>
            </a:r>
          </a:p>
          <a:p>
            <a:pPr algn="ctr"/>
            <a:r>
              <a:rPr lang="hu-HU" sz="1600">
                <a:latin typeface="Times New Roman" pitchFamily="18" charset="0"/>
              </a:rPr>
              <a:t>makro szinten társadalmi párbeszéd, társadalmi-gazdasági megállapodás</a:t>
            </a:r>
            <a:endParaRPr lang="hu-HU" sz="1600">
              <a:latin typeface="Optima" pitchFamily="34" charset="0"/>
            </a:endParaRPr>
          </a:p>
        </p:txBody>
      </p:sp>
      <p:sp>
        <p:nvSpPr>
          <p:cNvPr id="4" name="Dia számának helye 3">
            <a:extLst>
              <a:ext uri="{FF2B5EF4-FFF2-40B4-BE49-F238E27FC236}">
                <a16:creationId xmlns:a16="http://schemas.microsoft.com/office/drawing/2014/main" id="{D265A5D5-9FA8-4237-A65F-B21B1DE314C9}"/>
              </a:ext>
            </a:extLst>
          </p:cNvPr>
          <p:cNvSpPr>
            <a:spLocks noGrp="1"/>
          </p:cNvSpPr>
          <p:nvPr>
            <p:ph type="sldNum" sz="quarter" idx="4"/>
          </p:nvPr>
        </p:nvSpPr>
        <p:spPr/>
        <p:txBody>
          <a:bodyPr/>
          <a:lstStyle/>
          <a:p>
            <a:fld id="{8D20C33D-EA57-4869-B900-AF436949CCB6}" type="slidenum">
              <a:rPr lang="hu-HU" smtClean="0"/>
              <a:pPr/>
              <a:t>9</a:t>
            </a:fld>
            <a:r>
              <a:rPr lang="hu-HU"/>
              <a:t>/18</a:t>
            </a:r>
            <a:endParaRPr lang="hu-HU" dirty="0"/>
          </a:p>
        </p:txBody>
      </p:sp>
    </p:spTree>
    <p:extLst>
      <p:ext uri="{BB962C8B-B14F-4D97-AF65-F5344CB8AC3E}">
        <p14:creationId xmlns:p14="http://schemas.microsoft.com/office/powerpoint/2010/main" val="3496880155"/>
      </p:ext>
    </p:extLst>
  </p:cSld>
  <p:clrMapOvr>
    <a:masterClrMapping/>
  </p:clrMapOvr>
</p:sld>
</file>

<file path=ppt/theme/theme1.xml><?xml version="1.0" encoding="utf-8"?>
<a:theme xmlns:a="http://schemas.openxmlformats.org/drawingml/2006/main" name="KTK kari ppt sablon_2">
  <a:themeElements>
    <a:clrScheme name="KTK PPT">
      <a:dk1>
        <a:sysClr val="windowText" lastClr="000000"/>
      </a:dk1>
      <a:lt1>
        <a:sysClr val="window" lastClr="FFFFFF"/>
      </a:lt1>
      <a:dk2>
        <a:srgbClr val="1F497D"/>
      </a:dk2>
      <a:lt2>
        <a:srgbClr val="2E8FD6"/>
      </a:lt2>
      <a:accent1>
        <a:srgbClr val="2E8FD6"/>
      </a:accent1>
      <a:accent2>
        <a:srgbClr val="00ABD1"/>
      </a:accent2>
      <a:accent3>
        <a:srgbClr val="62C530"/>
      </a:accent3>
      <a:accent4>
        <a:srgbClr val="FF0000"/>
      </a:accent4>
      <a:accent5>
        <a:srgbClr val="4BACC6"/>
      </a:accent5>
      <a:accent6>
        <a:srgbClr val="C00000"/>
      </a:accent6>
      <a:hlink>
        <a:srgbClr val="1F497D"/>
      </a:hlink>
      <a:folHlink>
        <a:srgbClr val="1F497D"/>
      </a:folHlink>
    </a:clrScheme>
    <a:fontScheme name="Klasszikus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é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Pécsiközgáz_ ppt_hu</Template>
  <TotalTime>4575</TotalTime>
  <Words>2688</Words>
  <Application>Microsoft Office PowerPoint</Application>
  <PresentationFormat>Diavetítés a képernyőre (4:3 oldalarány)</PresentationFormat>
  <Paragraphs>378</Paragraphs>
  <Slides>19</Slides>
  <Notes>12</Notes>
  <HiddenSlides>0</HiddenSlides>
  <MMClips>0</MMClips>
  <ScaleCrop>false</ScaleCrop>
  <HeadingPairs>
    <vt:vector size="6" baseType="variant">
      <vt:variant>
        <vt:lpstr>Használt betűtípusok</vt:lpstr>
      </vt:variant>
      <vt:variant>
        <vt:i4>7</vt:i4>
      </vt:variant>
      <vt:variant>
        <vt:lpstr>Téma</vt:lpstr>
      </vt:variant>
      <vt:variant>
        <vt:i4>1</vt:i4>
      </vt:variant>
      <vt:variant>
        <vt:lpstr>Diacímek</vt:lpstr>
      </vt:variant>
      <vt:variant>
        <vt:i4>19</vt:i4>
      </vt:variant>
    </vt:vector>
  </HeadingPairs>
  <TitlesOfParts>
    <vt:vector size="27" baseType="lpstr">
      <vt:lpstr>Arial</vt:lpstr>
      <vt:lpstr>Calibri</vt:lpstr>
      <vt:lpstr>Futura Std Medium</vt:lpstr>
      <vt:lpstr>Optima</vt:lpstr>
      <vt:lpstr>Times New Roman</vt:lpstr>
      <vt:lpstr>Trebuchet MS</vt:lpstr>
      <vt:lpstr>Wingdings</vt:lpstr>
      <vt:lpstr>KTK kari ppt sablon_2</vt:lpstr>
      <vt:lpstr>A munkaügyi kapcsolatok rendszere – 1. Érdekegyeztetés  </vt:lpstr>
      <vt:lpstr>PowerPoint-bemutató</vt:lpstr>
      <vt:lpstr>Érdek-fogalmak</vt:lpstr>
      <vt:lpstr>A munkaügyi kapcsolatok rendszere</vt:lpstr>
      <vt:lpstr>PowerPoint-bemutató</vt:lpstr>
      <vt:lpstr>Szinte teljesen leállt a győri Audi-gyár </vt:lpstr>
      <vt:lpstr>A munkaügyi kapcsolatok filozófiája</vt:lpstr>
      <vt:lpstr>A munkaügyi kapcsolatok dimenziói </vt:lpstr>
      <vt:lpstr>A munkaügyi kapcsolatok rendszere</vt:lpstr>
      <vt:lpstr>Az alkalmazotti kapcsolatok rendszere</vt:lpstr>
      <vt:lpstr>The VOICE</vt:lpstr>
      <vt:lpstr>Kommunikációs csatornák megjelenése az alkalmazottakhoz szóló kommunikációban a magyar privát szférában működő vállalatoknál (%)</vt:lpstr>
      <vt:lpstr>Felfelé irányuló kommunikációs csatornák az alkalmazotti kommunikációban a magyar privát szférában működő vállalatoknál (%)</vt:lpstr>
      <vt:lpstr>Munkavállalói érdek</vt:lpstr>
      <vt:lpstr>Munkaadói érdek</vt:lpstr>
      <vt:lpstr>Érdekérvényesítési eszközök</vt:lpstr>
      <vt:lpstr>Az érdekkülönbségek feloldása</vt:lpstr>
      <vt:lpstr>PowerPoint-bemutató</vt:lpstr>
      <vt:lpstr>Forrás, felkészülés</vt:lpstr>
    </vt:vector>
  </TitlesOfParts>
  <Company>PTE MARKETING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Felsőoktatási marketing</dc:title>
  <dc:creator>Kuráth Gabriella</dc:creator>
  <cp:lastModifiedBy>Norbert Sipos</cp:lastModifiedBy>
  <cp:revision>212</cp:revision>
  <dcterms:created xsi:type="dcterms:W3CDTF">2007-11-10T19:28:10Z</dcterms:created>
  <dcterms:modified xsi:type="dcterms:W3CDTF">2019-02-06T11:23:20Z</dcterms:modified>
</cp:coreProperties>
</file>