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741" r:id="rId1"/>
  </p:sldMasterIdLst>
  <p:notesMasterIdLst>
    <p:notesMasterId r:id="rId40"/>
  </p:notesMasterIdLst>
  <p:handoutMasterIdLst>
    <p:handoutMasterId r:id="rId41"/>
  </p:handoutMasterIdLst>
  <p:sldIdLst>
    <p:sldId id="413" r:id="rId2"/>
    <p:sldId id="431" r:id="rId3"/>
    <p:sldId id="433" r:id="rId4"/>
    <p:sldId id="435" r:id="rId5"/>
    <p:sldId id="434" r:id="rId6"/>
    <p:sldId id="436" r:id="rId7"/>
    <p:sldId id="437" r:id="rId8"/>
    <p:sldId id="438" r:id="rId9"/>
    <p:sldId id="439" r:id="rId10"/>
    <p:sldId id="440" r:id="rId11"/>
    <p:sldId id="442" r:id="rId12"/>
    <p:sldId id="441" r:id="rId13"/>
    <p:sldId id="444" r:id="rId14"/>
    <p:sldId id="443" r:id="rId15"/>
    <p:sldId id="446" r:id="rId16"/>
    <p:sldId id="445" r:id="rId17"/>
    <p:sldId id="448" r:id="rId18"/>
    <p:sldId id="449" r:id="rId19"/>
    <p:sldId id="447" r:id="rId20"/>
    <p:sldId id="450" r:id="rId21"/>
    <p:sldId id="451" r:id="rId22"/>
    <p:sldId id="452" r:id="rId23"/>
    <p:sldId id="454" r:id="rId24"/>
    <p:sldId id="455" r:id="rId25"/>
    <p:sldId id="456" r:id="rId26"/>
    <p:sldId id="408" r:id="rId27"/>
    <p:sldId id="470" r:id="rId28"/>
    <p:sldId id="458" r:id="rId29"/>
    <p:sldId id="459" r:id="rId30"/>
    <p:sldId id="471" r:id="rId31"/>
    <p:sldId id="472" r:id="rId32"/>
    <p:sldId id="473" r:id="rId33"/>
    <p:sldId id="474" r:id="rId34"/>
    <p:sldId id="475" r:id="rId35"/>
    <p:sldId id="476" r:id="rId36"/>
    <p:sldId id="477" r:id="rId37"/>
    <p:sldId id="457" r:id="rId38"/>
    <p:sldId id="479" r:id="rId3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Közepesen sötét stílus 3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Sötét stílus 1 – 1. jelölőszín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 autoAdjust="0"/>
    <p:restoredTop sz="65863" autoAdjust="0"/>
  </p:normalViewPr>
  <p:slideViewPr>
    <p:cSldViewPr>
      <p:cViewPr varScale="1">
        <p:scale>
          <a:sx n="76" d="100"/>
          <a:sy n="76" d="100"/>
        </p:scale>
        <p:origin x="26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0A2299-84A1-4D8E-A0E2-9BCB8216F1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hu-HU"/>
        </a:p>
      </dgm:t>
    </dgm:pt>
    <dgm:pt modelId="{0242D171-AEDC-4C45-B864-6007F5A54ACD}">
      <dgm:prSet phldrT="[Szöveg]" custT="1"/>
      <dgm:spPr/>
      <dgm:t>
        <a:bodyPr/>
        <a:lstStyle/>
        <a:p>
          <a:r>
            <a:rPr lang="hu-HU" sz="3200" dirty="0"/>
            <a:t>Kollektív szerződés</a:t>
          </a:r>
        </a:p>
      </dgm:t>
    </dgm:pt>
    <dgm:pt modelId="{3EE83122-35E7-4927-92F0-D9DB944F5B6D}" type="parTrans" cxnId="{96ED179B-2276-4EFD-A7E9-76E282F25BC1}">
      <dgm:prSet/>
      <dgm:spPr/>
      <dgm:t>
        <a:bodyPr/>
        <a:lstStyle/>
        <a:p>
          <a:endParaRPr lang="hu-HU" sz="2800"/>
        </a:p>
      </dgm:t>
    </dgm:pt>
    <dgm:pt modelId="{D585FAB0-1DF5-485F-8DAA-4D0B15984A37}" type="sibTrans" cxnId="{96ED179B-2276-4EFD-A7E9-76E282F25BC1}">
      <dgm:prSet/>
      <dgm:spPr/>
      <dgm:t>
        <a:bodyPr/>
        <a:lstStyle/>
        <a:p>
          <a:endParaRPr lang="hu-HU" sz="2800"/>
        </a:p>
      </dgm:t>
    </dgm:pt>
    <dgm:pt modelId="{488EF17D-F5C9-4FE6-82FC-AA8BDA568FAC}">
      <dgm:prSet phldrT="[Szöveg]" custT="1"/>
      <dgm:spPr/>
      <dgm:t>
        <a:bodyPr/>
        <a:lstStyle/>
        <a:p>
          <a:r>
            <a:rPr lang="hu-HU" sz="3200" dirty="0"/>
            <a:t>Privát törvényhozó</a:t>
          </a:r>
        </a:p>
      </dgm:t>
    </dgm:pt>
    <dgm:pt modelId="{17B6794D-AF7F-4FBE-9C67-0E7F0DD61179}" type="parTrans" cxnId="{44ECA81C-CBE9-4B31-9306-B0DD0DD54C70}">
      <dgm:prSet/>
      <dgm:spPr/>
      <dgm:t>
        <a:bodyPr/>
        <a:lstStyle/>
        <a:p>
          <a:endParaRPr lang="hu-HU" sz="2800"/>
        </a:p>
      </dgm:t>
    </dgm:pt>
    <dgm:pt modelId="{9F7E49DA-88C4-432E-833B-56AFC5488144}" type="sibTrans" cxnId="{44ECA81C-CBE9-4B31-9306-B0DD0DD54C70}">
      <dgm:prSet/>
      <dgm:spPr/>
      <dgm:t>
        <a:bodyPr/>
        <a:lstStyle/>
        <a:p>
          <a:endParaRPr lang="hu-HU" sz="2800"/>
        </a:p>
      </dgm:t>
    </dgm:pt>
    <dgm:pt modelId="{0D21B89C-73C0-448C-A6AC-47B7BBEFF019}">
      <dgm:prSet phldrT="[Szöveg]" custT="1"/>
      <dgm:spPr/>
      <dgm:t>
        <a:bodyPr/>
        <a:lstStyle/>
        <a:p>
          <a:r>
            <a:rPr lang="hu-HU" sz="3200" dirty="0" err="1"/>
            <a:t>Joint</a:t>
          </a:r>
          <a:r>
            <a:rPr lang="hu-HU" sz="3200" dirty="0"/>
            <a:t> </a:t>
          </a:r>
          <a:r>
            <a:rPr lang="hu-HU" sz="3200" dirty="0" err="1"/>
            <a:t>regulations</a:t>
          </a:r>
          <a:endParaRPr lang="hu-HU" sz="3200" dirty="0"/>
        </a:p>
      </dgm:t>
    </dgm:pt>
    <dgm:pt modelId="{D650AA57-D5D6-4531-A87B-6B07D05D8C6E}" type="parTrans" cxnId="{225AB720-29A6-471F-9F71-C3F7B3E52B25}">
      <dgm:prSet/>
      <dgm:spPr/>
      <dgm:t>
        <a:bodyPr/>
        <a:lstStyle/>
        <a:p>
          <a:endParaRPr lang="hu-HU" sz="2800"/>
        </a:p>
      </dgm:t>
    </dgm:pt>
    <dgm:pt modelId="{F5F38334-137F-4150-B0B0-5AE1015F0771}" type="sibTrans" cxnId="{225AB720-29A6-471F-9F71-C3F7B3E52B25}">
      <dgm:prSet/>
      <dgm:spPr/>
      <dgm:t>
        <a:bodyPr/>
        <a:lstStyle/>
        <a:p>
          <a:endParaRPr lang="hu-HU" sz="2800"/>
        </a:p>
      </dgm:t>
    </dgm:pt>
    <dgm:pt modelId="{D95B861E-1408-437F-9547-A340F1A51888}">
      <dgm:prSet phldrT="[Szöveg]" custT="1"/>
      <dgm:spPr/>
      <dgm:t>
        <a:bodyPr/>
        <a:lstStyle/>
        <a:p>
          <a:r>
            <a:rPr lang="hu-HU" sz="3200" dirty="0"/>
            <a:t>Intermedier</a:t>
          </a:r>
        </a:p>
      </dgm:t>
    </dgm:pt>
    <dgm:pt modelId="{4C752597-C96F-4ECD-8F86-5C96096CD424}" type="parTrans" cxnId="{1F92F368-7552-41DC-AC18-5D738BC5DC00}">
      <dgm:prSet/>
      <dgm:spPr/>
      <dgm:t>
        <a:bodyPr/>
        <a:lstStyle/>
        <a:p>
          <a:endParaRPr lang="hu-HU" sz="2800"/>
        </a:p>
      </dgm:t>
    </dgm:pt>
    <dgm:pt modelId="{25D73DD6-00ED-4B2A-8094-B42FBDFC33CC}" type="sibTrans" cxnId="{1F92F368-7552-41DC-AC18-5D738BC5DC00}">
      <dgm:prSet/>
      <dgm:spPr/>
      <dgm:t>
        <a:bodyPr/>
        <a:lstStyle/>
        <a:p>
          <a:endParaRPr lang="hu-HU" sz="2800"/>
        </a:p>
      </dgm:t>
    </dgm:pt>
    <dgm:pt modelId="{1893C7D5-E156-4015-BD21-46C2C72DD0F1}" type="pres">
      <dgm:prSet presAssocID="{AA0A2299-84A1-4D8E-A0E2-9BCB8216F1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ACBC827A-4081-45C1-BAD5-D78CF40FC960}" type="pres">
      <dgm:prSet presAssocID="{0242D171-AEDC-4C45-B864-6007F5A54ACD}" presName="parentLin" presStyleCnt="0"/>
      <dgm:spPr/>
    </dgm:pt>
    <dgm:pt modelId="{F3C4E6B7-B36A-49E2-85E8-4CBCB465DF7A}" type="pres">
      <dgm:prSet presAssocID="{0242D171-AEDC-4C45-B864-6007F5A54ACD}" presName="parentLeftMargin" presStyleLbl="node1" presStyleIdx="0" presStyleCnt="4"/>
      <dgm:spPr/>
      <dgm:t>
        <a:bodyPr/>
        <a:lstStyle/>
        <a:p>
          <a:endParaRPr lang="hu-HU"/>
        </a:p>
      </dgm:t>
    </dgm:pt>
    <dgm:pt modelId="{BB1C36D3-7977-432B-B62B-F8B64DCBD8AB}" type="pres">
      <dgm:prSet presAssocID="{0242D171-AEDC-4C45-B864-6007F5A54AC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B793C2C-91FE-4D69-9C2C-D2CE8A5D16DF}" type="pres">
      <dgm:prSet presAssocID="{0242D171-AEDC-4C45-B864-6007F5A54ACD}" presName="negativeSpace" presStyleCnt="0"/>
      <dgm:spPr/>
    </dgm:pt>
    <dgm:pt modelId="{D8185112-5D1A-42FD-8AD7-E694D11D0216}" type="pres">
      <dgm:prSet presAssocID="{0242D171-AEDC-4C45-B864-6007F5A54ACD}" presName="childText" presStyleLbl="conFgAcc1" presStyleIdx="0" presStyleCnt="4">
        <dgm:presLayoutVars>
          <dgm:bulletEnabled val="1"/>
        </dgm:presLayoutVars>
      </dgm:prSet>
      <dgm:spPr/>
    </dgm:pt>
    <dgm:pt modelId="{EAEFA3B2-70ED-403D-8D4A-5CBFFCF438AD}" type="pres">
      <dgm:prSet presAssocID="{D585FAB0-1DF5-485F-8DAA-4D0B15984A37}" presName="spaceBetweenRectangles" presStyleCnt="0"/>
      <dgm:spPr/>
    </dgm:pt>
    <dgm:pt modelId="{64FCCCB2-0088-4FDF-8546-5BEFDBB6B3EB}" type="pres">
      <dgm:prSet presAssocID="{488EF17D-F5C9-4FE6-82FC-AA8BDA568FAC}" presName="parentLin" presStyleCnt="0"/>
      <dgm:spPr/>
    </dgm:pt>
    <dgm:pt modelId="{E3CE874F-118D-4884-9E06-7981C5314C42}" type="pres">
      <dgm:prSet presAssocID="{488EF17D-F5C9-4FE6-82FC-AA8BDA568FAC}" presName="parentLeftMargin" presStyleLbl="node1" presStyleIdx="0" presStyleCnt="4"/>
      <dgm:spPr/>
      <dgm:t>
        <a:bodyPr/>
        <a:lstStyle/>
        <a:p>
          <a:endParaRPr lang="hu-HU"/>
        </a:p>
      </dgm:t>
    </dgm:pt>
    <dgm:pt modelId="{1F8C9455-FD69-40C8-85A8-60E28117144D}" type="pres">
      <dgm:prSet presAssocID="{488EF17D-F5C9-4FE6-82FC-AA8BDA568FA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D2BDDE9-4029-4477-894B-23BB416C6375}" type="pres">
      <dgm:prSet presAssocID="{488EF17D-F5C9-4FE6-82FC-AA8BDA568FAC}" presName="negativeSpace" presStyleCnt="0"/>
      <dgm:spPr/>
    </dgm:pt>
    <dgm:pt modelId="{53B5E3B7-CBDF-4495-B290-FB1778CD836A}" type="pres">
      <dgm:prSet presAssocID="{488EF17D-F5C9-4FE6-82FC-AA8BDA568FAC}" presName="childText" presStyleLbl="conFgAcc1" presStyleIdx="1" presStyleCnt="4">
        <dgm:presLayoutVars>
          <dgm:bulletEnabled val="1"/>
        </dgm:presLayoutVars>
      </dgm:prSet>
      <dgm:spPr/>
    </dgm:pt>
    <dgm:pt modelId="{526717AB-3ACD-4DB8-B887-F55838E9154B}" type="pres">
      <dgm:prSet presAssocID="{9F7E49DA-88C4-432E-833B-56AFC5488144}" presName="spaceBetweenRectangles" presStyleCnt="0"/>
      <dgm:spPr/>
    </dgm:pt>
    <dgm:pt modelId="{133A284F-873C-4252-87F3-9AC143E58B6E}" type="pres">
      <dgm:prSet presAssocID="{0D21B89C-73C0-448C-A6AC-47B7BBEFF019}" presName="parentLin" presStyleCnt="0"/>
      <dgm:spPr/>
    </dgm:pt>
    <dgm:pt modelId="{073CB3BD-97A7-4A79-905C-F65DDC856F1F}" type="pres">
      <dgm:prSet presAssocID="{0D21B89C-73C0-448C-A6AC-47B7BBEFF019}" presName="parentLeftMargin" presStyleLbl="node1" presStyleIdx="1" presStyleCnt="4"/>
      <dgm:spPr/>
      <dgm:t>
        <a:bodyPr/>
        <a:lstStyle/>
        <a:p>
          <a:endParaRPr lang="hu-HU"/>
        </a:p>
      </dgm:t>
    </dgm:pt>
    <dgm:pt modelId="{DFF8D2EE-9153-4BAF-9BDE-066C12320A53}" type="pres">
      <dgm:prSet presAssocID="{0D21B89C-73C0-448C-A6AC-47B7BBEFF01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B10E2071-17EC-4C27-B6FE-8FF547EFE503}" type="pres">
      <dgm:prSet presAssocID="{0D21B89C-73C0-448C-A6AC-47B7BBEFF019}" presName="negativeSpace" presStyleCnt="0"/>
      <dgm:spPr/>
    </dgm:pt>
    <dgm:pt modelId="{358C079A-A936-4BE5-8330-65A69BF168D1}" type="pres">
      <dgm:prSet presAssocID="{0D21B89C-73C0-448C-A6AC-47B7BBEFF019}" presName="childText" presStyleLbl="conFgAcc1" presStyleIdx="2" presStyleCnt="4">
        <dgm:presLayoutVars>
          <dgm:bulletEnabled val="1"/>
        </dgm:presLayoutVars>
      </dgm:prSet>
      <dgm:spPr/>
    </dgm:pt>
    <dgm:pt modelId="{F4BD4554-6F46-499B-801C-CDD950CDE4A9}" type="pres">
      <dgm:prSet presAssocID="{F5F38334-137F-4150-B0B0-5AE1015F0771}" presName="spaceBetweenRectangles" presStyleCnt="0"/>
      <dgm:spPr/>
    </dgm:pt>
    <dgm:pt modelId="{E9703B06-F642-437F-8910-30C2361F59BD}" type="pres">
      <dgm:prSet presAssocID="{D95B861E-1408-437F-9547-A340F1A51888}" presName="parentLin" presStyleCnt="0"/>
      <dgm:spPr/>
    </dgm:pt>
    <dgm:pt modelId="{90B635A3-D02C-4F3E-9C55-C86F752EE641}" type="pres">
      <dgm:prSet presAssocID="{D95B861E-1408-437F-9547-A340F1A51888}" presName="parentLeftMargin" presStyleLbl="node1" presStyleIdx="2" presStyleCnt="4"/>
      <dgm:spPr/>
      <dgm:t>
        <a:bodyPr/>
        <a:lstStyle/>
        <a:p>
          <a:endParaRPr lang="hu-HU"/>
        </a:p>
      </dgm:t>
    </dgm:pt>
    <dgm:pt modelId="{86187D37-0BB2-4E38-8E71-3C09A1DA7FC0}" type="pres">
      <dgm:prSet presAssocID="{D95B861E-1408-437F-9547-A340F1A5188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3FEE403-0632-4254-A7EE-3373F249CE11}" type="pres">
      <dgm:prSet presAssocID="{D95B861E-1408-437F-9547-A340F1A51888}" presName="negativeSpace" presStyleCnt="0"/>
      <dgm:spPr/>
    </dgm:pt>
    <dgm:pt modelId="{B5F23228-087F-409D-9EA1-54B0F7358F45}" type="pres">
      <dgm:prSet presAssocID="{D95B861E-1408-437F-9547-A340F1A5188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4ECA81C-CBE9-4B31-9306-B0DD0DD54C70}" srcId="{AA0A2299-84A1-4D8E-A0E2-9BCB8216F10C}" destId="{488EF17D-F5C9-4FE6-82FC-AA8BDA568FAC}" srcOrd="1" destOrd="0" parTransId="{17B6794D-AF7F-4FBE-9C67-0E7F0DD61179}" sibTransId="{9F7E49DA-88C4-432E-833B-56AFC5488144}"/>
    <dgm:cxn modelId="{3FC7B246-681C-4247-A686-189DA00E903D}" type="presOf" srcId="{488EF17D-F5C9-4FE6-82FC-AA8BDA568FAC}" destId="{E3CE874F-118D-4884-9E06-7981C5314C42}" srcOrd="0" destOrd="0" presId="urn:microsoft.com/office/officeart/2005/8/layout/list1"/>
    <dgm:cxn modelId="{225AB720-29A6-471F-9F71-C3F7B3E52B25}" srcId="{AA0A2299-84A1-4D8E-A0E2-9BCB8216F10C}" destId="{0D21B89C-73C0-448C-A6AC-47B7BBEFF019}" srcOrd="2" destOrd="0" parTransId="{D650AA57-D5D6-4531-A87B-6B07D05D8C6E}" sibTransId="{F5F38334-137F-4150-B0B0-5AE1015F0771}"/>
    <dgm:cxn modelId="{2A1A6C24-9DDC-4650-A246-DB41102E6126}" type="presOf" srcId="{AA0A2299-84A1-4D8E-A0E2-9BCB8216F10C}" destId="{1893C7D5-E156-4015-BD21-46C2C72DD0F1}" srcOrd="0" destOrd="0" presId="urn:microsoft.com/office/officeart/2005/8/layout/list1"/>
    <dgm:cxn modelId="{68E25D5A-E074-43E4-9974-A8F4E8CDFAD0}" type="presOf" srcId="{0242D171-AEDC-4C45-B864-6007F5A54ACD}" destId="{BB1C36D3-7977-432B-B62B-F8B64DCBD8AB}" srcOrd="1" destOrd="0" presId="urn:microsoft.com/office/officeart/2005/8/layout/list1"/>
    <dgm:cxn modelId="{1AC856CA-EAD2-48BA-BF74-438E9CCC5FC5}" type="presOf" srcId="{D95B861E-1408-437F-9547-A340F1A51888}" destId="{90B635A3-D02C-4F3E-9C55-C86F752EE641}" srcOrd="0" destOrd="0" presId="urn:microsoft.com/office/officeart/2005/8/layout/list1"/>
    <dgm:cxn modelId="{FBDA3EFC-5C64-4619-A758-6DAA13BFA004}" type="presOf" srcId="{0D21B89C-73C0-448C-A6AC-47B7BBEFF019}" destId="{073CB3BD-97A7-4A79-905C-F65DDC856F1F}" srcOrd="0" destOrd="0" presId="urn:microsoft.com/office/officeart/2005/8/layout/list1"/>
    <dgm:cxn modelId="{0856D021-0348-4C60-8FC7-75CDA5B1EC63}" type="presOf" srcId="{488EF17D-F5C9-4FE6-82FC-AA8BDA568FAC}" destId="{1F8C9455-FD69-40C8-85A8-60E28117144D}" srcOrd="1" destOrd="0" presId="urn:microsoft.com/office/officeart/2005/8/layout/list1"/>
    <dgm:cxn modelId="{96ED179B-2276-4EFD-A7E9-76E282F25BC1}" srcId="{AA0A2299-84A1-4D8E-A0E2-9BCB8216F10C}" destId="{0242D171-AEDC-4C45-B864-6007F5A54ACD}" srcOrd="0" destOrd="0" parTransId="{3EE83122-35E7-4927-92F0-D9DB944F5B6D}" sibTransId="{D585FAB0-1DF5-485F-8DAA-4D0B15984A37}"/>
    <dgm:cxn modelId="{AFEC7EDF-AB1B-4AE6-83B5-C20F1D8B0456}" type="presOf" srcId="{0D21B89C-73C0-448C-A6AC-47B7BBEFF019}" destId="{DFF8D2EE-9153-4BAF-9BDE-066C12320A53}" srcOrd="1" destOrd="0" presId="urn:microsoft.com/office/officeart/2005/8/layout/list1"/>
    <dgm:cxn modelId="{5EBCA5C1-9DF4-4345-A506-203B127826BC}" type="presOf" srcId="{D95B861E-1408-437F-9547-A340F1A51888}" destId="{86187D37-0BB2-4E38-8E71-3C09A1DA7FC0}" srcOrd="1" destOrd="0" presId="urn:microsoft.com/office/officeart/2005/8/layout/list1"/>
    <dgm:cxn modelId="{90C50DA8-983E-4961-89A6-9B0C343124B0}" type="presOf" srcId="{0242D171-AEDC-4C45-B864-6007F5A54ACD}" destId="{F3C4E6B7-B36A-49E2-85E8-4CBCB465DF7A}" srcOrd="0" destOrd="0" presId="urn:microsoft.com/office/officeart/2005/8/layout/list1"/>
    <dgm:cxn modelId="{1F92F368-7552-41DC-AC18-5D738BC5DC00}" srcId="{AA0A2299-84A1-4D8E-A0E2-9BCB8216F10C}" destId="{D95B861E-1408-437F-9547-A340F1A51888}" srcOrd="3" destOrd="0" parTransId="{4C752597-C96F-4ECD-8F86-5C96096CD424}" sibTransId="{25D73DD6-00ED-4B2A-8094-B42FBDFC33CC}"/>
    <dgm:cxn modelId="{F7FB04ED-40BE-45C6-8C90-495042F4AF64}" type="presParOf" srcId="{1893C7D5-E156-4015-BD21-46C2C72DD0F1}" destId="{ACBC827A-4081-45C1-BAD5-D78CF40FC960}" srcOrd="0" destOrd="0" presId="urn:microsoft.com/office/officeart/2005/8/layout/list1"/>
    <dgm:cxn modelId="{0BC325EC-C47A-4F2A-A23E-566E24E10651}" type="presParOf" srcId="{ACBC827A-4081-45C1-BAD5-D78CF40FC960}" destId="{F3C4E6B7-B36A-49E2-85E8-4CBCB465DF7A}" srcOrd="0" destOrd="0" presId="urn:microsoft.com/office/officeart/2005/8/layout/list1"/>
    <dgm:cxn modelId="{86A60BFE-9E9F-405F-86F5-73A9898746E6}" type="presParOf" srcId="{ACBC827A-4081-45C1-BAD5-D78CF40FC960}" destId="{BB1C36D3-7977-432B-B62B-F8B64DCBD8AB}" srcOrd="1" destOrd="0" presId="urn:microsoft.com/office/officeart/2005/8/layout/list1"/>
    <dgm:cxn modelId="{FDE0039B-DC0C-4A8E-B80C-4F3F8948A262}" type="presParOf" srcId="{1893C7D5-E156-4015-BD21-46C2C72DD0F1}" destId="{DB793C2C-91FE-4D69-9C2C-D2CE8A5D16DF}" srcOrd="1" destOrd="0" presId="urn:microsoft.com/office/officeart/2005/8/layout/list1"/>
    <dgm:cxn modelId="{224FF7D9-632E-48CC-AF77-33CDEB3AD82B}" type="presParOf" srcId="{1893C7D5-E156-4015-BD21-46C2C72DD0F1}" destId="{D8185112-5D1A-42FD-8AD7-E694D11D0216}" srcOrd="2" destOrd="0" presId="urn:microsoft.com/office/officeart/2005/8/layout/list1"/>
    <dgm:cxn modelId="{E9A9AE3C-D48A-4C8F-B0AD-B9CE2F977EEB}" type="presParOf" srcId="{1893C7D5-E156-4015-BD21-46C2C72DD0F1}" destId="{EAEFA3B2-70ED-403D-8D4A-5CBFFCF438AD}" srcOrd="3" destOrd="0" presId="urn:microsoft.com/office/officeart/2005/8/layout/list1"/>
    <dgm:cxn modelId="{209E19E6-C3EE-4AA1-A67B-9C1826113823}" type="presParOf" srcId="{1893C7D5-E156-4015-BD21-46C2C72DD0F1}" destId="{64FCCCB2-0088-4FDF-8546-5BEFDBB6B3EB}" srcOrd="4" destOrd="0" presId="urn:microsoft.com/office/officeart/2005/8/layout/list1"/>
    <dgm:cxn modelId="{1FBB82B9-66E3-4E01-A466-864568562B02}" type="presParOf" srcId="{64FCCCB2-0088-4FDF-8546-5BEFDBB6B3EB}" destId="{E3CE874F-118D-4884-9E06-7981C5314C42}" srcOrd="0" destOrd="0" presId="urn:microsoft.com/office/officeart/2005/8/layout/list1"/>
    <dgm:cxn modelId="{F781689B-F01B-4BCF-92B5-247E89CFAC87}" type="presParOf" srcId="{64FCCCB2-0088-4FDF-8546-5BEFDBB6B3EB}" destId="{1F8C9455-FD69-40C8-85A8-60E28117144D}" srcOrd="1" destOrd="0" presId="urn:microsoft.com/office/officeart/2005/8/layout/list1"/>
    <dgm:cxn modelId="{B97D1E0F-66A8-4A13-A988-24368B67929C}" type="presParOf" srcId="{1893C7D5-E156-4015-BD21-46C2C72DD0F1}" destId="{ED2BDDE9-4029-4477-894B-23BB416C6375}" srcOrd="5" destOrd="0" presId="urn:microsoft.com/office/officeart/2005/8/layout/list1"/>
    <dgm:cxn modelId="{BEE2F01A-643C-41EA-A276-36AC023FF414}" type="presParOf" srcId="{1893C7D5-E156-4015-BD21-46C2C72DD0F1}" destId="{53B5E3B7-CBDF-4495-B290-FB1778CD836A}" srcOrd="6" destOrd="0" presId="urn:microsoft.com/office/officeart/2005/8/layout/list1"/>
    <dgm:cxn modelId="{5B585439-4153-4CEC-918B-C8C77E2882B0}" type="presParOf" srcId="{1893C7D5-E156-4015-BD21-46C2C72DD0F1}" destId="{526717AB-3ACD-4DB8-B887-F55838E9154B}" srcOrd="7" destOrd="0" presId="urn:microsoft.com/office/officeart/2005/8/layout/list1"/>
    <dgm:cxn modelId="{7F3DE983-6F30-4CEA-A003-E1C5E8DC56D3}" type="presParOf" srcId="{1893C7D5-E156-4015-BD21-46C2C72DD0F1}" destId="{133A284F-873C-4252-87F3-9AC143E58B6E}" srcOrd="8" destOrd="0" presId="urn:microsoft.com/office/officeart/2005/8/layout/list1"/>
    <dgm:cxn modelId="{16C605C5-DBF3-413E-BD65-4473D76956AA}" type="presParOf" srcId="{133A284F-873C-4252-87F3-9AC143E58B6E}" destId="{073CB3BD-97A7-4A79-905C-F65DDC856F1F}" srcOrd="0" destOrd="0" presId="urn:microsoft.com/office/officeart/2005/8/layout/list1"/>
    <dgm:cxn modelId="{B70A6FF3-3C49-4B7F-B897-756CB50AF1B6}" type="presParOf" srcId="{133A284F-873C-4252-87F3-9AC143E58B6E}" destId="{DFF8D2EE-9153-4BAF-9BDE-066C12320A53}" srcOrd="1" destOrd="0" presId="urn:microsoft.com/office/officeart/2005/8/layout/list1"/>
    <dgm:cxn modelId="{F38A86F2-EEDA-45E1-AB03-D64711BE3825}" type="presParOf" srcId="{1893C7D5-E156-4015-BD21-46C2C72DD0F1}" destId="{B10E2071-17EC-4C27-B6FE-8FF547EFE503}" srcOrd="9" destOrd="0" presId="urn:microsoft.com/office/officeart/2005/8/layout/list1"/>
    <dgm:cxn modelId="{D6851F1D-B1FC-4956-910E-A6CC797F9431}" type="presParOf" srcId="{1893C7D5-E156-4015-BD21-46C2C72DD0F1}" destId="{358C079A-A936-4BE5-8330-65A69BF168D1}" srcOrd="10" destOrd="0" presId="urn:microsoft.com/office/officeart/2005/8/layout/list1"/>
    <dgm:cxn modelId="{E64ED6BC-43BA-49CE-A72D-7A0526E10FE1}" type="presParOf" srcId="{1893C7D5-E156-4015-BD21-46C2C72DD0F1}" destId="{F4BD4554-6F46-499B-801C-CDD950CDE4A9}" srcOrd="11" destOrd="0" presId="urn:microsoft.com/office/officeart/2005/8/layout/list1"/>
    <dgm:cxn modelId="{F7A8DBF4-7AD2-4BCD-9A31-AE54CDB64E74}" type="presParOf" srcId="{1893C7D5-E156-4015-BD21-46C2C72DD0F1}" destId="{E9703B06-F642-437F-8910-30C2361F59BD}" srcOrd="12" destOrd="0" presId="urn:microsoft.com/office/officeart/2005/8/layout/list1"/>
    <dgm:cxn modelId="{EC0D04A9-2437-42AF-ABD3-8CE406216DC3}" type="presParOf" srcId="{E9703B06-F642-437F-8910-30C2361F59BD}" destId="{90B635A3-D02C-4F3E-9C55-C86F752EE641}" srcOrd="0" destOrd="0" presId="urn:microsoft.com/office/officeart/2005/8/layout/list1"/>
    <dgm:cxn modelId="{91EC04B9-08F0-4E71-86A3-4AD61D7A2862}" type="presParOf" srcId="{E9703B06-F642-437F-8910-30C2361F59BD}" destId="{86187D37-0BB2-4E38-8E71-3C09A1DA7FC0}" srcOrd="1" destOrd="0" presId="urn:microsoft.com/office/officeart/2005/8/layout/list1"/>
    <dgm:cxn modelId="{1D754AFB-6D06-445A-9F97-FB862EDAC1C1}" type="presParOf" srcId="{1893C7D5-E156-4015-BD21-46C2C72DD0F1}" destId="{93FEE403-0632-4254-A7EE-3373F249CE11}" srcOrd="13" destOrd="0" presId="urn:microsoft.com/office/officeart/2005/8/layout/list1"/>
    <dgm:cxn modelId="{4E5F73D7-59A5-4F6A-9ABE-82E9E99D15B3}" type="presParOf" srcId="{1893C7D5-E156-4015-BD21-46C2C72DD0F1}" destId="{B5F23228-087F-409D-9EA1-54B0F7358F4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0A2299-84A1-4D8E-A0E2-9BCB8216F1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hu-HU"/>
        </a:p>
      </dgm:t>
    </dgm:pt>
    <dgm:pt modelId="{0242D171-AEDC-4C45-B864-6007F5A54ACD}">
      <dgm:prSet phldrT="[Szöveg]" custT="1"/>
      <dgm:spPr/>
      <dgm:t>
        <a:bodyPr/>
        <a:lstStyle/>
        <a:p>
          <a:r>
            <a:rPr lang="hu-HU" sz="3200" dirty="0"/>
            <a:t>Történelmi múlt</a:t>
          </a:r>
        </a:p>
      </dgm:t>
    </dgm:pt>
    <dgm:pt modelId="{3EE83122-35E7-4927-92F0-D9DB944F5B6D}" type="parTrans" cxnId="{96ED179B-2276-4EFD-A7E9-76E282F25BC1}">
      <dgm:prSet/>
      <dgm:spPr/>
      <dgm:t>
        <a:bodyPr/>
        <a:lstStyle/>
        <a:p>
          <a:endParaRPr lang="hu-HU" sz="2800"/>
        </a:p>
      </dgm:t>
    </dgm:pt>
    <dgm:pt modelId="{D585FAB0-1DF5-485F-8DAA-4D0B15984A37}" type="sibTrans" cxnId="{96ED179B-2276-4EFD-A7E9-76E282F25BC1}">
      <dgm:prSet/>
      <dgm:spPr/>
      <dgm:t>
        <a:bodyPr/>
        <a:lstStyle/>
        <a:p>
          <a:endParaRPr lang="hu-HU" sz="2800"/>
        </a:p>
      </dgm:t>
    </dgm:pt>
    <dgm:pt modelId="{488EF17D-F5C9-4FE6-82FC-AA8BDA568FAC}">
      <dgm:prSet phldrT="[Szöveg]" custT="1"/>
      <dgm:spPr/>
      <dgm:t>
        <a:bodyPr/>
        <a:lstStyle/>
        <a:p>
          <a:r>
            <a:rPr lang="hu-HU" sz="3200" dirty="0"/>
            <a:t>Érdek, hatalmi aszimmetria</a:t>
          </a:r>
        </a:p>
      </dgm:t>
    </dgm:pt>
    <dgm:pt modelId="{17B6794D-AF7F-4FBE-9C67-0E7F0DD61179}" type="parTrans" cxnId="{44ECA81C-CBE9-4B31-9306-B0DD0DD54C70}">
      <dgm:prSet/>
      <dgm:spPr/>
      <dgm:t>
        <a:bodyPr/>
        <a:lstStyle/>
        <a:p>
          <a:endParaRPr lang="hu-HU" sz="2800"/>
        </a:p>
      </dgm:t>
    </dgm:pt>
    <dgm:pt modelId="{9F7E49DA-88C4-432E-833B-56AFC5488144}" type="sibTrans" cxnId="{44ECA81C-CBE9-4B31-9306-B0DD0DD54C70}">
      <dgm:prSet/>
      <dgm:spPr/>
      <dgm:t>
        <a:bodyPr/>
        <a:lstStyle/>
        <a:p>
          <a:endParaRPr lang="hu-HU" sz="2800"/>
        </a:p>
      </dgm:t>
    </dgm:pt>
    <dgm:pt modelId="{0D21B89C-73C0-448C-A6AC-47B7BBEFF019}">
      <dgm:prSet phldrT="[Szöveg]" custT="1"/>
      <dgm:spPr/>
      <dgm:t>
        <a:bodyPr/>
        <a:lstStyle/>
        <a:p>
          <a:r>
            <a:rPr lang="hu-HU" sz="3200" dirty="0"/>
            <a:t>Tömegbázis - választások</a:t>
          </a:r>
        </a:p>
      </dgm:t>
    </dgm:pt>
    <dgm:pt modelId="{D650AA57-D5D6-4531-A87B-6B07D05D8C6E}" type="parTrans" cxnId="{225AB720-29A6-471F-9F71-C3F7B3E52B25}">
      <dgm:prSet/>
      <dgm:spPr/>
      <dgm:t>
        <a:bodyPr/>
        <a:lstStyle/>
        <a:p>
          <a:endParaRPr lang="hu-HU" sz="2800"/>
        </a:p>
      </dgm:t>
    </dgm:pt>
    <dgm:pt modelId="{F5F38334-137F-4150-B0B0-5AE1015F0771}" type="sibTrans" cxnId="{225AB720-29A6-471F-9F71-C3F7B3E52B25}">
      <dgm:prSet/>
      <dgm:spPr/>
      <dgm:t>
        <a:bodyPr/>
        <a:lstStyle/>
        <a:p>
          <a:endParaRPr lang="hu-HU" sz="2800"/>
        </a:p>
      </dgm:t>
    </dgm:pt>
    <dgm:pt modelId="{D95B861E-1408-437F-9547-A340F1A51888}">
      <dgm:prSet phldrT="[Szöveg]" custT="1"/>
      <dgm:spPr/>
      <dgm:t>
        <a:bodyPr/>
        <a:lstStyle/>
        <a:p>
          <a:r>
            <a:rPr lang="hu-HU" sz="3200" dirty="0"/>
            <a:t>Rendszer-szabályozó</a:t>
          </a:r>
        </a:p>
      </dgm:t>
    </dgm:pt>
    <dgm:pt modelId="{4C752597-C96F-4ECD-8F86-5C96096CD424}" type="parTrans" cxnId="{1F92F368-7552-41DC-AC18-5D738BC5DC00}">
      <dgm:prSet/>
      <dgm:spPr/>
      <dgm:t>
        <a:bodyPr/>
        <a:lstStyle/>
        <a:p>
          <a:endParaRPr lang="hu-HU" sz="2800"/>
        </a:p>
      </dgm:t>
    </dgm:pt>
    <dgm:pt modelId="{25D73DD6-00ED-4B2A-8094-B42FBDFC33CC}" type="sibTrans" cxnId="{1F92F368-7552-41DC-AC18-5D738BC5DC00}">
      <dgm:prSet/>
      <dgm:spPr/>
      <dgm:t>
        <a:bodyPr/>
        <a:lstStyle/>
        <a:p>
          <a:endParaRPr lang="hu-HU" sz="2800"/>
        </a:p>
      </dgm:t>
    </dgm:pt>
    <dgm:pt modelId="{575F47A0-1C67-481C-A33B-BF988BE05850}">
      <dgm:prSet phldrT="[Szöveg]" custT="1"/>
      <dgm:spPr/>
      <dgm:t>
        <a:bodyPr/>
        <a:lstStyle/>
        <a:p>
          <a:r>
            <a:rPr lang="hu-HU" sz="3200" dirty="0"/>
            <a:t>Szervezeti politikai érdek</a:t>
          </a:r>
        </a:p>
      </dgm:t>
    </dgm:pt>
    <dgm:pt modelId="{A588F884-EC34-4C6F-A911-ADEA03B13289}" type="parTrans" cxnId="{D1D4A749-FCCE-405F-A4DE-ED268CA60A1B}">
      <dgm:prSet/>
      <dgm:spPr/>
      <dgm:t>
        <a:bodyPr/>
        <a:lstStyle/>
        <a:p>
          <a:endParaRPr lang="hu-HU"/>
        </a:p>
      </dgm:t>
    </dgm:pt>
    <dgm:pt modelId="{59D82B12-F33A-4E63-A2A7-C5DA653D50EA}" type="sibTrans" cxnId="{D1D4A749-FCCE-405F-A4DE-ED268CA60A1B}">
      <dgm:prSet/>
      <dgm:spPr/>
      <dgm:t>
        <a:bodyPr/>
        <a:lstStyle/>
        <a:p>
          <a:endParaRPr lang="hu-HU"/>
        </a:p>
      </dgm:t>
    </dgm:pt>
    <dgm:pt modelId="{1893C7D5-E156-4015-BD21-46C2C72DD0F1}" type="pres">
      <dgm:prSet presAssocID="{AA0A2299-84A1-4D8E-A0E2-9BCB8216F1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ACBC827A-4081-45C1-BAD5-D78CF40FC960}" type="pres">
      <dgm:prSet presAssocID="{0242D171-AEDC-4C45-B864-6007F5A54ACD}" presName="parentLin" presStyleCnt="0"/>
      <dgm:spPr/>
    </dgm:pt>
    <dgm:pt modelId="{F3C4E6B7-B36A-49E2-85E8-4CBCB465DF7A}" type="pres">
      <dgm:prSet presAssocID="{0242D171-AEDC-4C45-B864-6007F5A54ACD}" presName="parentLeftMargin" presStyleLbl="node1" presStyleIdx="0" presStyleCnt="5"/>
      <dgm:spPr/>
      <dgm:t>
        <a:bodyPr/>
        <a:lstStyle/>
        <a:p>
          <a:endParaRPr lang="hu-HU"/>
        </a:p>
      </dgm:t>
    </dgm:pt>
    <dgm:pt modelId="{BB1C36D3-7977-432B-B62B-F8B64DCBD8AB}" type="pres">
      <dgm:prSet presAssocID="{0242D171-AEDC-4C45-B864-6007F5A54AC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B793C2C-91FE-4D69-9C2C-D2CE8A5D16DF}" type="pres">
      <dgm:prSet presAssocID="{0242D171-AEDC-4C45-B864-6007F5A54ACD}" presName="negativeSpace" presStyleCnt="0"/>
      <dgm:spPr/>
    </dgm:pt>
    <dgm:pt modelId="{D8185112-5D1A-42FD-8AD7-E694D11D0216}" type="pres">
      <dgm:prSet presAssocID="{0242D171-AEDC-4C45-B864-6007F5A54ACD}" presName="childText" presStyleLbl="conFgAcc1" presStyleIdx="0" presStyleCnt="5">
        <dgm:presLayoutVars>
          <dgm:bulletEnabled val="1"/>
        </dgm:presLayoutVars>
      </dgm:prSet>
      <dgm:spPr/>
    </dgm:pt>
    <dgm:pt modelId="{EAEFA3B2-70ED-403D-8D4A-5CBFFCF438AD}" type="pres">
      <dgm:prSet presAssocID="{D585FAB0-1DF5-485F-8DAA-4D0B15984A37}" presName="spaceBetweenRectangles" presStyleCnt="0"/>
      <dgm:spPr/>
    </dgm:pt>
    <dgm:pt modelId="{64FCCCB2-0088-4FDF-8546-5BEFDBB6B3EB}" type="pres">
      <dgm:prSet presAssocID="{488EF17D-F5C9-4FE6-82FC-AA8BDA568FAC}" presName="parentLin" presStyleCnt="0"/>
      <dgm:spPr/>
    </dgm:pt>
    <dgm:pt modelId="{E3CE874F-118D-4884-9E06-7981C5314C42}" type="pres">
      <dgm:prSet presAssocID="{488EF17D-F5C9-4FE6-82FC-AA8BDA568FAC}" presName="parentLeftMargin" presStyleLbl="node1" presStyleIdx="0" presStyleCnt="5"/>
      <dgm:spPr/>
      <dgm:t>
        <a:bodyPr/>
        <a:lstStyle/>
        <a:p>
          <a:endParaRPr lang="hu-HU"/>
        </a:p>
      </dgm:t>
    </dgm:pt>
    <dgm:pt modelId="{1F8C9455-FD69-40C8-85A8-60E28117144D}" type="pres">
      <dgm:prSet presAssocID="{488EF17D-F5C9-4FE6-82FC-AA8BDA568FA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D2BDDE9-4029-4477-894B-23BB416C6375}" type="pres">
      <dgm:prSet presAssocID="{488EF17D-F5C9-4FE6-82FC-AA8BDA568FAC}" presName="negativeSpace" presStyleCnt="0"/>
      <dgm:spPr/>
    </dgm:pt>
    <dgm:pt modelId="{53B5E3B7-CBDF-4495-B290-FB1778CD836A}" type="pres">
      <dgm:prSet presAssocID="{488EF17D-F5C9-4FE6-82FC-AA8BDA568FAC}" presName="childText" presStyleLbl="conFgAcc1" presStyleIdx="1" presStyleCnt="5">
        <dgm:presLayoutVars>
          <dgm:bulletEnabled val="1"/>
        </dgm:presLayoutVars>
      </dgm:prSet>
      <dgm:spPr/>
    </dgm:pt>
    <dgm:pt modelId="{526717AB-3ACD-4DB8-B887-F55838E9154B}" type="pres">
      <dgm:prSet presAssocID="{9F7E49DA-88C4-432E-833B-56AFC5488144}" presName="spaceBetweenRectangles" presStyleCnt="0"/>
      <dgm:spPr/>
    </dgm:pt>
    <dgm:pt modelId="{133A284F-873C-4252-87F3-9AC143E58B6E}" type="pres">
      <dgm:prSet presAssocID="{0D21B89C-73C0-448C-A6AC-47B7BBEFF019}" presName="parentLin" presStyleCnt="0"/>
      <dgm:spPr/>
    </dgm:pt>
    <dgm:pt modelId="{073CB3BD-97A7-4A79-905C-F65DDC856F1F}" type="pres">
      <dgm:prSet presAssocID="{0D21B89C-73C0-448C-A6AC-47B7BBEFF019}" presName="parentLeftMargin" presStyleLbl="node1" presStyleIdx="1" presStyleCnt="5"/>
      <dgm:spPr/>
      <dgm:t>
        <a:bodyPr/>
        <a:lstStyle/>
        <a:p>
          <a:endParaRPr lang="hu-HU"/>
        </a:p>
      </dgm:t>
    </dgm:pt>
    <dgm:pt modelId="{DFF8D2EE-9153-4BAF-9BDE-066C12320A53}" type="pres">
      <dgm:prSet presAssocID="{0D21B89C-73C0-448C-A6AC-47B7BBEFF01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B10E2071-17EC-4C27-B6FE-8FF547EFE503}" type="pres">
      <dgm:prSet presAssocID="{0D21B89C-73C0-448C-A6AC-47B7BBEFF019}" presName="negativeSpace" presStyleCnt="0"/>
      <dgm:spPr/>
    </dgm:pt>
    <dgm:pt modelId="{358C079A-A936-4BE5-8330-65A69BF168D1}" type="pres">
      <dgm:prSet presAssocID="{0D21B89C-73C0-448C-A6AC-47B7BBEFF019}" presName="childText" presStyleLbl="conFgAcc1" presStyleIdx="2" presStyleCnt="5">
        <dgm:presLayoutVars>
          <dgm:bulletEnabled val="1"/>
        </dgm:presLayoutVars>
      </dgm:prSet>
      <dgm:spPr/>
    </dgm:pt>
    <dgm:pt modelId="{F4BD4554-6F46-499B-801C-CDD950CDE4A9}" type="pres">
      <dgm:prSet presAssocID="{F5F38334-137F-4150-B0B0-5AE1015F0771}" presName="spaceBetweenRectangles" presStyleCnt="0"/>
      <dgm:spPr/>
    </dgm:pt>
    <dgm:pt modelId="{E9703B06-F642-437F-8910-30C2361F59BD}" type="pres">
      <dgm:prSet presAssocID="{D95B861E-1408-437F-9547-A340F1A51888}" presName="parentLin" presStyleCnt="0"/>
      <dgm:spPr/>
    </dgm:pt>
    <dgm:pt modelId="{90B635A3-D02C-4F3E-9C55-C86F752EE641}" type="pres">
      <dgm:prSet presAssocID="{D95B861E-1408-437F-9547-A340F1A51888}" presName="parentLeftMargin" presStyleLbl="node1" presStyleIdx="2" presStyleCnt="5"/>
      <dgm:spPr/>
      <dgm:t>
        <a:bodyPr/>
        <a:lstStyle/>
        <a:p>
          <a:endParaRPr lang="hu-HU"/>
        </a:p>
      </dgm:t>
    </dgm:pt>
    <dgm:pt modelId="{86187D37-0BB2-4E38-8E71-3C09A1DA7FC0}" type="pres">
      <dgm:prSet presAssocID="{D95B861E-1408-437F-9547-A340F1A5188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3FEE403-0632-4254-A7EE-3373F249CE11}" type="pres">
      <dgm:prSet presAssocID="{D95B861E-1408-437F-9547-A340F1A51888}" presName="negativeSpace" presStyleCnt="0"/>
      <dgm:spPr/>
    </dgm:pt>
    <dgm:pt modelId="{B5F23228-087F-409D-9EA1-54B0F7358F45}" type="pres">
      <dgm:prSet presAssocID="{D95B861E-1408-437F-9547-A340F1A51888}" presName="childText" presStyleLbl="conFgAcc1" presStyleIdx="3" presStyleCnt="5">
        <dgm:presLayoutVars>
          <dgm:bulletEnabled val="1"/>
        </dgm:presLayoutVars>
      </dgm:prSet>
      <dgm:spPr/>
    </dgm:pt>
    <dgm:pt modelId="{A340E5BC-EE40-4E6C-96B3-6E04E5876777}" type="pres">
      <dgm:prSet presAssocID="{25D73DD6-00ED-4B2A-8094-B42FBDFC33CC}" presName="spaceBetweenRectangles" presStyleCnt="0"/>
      <dgm:spPr/>
    </dgm:pt>
    <dgm:pt modelId="{0D6F935B-9ECF-46FB-B29B-DD1B4701C3B5}" type="pres">
      <dgm:prSet presAssocID="{575F47A0-1C67-481C-A33B-BF988BE05850}" presName="parentLin" presStyleCnt="0"/>
      <dgm:spPr/>
    </dgm:pt>
    <dgm:pt modelId="{48A8CAF5-22E7-4461-8CD9-D5F898369818}" type="pres">
      <dgm:prSet presAssocID="{575F47A0-1C67-481C-A33B-BF988BE05850}" presName="parentLeftMargin" presStyleLbl="node1" presStyleIdx="3" presStyleCnt="5"/>
      <dgm:spPr/>
      <dgm:t>
        <a:bodyPr/>
        <a:lstStyle/>
        <a:p>
          <a:endParaRPr lang="hu-HU"/>
        </a:p>
      </dgm:t>
    </dgm:pt>
    <dgm:pt modelId="{1289D548-8EEB-4CBE-B5FC-F1AA62E702AB}" type="pres">
      <dgm:prSet presAssocID="{575F47A0-1C67-481C-A33B-BF988BE0585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FE400F31-10FC-4A07-B3FC-20669B2136F1}" type="pres">
      <dgm:prSet presAssocID="{575F47A0-1C67-481C-A33B-BF988BE05850}" presName="negativeSpace" presStyleCnt="0"/>
      <dgm:spPr/>
    </dgm:pt>
    <dgm:pt modelId="{DFCC8EDE-83DA-425F-BF8D-AD7991A51F06}" type="pres">
      <dgm:prSet presAssocID="{575F47A0-1C67-481C-A33B-BF988BE0585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8E25D5A-E074-43E4-9974-A8F4E8CDFAD0}" type="presOf" srcId="{0242D171-AEDC-4C45-B864-6007F5A54ACD}" destId="{BB1C36D3-7977-432B-B62B-F8B64DCBD8AB}" srcOrd="1" destOrd="0" presId="urn:microsoft.com/office/officeart/2005/8/layout/list1"/>
    <dgm:cxn modelId="{1F92F368-7552-41DC-AC18-5D738BC5DC00}" srcId="{AA0A2299-84A1-4D8E-A0E2-9BCB8216F10C}" destId="{D95B861E-1408-437F-9547-A340F1A51888}" srcOrd="3" destOrd="0" parTransId="{4C752597-C96F-4ECD-8F86-5C96096CD424}" sibTransId="{25D73DD6-00ED-4B2A-8094-B42FBDFC33CC}"/>
    <dgm:cxn modelId="{90C50DA8-983E-4961-89A6-9B0C343124B0}" type="presOf" srcId="{0242D171-AEDC-4C45-B864-6007F5A54ACD}" destId="{F3C4E6B7-B36A-49E2-85E8-4CBCB465DF7A}" srcOrd="0" destOrd="0" presId="urn:microsoft.com/office/officeart/2005/8/layout/list1"/>
    <dgm:cxn modelId="{2A1A6C24-9DDC-4650-A246-DB41102E6126}" type="presOf" srcId="{AA0A2299-84A1-4D8E-A0E2-9BCB8216F10C}" destId="{1893C7D5-E156-4015-BD21-46C2C72DD0F1}" srcOrd="0" destOrd="0" presId="urn:microsoft.com/office/officeart/2005/8/layout/list1"/>
    <dgm:cxn modelId="{FBDA3EFC-5C64-4619-A758-6DAA13BFA004}" type="presOf" srcId="{0D21B89C-73C0-448C-A6AC-47B7BBEFF019}" destId="{073CB3BD-97A7-4A79-905C-F65DDC856F1F}" srcOrd="0" destOrd="0" presId="urn:microsoft.com/office/officeart/2005/8/layout/list1"/>
    <dgm:cxn modelId="{AFEC7EDF-AB1B-4AE6-83B5-C20F1D8B0456}" type="presOf" srcId="{0D21B89C-73C0-448C-A6AC-47B7BBEFF019}" destId="{DFF8D2EE-9153-4BAF-9BDE-066C12320A53}" srcOrd="1" destOrd="0" presId="urn:microsoft.com/office/officeart/2005/8/layout/list1"/>
    <dgm:cxn modelId="{5EBCA5C1-9DF4-4345-A506-203B127826BC}" type="presOf" srcId="{D95B861E-1408-437F-9547-A340F1A51888}" destId="{86187D37-0BB2-4E38-8E71-3C09A1DA7FC0}" srcOrd="1" destOrd="0" presId="urn:microsoft.com/office/officeart/2005/8/layout/list1"/>
    <dgm:cxn modelId="{55C5CE92-C612-4FEB-9A83-A094F3D506CE}" type="presOf" srcId="{575F47A0-1C67-481C-A33B-BF988BE05850}" destId="{1289D548-8EEB-4CBE-B5FC-F1AA62E702AB}" srcOrd="1" destOrd="0" presId="urn:microsoft.com/office/officeart/2005/8/layout/list1"/>
    <dgm:cxn modelId="{0856D021-0348-4C60-8FC7-75CDA5B1EC63}" type="presOf" srcId="{488EF17D-F5C9-4FE6-82FC-AA8BDA568FAC}" destId="{1F8C9455-FD69-40C8-85A8-60E28117144D}" srcOrd="1" destOrd="0" presId="urn:microsoft.com/office/officeart/2005/8/layout/list1"/>
    <dgm:cxn modelId="{1AC856CA-EAD2-48BA-BF74-438E9CCC5FC5}" type="presOf" srcId="{D95B861E-1408-437F-9547-A340F1A51888}" destId="{90B635A3-D02C-4F3E-9C55-C86F752EE641}" srcOrd="0" destOrd="0" presId="urn:microsoft.com/office/officeart/2005/8/layout/list1"/>
    <dgm:cxn modelId="{44ECA81C-CBE9-4B31-9306-B0DD0DD54C70}" srcId="{AA0A2299-84A1-4D8E-A0E2-9BCB8216F10C}" destId="{488EF17D-F5C9-4FE6-82FC-AA8BDA568FAC}" srcOrd="1" destOrd="0" parTransId="{17B6794D-AF7F-4FBE-9C67-0E7F0DD61179}" sibTransId="{9F7E49DA-88C4-432E-833B-56AFC5488144}"/>
    <dgm:cxn modelId="{96ED179B-2276-4EFD-A7E9-76E282F25BC1}" srcId="{AA0A2299-84A1-4D8E-A0E2-9BCB8216F10C}" destId="{0242D171-AEDC-4C45-B864-6007F5A54ACD}" srcOrd="0" destOrd="0" parTransId="{3EE83122-35E7-4927-92F0-D9DB944F5B6D}" sibTransId="{D585FAB0-1DF5-485F-8DAA-4D0B15984A37}"/>
    <dgm:cxn modelId="{3FC7B246-681C-4247-A686-189DA00E903D}" type="presOf" srcId="{488EF17D-F5C9-4FE6-82FC-AA8BDA568FAC}" destId="{E3CE874F-118D-4884-9E06-7981C5314C42}" srcOrd="0" destOrd="0" presId="urn:microsoft.com/office/officeart/2005/8/layout/list1"/>
    <dgm:cxn modelId="{48DE0AFB-2CE6-471D-BCE6-225512DC28B3}" type="presOf" srcId="{575F47A0-1C67-481C-A33B-BF988BE05850}" destId="{48A8CAF5-22E7-4461-8CD9-D5F898369818}" srcOrd="0" destOrd="0" presId="urn:microsoft.com/office/officeart/2005/8/layout/list1"/>
    <dgm:cxn modelId="{225AB720-29A6-471F-9F71-C3F7B3E52B25}" srcId="{AA0A2299-84A1-4D8E-A0E2-9BCB8216F10C}" destId="{0D21B89C-73C0-448C-A6AC-47B7BBEFF019}" srcOrd="2" destOrd="0" parTransId="{D650AA57-D5D6-4531-A87B-6B07D05D8C6E}" sibTransId="{F5F38334-137F-4150-B0B0-5AE1015F0771}"/>
    <dgm:cxn modelId="{D1D4A749-FCCE-405F-A4DE-ED268CA60A1B}" srcId="{AA0A2299-84A1-4D8E-A0E2-9BCB8216F10C}" destId="{575F47A0-1C67-481C-A33B-BF988BE05850}" srcOrd="4" destOrd="0" parTransId="{A588F884-EC34-4C6F-A911-ADEA03B13289}" sibTransId="{59D82B12-F33A-4E63-A2A7-C5DA653D50EA}"/>
    <dgm:cxn modelId="{F7FB04ED-40BE-45C6-8C90-495042F4AF64}" type="presParOf" srcId="{1893C7D5-E156-4015-BD21-46C2C72DD0F1}" destId="{ACBC827A-4081-45C1-BAD5-D78CF40FC960}" srcOrd="0" destOrd="0" presId="urn:microsoft.com/office/officeart/2005/8/layout/list1"/>
    <dgm:cxn modelId="{0BC325EC-C47A-4F2A-A23E-566E24E10651}" type="presParOf" srcId="{ACBC827A-4081-45C1-BAD5-D78CF40FC960}" destId="{F3C4E6B7-B36A-49E2-85E8-4CBCB465DF7A}" srcOrd="0" destOrd="0" presId="urn:microsoft.com/office/officeart/2005/8/layout/list1"/>
    <dgm:cxn modelId="{86A60BFE-9E9F-405F-86F5-73A9898746E6}" type="presParOf" srcId="{ACBC827A-4081-45C1-BAD5-D78CF40FC960}" destId="{BB1C36D3-7977-432B-B62B-F8B64DCBD8AB}" srcOrd="1" destOrd="0" presId="urn:microsoft.com/office/officeart/2005/8/layout/list1"/>
    <dgm:cxn modelId="{FDE0039B-DC0C-4A8E-B80C-4F3F8948A262}" type="presParOf" srcId="{1893C7D5-E156-4015-BD21-46C2C72DD0F1}" destId="{DB793C2C-91FE-4D69-9C2C-D2CE8A5D16DF}" srcOrd="1" destOrd="0" presId="urn:microsoft.com/office/officeart/2005/8/layout/list1"/>
    <dgm:cxn modelId="{224FF7D9-632E-48CC-AF77-33CDEB3AD82B}" type="presParOf" srcId="{1893C7D5-E156-4015-BD21-46C2C72DD0F1}" destId="{D8185112-5D1A-42FD-8AD7-E694D11D0216}" srcOrd="2" destOrd="0" presId="urn:microsoft.com/office/officeart/2005/8/layout/list1"/>
    <dgm:cxn modelId="{E9A9AE3C-D48A-4C8F-B0AD-B9CE2F977EEB}" type="presParOf" srcId="{1893C7D5-E156-4015-BD21-46C2C72DD0F1}" destId="{EAEFA3B2-70ED-403D-8D4A-5CBFFCF438AD}" srcOrd="3" destOrd="0" presId="urn:microsoft.com/office/officeart/2005/8/layout/list1"/>
    <dgm:cxn modelId="{209E19E6-C3EE-4AA1-A67B-9C1826113823}" type="presParOf" srcId="{1893C7D5-E156-4015-BD21-46C2C72DD0F1}" destId="{64FCCCB2-0088-4FDF-8546-5BEFDBB6B3EB}" srcOrd="4" destOrd="0" presId="urn:microsoft.com/office/officeart/2005/8/layout/list1"/>
    <dgm:cxn modelId="{1FBB82B9-66E3-4E01-A466-864568562B02}" type="presParOf" srcId="{64FCCCB2-0088-4FDF-8546-5BEFDBB6B3EB}" destId="{E3CE874F-118D-4884-9E06-7981C5314C42}" srcOrd="0" destOrd="0" presId="urn:microsoft.com/office/officeart/2005/8/layout/list1"/>
    <dgm:cxn modelId="{F781689B-F01B-4BCF-92B5-247E89CFAC87}" type="presParOf" srcId="{64FCCCB2-0088-4FDF-8546-5BEFDBB6B3EB}" destId="{1F8C9455-FD69-40C8-85A8-60E28117144D}" srcOrd="1" destOrd="0" presId="urn:microsoft.com/office/officeart/2005/8/layout/list1"/>
    <dgm:cxn modelId="{B97D1E0F-66A8-4A13-A988-24368B67929C}" type="presParOf" srcId="{1893C7D5-E156-4015-BD21-46C2C72DD0F1}" destId="{ED2BDDE9-4029-4477-894B-23BB416C6375}" srcOrd="5" destOrd="0" presId="urn:microsoft.com/office/officeart/2005/8/layout/list1"/>
    <dgm:cxn modelId="{BEE2F01A-643C-41EA-A276-36AC023FF414}" type="presParOf" srcId="{1893C7D5-E156-4015-BD21-46C2C72DD0F1}" destId="{53B5E3B7-CBDF-4495-B290-FB1778CD836A}" srcOrd="6" destOrd="0" presId="urn:microsoft.com/office/officeart/2005/8/layout/list1"/>
    <dgm:cxn modelId="{5B585439-4153-4CEC-918B-C8C77E2882B0}" type="presParOf" srcId="{1893C7D5-E156-4015-BD21-46C2C72DD0F1}" destId="{526717AB-3ACD-4DB8-B887-F55838E9154B}" srcOrd="7" destOrd="0" presId="urn:microsoft.com/office/officeart/2005/8/layout/list1"/>
    <dgm:cxn modelId="{7F3DE983-6F30-4CEA-A003-E1C5E8DC56D3}" type="presParOf" srcId="{1893C7D5-E156-4015-BD21-46C2C72DD0F1}" destId="{133A284F-873C-4252-87F3-9AC143E58B6E}" srcOrd="8" destOrd="0" presId="urn:microsoft.com/office/officeart/2005/8/layout/list1"/>
    <dgm:cxn modelId="{16C605C5-DBF3-413E-BD65-4473D76956AA}" type="presParOf" srcId="{133A284F-873C-4252-87F3-9AC143E58B6E}" destId="{073CB3BD-97A7-4A79-905C-F65DDC856F1F}" srcOrd="0" destOrd="0" presId="urn:microsoft.com/office/officeart/2005/8/layout/list1"/>
    <dgm:cxn modelId="{B70A6FF3-3C49-4B7F-B897-756CB50AF1B6}" type="presParOf" srcId="{133A284F-873C-4252-87F3-9AC143E58B6E}" destId="{DFF8D2EE-9153-4BAF-9BDE-066C12320A53}" srcOrd="1" destOrd="0" presId="urn:microsoft.com/office/officeart/2005/8/layout/list1"/>
    <dgm:cxn modelId="{F38A86F2-EEDA-45E1-AB03-D64711BE3825}" type="presParOf" srcId="{1893C7D5-E156-4015-BD21-46C2C72DD0F1}" destId="{B10E2071-17EC-4C27-B6FE-8FF547EFE503}" srcOrd="9" destOrd="0" presId="urn:microsoft.com/office/officeart/2005/8/layout/list1"/>
    <dgm:cxn modelId="{D6851F1D-B1FC-4956-910E-A6CC797F9431}" type="presParOf" srcId="{1893C7D5-E156-4015-BD21-46C2C72DD0F1}" destId="{358C079A-A936-4BE5-8330-65A69BF168D1}" srcOrd="10" destOrd="0" presId="urn:microsoft.com/office/officeart/2005/8/layout/list1"/>
    <dgm:cxn modelId="{E64ED6BC-43BA-49CE-A72D-7A0526E10FE1}" type="presParOf" srcId="{1893C7D5-E156-4015-BD21-46C2C72DD0F1}" destId="{F4BD4554-6F46-499B-801C-CDD950CDE4A9}" srcOrd="11" destOrd="0" presId="urn:microsoft.com/office/officeart/2005/8/layout/list1"/>
    <dgm:cxn modelId="{F7A8DBF4-7AD2-4BCD-9A31-AE54CDB64E74}" type="presParOf" srcId="{1893C7D5-E156-4015-BD21-46C2C72DD0F1}" destId="{E9703B06-F642-437F-8910-30C2361F59BD}" srcOrd="12" destOrd="0" presId="urn:microsoft.com/office/officeart/2005/8/layout/list1"/>
    <dgm:cxn modelId="{EC0D04A9-2437-42AF-ABD3-8CE406216DC3}" type="presParOf" srcId="{E9703B06-F642-437F-8910-30C2361F59BD}" destId="{90B635A3-D02C-4F3E-9C55-C86F752EE641}" srcOrd="0" destOrd="0" presId="urn:microsoft.com/office/officeart/2005/8/layout/list1"/>
    <dgm:cxn modelId="{91EC04B9-08F0-4E71-86A3-4AD61D7A2862}" type="presParOf" srcId="{E9703B06-F642-437F-8910-30C2361F59BD}" destId="{86187D37-0BB2-4E38-8E71-3C09A1DA7FC0}" srcOrd="1" destOrd="0" presId="urn:microsoft.com/office/officeart/2005/8/layout/list1"/>
    <dgm:cxn modelId="{1D754AFB-6D06-445A-9F97-FB862EDAC1C1}" type="presParOf" srcId="{1893C7D5-E156-4015-BD21-46C2C72DD0F1}" destId="{93FEE403-0632-4254-A7EE-3373F249CE11}" srcOrd="13" destOrd="0" presId="urn:microsoft.com/office/officeart/2005/8/layout/list1"/>
    <dgm:cxn modelId="{4E5F73D7-59A5-4F6A-9ABE-82E9E99D15B3}" type="presParOf" srcId="{1893C7D5-E156-4015-BD21-46C2C72DD0F1}" destId="{B5F23228-087F-409D-9EA1-54B0F7358F45}" srcOrd="14" destOrd="0" presId="urn:microsoft.com/office/officeart/2005/8/layout/list1"/>
    <dgm:cxn modelId="{C402E6E6-4CBD-48AF-AE24-4A520A30391B}" type="presParOf" srcId="{1893C7D5-E156-4015-BD21-46C2C72DD0F1}" destId="{A340E5BC-EE40-4E6C-96B3-6E04E5876777}" srcOrd="15" destOrd="0" presId="urn:microsoft.com/office/officeart/2005/8/layout/list1"/>
    <dgm:cxn modelId="{D7D8248A-39B8-4B0C-A688-446D73E1EC34}" type="presParOf" srcId="{1893C7D5-E156-4015-BD21-46C2C72DD0F1}" destId="{0D6F935B-9ECF-46FB-B29B-DD1B4701C3B5}" srcOrd="16" destOrd="0" presId="urn:microsoft.com/office/officeart/2005/8/layout/list1"/>
    <dgm:cxn modelId="{F1CD923B-797C-43BC-B76E-BD71B00C3C30}" type="presParOf" srcId="{0D6F935B-9ECF-46FB-B29B-DD1B4701C3B5}" destId="{48A8CAF5-22E7-4461-8CD9-D5F898369818}" srcOrd="0" destOrd="0" presId="urn:microsoft.com/office/officeart/2005/8/layout/list1"/>
    <dgm:cxn modelId="{AABBE859-48A1-477B-AE0C-ACE57F9FB306}" type="presParOf" srcId="{0D6F935B-9ECF-46FB-B29B-DD1B4701C3B5}" destId="{1289D548-8EEB-4CBE-B5FC-F1AA62E702AB}" srcOrd="1" destOrd="0" presId="urn:microsoft.com/office/officeart/2005/8/layout/list1"/>
    <dgm:cxn modelId="{7E10425D-A328-4280-A1C4-B62F5C570B6D}" type="presParOf" srcId="{1893C7D5-E156-4015-BD21-46C2C72DD0F1}" destId="{FE400F31-10FC-4A07-B3FC-20669B2136F1}" srcOrd="17" destOrd="0" presId="urn:microsoft.com/office/officeart/2005/8/layout/list1"/>
    <dgm:cxn modelId="{122DE400-421F-4C9C-9FAC-069B7DEDD6DF}" type="presParOf" srcId="{1893C7D5-E156-4015-BD21-46C2C72DD0F1}" destId="{DFCC8EDE-83DA-425F-BF8D-AD7991A51F0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85112-5D1A-42FD-8AD7-E694D11D0216}">
      <dsp:nvSpPr>
        <dsp:cNvPr id="0" name=""/>
        <dsp:cNvSpPr/>
      </dsp:nvSpPr>
      <dsp:spPr>
        <a:xfrm>
          <a:off x="0" y="408632"/>
          <a:ext cx="693643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C36D3-7977-432B-B62B-F8B64DCBD8AB}">
      <dsp:nvSpPr>
        <dsp:cNvPr id="0" name=""/>
        <dsp:cNvSpPr/>
      </dsp:nvSpPr>
      <dsp:spPr>
        <a:xfrm>
          <a:off x="346821" y="39632"/>
          <a:ext cx="4855502" cy="73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526" tIns="0" rIns="183526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200" kern="1200" dirty="0"/>
            <a:t>Kollektív szerződés</a:t>
          </a:r>
        </a:p>
      </dsp:txBody>
      <dsp:txXfrm>
        <a:off x="382847" y="75658"/>
        <a:ext cx="4783450" cy="665948"/>
      </dsp:txXfrm>
    </dsp:sp>
    <dsp:sp modelId="{53B5E3B7-CBDF-4495-B290-FB1778CD836A}">
      <dsp:nvSpPr>
        <dsp:cNvPr id="0" name=""/>
        <dsp:cNvSpPr/>
      </dsp:nvSpPr>
      <dsp:spPr>
        <a:xfrm>
          <a:off x="0" y="1542632"/>
          <a:ext cx="693643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853661"/>
              <a:satOff val="16034"/>
              <a:lumOff val="-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C9455-FD69-40C8-85A8-60E28117144D}">
      <dsp:nvSpPr>
        <dsp:cNvPr id="0" name=""/>
        <dsp:cNvSpPr/>
      </dsp:nvSpPr>
      <dsp:spPr>
        <a:xfrm>
          <a:off x="346821" y="1173632"/>
          <a:ext cx="4855502" cy="738000"/>
        </a:xfrm>
        <a:prstGeom prst="roundRect">
          <a:avLst/>
        </a:prstGeom>
        <a:solidFill>
          <a:schemeClr val="accent5">
            <a:hueOff val="-3853661"/>
            <a:satOff val="16034"/>
            <a:lumOff val="-5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526" tIns="0" rIns="183526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200" kern="1200" dirty="0"/>
            <a:t>Privát törvényhozó</a:t>
          </a:r>
        </a:p>
      </dsp:txBody>
      <dsp:txXfrm>
        <a:off x="382847" y="1209658"/>
        <a:ext cx="4783450" cy="665948"/>
      </dsp:txXfrm>
    </dsp:sp>
    <dsp:sp modelId="{358C079A-A936-4BE5-8330-65A69BF168D1}">
      <dsp:nvSpPr>
        <dsp:cNvPr id="0" name=""/>
        <dsp:cNvSpPr/>
      </dsp:nvSpPr>
      <dsp:spPr>
        <a:xfrm>
          <a:off x="0" y="2676632"/>
          <a:ext cx="693643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707323"/>
              <a:satOff val="32067"/>
              <a:lumOff val="-10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8D2EE-9153-4BAF-9BDE-066C12320A53}">
      <dsp:nvSpPr>
        <dsp:cNvPr id="0" name=""/>
        <dsp:cNvSpPr/>
      </dsp:nvSpPr>
      <dsp:spPr>
        <a:xfrm>
          <a:off x="346821" y="2307632"/>
          <a:ext cx="4855502" cy="738000"/>
        </a:xfrm>
        <a:prstGeom prst="roundRect">
          <a:avLst/>
        </a:prstGeom>
        <a:solidFill>
          <a:schemeClr val="accent5">
            <a:hueOff val="-7707323"/>
            <a:satOff val="32067"/>
            <a:lumOff val="-10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526" tIns="0" rIns="183526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200" kern="1200" dirty="0" err="1"/>
            <a:t>Joint</a:t>
          </a:r>
          <a:r>
            <a:rPr lang="hu-HU" sz="3200" kern="1200" dirty="0"/>
            <a:t> </a:t>
          </a:r>
          <a:r>
            <a:rPr lang="hu-HU" sz="3200" kern="1200" dirty="0" err="1"/>
            <a:t>regulations</a:t>
          </a:r>
          <a:endParaRPr lang="hu-HU" sz="3200" kern="1200" dirty="0"/>
        </a:p>
      </dsp:txBody>
      <dsp:txXfrm>
        <a:off x="382847" y="2343658"/>
        <a:ext cx="4783450" cy="665948"/>
      </dsp:txXfrm>
    </dsp:sp>
    <dsp:sp modelId="{B5F23228-087F-409D-9EA1-54B0F7358F45}">
      <dsp:nvSpPr>
        <dsp:cNvPr id="0" name=""/>
        <dsp:cNvSpPr/>
      </dsp:nvSpPr>
      <dsp:spPr>
        <a:xfrm>
          <a:off x="0" y="3810632"/>
          <a:ext cx="693643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1560984"/>
              <a:satOff val="48101"/>
              <a:lumOff val="-15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87D37-0BB2-4E38-8E71-3C09A1DA7FC0}">
      <dsp:nvSpPr>
        <dsp:cNvPr id="0" name=""/>
        <dsp:cNvSpPr/>
      </dsp:nvSpPr>
      <dsp:spPr>
        <a:xfrm>
          <a:off x="346821" y="3441632"/>
          <a:ext cx="4855502" cy="738000"/>
        </a:xfrm>
        <a:prstGeom prst="roundRect">
          <a:avLst/>
        </a:prstGeom>
        <a:solidFill>
          <a:schemeClr val="accent5">
            <a:hueOff val="-11560984"/>
            <a:satOff val="48101"/>
            <a:lumOff val="-158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526" tIns="0" rIns="183526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200" kern="1200" dirty="0"/>
            <a:t>Intermedier</a:t>
          </a:r>
        </a:p>
      </dsp:txBody>
      <dsp:txXfrm>
        <a:off x="382847" y="3477658"/>
        <a:ext cx="4783450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85112-5D1A-42FD-8AD7-E694D11D0216}">
      <dsp:nvSpPr>
        <dsp:cNvPr id="0" name=""/>
        <dsp:cNvSpPr/>
      </dsp:nvSpPr>
      <dsp:spPr>
        <a:xfrm>
          <a:off x="0" y="321331"/>
          <a:ext cx="772186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C36D3-7977-432B-B62B-F8B64DCBD8AB}">
      <dsp:nvSpPr>
        <dsp:cNvPr id="0" name=""/>
        <dsp:cNvSpPr/>
      </dsp:nvSpPr>
      <dsp:spPr>
        <a:xfrm>
          <a:off x="386093" y="26131"/>
          <a:ext cx="5405302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308" tIns="0" rIns="204308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200" kern="1200" dirty="0"/>
            <a:t>Történelmi múlt</a:t>
          </a:r>
        </a:p>
      </dsp:txBody>
      <dsp:txXfrm>
        <a:off x="414914" y="54952"/>
        <a:ext cx="5347660" cy="532758"/>
      </dsp:txXfrm>
    </dsp:sp>
    <dsp:sp modelId="{53B5E3B7-CBDF-4495-B290-FB1778CD836A}">
      <dsp:nvSpPr>
        <dsp:cNvPr id="0" name=""/>
        <dsp:cNvSpPr/>
      </dsp:nvSpPr>
      <dsp:spPr>
        <a:xfrm>
          <a:off x="0" y="1228532"/>
          <a:ext cx="772186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890246"/>
              <a:satOff val="12025"/>
              <a:lumOff val="-39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C9455-FD69-40C8-85A8-60E28117144D}">
      <dsp:nvSpPr>
        <dsp:cNvPr id="0" name=""/>
        <dsp:cNvSpPr/>
      </dsp:nvSpPr>
      <dsp:spPr>
        <a:xfrm>
          <a:off x="386093" y="933331"/>
          <a:ext cx="5405302" cy="590400"/>
        </a:xfrm>
        <a:prstGeom prst="roundRect">
          <a:avLst/>
        </a:prstGeom>
        <a:solidFill>
          <a:schemeClr val="accent5">
            <a:hueOff val="-2890246"/>
            <a:satOff val="12025"/>
            <a:lumOff val="-39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308" tIns="0" rIns="204308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200" kern="1200" dirty="0"/>
            <a:t>Érdek, hatalmi aszimmetria</a:t>
          </a:r>
        </a:p>
      </dsp:txBody>
      <dsp:txXfrm>
        <a:off x="414914" y="962152"/>
        <a:ext cx="5347660" cy="532758"/>
      </dsp:txXfrm>
    </dsp:sp>
    <dsp:sp modelId="{358C079A-A936-4BE5-8330-65A69BF168D1}">
      <dsp:nvSpPr>
        <dsp:cNvPr id="0" name=""/>
        <dsp:cNvSpPr/>
      </dsp:nvSpPr>
      <dsp:spPr>
        <a:xfrm>
          <a:off x="0" y="2135732"/>
          <a:ext cx="772186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5780492"/>
              <a:satOff val="24051"/>
              <a:lumOff val="-7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8D2EE-9153-4BAF-9BDE-066C12320A53}">
      <dsp:nvSpPr>
        <dsp:cNvPr id="0" name=""/>
        <dsp:cNvSpPr/>
      </dsp:nvSpPr>
      <dsp:spPr>
        <a:xfrm>
          <a:off x="386093" y="1840532"/>
          <a:ext cx="5405302" cy="590400"/>
        </a:xfrm>
        <a:prstGeom prst="roundRect">
          <a:avLst/>
        </a:prstGeom>
        <a:solidFill>
          <a:schemeClr val="accent5">
            <a:hueOff val="-5780492"/>
            <a:satOff val="24051"/>
            <a:lumOff val="-7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308" tIns="0" rIns="204308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200" kern="1200" dirty="0"/>
            <a:t>Tömegbázis - választások</a:t>
          </a:r>
        </a:p>
      </dsp:txBody>
      <dsp:txXfrm>
        <a:off x="414914" y="1869353"/>
        <a:ext cx="5347660" cy="532758"/>
      </dsp:txXfrm>
    </dsp:sp>
    <dsp:sp modelId="{B5F23228-087F-409D-9EA1-54B0F7358F45}">
      <dsp:nvSpPr>
        <dsp:cNvPr id="0" name=""/>
        <dsp:cNvSpPr/>
      </dsp:nvSpPr>
      <dsp:spPr>
        <a:xfrm>
          <a:off x="0" y="3042932"/>
          <a:ext cx="772186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8670738"/>
              <a:satOff val="36076"/>
              <a:lumOff val="-119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87D37-0BB2-4E38-8E71-3C09A1DA7FC0}">
      <dsp:nvSpPr>
        <dsp:cNvPr id="0" name=""/>
        <dsp:cNvSpPr/>
      </dsp:nvSpPr>
      <dsp:spPr>
        <a:xfrm>
          <a:off x="386093" y="2747732"/>
          <a:ext cx="5405302" cy="590400"/>
        </a:xfrm>
        <a:prstGeom prst="roundRect">
          <a:avLst/>
        </a:prstGeom>
        <a:solidFill>
          <a:schemeClr val="accent5">
            <a:hueOff val="-8670738"/>
            <a:satOff val="36076"/>
            <a:lumOff val="-119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308" tIns="0" rIns="204308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200" kern="1200" dirty="0"/>
            <a:t>Rendszer-szabályozó</a:t>
          </a:r>
        </a:p>
      </dsp:txBody>
      <dsp:txXfrm>
        <a:off x="414914" y="2776553"/>
        <a:ext cx="5347660" cy="532758"/>
      </dsp:txXfrm>
    </dsp:sp>
    <dsp:sp modelId="{DFCC8EDE-83DA-425F-BF8D-AD7991A51F06}">
      <dsp:nvSpPr>
        <dsp:cNvPr id="0" name=""/>
        <dsp:cNvSpPr/>
      </dsp:nvSpPr>
      <dsp:spPr>
        <a:xfrm>
          <a:off x="0" y="3950132"/>
          <a:ext cx="772186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1560984"/>
              <a:satOff val="48101"/>
              <a:lumOff val="-15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9D548-8EEB-4CBE-B5FC-F1AA62E702AB}">
      <dsp:nvSpPr>
        <dsp:cNvPr id="0" name=""/>
        <dsp:cNvSpPr/>
      </dsp:nvSpPr>
      <dsp:spPr>
        <a:xfrm>
          <a:off x="386093" y="3654932"/>
          <a:ext cx="5405302" cy="590400"/>
        </a:xfrm>
        <a:prstGeom prst="roundRect">
          <a:avLst/>
        </a:prstGeom>
        <a:solidFill>
          <a:schemeClr val="accent5">
            <a:hueOff val="-11560984"/>
            <a:satOff val="48101"/>
            <a:lumOff val="-158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308" tIns="0" rIns="204308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200" kern="1200" dirty="0"/>
            <a:t>Szervezeti politikai érdek</a:t>
          </a:r>
        </a:p>
      </dsp:txBody>
      <dsp:txXfrm>
        <a:off x="414914" y="3683753"/>
        <a:ext cx="5347660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0B866E78-E7BE-4652-8C51-92E380782E3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2992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36115886-F099-4BF1-A807-1CE3E3AD26D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5105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Azért kell érdekképviselet, mert kell egy profi ügynök, illetve több száz MA vagy MV nem tud leülni a másik oldallal tárgyalni. Az</a:t>
            </a:r>
            <a:r>
              <a:rPr lang="hu-HU" baseline="0" dirty="0"/>
              <a:t> MV-nél lehet a szakszervezet és az üzemi tanács. Az </a:t>
            </a:r>
            <a:r>
              <a:rPr lang="hu-HU" baseline="0" dirty="0" err="1"/>
              <a:t>MA-nál</a:t>
            </a:r>
            <a:r>
              <a:rPr lang="hu-HU" baseline="0" dirty="0"/>
              <a:t> a MA szövetség és a Kamara lehet a két rész.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6006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hu-HU" sz="1200" b="1" dirty="0"/>
              <a:t>A kamarák gazdaság-fejlesztési feladatai</a:t>
            </a:r>
            <a:endParaRPr lang="hu-HU" sz="1200" i="1" dirty="0"/>
          </a:p>
          <a:p>
            <a:pPr marL="360363" indent="-360363">
              <a:buNone/>
            </a:pPr>
            <a:r>
              <a:rPr lang="hu-HU" sz="1200" i="1" dirty="0"/>
              <a:t>a) </a:t>
            </a:r>
            <a:r>
              <a:rPr lang="hu-HU" sz="1200" dirty="0"/>
              <a:t>előmozdítják a gazdasági tevékenység </a:t>
            </a:r>
            <a:r>
              <a:rPr lang="hu-HU" sz="1200" b="1" dirty="0"/>
              <a:t>infrastruktúrájának fejlődését</a:t>
            </a:r>
            <a:r>
              <a:rPr lang="hu-HU" sz="1200" dirty="0"/>
              <a:t>;</a:t>
            </a:r>
          </a:p>
          <a:p>
            <a:pPr marL="360363" indent="-360363">
              <a:buNone/>
            </a:pPr>
            <a:r>
              <a:rPr lang="hu-HU" sz="1200" i="1" dirty="0"/>
              <a:t>b) </a:t>
            </a:r>
            <a:r>
              <a:rPr lang="hu-HU" sz="1200" dirty="0"/>
              <a:t>elősegítik a gazdaság fejlődésére jelentős hatást gyakorló, </a:t>
            </a:r>
            <a:r>
              <a:rPr lang="hu-HU" sz="1200" b="1" dirty="0"/>
              <a:t>nemzetgazdasági szinten hatékony</a:t>
            </a:r>
            <a:r>
              <a:rPr lang="hu-HU" sz="1200" dirty="0"/>
              <a:t> </a:t>
            </a:r>
            <a:r>
              <a:rPr lang="hu-HU" sz="1200" b="1" dirty="0"/>
              <a:t>célok megvalósulását</a:t>
            </a:r>
            <a:r>
              <a:rPr lang="hu-HU" sz="1200" dirty="0"/>
              <a:t>: részt vesznek az átfogó gazdaságfejlesztési, gazdaság-stratégiai döntések előkészítésében, és együttműködnek az állami és a helyi önkormányzati szervekkel;</a:t>
            </a:r>
          </a:p>
          <a:p>
            <a:pPr marL="360363" indent="-360363">
              <a:buNone/>
            </a:pPr>
            <a:r>
              <a:rPr lang="hu-HU" sz="1200" i="1" dirty="0"/>
              <a:t>c) </a:t>
            </a:r>
            <a:r>
              <a:rPr lang="hu-HU" sz="1200" b="1" dirty="0"/>
              <a:t>tájékoztatást adnak </a:t>
            </a:r>
            <a:r>
              <a:rPr lang="hu-HU" sz="1200" dirty="0"/>
              <a:t>a gazdasággal összefüggő jogszabályokról, gazdaságpolitikai döntésekről;</a:t>
            </a:r>
          </a:p>
          <a:p>
            <a:pPr marL="360363" indent="-360363">
              <a:buNone/>
            </a:pPr>
            <a:r>
              <a:rPr lang="hu-HU" sz="1200" i="1" dirty="0"/>
              <a:t>d) </a:t>
            </a:r>
            <a:r>
              <a:rPr lang="hu-HU" sz="1200" b="1" dirty="0"/>
              <a:t>közreműködnek</a:t>
            </a:r>
            <a:r>
              <a:rPr lang="hu-HU" sz="1200" dirty="0"/>
              <a:t> a területfejlesztési koncepciók és programok kidolgozásában és végrehajtásában;</a:t>
            </a:r>
          </a:p>
          <a:p>
            <a:pPr marL="360363" indent="-360363">
              <a:buNone/>
            </a:pPr>
            <a:r>
              <a:rPr lang="hu-HU" sz="1200" i="1" dirty="0"/>
              <a:t>e) </a:t>
            </a:r>
            <a:r>
              <a:rPr lang="hu-HU" sz="1200" dirty="0"/>
              <a:t>az országos gazdasági érdek-képviseleti szervezetekkel együttműködve ellátják a </a:t>
            </a:r>
            <a:r>
              <a:rPr lang="hu-HU" sz="1200" b="1" dirty="0"/>
              <a:t>szak- és felnőttképzéssel </a:t>
            </a:r>
            <a:r>
              <a:rPr lang="hu-HU" sz="1200" dirty="0"/>
              <a:t>kapcsolatos, törvényben meghatározott feladataikat, szervezik és végzik a mesterképzést és vizsgáztatást.</a:t>
            </a:r>
          </a:p>
          <a:p>
            <a:r>
              <a:rPr lang="hu-HU" sz="1200" b="1" dirty="0"/>
              <a:t>Az üzleti forgalom biztonsága</a:t>
            </a:r>
          </a:p>
          <a:p>
            <a:pPr lvl="0"/>
            <a:r>
              <a:rPr lang="hu-HU" sz="1200" dirty="0"/>
              <a:t>árukra vonatkozó származási igazolásokat, bizonyítványokat és más okmányokat állítanak ki, illetve hitelesítenek;</a:t>
            </a:r>
          </a:p>
          <a:p>
            <a:pPr lvl="0"/>
            <a:r>
              <a:rPr lang="hu-HU" sz="1200" dirty="0"/>
              <a:t>összeállítják és közreadják a kereskedelmi szokványokat;</a:t>
            </a:r>
          </a:p>
          <a:p>
            <a:pPr lvl="0"/>
            <a:r>
              <a:rPr lang="hu-HU" sz="1200" dirty="0"/>
              <a:t>a gazdasági érdek-képviseleti szervezetek bevonásával kidolgozzák a </a:t>
            </a:r>
            <a:r>
              <a:rPr lang="hu-HU" sz="1200" b="1" dirty="0"/>
              <a:t>tisztességes piaci magatartásra </a:t>
            </a:r>
            <a:r>
              <a:rPr lang="hu-HU" sz="1200" dirty="0"/>
              <a:t>vonatkozó etikai szabályokat; a kamarai etikai szabályok, a verseny tisztaságára / iparjogvédelemre / a fogyasztók érdek-védelmére vonatkozó törvények megsértése esetén a kamarai tagot határozatban figyelmeztetik, a nem kamarai tagok felé jelzéssel és figyelemfelhívással élhetnek;</a:t>
            </a:r>
          </a:p>
          <a:p>
            <a:pPr lvl="0"/>
            <a:r>
              <a:rPr lang="hu-HU" sz="1200" b="1" dirty="0"/>
              <a:t>minősítő és ellenőrzési </a:t>
            </a:r>
            <a:r>
              <a:rPr lang="hu-HU" sz="1200" dirty="0"/>
              <a:t>rendszereket működtetnek;</a:t>
            </a:r>
          </a:p>
          <a:p>
            <a:pPr lvl="0"/>
            <a:r>
              <a:rPr lang="hu-HU" sz="1200" dirty="0"/>
              <a:t>működtetik a </a:t>
            </a:r>
            <a:r>
              <a:rPr lang="hu-HU" sz="1200" b="1" dirty="0"/>
              <a:t>békéltető testületeket</a:t>
            </a:r>
            <a:r>
              <a:rPr lang="hu-HU" sz="1200" dirty="0"/>
              <a:t>;</a:t>
            </a:r>
          </a:p>
          <a:p>
            <a:pPr lvl="0"/>
            <a:r>
              <a:rPr lang="hu-HU" sz="1200" dirty="0"/>
              <a:t>közreműködnek a gazdálkodó szervezetek nemzetközi gazdasági kapcsolataival összefüggő minőségvédelmi és szállítmányozási kárügyek intézésében.</a:t>
            </a:r>
          </a:p>
          <a:p>
            <a:pPr lvl="0"/>
            <a:r>
              <a:rPr lang="hu-HU" sz="1200" b="1" dirty="0"/>
              <a:t>A gazdaság ált. érdekeinek érvényesítése</a:t>
            </a:r>
          </a:p>
          <a:p>
            <a:pPr lvl="0"/>
            <a:r>
              <a:rPr lang="hu-HU" sz="1200" dirty="0"/>
              <a:t>javaslatok, vélemények, tájékoztatások adásával előmozdítják a gazdálkodó szervezetekre vonatkozó </a:t>
            </a:r>
            <a:r>
              <a:rPr lang="hu-HU" sz="1200" b="1" dirty="0"/>
              <a:t>jogszabályoknak</a:t>
            </a:r>
            <a:r>
              <a:rPr lang="hu-HU" sz="1200" dirty="0"/>
              <a:t>, kormányzati és helyi önkormányzati </a:t>
            </a:r>
            <a:r>
              <a:rPr lang="hu-HU" sz="1200" b="1" dirty="0"/>
              <a:t>programoknak, intézkedéseknek</a:t>
            </a:r>
            <a:r>
              <a:rPr lang="hu-HU" sz="1200" dirty="0"/>
              <a:t> a gazdaság fejlődéséhez, szervezettségéhez, az üzleti forgalom biztonságához és a piaci magatartás tisztességéhez fűződő közérdekkel </a:t>
            </a:r>
            <a:r>
              <a:rPr lang="hu-HU" sz="1200" b="1" dirty="0"/>
              <a:t>összhangban történő kidolgozását</a:t>
            </a:r>
            <a:r>
              <a:rPr lang="hu-HU" sz="1200" dirty="0"/>
              <a:t>;</a:t>
            </a:r>
          </a:p>
          <a:p>
            <a:pPr lvl="0"/>
            <a:r>
              <a:rPr lang="hu-HU" sz="1200" dirty="0"/>
              <a:t>ezek megalapozottsága érdekében </a:t>
            </a:r>
            <a:r>
              <a:rPr lang="hu-HU" sz="1200" b="1" dirty="0"/>
              <a:t>adatokat gyűjtenek, elemzéseket készítenek</a:t>
            </a:r>
            <a:r>
              <a:rPr lang="hu-HU" sz="1200" dirty="0"/>
              <a:t> és hoznak nyilvánosságra.</a:t>
            </a:r>
          </a:p>
          <a:p>
            <a:pPr lvl="0"/>
            <a:r>
              <a:rPr lang="hu-HU" sz="1200" b="1" dirty="0"/>
              <a:t>kezdeményezik</a:t>
            </a:r>
            <a:r>
              <a:rPr lang="hu-HU" sz="1200" dirty="0"/>
              <a:t> a vállalkozás jogának és a gazdasági verseny szabadságának érvényesülését, a piacgazdaság működését akadályozó vagy korlátozó </a:t>
            </a:r>
            <a:r>
              <a:rPr lang="hu-HU" sz="1200" b="1" dirty="0"/>
              <a:t>jogszabályok, intézkedések módosítását</a:t>
            </a:r>
            <a:r>
              <a:rPr lang="hu-HU" sz="1200" dirty="0"/>
              <a:t> vagy hatályon kívül helyezését, illetve az ilyen körülmények megváltoztatásához szükséges jogszabályok, intézkedések meghozatalát.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0100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Lujo</a:t>
            </a:r>
            <a:r>
              <a:rPr lang="hu-HU" dirty="0"/>
              <a:t> </a:t>
            </a:r>
            <a:r>
              <a:rPr lang="hu-HU" dirty="0" err="1"/>
              <a:t>Brentano</a:t>
            </a:r>
            <a:r>
              <a:rPr lang="hu-HU" dirty="0"/>
              <a:t> nemzetisége?</a:t>
            </a:r>
            <a:r>
              <a:rPr lang="hu-HU" baseline="0" dirty="0"/>
              <a:t> Ludwig Joseph </a:t>
            </a:r>
            <a:r>
              <a:rPr lang="hu-HU" baseline="0" dirty="0" err="1"/>
              <a:t>Brentano</a:t>
            </a:r>
            <a:r>
              <a:rPr lang="hu-HU" baseline="0" dirty="0"/>
              <a:t>, azaz német. </a:t>
            </a:r>
          </a:p>
          <a:p>
            <a:endParaRPr lang="hu-HU" baseline="0" dirty="0"/>
          </a:p>
          <a:p>
            <a:r>
              <a:rPr lang="hu-HU" baseline="0" dirty="0"/>
              <a:t>Tehát csak az érdekképviselettel együtt lesz a munkaerőpiac működése normális.</a:t>
            </a:r>
          </a:p>
          <a:p>
            <a:r>
              <a:rPr lang="hu-HU" baseline="0" dirty="0"/>
              <a:t>Törvényszerű, hogy a szakszervezetek összefonódnak a párt ideológiával, de nem a kommunista oldalról indítanak. A 19. században a kapitalizmus az jobboldali, konzervatív, liberális, tiltja a szakszervezetet, üldözi, ellehetetleníti. Ebből adódóan egy természetes folyamat, hogy bal oldalon található kapcsolat. Ez az ideológia lesz a része a folyamatnak. Briteknél a szakszervezetek kezdetétől fogva a szakszervezeti tagdíj egy része a párté, mert nem jelennek meg a parlamentben, ugyanakkor támogatják így a pártot, hogy támogassák a munkásokat. </a:t>
            </a:r>
          </a:p>
          <a:p>
            <a:r>
              <a:rPr lang="hu-HU" baseline="0" dirty="0"/>
              <a:t>A politikai irányzatok esetében teljesen természetes, hogy kialakulnak.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31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Sidney</a:t>
            </a:r>
            <a:r>
              <a:rPr lang="hu-HU" baseline="0" dirty="0"/>
              <a:t> a Brit munkáspárt programalkotója majd politikusa, Beatrice pedig szociológus volt, és ők alkották meg az első szakszervezetekkel foglalkozó monográfiát. </a:t>
            </a:r>
          </a:p>
          <a:p>
            <a:r>
              <a:rPr lang="hu-HU" baseline="0" dirty="0"/>
              <a:t>Nem elég, ha egyszer-egyszer összeállunk, hanem tartósan állunk össze és képezünk szövetséget. </a:t>
            </a:r>
          </a:p>
          <a:p>
            <a:endParaRPr lang="hu-HU" baseline="0" dirty="0"/>
          </a:p>
          <a:p>
            <a:r>
              <a:rPr lang="hu-HU" baseline="0" dirty="0"/>
              <a:t>A szakszervezet </a:t>
            </a:r>
            <a:r>
              <a:rPr lang="hu-HU" baseline="0" dirty="0" err="1"/>
              <a:t>árszabályozó</a:t>
            </a:r>
            <a:r>
              <a:rPr lang="hu-HU" baseline="0" dirty="0"/>
              <a:t> ügynökség, az árak meghatározása pedig nem más, mint a bér. 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0189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Miért fontos, hogy szabad a viszony? 18-19. században</a:t>
            </a:r>
            <a:r>
              <a:rPr lang="hu-HU" baseline="0" dirty="0"/>
              <a:t> létrejöttek olyan erős munkavállalói csoportok, akik tudták szabályozni a munkaerőpiacot, tudták befolyásolni, hogy csak rajtuk keresztül lehet munkát találni, ők adtak munkát. Rákényszerítették a munkavállalókat, hogy belépjenek a szakszervezetbe, a MA-t, hogy csak tagokat foglalkoztassanak. Ez úgynevezett „</a:t>
            </a:r>
            <a:r>
              <a:rPr lang="hu-HU" baseline="0" dirty="0" err="1"/>
              <a:t>closed</a:t>
            </a:r>
            <a:r>
              <a:rPr lang="hu-HU" baseline="0" dirty="0"/>
              <a:t> shop” volt, azaz bezárt üzemek, csak rajtuk keresztül lehet bemenni a vállalatba. (Másik oldala is létezett, azaz hogy szakszervezeti tagot nem vett fel a vállalat.) Ez nem szakszervezet, szükséges hogy szabad döntés kérdése legyen. </a:t>
            </a:r>
          </a:p>
          <a:p>
            <a:endParaRPr lang="hu-HU" baseline="0" dirty="0"/>
          </a:p>
          <a:p>
            <a:r>
              <a:rPr lang="hu-HU" baseline="0" dirty="0"/>
              <a:t>A belső szolgáltatási szerep ma is egyre kevésbé jelenik meg és erősödik a külső funkció. </a:t>
            </a:r>
          </a:p>
          <a:p>
            <a:endParaRPr lang="hu-HU" baseline="0" dirty="0"/>
          </a:p>
          <a:p>
            <a:r>
              <a:rPr lang="hu-HU" baseline="0" dirty="0"/>
              <a:t>Szükségesnek tartja, de nem jónak. </a:t>
            </a:r>
          </a:p>
          <a:p>
            <a:r>
              <a:rPr lang="hu-HU" baseline="0" dirty="0"/>
              <a:t>Melyik a jobb oldal? Máig vannak érvek és ellenérvek, attól függ, milyen oldalról nézem, mindegyiknek van pozitív és kevésbé pozitív oldala. </a:t>
            </a:r>
          </a:p>
          <a:p>
            <a:endParaRPr lang="hu-HU" baseline="0" dirty="0"/>
          </a:p>
          <a:p>
            <a:r>
              <a:rPr lang="hu-HU" baseline="0" dirty="0" err="1"/>
              <a:t>Brentano</a:t>
            </a:r>
            <a:r>
              <a:rPr lang="hu-HU" baseline="0" dirty="0"/>
              <a:t> azt mondja, kell a szakszervezet a tőke hatalma, a munkaerőpiaci aszimmetria miatt. </a:t>
            </a:r>
            <a:r>
              <a:rPr lang="hu-HU" baseline="0" dirty="0" err="1"/>
              <a:t>Goetz</a:t>
            </a:r>
            <a:r>
              <a:rPr lang="hu-HU" baseline="0" dirty="0"/>
              <a:t> pedig azt mondja, hogy az kartell, azt nem szabad. És az erőfölénnyel élni/visszaélni az szabad és jó a munkavállalóknak? Ma is ez van, ez stílus, megközelítés kérdése, hogy kinek adok igazat. </a:t>
            </a:r>
            <a:endParaRPr lang="en-US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8927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típus: </a:t>
            </a:r>
            <a:r>
              <a:rPr lang="hu-HU" dirty="0" err="1"/>
              <a:t>mikro</a:t>
            </a:r>
            <a:r>
              <a:rPr lang="hu-HU" dirty="0"/>
              <a:t>, azaz üzemi szinten igyekszik ellátni. </a:t>
            </a:r>
          </a:p>
          <a:p>
            <a:r>
              <a:rPr lang="hu-HU" dirty="0"/>
              <a:t>b típus: </a:t>
            </a:r>
            <a:r>
              <a:rPr lang="hu-HU" dirty="0" err="1"/>
              <a:t>mikro</a:t>
            </a:r>
            <a:r>
              <a:rPr lang="hu-HU" baseline="0" dirty="0"/>
              <a:t> szinten változó, hogy ki hogyan boldogul, így jobb, ha társadalmi szinten ügyködünk. (Tehát ez a </a:t>
            </a:r>
            <a:r>
              <a:rPr lang="hu-HU" baseline="0" dirty="0" err="1"/>
              <a:t>makro</a:t>
            </a:r>
            <a:r>
              <a:rPr lang="hu-HU" baseline="0" dirty="0"/>
              <a:t> szint). </a:t>
            </a:r>
          </a:p>
          <a:p>
            <a:r>
              <a:rPr lang="hu-HU" baseline="0" dirty="0"/>
              <a:t>c típus: nem feltétlenül MV szinten gondolkodik, hanem politikai indíttatású. Az </a:t>
            </a:r>
            <a:r>
              <a:rPr lang="hu-HU" baseline="0" dirty="0" err="1"/>
              <a:t>előzőek</a:t>
            </a:r>
            <a:r>
              <a:rPr lang="hu-HU" baseline="0" dirty="0"/>
              <a:t> elfogadják a tőkés társadalom létét, azon belül működik, a kommunista típus pont ez ellen harcol. A szindikalista nem csak hogy nem </a:t>
            </a:r>
            <a:r>
              <a:rPr lang="hu-HU" baseline="0" dirty="0" err="1"/>
              <a:t>anti</a:t>
            </a:r>
            <a:r>
              <a:rPr lang="hu-HU" baseline="0" dirty="0"/>
              <a:t>-kapitalista rendszert akar, hanem azt, hogy a hatalom a MV-k kezébe, azaz szövetségébe (amit jelent is) kerüljön. </a:t>
            </a:r>
          </a:p>
          <a:p>
            <a:r>
              <a:rPr lang="hu-HU" baseline="0" dirty="0"/>
              <a:t>d típus: később lesz egyértelmű, de már itt meg kell említeni. Pl.: Mussolini </a:t>
            </a:r>
            <a:r>
              <a:rPr lang="hu-HU" baseline="0" dirty="0" err="1"/>
              <a:t>korporatizmusa</a:t>
            </a:r>
            <a:r>
              <a:rPr lang="hu-HU" baseline="0" dirty="0"/>
              <a:t>. Létrejönnek olyan testületek, amelyek a MV és az MA érdekvédelmét biztosítják, kötelező a tagság. Az így kialakított testületek a hatalom részét képezik. Formálisan is a hatalom részei és céljuk, hogy a központi elképzeléseket képviseljék és közvetítsék lefelé, szervezzék a MV és a gazdaságot ennek végrehajtására. </a:t>
            </a:r>
          </a:p>
          <a:p>
            <a:r>
              <a:rPr lang="hu-HU" baseline="0" dirty="0"/>
              <a:t>A II. világháború után kialakult több olyan gyakorlat, amely hasonlít ezekhez, azaz korporatívak (főleg nyugat-európaiak), országos szövetségek közötti együttműködést jelentettek, DE nem kötelező a tagság és nincs ideológia, kormányzati nyomás mögötte.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5007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563" indent="-182563">
              <a:spcBef>
                <a:spcPts val="600"/>
              </a:spcBef>
              <a:spcAft>
                <a:spcPts val="600"/>
              </a:spcAft>
            </a:pPr>
            <a:r>
              <a:rPr lang="hu-HU" sz="1200" b="1" dirty="0"/>
              <a:t>Kollektív szerződés</a:t>
            </a:r>
            <a:r>
              <a:rPr lang="hu-HU" sz="1200" dirty="0"/>
              <a:t>: a munkaerő árának szabályozása a munkáltatóval kötött megállapodásban</a:t>
            </a:r>
            <a:endParaRPr lang="hu-HU" sz="1200" b="1" dirty="0"/>
          </a:p>
          <a:p>
            <a:pPr marL="182563" indent="-182563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hu-HU" sz="1200" b="1" dirty="0"/>
              <a:t>"Privát törvényhozó".</a:t>
            </a:r>
            <a:r>
              <a:rPr lang="hu-HU" sz="1200" dirty="0"/>
              <a:t> Nem tiszta nyomás-gyakorló csoport (ellenhatalom), nem is csupán a SZ-i tagság ügynöke, hanem a kollektív szerződésben</a:t>
            </a:r>
            <a:r>
              <a:rPr lang="hu-HU" sz="1200" baseline="0" dirty="0"/>
              <a:t> </a:t>
            </a:r>
            <a:r>
              <a:rPr lang="hu-HU" sz="1200" dirty="0"/>
              <a:t>önmaga is </a:t>
            </a:r>
            <a:r>
              <a:rPr lang="hu-HU" sz="1200" baseline="0" dirty="0"/>
              <a:t>(a munkáltatói szövetséggel együtt, de a parlamenttől függetlenül) </a:t>
            </a:r>
            <a:r>
              <a:rPr lang="hu-HU" sz="1200" dirty="0"/>
              <a:t>objektív jogi normákat állapít meg. A MV-k nevében lép fel, de relatív önállósággal rendelkezik, míg a megállapodás az egyes tagok számára kötelező érvényű lesz. </a:t>
            </a:r>
          </a:p>
          <a:p>
            <a:pPr marL="182563" indent="-182563">
              <a:spcBef>
                <a:spcPts val="600"/>
              </a:spcBef>
              <a:spcAft>
                <a:spcPts val="600"/>
              </a:spcAft>
            </a:pPr>
            <a:r>
              <a:rPr lang="hu-HU" sz="1200" b="1" dirty="0" err="1"/>
              <a:t>Joint</a:t>
            </a:r>
            <a:r>
              <a:rPr lang="hu-HU" sz="1200" b="1" dirty="0"/>
              <a:t> </a:t>
            </a:r>
            <a:r>
              <a:rPr lang="hu-HU" sz="1200" b="1" dirty="0" err="1"/>
              <a:t>regulations</a:t>
            </a:r>
            <a:r>
              <a:rPr lang="hu-HU" sz="1200" b="1" dirty="0"/>
              <a:t> "közös szabályozás".</a:t>
            </a:r>
            <a:r>
              <a:rPr lang="hu-HU" sz="1200" dirty="0"/>
              <a:t> Nemcsak MV-i érdekeket fogalmaz meg, a kollektív szerződés MA/SZ kartell a "piszkos konkurenciával" szemben. Sőt, a működési rend kialakítását és a MV-k megelégedettségének biztosítását is segíti (elfogadtat, legitimál).</a:t>
            </a:r>
          </a:p>
          <a:p>
            <a:pPr marL="182563" indent="-182563"/>
            <a:r>
              <a:rPr lang="hu-HU" sz="1200" b="1" dirty="0"/>
              <a:t>Intermedier</a:t>
            </a:r>
            <a:r>
              <a:rPr lang="hu-HU" sz="1200" dirty="0"/>
              <a:t> (együttes, köztes) szervezet. A szindikalista mozgalmakkal szemben pragmatikus közvetítő a tőke-, a rendszer-érdekek és a tagsági/MV-i érdekek között. </a:t>
            </a:r>
          </a:p>
          <a:p>
            <a:pPr marL="182563" indent="-182563"/>
            <a:endParaRPr lang="hu-HU" sz="1200" dirty="0"/>
          </a:p>
          <a:p>
            <a:r>
              <a:rPr lang="hu-HU" dirty="0"/>
              <a:t>Sárga szakszervezet</a:t>
            </a:r>
          </a:p>
          <a:p>
            <a:r>
              <a:rPr lang="hu-HU" dirty="0"/>
              <a:t>http://www.vasutas.hu/page/1/art/1645/akt/0/html/mi-is-az-a-sarga-szakszervezet.html </a:t>
            </a:r>
          </a:p>
          <a:p>
            <a:r>
              <a:rPr lang="hu-HU" dirty="0"/>
              <a:t>Az elnevezés történetének többféle magyarázata is van: </a:t>
            </a:r>
            <a:br>
              <a:rPr lang="hu-HU" dirty="0"/>
            </a:br>
            <a:r>
              <a:rPr lang="hu-HU" dirty="0"/>
              <a:t>Egyesek szerint egy 1887-es </a:t>
            </a:r>
            <a:r>
              <a:rPr lang="hu-HU" dirty="0" err="1"/>
              <a:t>Noeux</a:t>
            </a:r>
            <a:r>
              <a:rPr lang="hu-HU" dirty="0"/>
              <a:t> les </a:t>
            </a:r>
            <a:r>
              <a:rPr lang="hu-HU" dirty="0" err="1"/>
              <a:t>Mines</a:t>
            </a:r>
            <a:r>
              <a:rPr lang="hu-HU" dirty="0"/>
              <a:t>-i bányászsztrájktól származik. A munkások beverték a sztrájktörők házainak ablakait, akik az üveg helyét sárga papírral ragasztották be. Mások szerint sárga jelvényt vagy szalagot viseltek a sztrájktörők, hogy megkülönböztessék magukat a sztrájkolóktól, ismét más forrás szerint az egyik (a hatalommal inkább szimpatizáló) szakszervezet így különböztette meg</a:t>
            </a:r>
            <a:r>
              <a:rPr lang="hu-HU" baseline="0" dirty="0"/>
              <a:t> egy demonstráció során a saját tagjait a másik, harcosabb szakszervezet tagjaitól</a:t>
            </a:r>
            <a:r>
              <a:rPr lang="hu-HU" dirty="0"/>
              <a:t>.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>A munkáltatók által létrehozott és befolyásuk alatt álló szakszervezetek a sárga szakszervezetek. A sárga szakszervezetekkel a munkáltatók már az első megszervezésük idején is az egyéb szakszervezetek működését igyekeztek ellensúlyozni. A munkabeszüntetések idején a sztrájktörők a soraikból kerültek ki, így a sztrájkaktivitásuk természetesen nulla! Élükön is és soraik között is számos vezető beosztású, munkáltatói jogkört is gyakorló személy áll.</a:t>
            </a:r>
          </a:p>
          <a:p>
            <a:pPr marL="182563" indent="-182563"/>
            <a:endParaRPr lang="hu-HU" sz="1200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2325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jobb oldalinak titulálható kormány kezdetben kifejezetten tiltja</a:t>
            </a:r>
            <a:r>
              <a:rPr lang="hu-HU" baseline="0" dirty="0"/>
              <a:t> és üldözi a szakszervezeteket, és a szocialisták állnak mellé. </a:t>
            </a:r>
          </a:p>
          <a:p>
            <a:r>
              <a:rPr lang="hu-HU" baseline="0" dirty="0"/>
              <a:t>A szakszervezetnek nagyobb a létszáma, így könnyebb megszerezni magunknak. </a:t>
            </a:r>
            <a:endParaRPr lang="hu-HU" dirty="0"/>
          </a:p>
          <a:p>
            <a:pPr marL="182563" indent="-182563">
              <a:lnSpc>
                <a:spcPct val="80000"/>
              </a:lnSpc>
              <a:spcAft>
                <a:spcPct val="25000"/>
              </a:spcAft>
            </a:pPr>
            <a:endParaRPr lang="hu-HU" sz="1200" b="1" dirty="0"/>
          </a:p>
          <a:p>
            <a:pPr marL="182563" indent="-182563">
              <a:lnSpc>
                <a:spcPct val="80000"/>
              </a:lnSpc>
              <a:spcAft>
                <a:spcPct val="25000"/>
              </a:spcAft>
            </a:pPr>
            <a:r>
              <a:rPr lang="hu-HU" sz="1200" b="1" dirty="0"/>
              <a:t>Történelmi múlt</a:t>
            </a:r>
            <a:r>
              <a:rPr lang="hu-HU" sz="1200" dirty="0"/>
              <a:t>, összefonódás a politikával (a XIX. </a:t>
            </a:r>
            <a:r>
              <a:rPr lang="hu-HU" sz="1200" dirty="0" err="1"/>
              <a:t>szd</a:t>
            </a:r>
            <a:r>
              <a:rPr lang="hu-HU" sz="1200" dirty="0"/>
              <a:t>. második és a XX. </a:t>
            </a:r>
            <a:r>
              <a:rPr lang="hu-HU" sz="1200" dirty="0" err="1"/>
              <a:t>szd</a:t>
            </a:r>
            <a:r>
              <a:rPr lang="hu-HU" sz="1200" dirty="0"/>
              <a:t>. első fele). A hatalom állami-politikai nyomása alatt állt, fellépését a hatalom korlátozásának tekintették. A baloldali pártokban talált szövetségest. </a:t>
            </a:r>
          </a:p>
          <a:p>
            <a:pPr marL="182563" indent="-182563">
              <a:lnSpc>
                <a:spcPct val="80000"/>
              </a:lnSpc>
              <a:spcAft>
                <a:spcPct val="25000"/>
              </a:spcAft>
            </a:pPr>
            <a:r>
              <a:rPr lang="hu-HU" sz="1200" dirty="0"/>
              <a:t>Az </a:t>
            </a:r>
            <a:r>
              <a:rPr lang="hu-HU" sz="1200" b="1" dirty="0"/>
              <a:t>érdekek</a:t>
            </a:r>
            <a:r>
              <a:rPr lang="hu-HU" sz="1200" dirty="0"/>
              <a:t> ütközése ma is gyakran összemosódik a </a:t>
            </a:r>
            <a:r>
              <a:rPr lang="hu-HU" sz="1200" b="1" dirty="0"/>
              <a:t>hatalmi</a:t>
            </a:r>
            <a:r>
              <a:rPr lang="hu-HU" sz="1200" dirty="0"/>
              <a:t> harccal. Szubjektív, értékelvű, érdekek által meghatározott közelítés: Két érdek, két termelési tényező ütközik, avagy ez a megtestesült Jó és Rossz fellépése egymással szemben (szükséges az </a:t>
            </a:r>
            <a:r>
              <a:rPr lang="hu-HU" sz="1200" b="1" dirty="0"/>
              <a:t>aszimmetria</a:t>
            </a:r>
            <a:r>
              <a:rPr lang="hu-HU" sz="1200" dirty="0"/>
              <a:t> miatt, vagy káros </a:t>
            </a:r>
            <a:r>
              <a:rPr lang="hu-HU" sz="1200" b="1" dirty="0"/>
              <a:t>kartell</a:t>
            </a:r>
            <a:r>
              <a:rPr lang="hu-HU" sz="1200" dirty="0"/>
              <a:t>)</a:t>
            </a:r>
          </a:p>
          <a:p>
            <a:pPr marL="182563" indent="-182563">
              <a:lnSpc>
                <a:spcPct val="80000"/>
              </a:lnSpc>
              <a:spcAft>
                <a:spcPct val="25000"/>
              </a:spcAft>
            </a:pPr>
            <a:r>
              <a:rPr lang="hu-HU" sz="1200" b="1" dirty="0"/>
              <a:t>Tömegbázis</a:t>
            </a:r>
            <a:r>
              <a:rPr lang="hu-HU" sz="1200" dirty="0"/>
              <a:t>, hatást gyakorolnak a választások kimenetelére.</a:t>
            </a:r>
          </a:p>
          <a:p>
            <a:pPr marL="182563" indent="-182563">
              <a:lnSpc>
                <a:spcPct val="80000"/>
              </a:lnSpc>
              <a:spcAft>
                <a:spcPct val="25000"/>
              </a:spcAft>
            </a:pPr>
            <a:r>
              <a:rPr lang="hu-HU" sz="1200" b="1" dirty="0"/>
              <a:t>Rendszer-szabályozó,</a:t>
            </a:r>
            <a:r>
              <a:rPr lang="hu-HU" sz="1200" dirty="0"/>
              <a:t> rendszer-alkotó funkció, korporatizmus, a társadalom- és gazdaságpolitika alakítása, részvétel az irányításban.</a:t>
            </a:r>
          </a:p>
          <a:p>
            <a:pPr marL="182563" indent="-182563">
              <a:lnSpc>
                <a:spcPct val="80000"/>
              </a:lnSpc>
              <a:spcAft>
                <a:spcPct val="25000"/>
              </a:spcAft>
            </a:pPr>
            <a:r>
              <a:rPr lang="hu-HU" sz="1200" b="1" dirty="0"/>
              <a:t>Szervezet-politikai érdekek</a:t>
            </a:r>
            <a:r>
              <a:rPr lang="hu-HU" sz="1200" dirty="0"/>
              <a:t>. A szervezet önállósodik a tagságtól, esetleg a funkcionáriusok személyes  karrierje. Összeesküvés-elmélet, a "funkcionáriusok" összefoghatnak a tagok egyes csoportjai, törekvései ellen.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0088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Szakmai: pékek szakszervezete. Ágazati: gazdasági</a:t>
            </a:r>
            <a:r>
              <a:rPr lang="hu-HU" baseline="0" dirty="0"/>
              <a:t> ág MV: agrár dolgozók. Előny, hátrány? Az első szakszervezetek szakmunkás egyletek. Előbbi előnye: egy nyelvet beszélünk, azonos ismeretek, körülmények, könnyű közös hangra jutni, mert homogén a tagság, hátránya: </a:t>
            </a:r>
            <a:r>
              <a:rPr lang="hu-HU" baseline="0" dirty="0" err="1"/>
              <a:t>elaprózódik</a:t>
            </a:r>
            <a:r>
              <a:rPr lang="hu-HU" baseline="0" dirty="0"/>
              <a:t> a tagság, tehát kicsik és gyöngék. Ágazatinál pont az </a:t>
            </a:r>
            <a:r>
              <a:rPr lang="hu-HU" baseline="0" dirty="0" err="1"/>
              <a:t>ellentettje</a:t>
            </a:r>
            <a:r>
              <a:rPr lang="hu-HU" baseline="0" dirty="0"/>
              <a:t>.</a:t>
            </a:r>
          </a:p>
          <a:p>
            <a:r>
              <a:rPr lang="hu-HU" baseline="0" dirty="0"/>
              <a:t>Vállalati szinten szakmai a </a:t>
            </a:r>
            <a:r>
              <a:rPr lang="hu-HU" baseline="0" dirty="0" err="1"/>
              <a:t>Tüke</a:t>
            </a:r>
            <a:r>
              <a:rPr lang="hu-HU" baseline="0" dirty="0"/>
              <a:t> busz, vállalati szinten ágazati az, hogy mindenki beletartozik a </a:t>
            </a:r>
            <a:r>
              <a:rPr lang="hu-HU" baseline="0" dirty="0" err="1"/>
              <a:t>tüke</a:t>
            </a:r>
            <a:r>
              <a:rPr lang="hu-HU" baseline="0" dirty="0"/>
              <a:t> buszból, ami megegyezik az egységgel. Érdemes külön nézni a szakmai és ágazati részt makro szinten. Erre gondolva nézzük fordítva, azaz a B-t először és utána az A-t. </a:t>
            </a:r>
          </a:p>
          <a:p>
            <a:endParaRPr lang="hu-HU" baseline="0" dirty="0"/>
          </a:p>
          <a:p>
            <a:r>
              <a:rPr lang="hu-HU" baseline="0" dirty="0"/>
              <a:t>Szakmai: mozdonyvezetők szakszervezet, repülőgép bütykölők szakszervezete.</a:t>
            </a:r>
          </a:p>
          <a:p>
            <a:r>
              <a:rPr lang="hu-HU" baseline="0" dirty="0"/>
              <a:t>Ágazati: Vasúti dolgozók szakszervezete, Pedagógusok szakszervezete</a:t>
            </a:r>
          </a:p>
          <a:p>
            <a:r>
              <a:rPr lang="hu-HU" baseline="0" dirty="0"/>
              <a:t>Kék galléros: fizikai dolgozók, fehér galléros: szellemi. </a:t>
            </a:r>
          </a:p>
          <a:p>
            <a:r>
              <a:rPr lang="hu-HU" baseline="0" dirty="0"/>
              <a:t>Egység szakszervezeti sem egyik, sem másik, mert az egyik szakmára épül, de fogad más szakmabelit is, tehát sokkal inkább vegyes a kép. Lehet tagja ágazati vagy szakmai szerveződési szintű is. </a:t>
            </a:r>
          </a:p>
          <a:p>
            <a:endParaRPr lang="hu-HU" baseline="0" dirty="0"/>
          </a:p>
          <a:p>
            <a:r>
              <a:rPr lang="hu-HU" baseline="0" dirty="0"/>
              <a:t>A B részt úgy kell tekinteni, hogy </a:t>
            </a:r>
            <a:r>
              <a:rPr lang="hu-HU" baseline="0" dirty="0" err="1"/>
              <a:t>országonként</a:t>
            </a:r>
            <a:r>
              <a:rPr lang="hu-HU" baseline="0" dirty="0"/>
              <a:t> az egyes sorok. MO igazából mindegyik szint </a:t>
            </a:r>
            <a:r>
              <a:rPr lang="hu-HU" baseline="0" dirty="0" err="1"/>
              <a:t>max</a:t>
            </a:r>
            <a:r>
              <a:rPr lang="hu-HU" baseline="0" dirty="0"/>
              <a:t>. 1 db X-es. </a:t>
            </a:r>
          </a:p>
          <a:p>
            <a:r>
              <a:rPr lang="hu-HU" baseline="0" dirty="0"/>
              <a:t>Első sor: Németország. Ágazat határozza meg azt, hogy milyen legyen az országos elv. </a:t>
            </a:r>
          </a:p>
          <a:p>
            <a:r>
              <a:rPr lang="hu-HU" baseline="0" dirty="0"/>
              <a:t>Második sor: meghatározó az országos. </a:t>
            </a:r>
          </a:p>
          <a:p>
            <a:r>
              <a:rPr lang="hu-HU" baseline="0" dirty="0"/>
              <a:t>Harmadik sor: meghatározó a vállalati. </a:t>
            </a:r>
          </a:p>
          <a:p>
            <a:r>
              <a:rPr lang="hu-HU" baseline="0" dirty="0"/>
              <a:t>Bármelyik szinten lehet súlypont, azaz országa válogatja. </a:t>
            </a:r>
          </a:p>
          <a:p>
            <a:endParaRPr lang="hu-HU" baseline="0" dirty="0"/>
          </a:p>
          <a:p>
            <a:r>
              <a:rPr lang="hu-HU" baseline="0" dirty="0"/>
              <a:t>MO-</a:t>
            </a:r>
            <a:r>
              <a:rPr lang="hu-HU" baseline="0" dirty="0" err="1"/>
              <a:t>nak</a:t>
            </a:r>
            <a:r>
              <a:rPr lang="hu-HU" baseline="0" dirty="0"/>
              <a:t> mindenki </a:t>
            </a:r>
            <a:r>
              <a:rPr lang="hu-HU" baseline="0" dirty="0" err="1"/>
              <a:t>ágazatit</a:t>
            </a:r>
            <a:r>
              <a:rPr lang="hu-HU" baseline="0" dirty="0"/>
              <a:t> javasol, viszont nincs kultúrája, továbbá hogy az országos ereje a központi szervezéstől függ. Féltek, hogy két szék közé esnek, azaz a vállalati bázis meggyengül, és nem vehetnek részt az országos érdekegyeztetésben, az ágazati szinten pedig légüres térbe kerülnek, mert nincsenek ágazati munkáltatói partnereik. </a:t>
            </a:r>
          </a:p>
          <a:p>
            <a:endParaRPr lang="hu-HU" baseline="0" dirty="0"/>
          </a:p>
          <a:p>
            <a:r>
              <a:rPr lang="hu-HU" baseline="0" dirty="0"/>
              <a:t>C:</a:t>
            </a:r>
          </a:p>
          <a:p>
            <a:r>
              <a:rPr lang="hu-HU" baseline="0" dirty="0"/>
              <a:t>Irányszakszervezet: a szakszervezeti létén túl van még valami elköteleződése, irányultsága: Svájci Keresztély Szociális Szövetség. Felekezeti, nemzeti, nemzetiségi.</a:t>
            </a:r>
          </a:p>
          <a:p>
            <a:r>
              <a:rPr lang="hu-HU" baseline="0" dirty="0"/>
              <a:t>Egységszakszervezet: nincs semmi külön </a:t>
            </a:r>
            <a:r>
              <a:rPr lang="hu-HU" baseline="0" dirty="0" err="1"/>
              <a:t>beállítódás</a:t>
            </a:r>
            <a:r>
              <a:rPr lang="hu-HU" baseline="0" dirty="0"/>
              <a:t>.</a:t>
            </a:r>
          </a:p>
          <a:p>
            <a:endParaRPr lang="hu-HU" baseline="0" dirty="0"/>
          </a:p>
          <a:p>
            <a:r>
              <a:rPr lang="hu-HU" baseline="0" dirty="0"/>
              <a:t>Melyik az erősebb? Az irányszakszervezet erőssé és egységessé tesz, könnyebb megtalálni a közös nevezőt. DE nem jutnak el mindenkihez, azaz kirekesztenek. </a:t>
            </a:r>
          </a:p>
          <a:p>
            <a:endParaRPr lang="hu-HU" baseline="0" dirty="0"/>
          </a:p>
          <a:p>
            <a:r>
              <a:rPr lang="hu-HU" baseline="0" dirty="0"/>
              <a:t>Vasúti Dolgozók Szakszervezete, Pedagógusok Szakszervezete. Alapvetően ágazatiak, még ha </a:t>
            </a:r>
            <a:r>
              <a:rPr lang="hu-HU" baseline="0" dirty="0" err="1"/>
              <a:t>becsapósak</a:t>
            </a:r>
            <a:r>
              <a:rPr lang="hu-HU" baseline="0" dirty="0"/>
              <a:t> is az elnevezések. Mivel ágazatiak, ezért nem tipikus, hogy lenne külön kék vagy fehér galléros szervezet. Azaz egység típusú, tehát vegyes. Mindhárom egy-egy X. az első sor nem illik ránk, mert van vállalati. Második szinten nem vagyunk erősek, a harmadik sem, mivel vállalati szinten sem vagyunk erősek. Van irányszakszervezet: Munkástanácsok: keresztény jellegű szövetség. </a:t>
            </a:r>
            <a:endParaRPr lang="en-US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8821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7961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Rendszerváltás és azt követő évek struktúrája. Az MSZOSZ a régi SZOT utódja. (Mindenki</a:t>
            </a:r>
            <a:r>
              <a:rPr lang="hu-HU" baseline="0" dirty="0"/>
              <a:t> azt mondta, hogy baloldali, mindegy, hogy volt keresztény és munkás platformja is.) Jobb oldalt a nagyon jobboldaliak, nem szerették a </a:t>
            </a:r>
            <a:r>
              <a:rPr lang="hu-HU" baseline="0" dirty="0" err="1"/>
              <a:t>balosokat</a:t>
            </a:r>
            <a:r>
              <a:rPr lang="hu-HU" baseline="0" dirty="0"/>
              <a:t>. </a:t>
            </a:r>
          </a:p>
          <a:p>
            <a:r>
              <a:rPr lang="hu-HU" baseline="0" dirty="0"/>
              <a:t>A jobboldaliak ennek örökösének tekintették magukat, a munkástanácsokat a második világháború után hozták létre, majd nagyon rövid ideig 1956-ban jöttek létre. </a:t>
            </a:r>
          </a:p>
          <a:p>
            <a:endParaRPr lang="hu-HU" baseline="0" dirty="0"/>
          </a:p>
          <a:p>
            <a:r>
              <a:rPr lang="hu-HU" baseline="0" dirty="0"/>
              <a:t>Piros politikai támogatói az MSZP, jobb oldaliakat az MDF, a Liga mögött az SZDSZ.</a:t>
            </a:r>
            <a:endParaRPr lang="hu-HU" dirty="0"/>
          </a:p>
          <a:p>
            <a:endParaRPr lang="hu-HU" dirty="0"/>
          </a:p>
          <a:p>
            <a:r>
              <a:rPr lang="hu-HU" dirty="0"/>
              <a:t>Pokorni</a:t>
            </a:r>
            <a:r>
              <a:rPr lang="hu-HU" baseline="0" dirty="0"/>
              <a:t> Zoltán rövid ideig a Liga egyik vezetője volt (SZDSZ).</a:t>
            </a:r>
          </a:p>
          <a:p>
            <a:r>
              <a:rPr lang="hu-HU" baseline="0" dirty="0"/>
              <a:t>Azért a szakszervezetek még ma is erős pártpreferenciával rendelkeznek. 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4229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Más a szakmai kamara, orvosi</a:t>
            </a:r>
            <a:r>
              <a:rPr lang="hu-HU" baseline="0" dirty="0"/>
              <a:t> kamara, ügyvédkamara. Ezek </a:t>
            </a:r>
            <a:r>
              <a:rPr lang="hu-HU" b="1" baseline="0" dirty="0"/>
              <a:t>szakmai</a:t>
            </a:r>
            <a:r>
              <a:rPr lang="hu-HU" baseline="0" dirty="0"/>
              <a:t> alapon szerveződnek. És más a </a:t>
            </a:r>
            <a:r>
              <a:rPr lang="hu-HU" b="1" baseline="0" dirty="0"/>
              <a:t>gazdasági</a:t>
            </a:r>
            <a:r>
              <a:rPr lang="hu-HU" baseline="0" dirty="0"/>
              <a:t> érdekképviseletet ellátó kamara. Teljesen más oldalról kell megközelíteni.  Mi csak az utóbbiakkal foglalkozunk.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7412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2240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Azért erőteljesebb az átlag feletti, hogy</a:t>
            </a:r>
            <a:r>
              <a:rPr lang="hu-HU" baseline="0" dirty="0"/>
              <a:t> villamosenergia, gáz, gőzellátás, nagyjából megmaradt a nagy létszám, erős szakszervezet, és megmaradt a szerveződés. Hagyomány és kultúra </a:t>
            </a:r>
            <a:r>
              <a:rPr lang="hu-HU" baseline="0" dirty="0" err="1"/>
              <a:t>továbbélt</a:t>
            </a:r>
            <a:r>
              <a:rPr lang="hu-HU" baseline="0" dirty="0"/>
              <a:t>. Ugyanez igaz a közlekedésre (szállítás, raktározás), megmaradtak. A többinél, ahol leépítések voltak, ott kiléptek (mezőgazdaság a </a:t>
            </a:r>
            <a:r>
              <a:rPr lang="hu-HU" baseline="0" dirty="0" err="1"/>
              <a:t>TSZ-ig</a:t>
            </a:r>
            <a:r>
              <a:rPr lang="hu-HU" baseline="0" dirty="0"/>
              <a:t> oké, utána probléma volt), építőipar (szétrobbant, </a:t>
            </a:r>
            <a:r>
              <a:rPr lang="hu-HU" baseline="0" dirty="0" err="1"/>
              <a:t>atomizációból</a:t>
            </a:r>
            <a:r>
              <a:rPr lang="hu-HU" baseline="0" dirty="0"/>
              <a:t> adódik, hogy alacsony a szervezettségi szint). Plusz a feketemunkások aránya is sok. 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8406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Azért erőteljesebb az átlag feletti, hogy</a:t>
            </a:r>
            <a:r>
              <a:rPr lang="hu-HU" baseline="0" dirty="0"/>
              <a:t> villamosenergia, gáz, gőzellátás, nagyjából megmaradt a nagy létszám, erős szakszervezet, és megmaradt a szerveződés. Hagyomány és kultúra </a:t>
            </a:r>
            <a:r>
              <a:rPr lang="hu-HU" baseline="0" dirty="0" err="1"/>
              <a:t>továbbélt</a:t>
            </a:r>
            <a:r>
              <a:rPr lang="hu-HU" baseline="0" dirty="0"/>
              <a:t>. Ugyanez igaz a közlekedésre (szállítás, raktározás), megmaradtak. A többinél, ahol leépítések voltak, ott kiléptek (mezőgazdaság a </a:t>
            </a:r>
            <a:r>
              <a:rPr lang="hu-HU" baseline="0" dirty="0" err="1"/>
              <a:t>TSZ-ig</a:t>
            </a:r>
            <a:r>
              <a:rPr lang="hu-HU" baseline="0" dirty="0"/>
              <a:t> oké, utána probléma volt), építőipar (szétrobbant, </a:t>
            </a:r>
            <a:r>
              <a:rPr lang="hu-HU" baseline="0" dirty="0" err="1"/>
              <a:t>atomizációból</a:t>
            </a:r>
            <a:r>
              <a:rPr lang="hu-HU" baseline="0" dirty="0"/>
              <a:t> adódik, hogy alacsony a szervezettségi szint). Plusz a feketemunkások aránya is sok. 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5073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1" dirty="0"/>
              <a:t>A gazdasági és társadalmi érdekek védelme </a:t>
            </a:r>
          </a:p>
          <a:p>
            <a:pPr marL="176213" indent="-176213">
              <a:spcBef>
                <a:spcPts val="600"/>
              </a:spcBef>
              <a:spcAft>
                <a:spcPts val="600"/>
              </a:spcAft>
            </a:pPr>
            <a:r>
              <a:rPr lang="hu-HU" sz="1200" b="1" dirty="0"/>
              <a:t>A munkavállalók szociális és gazdasági érdekeinek védelme</a:t>
            </a:r>
            <a:r>
              <a:rPr lang="hu-HU" sz="1200" dirty="0"/>
              <a:t>, továbbá </a:t>
            </a:r>
            <a:r>
              <a:rPr lang="hu-HU" sz="1200" b="1" dirty="0"/>
              <a:t>a munkabéke fenntartása</a:t>
            </a:r>
            <a:r>
              <a:rPr lang="hu-HU" sz="1200" dirty="0"/>
              <a:t> érdekében e törvény szabályozza </a:t>
            </a:r>
            <a:r>
              <a:rPr lang="hu-HU" sz="1200" i="1" dirty="0"/>
              <a:t>a szakszervezet, az üzemi tanács és a munkáltatók, vagy érdek-képviseleti szervezeteik kapcsolatrendszerét</a:t>
            </a:r>
            <a:r>
              <a:rPr lang="hu-HU" sz="1200" dirty="0"/>
              <a:t>. Ennek keretében biztosítja </a:t>
            </a:r>
            <a:r>
              <a:rPr lang="hu-HU" sz="1200" b="1" dirty="0"/>
              <a:t>a szervezkedés szabadságát</a:t>
            </a:r>
            <a:r>
              <a:rPr lang="hu-HU" sz="1200" dirty="0"/>
              <a:t>, </a:t>
            </a:r>
            <a:r>
              <a:rPr lang="hu-HU" sz="1200" b="1" dirty="0"/>
              <a:t>a munkavállalók részvételét</a:t>
            </a:r>
            <a:r>
              <a:rPr lang="hu-HU" sz="1200" dirty="0"/>
              <a:t> a munkafeltételek alakításában, meghatározza </a:t>
            </a:r>
            <a:r>
              <a:rPr lang="hu-HU" sz="1200" b="1" dirty="0"/>
              <a:t>a kollektív tárgyalások</a:t>
            </a:r>
            <a:r>
              <a:rPr lang="hu-HU" sz="1200" dirty="0"/>
              <a:t> rendjét vagy a </a:t>
            </a:r>
            <a:r>
              <a:rPr lang="hu-HU" sz="1200" b="1" dirty="0"/>
              <a:t>munkaügyi konfliktusok</a:t>
            </a:r>
            <a:r>
              <a:rPr lang="hu-HU" sz="1200" dirty="0"/>
              <a:t> megelőzésére, feloldására irányuló eljárást.</a:t>
            </a:r>
          </a:p>
          <a:p>
            <a:pPr marL="176213" indent="-176213"/>
            <a:r>
              <a:rPr lang="hu-HU" sz="1200" b="1" dirty="0"/>
              <a:t>A MV és </a:t>
            </a:r>
            <a:r>
              <a:rPr lang="hu-HU" sz="1200" b="1" dirty="0" err="1"/>
              <a:t>MA-nak</a:t>
            </a:r>
            <a:r>
              <a:rPr lang="hu-HU" sz="1200" dirty="0"/>
              <a:t> joga, hogy </a:t>
            </a:r>
            <a:r>
              <a:rPr lang="hu-HU" sz="1200" b="1" dirty="0"/>
              <a:t>gazdasági és társadalmi érdekeik</a:t>
            </a:r>
            <a:r>
              <a:rPr lang="hu-HU" sz="1200" dirty="0"/>
              <a:t> előmozdítása, védelme érdekében, mindennemű megkülönböztetés nélkül, másokkal együtt </a:t>
            </a:r>
            <a:r>
              <a:rPr lang="hu-HU" sz="1200" b="1" dirty="0"/>
              <a:t>érdek-képviseleti szervezetet</a:t>
            </a:r>
            <a:r>
              <a:rPr lang="hu-HU" sz="1200" dirty="0"/>
              <a:t> alakítsanak vagy az általuk választott szervezetbe belépjenek, vagy az ilyen jellegű szervezetektől távol maradjanak. Az érdek-képviseleti szervezetek jogosultak </a:t>
            </a:r>
            <a:r>
              <a:rPr lang="hu-HU" sz="1200" b="1" dirty="0"/>
              <a:t>szövetségeket</a:t>
            </a:r>
            <a:r>
              <a:rPr lang="hu-HU" sz="1200" dirty="0"/>
              <a:t> létesíteni, vagy ilyenekhez csatlakozni. A munkavállalók jogosultak a munkáltatónál </a:t>
            </a:r>
            <a:r>
              <a:rPr lang="hu-HU" sz="1200" b="1" dirty="0"/>
              <a:t>szakszervezet</a:t>
            </a:r>
            <a:r>
              <a:rPr lang="hu-HU" sz="1200" dirty="0"/>
              <a:t> létrehozására. A szakszervezet a munkáltatónál szerveket működtethet, ezek működésébe tagjait bevonhatja.</a:t>
            </a:r>
          </a:p>
          <a:p>
            <a:pPr marL="176213" indent="-176213"/>
            <a:endParaRPr lang="hu-HU" sz="1200" dirty="0"/>
          </a:p>
          <a:p>
            <a:pPr marL="176213" indent="-176213"/>
            <a:r>
              <a:rPr lang="hu-HU" sz="1200" b="1" dirty="0"/>
              <a:t>Konzultáció; a munkáltatói érdek védelme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u-HU" sz="1200" dirty="0"/>
              <a:t>A folyamatban lévő konzultáció tartama alatt, de – eltérő megállapodás hiányában – legfeljebb a kezdeményezés időpontjától számított </a:t>
            </a:r>
            <a:r>
              <a:rPr lang="hu-HU" sz="1200" b="1" dirty="0"/>
              <a:t>hét napig a munkáltató a tervezett intézkedését nem hajthatja végre</a:t>
            </a:r>
            <a:r>
              <a:rPr lang="hu-HU" sz="1200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u-HU" sz="1200" dirty="0"/>
              <a:t>A munkáltató nem köteles tájékoztatást adni vagy konzultációt folytatni, ha ez olyan tény, információ, megoldás vagy adat nyilvánosságra kerülésével járhat, amely </a:t>
            </a:r>
            <a:r>
              <a:rPr lang="hu-HU" sz="1200" b="1" dirty="0"/>
              <a:t>a munkáltató jogos gazdasági érdekeit vagy működését veszélyeztetné</a:t>
            </a:r>
            <a:r>
              <a:rPr lang="hu-HU" sz="1200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u-HU" sz="1200" dirty="0"/>
              <a:t>Az üzemi tanács vagy a szakszervezet nevében vagy érdekében eljáró személy a tevékenysége során tudomására jutott információkat csak </a:t>
            </a:r>
            <a:r>
              <a:rPr lang="hu-HU" sz="1200" b="1" dirty="0"/>
              <a:t>a munkáltató jogos gazdasági érdekeinek veszélyeztetése vagy a személyiségi jogok megsértése nélkül </a:t>
            </a:r>
            <a:r>
              <a:rPr lang="hu-HU" sz="1200" dirty="0"/>
              <a:t>hozhatja nyilvánosságra.</a:t>
            </a:r>
          </a:p>
          <a:p>
            <a:endParaRPr lang="hu-HU" dirty="0"/>
          </a:p>
          <a:p>
            <a:r>
              <a:rPr lang="hu-HU" dirty="0"/>
              <a:t>Mind a SZ-</a:t>
            </a:r>
            <a:r>
              <a:rPr lang="hu-HU" dirty="0" err="1"/>
              <a:t>nek</a:t>
            </a:r>
            <a:r>
              <a:rPr lang="hu-HU" dirty="0"/>
              <a:t>,</a:t>
            </a:r>
            <a:r>
              <a:rPr lang="hu-HU" baseline="0" dirty="0"/>
              <a:t> mind a MA ad megfelelő jogosítványokat. </a:t>
            </a:r>
          </a:p>
          <a:p>
            <a:endParaRPr lang="hu-HU" baseline="0" dirty="0"/>
          </a:p>
          <a:p>
            <a:r>
              <a:rPr lang="hu-HU" baseline="0" dirty="0"/>
              <a:t>Kérdés: hol álljon egy munkatörvénykönyv: középen, MA, MV oldalára? Ha MA oldalról nézem, akkor oké, ha MV, akkor térdre, imára. Kormányzati oldalról: a magyar munkaerő-piac Közép-Európa legrugalmasabb </a:t>
            </a:r>
            <a:r>
              <a:rPr lang="hu-HU" baseline="0" dirty="0" err="1"/>
              <a:t>mpiaca</a:t>
            </a:r>
            <a:r>
              <a:rPr lang="hu-HU" baseline="0" dirty="0"/>
              <a:t>. (Tehát MA a nyertes.)</a:t>
            </a:r>
            <a:endParaRPr lang="en-US" dirty="0"/>
          </a:p>
          <a:p>
            <a:pPr marL="176213" indent="-176213"/>
            <a:endParaRPr lang="hu-HU" sz="1200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2034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Érdekes, hogy két fogalmat láthatunk, azaz általánosságban is rögzíti a jogait,</a:t>
            </a:r>
            <a:r>
              <a:rPr lang="hu-HU" baseline="0" dirty="0"/>
              <a:t> valamint vállalaton belül is. </a:t>
            </a:r>
            <a:endParaRPr lang="en-US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07602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1" dirty="0"/>
              <a:t>Munkavállalói jogok (szervezkedés)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u-HU" sz="1200" dirty="0"/>
              <a:t>A munkáltató nem követelheti, hogy a munkavállaló </a:t>
            </a:r>
            <a:r>
              <a:rPr lang="hu-HU" sz="1200" b="1" dirty="0"/>
              <a:t>szakszervezethez való tartozásáról </a:t>
            </a:r>
            <a:r>
              <a:rPr lang="hu-HU" sz="1200" dirty="0"/>
              <a:t>nyilatkozzék.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u-HU" sz="1200" b="1" dirty="0"/>
              <a:t>A munkavállaló alkalmazását nem lehet attól függővé tenni</a:t>
            </a:r>
            <a:r>
              <a:rPr lang="hu-HU" sz="1200" dirty="0"/>
              <a:t>, hogy tagja-e valamely szakszervezetnek, megszünteti-e korábbi szakszervezeti tagságát, vagy vállalja-e a munkáltató által megjelölt szakszervezetbe történő belépést.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u-HU" sz="1200" b="1" dirty="0"/>
              <a:t>Szakszervezethez való tartozása vagy szakszervezeti tevékenysége miatt tilos </a:t>
            </a:r>
            <a:r>
              <a:rPr lang="hu-HU" sz="1200" dirty="0"/>
              <a:t>a munkavállaló munkaviszonyát </a:t>
            </a:r>
            <a:r>
              <a:rPr lang="hu-HU" sz="1200" b="1" dirty="0"/>
              <a:t>megszüntetni</a:t>
            </a:r>
            <a:r>
              <a:rPr lang="hu-HU" sz="1200" dirty="0"/>
              <a:t> vagy a munkavállalót más módon </a:t>
            </a:r>
            <a:r>
              <a:rPr lang="hu-HU" sz="1200" b="1" dirty="0"/>
              <a:t>megkülönböztetni</a:t>
            </a:r>
            <a:r>
              <a:rPr lang="hu-HU" sz="1200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u-HU" sz="1200" b="1" dirty="0"/>
              <a:t>Nem lehet jogosultságot vagy juttatást valamely szakszervezethez való tartozástól </a:t>
            </a:r>
            <a:r>
              <a:rPr lang="hu-HU" sz="1200" dirty="0"/>
              <a:t>vagy az attól való távolmaradástól </a:t>
            </a:r>
            <a:r>
              <a:rPr lang="hu-HU" sz="1200" b="1" dirty="0"/>
              <a:t>függővé tenni.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Nem vagyok köteles nyilatkozni</a:t>
            </a:r>
            <a:r>
              <a:rPr lang="hu-HU" baseline="0" dirty="0"/>
              <a:t> arról, hogy tag vagyok vagy sem, mert a MA emiatt nem tehet megkülönböztetést, valamint ha tudná, hogy ki van benne, annál egyszerűbb lenne befolyásolni a kapcsolati viszonyokat. Kollektív béremeléskor sem lehet különbséget tenni szakszervezeti tag és nem tag között. </a:t>
            </a:r>
            <a:endParaRPr lang="en-US" dirty="0"/>
          </a:p>
          <a:p>
            <a:endParaRPr lang="hu-HU" baseline="0" dirty="0"/>
          </a:p>
          <a:p>
            <a:r>
              <a:rPr lang="hu-HU" baseline="0" dirty="0"/>
              <a:t>A polgári jog minden szerződéses kapcsolatot szabályoz a meghatározott keretek közül. Sokan mondják, hogy külön kell létrehozni, a munkajog alapvető küldetése a gyengék védelme. Mivel de jure azonos joggal bírnak, de </a:t>
            </a:r>
            <a:r>
              <a:rPr lang="hu-HU" baseline="0" dirty="0" err="1"/>
              <a:t>de</a:t>
            </a:r>
            <a:r>
              <a:rPr lang="hu-HU" baseline="0" dirty="0"/>
              <a:t> facto nem, emiatt védeni kell a MV-</a:t>
            </a:r>
            <a:r>
              <a:rPr lang="hu-HU" baseline="0" dirty="0" err="1"/>
              <a:t>kat</a:t>
            </a:r>
            <a:r>
              <a:rPr lang="hu-HU" baseline="0" dirty="0"/>
              <a:t> védeni, hogy ne legyen hátrányba a </a:t>
            </a:r>
            <a:r>
              <a:rPr lang="hu-HU" baseline="0" dirty="0" err="1"/>
              <a:t>MA-kkal</a:t>
            </a:r>
            <a:r>
              <a:rPr lang="hu-HU" baseline="0" dirty="0"/>
              <a:t> szemben. </a:t>
            </a:r>
          </a:p>
          <a:p>
            <a:endParaRPr lang="hu-HU" baseline="0" dirty="0"/>
          </a:p>
          <a:p>
            <a:r>
              <a:rPr lang="hu-HU" baseline="0" dirty="0"/>
              <a:t>Törvény ide, törvény oda, meg lehet oldani, hogy nem a szakszervezeti tagsága miatt, hanem egyéb dolgok miatt tudná kirúgni a nagyon bögyében lévő emberkét. </a:t>
            </a:r>
          </a:p>
          <a:p>
            <a:endParaRPr lang="hu-HU" baseline="0" dirty="0"/>
          </a:p>
          <a:p>
            <a:r>
              <a:rPr lang="hu-HU" baseline="0" dirty="0"/>
              <a:t>Német: </a:t>
            </a:r>
            <a:r>
              <a:rPr lang="hu-HU" baseline="0" dirty="0" err="1"/>
              <a:t>Trip</a:t>
            </a:r>
            <a:r>
              <a:rPr lang="hu-HU" baseline="0" dirty="0"/>
              <a:t> </a:t>
            </a:r>
            <a:r>
              <a:rPr lang="hu-HU" baseline="0" dirty="0" err="1"/>
              <a:t>trap</a:t>
            </a:r>
            <a:r>
              <a:rPr lang="hu-HU" baseline="0" dirty="0"/>
              <a:t> </a:t>
            </a:r>
            <a:r>
              <a:rPr lang="hu-HU" baseline="0" dirty="0" err="1"/>
              <a:t>fahrer</a:t>
            </a:r>
            <a:r>
              <a:rPr lang="hu-HU" baseline="0" dirty="0"/>
              <a:t>=villamos lépcsőjén utazó. Potyautas magatartás. Nem lépek be, mert úgyis jó nekem. De akkor kevés a tag, ezért csapdahelyzet, hiszen kevés lesz az ereje. 22-es csapdája. </a:t>
            </a:r>
          </a:p>
          <a:p>
            <a:endParaRPr lang="hu-HU" dirty="0"/>
          </a:p>
          <a:p>
            <a:r>
              <a:rPr lang="hu-HU" sz="1200" b="1" dirty="0"/>
              <a:t>A szakszervezet jogosult</a:t>
            </a:r>
          </a:p>
          <a:p>
            <a:pPr marL="182563" lvl="0" indent="-182563"/>
            <a:r>
              <a:rPr lang="hu-HU" sz="1200" b="1" dirty="0"/>
              <a:t>kollektív szerződést </a:t>
            </a:r>
            <a:r>
              <a:rPr lang="hu-HU" sz="1200" dirty="0"/>
              <a:t>kötni</a:t>
            </a:r>
          </a:p>
          <a:p>
            <a:pPr marL="182563" lvl="0" indent="-182563"/>
            <a:r>
              <a:rPr lang="hu-HU" sz="1200" b="1" dirty="0"/>
              <a:t>a munkavállalókat </a:t>
            </a:r>
            <a:r>
              <a:rPr lang="hu-HU" sz="1200" dirty="0"/>
              <a:t>a munkaügyi kapcsolatokkal vagy a </a:t>
            </a:r>
            <a:r>
              <a:rPr lang="hu-HU" sz="1200" dirty="0" err="1"/>
              <a:t>munkavi-szonnyal</a:t>
            </a:r>
            <a:r>
              <a:rPr lang="hu-HU" sz="1200" dirty="0"/>
              <a:t> összefüggő kérdésekben </a:t>
            </a:r>
            <a:r>
              <a:rPr lang="hu-HU" sz="1200" b="1" dirty="0"/>
              <a:t>tájékoztatni</a:t>
            </a:r>
            <a:r>
              <a:rPr lang="hu-HU" sz="1200" dirty="0"/>
              <a:t> (a MA engedi)</a:t>
            </a:r>
          </a:p>
          <a:p>
            <a:pPr marL="182563" lvl="0" indent="-182563"/>
            <a:r>
              <a:rPr lang="hu-HU" sz="1200" b="1" dirty="0"/>
              <a:t>tájékoztatást kérni a munkáltatótól </a:t>
            </a:r>
            <a:r>
              <a:rPr lang="hu-HU" sz="1200" dirty="0"/>
              <a:t>a munkavállalók </a:t>
            </a:r>
            <a:r>
              <a:rPr lang="hu-HU" sz="1200" dirty="0" err="1"/>
              <a:t>munkavi-szonnyal</a:t>
            </a:r>
            <a:r>
              <a:rPr lang="hu-HU" sz="1200" dirty="0"/>
              <a:t> összefüggő gazdasági és szociális érdekeivel kapcsolatban</a:t>
            </a:r>
          </a:p>
          <a:p>
            <a:pPr marL="182563" lvl="0" indent="-182563"/>
            <a:r>
              <a:rPr lang="hu-HU" sz="1200" dirty="0"/>
              <a:t>a munkáltatói intézkedéssel kapcsolatos </a:t>
            </a:r>
            <a:r>
              <a:rPr lang="hu-HU" sz="1200" b="1" dirty="0"/>
              <a:t>véleményét a munkáltatóval közölni, konzultációt kezdeményezni </a:t>
            </a:r>
            <a:r>
              <a:rPr lang="hu-HU" sz="1200" dirty="0"/>
              <a:t>(nyolc napon belül írásban, az egyet nem értés indoklásával. Ha nem, egyetért.)</a:t>
            </a:r>
          </a:p>
          <a:p>
            <a:pPr marL="182563" lvl="0" indent="-182563"/>
            <a:r>
              <a:rPr lang="hu-HU" sz="1200" dirty="0"/>
              <a:t>a munkavállalókat </a:t>
            </a:r>
            <a:r>
              <a:rPr lang="hu-HU" sz="1200" b="1" dirty="0"/>
              <a:t>a munkáltatóval </a:t>
            </a:r>
            <a:r>
              <a:rPr lang="hu-HU" sz="1200" dirty="0"/>
              <a:t>(annak érdekképviseletével) </a:t>
            </a:r>
            <a:r>
              <a:rPr lang="hu-HU" sz="1200" b="1" dirty="0"/>
              <a:t>szemben</a:t>
            </a:r>
            <a:r>
              <a:rPr lang="hu-HU" sz="1200" dirty="0"/>
              <a:t> anyagi, szociális, valamint élet- és munkakörülményeiket érintő jogaikkal és kötelezettségeikkel kapcsolatban képviselni</a:t>
            </a:r>
          </a:p>
          <a:p>
            <a:pPr marL="182563" lvl="0" indent="-182563"/>
            <a:r>
              <a:rPr lang="hu-HU" sz="1200" dirty="0"/>
              <a:t>a tagját –meghatalmazás alapján– gazdasági és szociális érdekeinek védelme céljából </a:t>
            </a:r>
            <a:r>
              <a:rPr lang="hu-HU" sz="1200" b="1" dirty="0"/>
              <a:t>bíróság, hatóság </a:t>
            </a:r>
            <a:r>
              <a:rPr lang="hu-HU" sz="1200" dirty="0"/>
              <a:t>és egyéb szervek előtt képviselni</a:t>
            </a:r>
          </a:p>
          <a:p>
            <a:pPr marL="182563" lvl="0" indent="-182563"/>
            <a:r>
              <a:rPr lang="hu-HU" sz="1200" dirty="0"/>
              <a:t>munkaidő után vagy munkaidőben - a munkáltatóval történt megállapodás szerint - </a:t>
            </a:r>
            <a:r>
              <a:rPr lang="hu-HU" sz="1200" b="1" dirty="0"/>
              <a:t>a munkáltató helyiségeit </a:t>
            </a:r>
            <a:r>
              <a:rPr lang="hu-HU" sz="1200" dirty="0"/>
              <a:t>érdek-képviseleti tevékenysége céljából </a:t>
            </a:r>
            <a:r>
              <a:rPr lang="hu-HU" sz="1200" b="1" dirty="0"/>
              <a:t>használni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18333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védelem tekintetében</a:t>
            </a:r>
            <a:r>
              <a:rPr lang="hu-HU" baseline="0" dirty="0"/>
              <a:t> elég megengedő volt korábban a szabályozás, belső megállapodások alapján. Ma az </a:t>
            </a:r>
            <a:r>
              <a:rPr lang="hu-HU" baseline="0" dirty="0" err="1"/>
              <a:t>Mt</a:t>
            </a:r>
            <a:r>
              <a:rPr lang="hu-HU" baseline="0" dirty="0"/>
              <a:t>. korlátozza ezt létszám függvényében. </a:t>
            </a:r>
          </a:p>
          <a:p>
            <a:r>
              <a:rPr lang="hu-HU" baseline="0" dirty="0"/>
              <a:t>Mennyi munkaóra után lesz egy fő teljesen kedvezményezett. </a:t>
            </a:r>
          </a:p>
          <a:p>
            <a:r>
              <a:rPr lang="hu-HU" baseline="0" dirty="0"/>
              <a:t>A távolléti díj alacsonyabb mint a normál munkabér. </a:t>
            </a:r>
            <a:endParaRPr lang="en-US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3450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3028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önkéntesben addig marad benne a kamarában,</a:t>
            </a:r>
            <a:r>
              <a:rPr lang="hu-HU" baseline="0" dirty="0"/>
              <a:t> ameddig az érdekeit képviseli, nem érdekli, hogy más ágazat, szektor milyen szempontot képvisel. Nem várható el, hogy általános gazdasági érdekeket vegyenek figyelembe. Mi a lobby?  Szó szerint az az előtér, ahová le lehet ülni (szállodában). Anekdota: amerikai elnök szerette a szivart, felesége nem. A szomszédságban volt egy szálloda, átment az előterébe, hogy elszívja. Ez sok ideig tart. Elterjedt a híre, hogy átmegy gyakran, és leülhet más is, hogy beszélgessenek. A lobby-tér erre kiváló keretet ad. </a:t>
            </a:r>
          </a:p>
          <a:p>
            <a:r>
              <a:rPr lang="hu-HU" baseline="0" dirty="0"/>
              <a:t>Amerikában bejegyzett szakma a lobbi, szigorú szabályokkal, pl.: naplót kell vezetnie, hogy kivel, miről, mikor tárgyalt. Szabad-e harmadik féllel ajándéktárgyat cserélni, azért hogy ne kerüljön a korrupció kerete alá, azaz drága ajándékokat nem lehet mellékelni. Az EU-ban, Brüsszelben minden országnak van lobbi szervezete. EU- Parlamentben a képviselők szeretik a lobbistákat, mivel kiváló szakmai anyagokat állítanak elő (figyelembe véve persze az egyéni irányok túlzott megjelenését, de ha lehántják, akkor nagyon jól használható bázist kapnak). MO-n szitokszó.</a:t>
            </a:r>
          </a:p>
          <a:p>
            <a:endParaRPr lang="hu-HU" baseline="0" dirty="0"/>
          </a:p>
          <a:p>
            <a:r>
              <a:rPr lang="hu-HU" baseline="0" dirty="0"/>
              <a:t>A Közjogi kamara esetében gondoljunk a Pécsi Önkormányzatra. (Azaz hogy egy területen kell egy szervezet, amelyik irányítja a feladatokat.) Az országos kormányzati szinttel szemben egy decentralizált szegmens saját szereplői által választott (vagyis tényleg „ön”- és nem központi kormányzat, és lehet ezen keresztül érzékelni a decentralizáció szerepét, az adott terület szereplői/képviselői maguk döntenek fontos kérdésekben magukról. De fontos hangsúlyozni a különbséget a városi-megyei önkormányzat területi, míg a közjogi kamara gazdasági önkormányzat lehet.</a:t>
            </a:r>
          </a:p>
          <a:p>
            <a:r>
              <a:rPr lang="hu-HU" baseline="0" dirty="0"/>
              <a:t>A KÖZJOGI kamara eredeti szerepe: A gazdaság szereplői maguk kormányozzák a gazdaságot, mi magunk kormányozzuk magunkat, mi magunknak biztosítjuk a piac tisztaságát. Önszabályozás, és veszélyként jelenik meg a kormányzati beavatkozás. Az ex-szovjet részénél ez nem így működik, azaz akarunk is </a:t>
            </a:r>
            <a:r>
              <a:rPr lang="hu-HU" baseline="0" dirty="0" err="1"/>
              <a:t>önkormányzatiságot</a:t>
            </a:r>
            <a:r>
              <a:rPr lang="hu-HU" baseline="0" dirty="0"/>
              <a:t>, mert európai, de nem akarja a kormány, hogy legyen vele szemben önkormányzat. Akarok önálló lenni, de nem akarja Baranya, hogy </a:t>
            </a:r>
            <a:r>
              <a:rPr lang="hu-HU" baseline="0" dirty="0" err="1"/>
              <a:t>szembeszálljon</a:t>
            </a:r>
            <a:r>
              <a:rPr lang="hu-HU" baseline="0" dirty="0"/>
              <a:t> a központtal. </a:t>
            </a:r>
          </a:p>
          <a:p>
            <a:endParaRPr lang="hu-HU" baseline="0" dirty="0"/>
          </a:p>
          <a:p>
            <a:r>
              <a:rPr lang="hu-HU" baseline="0" dirty="0"/>
              <a:t>Melyik jobb? Miért? Lábbal szavazni lehet a Közjogiból? Nem. Mivel a magánjoginál ez igaz, ezért muszáj hatékonyan dolgoznia, különben kilépnek. A Közjoginál ez a kötöttség nincs meg. A Közjogi mögött ott a törvény, ezért egyértelműen erősebb hatalom- és érdekérvényesítő szervezet. Mivel köztestület, ezért nem lehet kikerülni, és keményebb lehet. Hatásosabb, de nem biztos, hogy hatékonyabb, ott a veszélye az elbürokratizálódásnak.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6362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Közfeladatok: igazolások, kategorizálások (szálloda </a:t>
            </a:r>
            <a:r>
              <a:rPr lang="hu-HU" dirty="0" err="1"/>
              <a:t>pl</a:t>
            </a:r>
            <a:r>
              <a:rPr lang="hu-HU" dirty="0"/>
              <a:t>) stb.</a:t>
            </a:r>
          </a:p>
          <a:p>
            <a:r>
              <a:rPr lang="hu-HU" dirty="0"/>
              <a:t>A piac tisztaságának betartatása.</a:t>
            </a:r>
            <a:r>
              <a:rPr lang="hu-HU" baseline="0" dirty="0"/>
              <a:t> 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585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Fontos még pluszban kiemelni, hogy a közjogi kamarának (HA AKAR és HA HAGYJÁK) van esélye, hatalma fellépni a piac és a verseny tisztasága érdekében, élni az önkormányzatisággal, vagyis hogy a gazdasági szereplők maguk határozzanak gazdaságot, piacokat érintő szabályokról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3587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7936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Liberális angolszász,</a:t>
            </a:r>
            <a:r>
              <a:rPr lang="hu-HU" baseline="0" dirty="0"/>
              <a:t> a demokrácia bölcsője magánjogi, a kontinentális Európa közjogi, nem engedi a </a:t>
            </a:r>
            <a:r>
              <a:rPr lang="hu-HU" baseline="0" dirty="0" err="1"/>
              <a:t>magánzást</a:t>
            </a:r>
            <a:r>
              <a:rPr lang="hu-HU" baseline="0" dirty="0"/>
              <a:t>, és jön az ex-szocialista sarló.</a:t>
            </a:r>
          </a:p>
          <a:p>
            <a:endParaRPr lang="hu-HU" baseline="0" dirty="0"/>
          </a:p>
          <a:p>
            <a:r>
              <a:rPr lang="hu-HU" baseline="0" dirty="0"/>
              <a:t>Mi az előnye és a hátránya? Soroljuk fel. </a:t>
            </a:r>
          </a:p>
          <a:p>
            <a:r>
              <a:rPr lang="hu-HU" dirty="0"/>
              <a:t>Magánjogi kamara</a:t>
            </a:r>
            <a:r>
              <a:rPr lang="hu-HU" baseline="0" dirty="0"/>
              <a:t> alapvető előnye.</a:t>
            </a:r>
          </a:p>
          <a:p>
            <a:r>
              <a:rPr lang="hu-HU" baseline="0" dirty="0"/>
              <a:t>Magánjogi kamarát fel lehet fogni egy egyesületként. </a:t>
            </a:r>
          </a:p>
          <a:p>
            <a:r>
              <a:rPr lang="hu-HU" baseline="0" dirty="0"/>
              <a:t>Miért kötelező a tagság? Jött a kérdés. Ha vétek a piac tisztasága ellen, és nem vagyok tagja, mit </a:t>
            </a:r>
            <a:r>
              <a:rPr lang="hu-HU" baseline="0" dirty="0" err="1"/>
              <a:t>tehetnék</a:t>
            </a:r>
            <a:r>
              <a:rPr lang="hu-HU" baseline="0" dirty="0"/>
              <a:t> ellene, ezért kell kötelező jelleg. Ha vétenek a tagság ellen, nem zárhatja ki, nincs ilyen jogköre, viszont ilyenkor jön a nyilvánosság, azaz tájékoztatja a nagyközönséget, mi történt. 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0733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1200" dirty="0"/>
              <a:t>1811	Az első magyar kereskedelmi kamara megalapítása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1200" dirty="0"/>
              <a:t>1850 Az első kamarai törvény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1200" dirty="0"/>
              <a:t>1868-tól a törvény többszöri módosítása egyre növeli a kamara autonómiáját és feladatkörét: pl. versenyfelügyelet, közmunkák felügyelete, jövedéki termékek gyártásának engedélyezése, a képesítéshez kötött iparűzés engedélyezése, mestervizsgáztatás, üzletek </a:t>
            </a:r>
            <a:r>
              <a:rPr lang="hu-HU" sz="1200" dirty="0" err="1"/>
              <a:t>nyitvatartásának</a:t>
            </a:r>
            <a:r>
              <a:rPr lang="hu-HU" sz="1200" dirty="0"/>
              <a:t> meghatározása, a tőzsde szabályozása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1200" dirty="0"/>
              <a:t>1940 Feloszlatják a kamarai önkormányzatokat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1200" dirty="0"/>
              <a:t>1944 A kamarák működésének felfüggesztése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1200" dirty="0"/>
              <a:t>1945 A kereskedelmi és iparkamarák újjáalakulása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1200" dirty="0"/>
              <a:t>1948 A kamarák államosítása, az önkormányzat megszüntetése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1200" dirty="0"/>
              <a:t>1958-1967 A külkereskedelmi nyitás feladatát a kamarákra bízzák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1200" b="1" dirty="0"/>
              <a:t>1985 A kamarai feladatkör kiszélesítése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1200" dirty="0"/>
              <a:t>1994	 Kamarai törvény, köztestületi kamara és önkormányzat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1200" dirty="0"/>
              <a:t>1997 Törvény-módosítás: a közfeladatok bővítése (forrás nélkül) 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1200" dirty="0"/>
              <a:t>2000 Törvény-módosítás: a közjogi kamarák átalakítása, önkéntes tagság köztestületi/közjogi funkciókkal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1200" dirty="0"/>
              <a:t>2012 Kötelező regisztráció, kamarai hozzájárulás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Fiume, kereskedők</a:t>
            </a:r>
            <a:r>
              <a:rPr lang="hu-HU" baseline="0" dirty="0"/>
              <a:t> és tengerjárók alapítják meg az elsőt. </a:t>
            </a:r>
          </a:p>
          <a:p>
            <a:r>
              <a:rPr lang="hu-HU" baseline="0" dirty="0"/>
              <a:t>A szocializmus időszakában de facto megszűnnek, de jure működnek, érdemi gazdasági folyamatokba való hozzászólásuk nincs. </a:t>
            </a:r>
          </a:p>
          <a:p>
            <a:endParaRPr lang="hu-HU" baseline="0" dirty="0"/>
          </a:p>
          <a:p>
            <a:r>
              <a:rPr lang="hu-HU" baseline="0" dirty="0"/>
              <a:t>1985: önkéntes tagságra épül (az állami vállalatok részére is); magánjogi kamara, fő funkciója a tagjainak szolgálata; regionális szerveződés jellemzi. Viszonylag erős az érdekképviseleti funkció, hiszen még nem lehet nagyon közös szintre hozni ezen kívül, viszont a kamarán belül lehet beszélni közös tapasztalatról (menedzseri klub), nincs nagyon más keret. Másik oldalról sok változás történik (bankrendszer, gazdaságban), a kamarán belül van igény és lehetőség gazdasági érdekek képviseletére. </a:t>
            </a:r>
          </a:p>
          <a:p>
            <a:r>
              <a:rPr lang="hu-HU" baseline="0" dirty="0"/>
              <a:t>1994: Kötelező tagság, közjogi funkció és megyei struktúra. Kereskedelmi és Iparkamara, Kézműves, Agrár típusú kamarák vannak. Janus-arcú a politika, szeretnének erős, jól strukturált kamarákat, amelyek tudják képviselni az érdekeiket; másik oldalról a hatalom nem akar lemondani az irányításról, nem akarják, hogy beleszóljanak a munkájukba. Tehát politikai elvi igen, és egy gyakorlati nem nagyon szeretem. </a:t>
            </a:r>
          </a:p>
          <a:p>
            <a:endParaRPr lang="hu-HU" baseline="0" dirty="0"/>
          </a:p>
          <a:p>
            <a:r>
              <a:rPr lang="hu-HU" baseline="0" dirty="0"/>
              <a:t>1997-ben kibővíti a jogosítványokat, viszont forrásbővítés nélkül (engedély-kibocsátási rendszerben, egyablakos ügyintézési móddal). </a:t>
            </a:r>
          </a:p>
          <a:p>
            <a:r>
              <a:rPr lang="hu-HU" baseline="0" dirty="0"/>
              <a:t>1998-as választásban a kamarai rendszerrel kapcsolatban is ígérgettek: nem kell kamara, hiszen a magyar néplélekhez nem passzol. Az a vége, hogy </a:t>
            </a:r>
          </a:p>
          <a:p>
            <a:r>
              <a:rPr lang="hu-HU" baseline="0" dirty="0"/>
              <a:t>2000-től a kamarai tagság önkéntes, viszont megmaradt a közjogi funkció, megyei maradt a szerveződés. Ezen kívül összeolvadt a Kereskedelmi és Iparkamara a Kézművesekkel, mellette pedig az Agrár típusú kamarák. Az </a:t>
            </a:r>
            <a:r>
              <a:rPr lang="hu-HU" baseline="0" dirty="0" err="1"/>
              <a:t>átpolitizálódás</a:t>
            </a:r>
            <a:r>
              <a:rPr lang="hu-HU" baseline="0" dirty="0"/>
              <a:t> alapjaiban alakult ki és maradt meg napjainkig. </a:t>
            </a:r>
          </a:p>
          <a:p>
            <a:endParaRPr lang="hu-HU" baseline="0" dirty="0"/>
          </a:p>
          <a:p>
            <a:r>
              <a:rPr lang="hu-HU" baseline="0" dirty="0"/>
              <a:t>2012: az az indok a kötelező regisztrációra, hogy a Kamara teljes körű adatbázissal rendelkezzen a vállalkozásokról. A kötelező regisztrációs díj révén minden vállalat számára ingyenes szolgáltatást nyújt. A vállalatok számára nem tetszik, hogy új, kötelező elem. Megígérik, hogy a kötelező kamarai tagdíjat le lehet vonni az adóból, így neki nem lesz megterhelés. A Kamaráknak ígérték, hogy a regionális rendszerből a megyeibe történő átálláshoz kapnak infrastruktúrát, pénzt, jogokat. Nem nagyon valósult meg. </a:t>
            </a:r>
            <a:endParaRPr lang="en-US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8103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dirty="0"/>
              <a:t>Az állam gazdasági szerepvállalásának csökkentéséhez szükség van </a:t>
            </a:r>
            <a:r>
              <a:rPr lang="hu-HU" sz="1200" b="1" dirty="0"/>
              <a:t>a gazdasággal összefüggő közfeladatok </a:t>
            </a:r>
            <a:r>
              <a:rPr lang="hu-HU" sz="1200" dirty="0"/>
              <a:t>egy részének a gazdálkodó szervezetek által </a:t>
            </a:r>
            <a:r>
              <a:rPr lang="hu-HU" sz="1200" b="1" dirty="0"/>
              <a:t>köztestületi formában, önigazgatás útján </a:t>
            </a:r>
            <a:r>
              <a:rPr lang="hu-HU" sz="1200" dirty="0"/>
              <a:t>történő ellátására. </a:t>
            </a:r>
            <a:r>
              <a:rPr lang="hu-HU" sz="1050" dirty="0"/>
              <a:t>(Preambulum)</a:t>
            </a:r>
          </a:p>
          <a:p>
            <a:r>
              <a:rPr lang="hu-HU" sz="1200" dirty="0"/>
              <a:t>A gazdasági kamarák feladata, hogy előmozdítsák a) </a:t>
            </a:r>
            <a:r>
              <a:rPr lang="hu-HU" sz="1200" b="1" dirty="0"/>
              <a:t>a gazdaság fejlődését </a:t>
            </a:r>
            <a:r>
              <a:rPr lang="hu-HU" sz="1200" dirty="0"/>
              <a:t>és szerveződését, b) a piaci magatartás </a:t>
            </a:r>
            <a:r>
              <a:rPr lang="hu-HU" sz="1200" b="1" dirty="0"/>
              <a:t>tisztességét</a:t>
            </a:r>
            <a:r>
              <a:rPr lang="hu-HU" sz="1200" dirty="0"/>
              <a:t>, c) a gazdasági tevékenységet folytatók általános, </a:t>
            </a:r>
            <a:r>
              <a:rPr lang="hu-HU" sz="1200" b="1" dirty="0"/>
              <a:t>együttes érdekeinek </a:t>
            </a:r>
            <a:r>
              <a:rPr lang="hu-HU" sz="1200" dirty="0"/>
              <a:t>érvényesülését. </a:t>
            </a:r>
          </a:p>
          <a:p>
            <a:r>
              <a:rPr lang="hu-HU" sz="1200" dirty="0"/>
              <a:t>Kötelező a kamarai </a:t>
            </a:r>
            <a:r>
              <a:rPr lang="hu-HU" sz="1200" b="1" dirty="0"/>
              <a:t>regisztráció</a:t>
            </a:r>
            <a:r>
              <a:rPr lang="hu-HU" sz="1200" dirty="0"/>
              <a:t> – és a kamarai hozzájárulás (5 000Ft/év), </a:t>
            </a:r>
            <a:r>
              <a:rPr lang="hu-HU" sz="1200" dirty="0" err="1"/>
              <a:t>vs</a:t>
            </a:r>
            <a:r>
              <a:rPr lang="hu-HU" sz="1200" dirty="0"/>
              <a:t>. térítésmentes kamarai alapszolgáltatások: tanácsadás gazdasági, pénzügyi, adózási, hitelhez jutási kérdésekben; üzleti partnerkeresés; pályázatfigyelés. </a:t>
            </a:r>
          </a:p>
          <a:p>
            <a:r>
              <a:rPr lang="hu-HU" sz="1200" dirty="0"/>
              <a:t>Minden gazdálkodó szervezet </a:t>
            </a:r>
            <a:r>
              <a:rPr lang="hu-HU" sz="1200" b="1" dirty="0"/>
              <a:t>választó</a:t>
            </a:r>
            <a:r>
              <a:rPr lang="hu-HU" sz="1200" dirty="0"/>
              <a:t>, de csak a kamarai tagok képviselői </a:t>
            </a:r>
            <a:r>
              <a:rPr lang="hu-HU" sz="1200" b="1" dirty="0"/>
              <a:t>választhatók</a:t>
            </a:r>
            <a:r>
              <a:rPr lang="hu-HU" sz="1200" dirty="0"/>
              <a:t>.</a:t>
            </a:r>
          </a:p>
          <a:p>
            <a:r>
              <a:rPr lang="hu-HU" sz="1200" dirty="0"/>
              <a:t>Szakmai, munkáltatói érdekképviseletet nem láthat el.</a:t>
            </a:r>
          </a:p>
          <a:p>
            <a:endParaRPr lang="hu-HU" dirty="0"/>
          </a:p>
          <a:p>
            <a:r>
              <a:rPr lang="hu-HU" dirty="0"/>
              <a:t>Minden vállalatnak</a:t>
            </a:r>
            <a:r>
              <a:rPr lang="hu-HU" baseline="0" dirty="0"/>
              <a:t> van szavazati joga, de csak azok </a:t>
            </a:r>
            <a:r>
              <a:rPr lang="hu-HU" baseline="0" dirty="0" err="1"/>
              <a:t>választhatóak</a:t>
            </a:r>
            <a:r>
              <a:rPr lang="hu-HU" baseline="0" dirty="0"/>
              <a:t> meg, akik kamarai tagok. Ezt oldják fel az önkéntes de közjogi megközelítéssel a kötelező regisztráció mellett. </a:t>
            </a:r>
          </a:p>
          <a:p>
            <a:endParaRPr lang="hu-HU" baseline="0" dirty="0"/>
          </a:p>
          <a:p>
            <a:r>
              <a:rPr lang="hu-HU" baseline="0" dirty="0"/>
              <a:t>A nagyvállalatok többsége nem lesz része a kamarának, mivel az alapvetően gyenge és rosszul szervezett. Ehelyett mivel van tőkéjük, lobbierejük, ezért létrehozzák a saját kamarai rendszerüket. Német Magyar Kamara, AMCHAN. </a:t>
            </a:r>
          </a:p>
          <a:p>
            <a:r>
              <a:rPr lang="hu-HU" baseline="0" dirty="0"/>
              <a:t>Tipikusan a közszolgáltatók tagjai a kamaráknak és a közepes vállalatok.</a:t>
            </a:r>
          </a:p>
          <a:p>
            <a:r>
              <a:rPr lang="hu-HU" baseline="0" dirty="0"/>
              <a:t>Kik szorulnak védelemre: kicsik, mert nincs tőkeerejük, nincs hangjuk, atomizáltak. DE e mellett nem lesznek tagok, sajnálják a pénzt, valamint úgysem ad nekik semmit.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909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773349" y="2099952"/>
            <a:ext cx="6250021" cy="7210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r">
              <a:defRPr sz="5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u-HU" dirty="0"/>
              <a:t>CÍM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410513" y="2981528"/>
            <a:ext cx="5603132" cy="33560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Előadó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850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cím dia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0" y="2908570"/>
            <a:ext cx="7772400" cy="701675"/>
          </a:xfrm>
          <a:prstGeom prst="rect">
            <a:avLst/>
          </a:prstGeom>
        </p:spPr>
        <p:txBody>
          <a:bodyPr tIns="0" rIns="0"/>
          <a:lstStyle>
            <a:lvl1pPr algn="r"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759740"/>
            <a:ext cx="6400800" cy="1752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>
                <a:solidFill>
                  <a:schemeClr val="bg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482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457200" y="260665"/>
            <a:ext cx="8507288" cy="389525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6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cxnSp>
        <p:nvCxnSpPr>
          <p:cNvPr id="4" name="Egyenes összekötő 3"/>
          <p:cNvCxnSpPr/>
          <p:nvPr/>
        </p:nvCxnSpPr>
        <p:spPr>
          <a:xfrm>
            <a:off x="457200" y="749027"/>
            <a:ext cx="86868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980736"/>
            <a:ext cx="8507288" cy="5256573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24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z="1800" dirty="0"/>
              <a:t>"</a:t>
            </a:r>
            <a:r>
              <a:rPr lang="hu-HU" sz="1800" dirty="0" err="1"/>
              <a:t>Lorem</a:t>
            </a:r>
            <a:r>
              <a:rPr lang="hu-HU" sz="1800" dirty="0"/>
              <a:t> </a:t>
            </a:r>
            <a:r>
              <a:rPr lang="hu-HU" sz="1800" dirty="0" err="1"/>
              <a:t>ipsum</a:t>
            </a:r>
            <a:r>
              <a:rPr lang="hu-HU" sz="1800" dirty="0"/>
              <a:t> </a:t>
            </a:r>
            <a:r>
              <a:rPr lang="hu-HU" sz="1800" dirty="0" err="1"/>
              <a:t>dolor</a:t>
            </a:r>
            <a:r>
              <a:rPr lang="hu-HU" sz="1800" dirty="0"/>
              <a:t> </a:t>
            </a:r>
            <a:r>
              <a:rPr lang="hu-HU" sz="1800" dirty="0" err="1"/>
              <a:t>sit</a:t>
            </a:r>
            <a:r>
              <a:rPr lang="hu-HU" sz="1800" dirty="0"/>
              <a:t> </a:t>
            </a:r>
            <a:r>
              <a:rPr lang="hu-HU" sz="1800" dirty="0" err="1"/>
              <a:t>amet</a:t>
            </a:r>
            <a:r>
              <a:rPr lang="hu-HU" sz="1800" dirty="0"/>
              <a:t>, </a:t>
            </a:r>
            <a:r>
              <a:rPr lang="hu-HU" sz="1800" dirty="0" err="1"/>
              <a:t>consectetur</a:t>
            </a:r>
            <a:r>
              <a:rPr lang="hu-HU" sz="1800" dirty="0"/>
              <a:t> </a:t>
            </a:r>
            <a:r>
              <a:rPr lang="hu-HU" sz="1800" dirty="0" err="1"/>
              <a:t>adipiscing</a:t>
            </a:r>
            <a:r>
              <a:rPr lang="hu-HU" sz="1800" dirty="0"/>
              <a:t> elit, </a:t>
            </a:r>
            <a:r>
              <a:rPr lang="hu-HU" sz="1800" dirty="0" err="1"/>
              <a:t>sed</a:t>
            </a:r>
            <a:r>
              <a:rPr lang="hu-HU" sz="1800" dirty="0"/>
              <a:t> </a:t>
            </a:r>
            <a:r>
              <a:rPr lang="hu-HU" sz="1800" dirty="0" err="1"/>
              <a:t>do</a:t>
            </a:r>
            <a:r>
              <a:rPr lang="hu-HU" sz="1800" dirty="0"/>
              <a:t> </a:t>
            </a:r>
            <a:r>
              <a:rPr lang="hu-HU" sz="1800" dirty="0" err="1"/>
              <a:t>eiusmod</a:t>
            </a:r>
            <a:r>
              <a:rPr lang="hu-HU" sz="1800" dirty="0"/>
              <a:t> </a:t>
            </a:r>
            <a:r>
              <a:rPr lang="hu-HU" sz="1800" dirty="0" err="1"/>
              <a:t>tempor</a:t>
            </a:r>
            <a:r>
              <a:rPr lang="hu-HU" sz="1800" dirty="0"/>
              <a:t> </a:t>
            </a:r>
            <a:r>
              <a:rPr lang="hu-HU" sz="1800" dirty="0" err="1"/>
              <a:t>incididunt</a:t>
            </a:r>
            <a:r>
              <a:rPr lang="hu-HU" sz="1800" dirty="0"/>
              <a:t> </a:t>
            </a:r>
            <a:r>
              <a:rPr lang="hu-HU" sz="1800" dirty="0" err="1"/>
              <a:t>ut</a:t>
            </a:r>
            <a:r>
              <a:rPr lang="hu-HU" sz="1800" dirty="0"/>
              <a:t> </a:t>
            </a:r>
            <a:r>
              <a:rPr lang="hu-HU" sz="1800" dirty="0" err="1"/>
              <a:t>labore</a:t>
            </a:r>
            <a:r>
              <a:rPr lang="hu-HU" sz="1800" dirty="0"/>
              <a:t> et </a:t>
            </a:r>
            <a:r>
              <a:rPr lang="hu-HU" sz="1800" dirty="0" err="1"/>
              <a:t>dolore</a:t>
            </a:r>
            <a:r>
              <a:rPr lang="hu-HU" sz="1800" dirty="0"/>
              <a:t> </a:t>
            </a:r>
            <a:r>
              <a:rPr lang="hu-HU" sz="1800" dirty="0" err="1"/>
              <a:t>magna</a:t>
            </a:r>
            <a:r>
              <a:rPr lang="hu-HU" sz="1800" dirty="0"/>
              <a:t> </a:t>
            </a:r>
            <a:r>
              <a:rPr lang="hu-HU" sz="1800" dirty="0" err="1"/>
              <a:t>aliqua</a:t>
            </a:r>
            <a:r>
              <a:rPr lang="hu-HU" sz="1800" dirty="0"/>
              <a:t>.</a:t>
            </a:r>
            <a:endParaRPr lang="hu-HU" dirty="0"/>
          </a:p>
        </p:txBody>
      </p:sp>
      <p:sp>
        <p:nvSpPr>
          <p:cNvPr id="5" name="Dia számának helye 5">
            <a:extLst>
              <a:ext uri="{FF2B5EF4-FFF2-40B4-BE49-F238E27FC236}">
                <a16:creationId xmlns:a16="http://schemas.microsoft.com/office/drawing/2014/main" id="{E0422FC8-637E-47FB-836A-20B4E7362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3463" y="65215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D20C33D-EA57-4869-B900-AF436949CCB6}" type="slidenum">
              <a:rPr lang="hu-HU" smtClean="0"/>
              <a:pPr/>
              <a:t>‹#›</a:t>
            </a:fld>
            <a:r>
              <a:rPr lang="hu-HU" dirty="0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250356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gy objektum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199" y="1177047"/>
            <a:ext cx="8229601" cy="4708187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  <a:lvl2pPr>
              <a:defRPr sz="2400" b="1">
                <a:solidFill>
                  <a:schemeClr val="bg2"/>
                </a:solidFill>
              </a:defRPr>
            </a:lvl2pPr>
            <a:lvl3pPr>
              <a:defRPr sz="2000" b="1">
                <a:solidFill>
                  <a:schemeClr val="bg2"/>
                </a:solidFill>
              </a:defRPr>
            </a:lvl3pPr>
            <a:lvl4pPr>
              <a:defRPr sz="1800" b="1">
                <a:solidFill>
                  <a:schemeClr val="bg2"/>
                </a:solidFill>
              </a:defRPr>
            </a:lvl4pPr>
            <a:lvl5pPr>
              <a:defRPr sz="1800" b="1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ím 1"/>
          <p:cNvSpPr>
            <a:spLocks noGrp="1"/>
          </p:cNvSpPr>
          <p:nvPr>
            <p:ph type="title" hasCustomPrompt="1"/>
          </p:nvPr>
        </p:nvSpPr>
        <p:spPr>
          <a:xfrm>
            <a:off x="457200" y="362190"/>
            <a:ext cx="8229600" cy="28800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defRPr sz="2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cxnSp>
        <p:nvCxnSpPr>
          <p:cNvPr id="5" name="Egyenes összekötő 4"/>
          <p:cNvCxnSpPr/>
          <p:nvPr/>
        </p:nvCxnSpPr>
        <p:spPr>
          <a:xfrm>
            <a:off x="457200" y="749027"/>
            <a:ext cx="86868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4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Üres alap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 hasCustomPrompt="1"/>
          </p:nvPr>
        </p:nvSpPr>
        <p:spPr>
          <a:xfrm>
            <a:off x="457200" y="362190"/>
            <a:ext cx="8229600" cy="28800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defRPr sz="2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cxnSp>
        <p:nvCxnSpPr>
          <p:cNvPr id="5" name="Egyenes összekötő 4"/>
          <p:cNvCxnSpPr/>
          <p:nvPr/>
        </p:nvCxnSpPr>
        <p:spPr>
          <a:xfrm>
            <a:off x="457200" y="749027"/>
            <a:ext cx="86868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9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artalomrész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lIns="0"/>
          <a:lstStyle>
            <a:lvl1pPr>
              <a:defRPr sz="2000" b="1">
                <a:solidFill>
                  <a:schemeClr val="bg2"/>
                </a:solidFill>
              </a:defRPr>
            </a:lvl1pPr>
            <a:lvl2pPr>
              <a:defRPr sz="2400" b="1">
                <a:solidFill>
                  <a:schemeClr val="bg2"/>
                </a:solidFill>
              </a:defRPr>
            </a:lvl2pPr>
            <a:lvl3pPr>
              <a:defRPr sz="2000" b="1">
                <a:solidFill>
                  <a:schemeClr val="bg2"/>
                </a:solidFill>
              </a:defRPr>
            </a:lvl3pPr>
            <a:lvl4pPr>
              <a:defRPr sz="1800" b="1">
                <a:solidFill>
                  <a:schemeClr val="bg2"/>
                </a:solidFill>
              </a:defRPr>
            </a:lvl4pPr>
            <a:lvl5pPr>
              <a:defRPr sz="1800" b="1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MINTASZÖVEG CÍM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2"/>
                </a:solidFill>
              </a:defRPr>
            </a:lvl1pPr>
            <a:lvl2pPr>
              <a:defRPr sz="2400" b="1">
                <a:solidFill>
                  <a:schemeClr val="bg2"/>
                </a:solidFill>
              </a:defRPr>
            </a:lvl2pPr>
            <a:lvl3pPr>
              <a:defRPr sz="2000" b="1">
                <a:solidFill>
                  <a:schemeClr val="bg2"/>
                </a:solidFill>
              </a:defRPr>
            </a:lvl3pPr>
            <a:lvl4pPr>
              <a:defRPr sz="1800" b="1">
                <a:solidFill>
                  <a:schemeClr val="bg2"/>
                </a:solidFill>
              </a:defRPr>
            </a:lvl4pPr>
            <a:lvl5pPr>
              <a:defRPr sz="1800" b="1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MINTASZÖVEG CÍM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8" name="Cím 1"/>
          <p:cNvSpPr>
            <a:spLocks noGrp="1"/>
          </p:cNvSpPr>
          <p:nvPr>
            <p:ph type="title" hasCustomPrompt="1"/>
          </p:nvPr>
        </p:nvSpPr>
        <p:spPr>
          <a:xfrm>
            <a:off x="457200" y="362190"/>
            <a:ext cx="8229600" cy="28800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defRPr sz="2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cxnSp>
        <p:nvCxnSpPr>
          <p:cNvPr id="9" name="Egyenes összekötő 8"/>
          <p:cNvCxnSpPr/>
          <p:nvPr/>
        </p:nvCxnSpPr>
        <p:spPr>
          <a:xfrm>
            <a:off x="457200" y="749027"/>
            <a:ext cx="86868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82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335604"/>
          </a:xfrm>
          <a:prstGeom prst="rect">
            <a:avLst/>
          </a:prstGeom>
        </p:spPr>
        <p:txBody>
          <a:bodyPr lIns="0" anchor="b"/>
          <a:lstStyle>
            <a:lvl1pPr algn="l"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136204"/>
            <a:ext cx="5486400" cy="804862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2000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z="1800" dirty="0"/>
              <a:t>"</a:t>
            </a:r>
            <a:r>
              <a:rPr lang="hu-HU" sz="1800" dirty="0" err="1"/>
              <a:t>Lorem</a:t>
            </a:r>
            <a:r>
              <a:rPr lang="hu-HU" sz="1800" dirty="0"/>
              <a:t> </a:t>
            </a:r>
            <a:r>
              <a:rPr lang="hu-HU" sz="1800" dirty="0" err="1"/>
              <a:t>ipsum</a:t>
            </a:r>
            <a:r>
              <a:rPr lang="hu-HU" sz="1800" dirty="0"/>
              <a:t> </a:t>
            </a:r>
            <a:r>
              <a:rPr lang="hu-HU" sz="1800" dirty="0" err="1"/>
              <a:t>dolor</a:t>
            </a:r>
            <a:r>
              <a:rPr lang="hu-HU" sz="1800" dirty="0"/>
              <a:t> </a:t>
            </a:r>
            <a:r>
              <a:rPr lang="hu-HU" sz="1800" dirty="0" err="1"/>
              <a:t>sit</a:t>
            </a:r>
            <a:r>
              <a:rPr lang="hu-HU" sz="1800" dirty="0"/>
              <a:t> </a:t>
            </a:r>
            <a:r>
              <a:rPr lang="hu-HU" sz="1800" dirty="0" err="1"/>
              <a:t>amet</a:t>
            </a:r>
            <a:r>
              <a:rPr lang="hu-HU" sz="1800" dirty="0"/>
              <a:t>, </a:t>
            </a:r>
            <a:r>
              <a:rPr lang="hu-HU" sz="1800" dirty="0" err="1"/>
              <a:t>consectetur</a:t>
            </a:r>
            <a:r>
              <a:rPr lang="hu-HU" sz="1800" dirty="0"/>
              <a:t> </a:t>
            </a:r>
            <a:r>
              <a:rPr lang="hu-HU" sz="1800" dirty="0" err="1"/>
              <a:t>adipiscing</a:t>
            </a:r>
            <a:r>
              <a:rPr lang="hu-HU" sz="1800" dirty="0"/>
              <a:t> elit, </a:t>
            </a:r>
            <a:r>
              <a:rPr lang="hu-HU" sz="1800" dirty="0" err="1"/>
              <a:t>sed</a:t>
            </a:r>
            <a:r>
              <a:rPr lang="hu-HU" sz="1800" dirty="0"/>
              <a:t> </a:t>
            </a:r>
            <a:r>
              <a:rPr lang="hu-HU" sz="1800" dirty="0" err="1"/>
              <a:t>do</a:t>
            </a:r>
            <a:r>
              <a:rPr lang="hu-HU" sz="1800" dirty="0"/>
              <a:t> </a:t>
            </a:r>
            <a:r>
              <a:rPr lang="hu-HU" sz="1800" dirty="0" err="1"/>
              <a:t>eiusmod</a:t>
            </a:r>
            <a:r>
              <a:rPr lang="hu-HU" sz="1800" dirty="0"/>
              <a:t> </a:t>
            </a:r>
            <a:r>
              <a:rPr lang="hu-HU" sz="1800" dirty="0" err="1"/>
              <a:t>tempor</a:t>
            </a:r>
            <a:r>
              <a:rPr lang="hu-HU" sz="1800" dirty="0"/>
              <a:t> </a:t>
            </a:r>
            <a:r>
              <a:rPr lang="hu-HU" sz="1800" dirty="0" err="1"/>
              <a:t>incididunt</a:t>
            </a:r>
            <a:r>
              <a:rPr lang="hu-HU" sz="1800" dirty="0"/>
              <a:t> </a:t>
            </a:r>
            <a:r>
              <a:rPr lang="hu-HU" sz="1800" dirty="0" err="1"/>
              <a:t>ut</a:t>
            </a:r>
            <a:r>
              <a:rPr lang="hu-HU" sz="1800" dirty="0"/>
              <a:t> </a:t>
            </a:r>
            <a:r>
              <a:rPr lang="hu-HU" sz="1800" dirty="0" err="1"/>
              <a:t>labore</a:t>
            </a:r>
            <a:r>
              <a:rPr lang="hu-HU" sz="1800" dirty="0"/>
              <a:t> et </a:t>
            </a:r>
            <a:r>
              <a:rPr lang="hu-HU" sz="1800" dirty="0" err="1"/>
              <a:t>dolore</a:t>
            </a:r>
            <a:r>
              <a:rPr lang="hu-HU" sz="1800" dirty="0"/>
              <a:t> </a:t>
            </a:r>
            <a:r>
              <a:rPr lang="hu-HU" sz="1800" dirty="0" err="1"/>
              <a:t>magna</a:t>
            </a:r>
            <a:r>
              <a:rPr lang="hu-HU" sz="1800" dirty="0"/>
              <a:t> </a:t>
            </a:r>
            <a:r>
              <a:rPr lang="hu-HU" sz="1800" dirty="0" err="1"/>
              <a:t>aliqua</a:t>
            </a:r>
            <a:r>
              <a:rPr lang="hu-HU" sz="1800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721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fejező dia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404472" y="2812203"/>
            <a:ext cx="6624000" cy="61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4000" b="1" cap="none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u-HU" sz="3600" b="1" dirty="0">
                <a:solidFill>
                  <a:schemeClr val="bg2"/>
                </a:solidFill>
                <a:latin typeface="Futura Std Medium" pitchFamily="34" charset="0"/>
              </a:rPr>
              <a:t>Köszönöm a figyelmüket!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681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424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3.png"/><Relationship Id="rId9" Type="http://schemas.microsoft.com/office/2007/relationships/diagramDrawing" Target="../diagrams/drawing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urofound.europa.eu/eiro/2007/02/articles/eu0702039i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ilo.org/ilostat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9T1JKUHxQo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RhmWsDvu_8&amp;feature=youtu.b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ím 1"/>
          <p:cNvSpPr>
            <a:spLocks noGrp="1"/>
          </p:cNvSpPr>
          <p:nvPr>
            <p:ph type="ctrTitle"/>
          </p:nvPr>
        </p:nvSpPr>
        <p:spPr bwMode="auto">
          <a:xfrm>
            <a:off x="395536" y="2327200"/>
            <a:ext cx="8512175" cy="189388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hu-HU" sz="4000" dirty="0"/>
              <a:t>A munkaügyi kapcsolatok rendszere – 2. Érdekképviseletek </a:t>
            </a:r>
            <a:br>
              <a:rPr lang="hu-HU" sz="4000" dirty="0"/>
            </a:br>
            <a:endParaRPr lang="hu-HU" sz="5400" cap="none" dirty="0"/>
          </a:p>
        </p:txBody>
      </p:sp>
      <p:sp>
        <p:nvSpPr>
          <p:cNvPr id="15362" name="Alcím 2"/>
          <p:cNvSpPr>
            <a:spLocks noGrp="1"/>
          </p:cNvSpPr>
          <p:nvPr>
            <p:ph type="subTitle" idx="1"/>
          </p:nvPr>
        </p:nvSpPr>
        <p:spPr>
          <a:xfrm>
            <a:off x="474663" y="6134472"/>
            <a:ext cx="8669337" cy="723528"/>
          </a:xfrm>
        </p:spPr>
        <p:txBody>
          <a:bodyPr/>
          <a:lstStyle/>
          <a:p>
            <a:pPr algn="r"/>
            <a:r>
              <a:rPr lang="hu-HU" sz="2000" b="0" dirty="0">
                <a:solidFill>
                  <a:schemeClr val="accent2">
                    <a:lumMod val="50000"/>
                  </a:schemeClr>
                </a:solidFill>
              </a:rPr>
              <a:t>László Gyula, Sipos Norbert</a:t>
            </a:r>
          </a:p>
          <a:p>
            <a:pPr algn="r" eaLnBrk="1" hangingPunct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447122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F537BA-365F-42B6-9D7C-2A0F2BAA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"/>
            <a:ext cx="8686801" cy="650190"/>
          </a:xfrm>
        </p:spPr>
        <p:txBody>
          <a:bodyPr/>
          <a:lstStyle/>
          <a:p>
            <a:r>
              <a:rPr lang="hu-HU" sz="3200" dirty="0"/>
              <a:t>1999. évi CXXI. tv a gazdasági kamarákról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C07770C-58CD-4ECF-9763-DF8B8CD02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800" dirty="0"/>
              <a:t>A gazdasággal összefüggő közfeladatok, köztestületi formában, önigazgatás útján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800" dirty="0"/>
              <a:t>Előmozdítani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2"/>
                </a:solidFill>
              </a:rPr>
              <a:t>gazdasági fejlődést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2"/>
                </a:solidFill>
              </a:rPr>
              <a:t>piaci tisztesség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2"/>
                </a:solidFill>
              </a:rPr>
              <a:t>együttes érdekérvényesítés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800" dirty="0"/>
              <a:t>Kötelező regisztráció (5 000 Ft/év), ingyenes szolgáltatások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800" dirty="0"/>
              <a:t>Minden szervezet választ, csak kamarai tag választható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800" dirty="0"/>
              <a:t>Szakmai, munkáltatói érdekképviselet nem lehet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0261AC6-183B-4D99-8230-045CCD860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10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5987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4E1DAE-484F-465D-B29C-8212DEA3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kamarák feladatai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4947F64-2BB8-47D6-B3C2-41536714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Infrastruktúra fejlesztése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Makro</a:t>
            </a:r>
            <a:r>
              <a:rPr lang="hu-HU" dirty="0"/>
              <a:t> célok megvalósításának segítése, szereplőkkel és megvalósítási tervekben együttműködni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Tájékoztatás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Szak- és felnőttképzéshez kapcsolódó feladatok ellátása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Tisztességes piaci magatartás elősegítése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Minősítő, ellenőrző rendszer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Békéltető testület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Országos, helyi programok és gazdasági szereplők érdekeinek összehangolása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Adatgyűjtés, elemzés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Kezdeményezik jogszabályok, intézkedések módosítását</a:t>
            </a:r>
          </a:p>
          <a:p>
            <a:endParaRPr lang="hu-HU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FE58452F-5205-473A-88B7-940233DBA5A6}"/>
              </a:ext>
            </a:extLst>
          </p:cNvPr>
          <p:cNvSpPr/>
          <p:nvPr/>
        </p:nvSpPr>
        <p:spPr>
          <a:xfrm>
            <a:off x="457200" y="4437112"/>
            <a:ext cx="8507288" cy="1800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/>
              <a:t>A gazdaság általános érdekeinek érvényesítése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AA7D687-49B5-4BDD-A4B6-B615E2FC477B}"/>
              </a:ext>
            </a:extLst>
          </p:cNvPr>
          <p:cNvSpPr/>
          <p:nvPr/>
        </p:nvSpPr>
        <p:spPr>
          <a:xfrm>
            <a:off x="457200" y="2952931"/>
            <a:ext cx="8507288" cy="14841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/>
              <a:t>Az üzleti forgalom biztonsága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0768BC80-48B4-4767-92CA-4926AECA88F8}"/>
              </a:ext>
            </a:extLst>
          </p:cNvPr>
          <p:cNvSpPr/>
          <p:nvPr/>
        </p:nvSpPr>
        <p:spPr>
          <a:xfrm>
            <a:off x="457200" y="868515"/>
            <a:ext cx="8507288" cy="208441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/>
              <a:t>Gazdaság-fejlesztési feladatok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F4540B69-07C6-471D-BB06-20654B838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11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958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A00EF8-462B-4AA3-BE02-0A93EF87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zöveg helye 5">
            <a:extLst>
              <a:ext uri="{FF2B5EF4-FFF2-40B4-BE49-F238E27FC236}">
                <a16:creationId xmlns:a16="http://schemas.microsoft.com/office/drawing/2014/main" id="{93E35F72-31C7-4CAF-94D3-DD3886695589}"/>
              </a:ext>
            </a:extLst>
          </p:cNvPr>
          <p:cNvSpPr txBox="1">
            <a:spLocks/>
          </p:cNvSpPr>
          <p:nvPr/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hu-HU" sz="4000" b="1" dirty="0">
                <a:solidFill>
                  <a:schemeClr val="bg2"/>
                </a:solidFill>
              </a:rPr>
              <a:t>(3) A szakszervezetek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214978F-8F0D-468C-B350-D17F0EA63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5085"/>
            <a:ext cx="5508104" cy="3152915"/>
          </a:xfrm>
          <a:prstGeom prst="rect">
            <a:avLst/>
          </a:prstGeom>
        </p:spPr>
      </p:pic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9D2EC1FA-021B-431D-ADC8-252BB291F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12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8991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9A30C1-383A-405E-B38F-59A0359C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C0096F0-A8A1-438E-84B2-F889F02B9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405C286-5D74-44C9-AE2C-F4688D09C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53"/>
            <a:ext cx="9108203" cy="6891874"/>
          </a:xfrm>
          <a:prstGeom prst="rect">
            <a:avLst/>
          </a:prstGeo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680B99-21ED-432F-927C-13A4C0023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13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7273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A3C74C-86BC-43D4-A8F9-FE1FDE22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szakszervezetek elmélete 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AE6A555-F53E-4E00-A7E6-A8FE85B9D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sz="2800" b="1" dirty="0" err="1"/>
              <a:t>Lujo</a:t>
            </a:r>
            <a:r>
              <a:rPr lang="hu-HU" sz="2800" b="1" dirty="0"/>
              <a:t> </a:t>
            </a:r>
            <a:r>
              <a:rPr lang="hu-HU" sz="2800" b="1" dirty="0" err="1"/>
              <a:t>Brentano</a:t>
            </a:r>
            <a:endParaRPr lang="hu-HU" sz="2800" b="1" dirty="0"/>
          </a:p>
          <a:p>
            <a:r>
              <a:rPr lang="hu-HU" sz="2800" dirty="0"/>
              <a:t>A tőke és a munka közötti </a:t>
            </a:r>
            <a:r>
              <a:rPr lang="hu-HU" sz="2800" b="1" dirty="0"/>
              <a:t>kettős aszimmetria</a:t>
            </a:r>
            <a:r>
              <a:rPr lang="hu-HU" sz="28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800" dirty="0"/>
              <a:t>A munkaerőpiacon: a munkás kínálati kényszer alatt áll, a munkaadó kereslete rugalmas.</a:t>
            </a:r>
            <a:endParaRPr lang="hu-HU" sz="28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800" dirty="0"/>
              <a:t>A szervezeti kapcsolatokban: a munkaszerződés egy hierarchikus viszonyt hoz létre. </a:t>
            </a:r>
          </a:p>
          <a:p>
            <a:pPr>
              <a:spcBef>
                <a:spcPct val="70000"/>
              </a:spcBef>
            </a:pPr>
            <a:r>
              <a:rPr lang="hu-HU" sz="2800" dirty="0"/>
              <a:t>A szabad munkaszerződés lehetetlen, </a:t>
            </a:r>
            <a:br>
              <a:rPr lang="hu-HU" sz="2800" dirty="0"/>
            </a:br>
            <a:r>
              <a:rPr lang="hu-HU" sz="2800" dirty="0"/>
              <a:t>a munkavállalói koalíció a </a:t>
            </a:r>
            <a:br>
              <a:rPr lang="hu-HU" sz="2800" dirty="0"/>
            </a:br>
            <a:r>
              <a:rPr lang="hu-HU" sz="2800" dirty="0"/>
              <a:t>munkaerőpiac szükséges szervezete</a:t>
            </a:r>
            <a:r>
              <a:rPr lang="hu-HU" dirty="0"/>
              <a:t>. 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CD63DDD-D211-41AC-A169-025B3A72135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9905" y="3437905"/>
            <a:ext cx="1949267" cy="3170808"/>
          </a:xfrm>
          <a:prstGeom prst="rect">
            <a:avLst/>
          </a:prstGeo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6212900-E7C6-413E-87C2-77A3B30EF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14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90484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CD4F5D-77FF-41E2-B03B-FA03121C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szakszervezetek elmélete 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62C20A9-A962-49E6-8319-DBA8CECD7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hu-HU" sz="3200" b="1" dirty="0" err="1"/>
              <a:t>Sidney</a:t>
            </a:r>
            <a:r>
              <a:rPr lang="hu-HU" sz="3200" b="1" dirty="0"/>
              <a:t> és Beatrice </a:t>
            </a:r>
            <a:r>
              <a:rPr lang="hu-HU" sz="3200" b="1" dirty="0" err="1"/>
              <a:t>Webb</a:t>
            </a:r>
            <a:endParaRPr lang="hu-HU" sz="3200" b="1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hu-HU" sz="2800" i="1" dirty="0"/>
              <a:t>A szakszervezet</a:t>
            </a:r>
            <a:r>
              <a:rPr lang="hu-HU" sz="2800" dirty="0"/>
              <a:t> a </a:t>
            </a:r>
            <a:r>
              <a:rPr lang="hu-HU" sz="2800" u="sng" dirty="0"/>
              <a:t>bérmunkások</a:t>
            </a:r>
            <a:r>
              <a:rPr lang="hu-HU" sz="2800" dirty="0"/>
              <a:t> </a:t>
            </a:r>
            <a:r>
              <a:rPr lang="hu-HU" sz="2800" u="sng" dirty="0"/>
              <a:t>tartós</a:t>
            </a:r>
            <a:r>
              <a:rPr lang="hu-HU" sz="2800" dirty="0"/>
              <a:t> szövetsége, amelynek célja a </a:t>
            </a:r>
            <a:r>
              <a:rPr lang="hu-HU" sz="2800" u="sng" dirty="0"/>
              <a:t>munkafeltételek</a:t>
            </a:r>
            <a:r>
              <a:rPr lang="hu-HU" sz="2800" dirty="0"/>
              <a:t> megőrzése vagy javítása. 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hu-HU" sz="2800" i="1" dirty="0"/>
              <a:t>A szakszervezet</a:t>
            </a:r>
            <a:r>
              <a:rPr lang="hu-HU" sz="2800" dirty="0"/>
              <a:t> </a:t>
            </a:r>
            <a:r>
              <a:rPr lang="hu-HU" sz="2800" dirty="0" err="1"/>
              <a:t>árszabályozó</a:t>
            </a:r>
            <a:r>
              <a:rPr lang="hu-HU" sz="2800" dirty="0"/>
              <a:t> ügynökség.</a:t>
            </a:r>
          </a:p>
          <a:p>
            <a:pPr>
              <a:spcBef>
                <a:spcPct val="50000"/>
              </a:spcBef>
            </a:pPr>
            <a:r>
              <a:rPr lang="hu-HU" sz="2800" i="1" dirty="0"/>
              <a:t>Eszközök: </a:t>
            </a:r>
          </a:p>
          <a:p>
            <a:pPr marL="360363" indent="-360363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 kollektív akarat érvényesítése, </a:t>
            </a:r>
            <a:r>
              <a:rPr lang="hu-HU" sz="2800" u="sng" dirty="0"/>
              <a:t>kollektív tárgyalás</a:t>
            </a:r>
            <a:r>
              <a:rPr lang="hu-HU" sz="2800" dirty="0"/>
              <a:t>. </a:t>
            </a:r>
          </a:p>
          <a:p>
            <a:pPr marL="360363" indent="-360363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2800" u="sng" dirty="0"/>
              <a:t>Szolidáris támogatás</a:t>
            </a:r>
            <a:r>
              <a:rPr lang="hu-HU" sz="2800" dirty="0"/>
              <a:t>: segély-pénztárak, kölcsönös támogatás betegség, sztrájk, munkanélküliség esetére.</a:t>
            </a:r>
            <a:endParaRPr lang="hu-HU" sz="2800" u="sng" dirty="0"/>
          </a:p>
          <a:p>
            <a:pPr marL="360363" indent="-360363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„</a:t>
            </a:r>
            <a:r>
              <a:rPr lang="hu-HU" sz="2800" u="sng" dirty="0"/>
              <a:t>Nyomás-gyakorlás</a:t>
            </a:r>
            <a:r>
              <a:rPr lang="hu-HU" sz="2800" dirty="0"/>
              <a:t>”: a törvényi rendelkezések, a jogszabályalkotás befolyásolása. </a:t>
            </a:r>
          </a:p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1C694E8-05F9-4224-A3C3-0EB4D1652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15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740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C59651-266B-4E0D-AFCB-CD7CCCD9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szakszervezetek elmélete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F08A29B-02B3-4448-AA96-7C51E55F0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z="2800" b="1" dirty="0" err="1"/>
              <a:t>Goetz</a:t>
            </a:r>
            <a:r>
              <a:rPr lang="hu-HU" sz="2800" b="1" dirty="0"/>
              <a:t> </a:t>
            </a:r>
            <a:r>
              <a:rPr lang="hu-HU" sz="2800" b="1" dirty="0" err="1"/>
              <a:t>Briefs</a:t>
            </a:r>
            <a:endParaRPr lang="hu-HU" sz="2800" b="1" dirty="0"/>
          </a:p>
          <a:p>
            <a:pPr>
              <a:lnSpc>
                <a:spcPct val="90000"/>
              </a:lnSpc>
            </a:pPr>
            <a:r>
              <a:rPr lang="hu-HU" sz="2800" dirty="0"/>
              <a:t>A szakszervezet a tulajdon nélküli, bérből élő </a:t>
            </a:r>
            <a:r>
              <a:rPr lang="hu-HU" sz="2800" u="sng" dirty="0"/>
              <a:t>munkavállalók</a:t>
            </a:r>
            <a:r>
              <a:rPr lang="hu-HU" sz="2800" dirty="0"/>
              <a:t> </a:t>
            </a:r>
            <a:r>
              <a:rPr lang="hu-HU" sz="2800" b="1" u="sng" dirty="0"/>
              <a:t>SZABAD</a:t>
            </a:r>
            <a:r>
              <a:rPr lang="hu-HU" sz="2800" dirty="0"/>
              <a:t>, </a:t>
            </a:r>
            <a:r>
              <a:rPr lang="hu-HU" sz="2800" u="sng" dirty="0"/>
              <a:t>tartós</a:t>
            </a:r>
            <a:r>
              <a:rPr lang="hu-HU" sz="2800" dirty="0"/>
              <a:t>, belső viszonyaiban egymást </a:t>
            </a:r>
            <a:r>
              <a:rPr lang="hu-HU" sz="2800" u="sng" dirty="0"/>
              <a:t>támogató</a:t>
            </a:r>
            <a:r>
              <a:rPr lang="hu-HU" sz="2800" dirty="0"/>
              <a:t>, kifelé az életkörülményeikkel kapcsolatos érdekeiket </a:t>
            </a:r>
            <a:r>
              <a:rPr lang="hu-HU" sz="2800" u="sng" dirty="0"/>
              <a:t>képviselő</a:t>
            </a:r>
            <a:r>
              <a:rPr lang="hu-HU" sz="2800" dirty="0"/>
              <a:t> intézményesített szövetsége. 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hu-HU" sz="2800" dirty="0"/>
              <a:t>A </a:t>
            </a:r>
            <a:r>
              <a:rPr lang="hu-HU" sz="2800" i="1" dirty="0"/>
              <a:t>belső, szövetségi </a:t>
            </a:r>
            <a:r>
              <a:rPr lang="hu-HU" sz="2800" dirty="0"/>
              <a:t>funkció (zárt üzem, szakmán belüli közvetítés, segélyezés) elhalványul, a </a:t>
            </a:r>
            <a:r>
              <a:rPr lang="hu-HU" sz="2800" i="1" dirty="0"/>
              <a:t>külső, érdek-képviseleti</a:t>
            </a:r>
            <a:r>
              <a:rPr lang="hu-HU" sz="2800" dirty="0"/>
              <a:t> funkció megerősödik.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hu-HU" sz="2800" dirty="0"/>
              <a:t>A szakszervezet a tiltakozás és védekezés eszköze a szigorú piaci törvények ellen, vagyis épp az az értelme, hogy a munka áru-jellegét korlátozza, feloldja /kartell-jelleg/.</a:t>
            </a:r>
          </a:p>
          <a:p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9092D9C-3BDF-4897-B566-633C3A539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16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90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09F072-06DF-4619-9FB9-9B65C617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szakszervezetek elmélete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E455A80-B1A0-438E-BEF4-C7D63DFEF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sz="2800" b="1" dirty="0"/>
              <a:t>Richard </a:t>
            </a:r>
            <a:r>
              <a:rPr lang="hu-HU" sz="2800" b="1" dirty="0" err="1"/>
              <a:t>Hyman</a:t>
            </a:r>
            <a:r>
              <a:rPr lang="hu-HU" sz="2800" b="1" dirty="0"/>
              <a:t> </a:t>
            </a:r>
            <a:r>
              <a:rPr lang="hu-HU" sz="2800" dirty="0"/>
              <a:t>(1994)</a:t>
            </a:r>
          </a:p>
          <a:p>
            <a:r>
              <a:rPr lang="hu-HU" sz="2800" dirty="0"/>
              <a:t>Szakszervezeti identitás-típusok:</a:t>
            </a:r>
          </a:p>
          <a:p>
            <a:r>
              <a:rPr lang="hu-HU" sz="2800" dirty="0"/>
              <a:t>a) </a:t>
            </a:r>
            <a:r>
              <a:rPr lang="hu-HU" sz="2800" b="1" dirty="0"/>
              <a:t>Az üzleti</a:t>
            </a:r>
            <a:r>
              <a:rPr lang="hu-HU" sz="2800" i="1" dirty="0"/>
              <a:t>:</a:t>
            </a:r>
            <a:r>
              <a:rPr lang="hu-HU" sz="2800" dirty="0"/>
              <a:t> tagjai foglalkozási, munkahelyi, </a:t>
            </a:r>
            <a:r>
              <a:rPr lang="hu-HU" sz="2800" dirty="0" err="1"/>
              <a:t>szekcionális</a:t>
            </a:r>
            <a:r>
              <a:rPr lang="hu-HU" sz="2800" dirty="0"/>
              <a:t> érdekeit képviseli. </a:t>
            </a:r>
          </a:p>
          <a:p>
            <a:r>
              <a:rPr lang="hu-HU" sz="2800" dirty="0"/>
              <a:t>b) A társadalmi </a:t>
            </a:r>
            <a:r>
              <a:rPr lang="hu-HU" sz="2800" b="1" dirty="0"/>
              <a:t>jólétet képviselő</a:t>
            </a:r>
            <a:r>
              <a:rPr lang="hu-HU" sz="2800" dirty="0"/>
              <a:t>: a munkások státusának emelkedése, szociális igazságosság, társadalmi érdekek.</a:t>
            </a:r>
          </a:p>
          <a:p>
            <a:r>
              <a:rPr lang="hu-HU" sz="2800" dirty="0"/>
              <a:t>c) A </a:t>
            </a:r>
            <a:r>
              <a:rPr lang="hu-HU" sz="2800" b="1" dirty="0"/>
              <a:t>kommunista-szindikalista</a:t>
            </a:r>
            <a:r>
              <a:rPr lang="hu-HU" sz="2800" dirty="0"/>
              <a:t> szakszervezet: a tőke és munka harcában a forradalom iskolái. </a:t>
            </a:r>
          </a:p>
          <a:p>
            <a:r>
              <a:rPr lang="hu-HU" sz="2800" dirty="0"/>
              <a:t>d) A </a:t>
            </a:r>
            <a:r>
              <a:rPr lang="hu-HU" sz="2800" b="1" dirty="0" err="1"/>
              <a:t>neokorporatív</a:t>
            </a:r>
            <a:r>
              <a:rPr lang="hu-HU" sz="2800" dirty="0"/>
              <a:t> részt vesz a jóléti állam gazdasági </a:t>
            </a:r>
            <a:r>
              <a:rPr lang="hu-HU" sz="2800" dirty="0" err="1"/>
              <a:t>makro­folyamatainak</a:t>
            </a:r>
            <a:r>
              <a:rPr lang="hu-HU" sz="2800" dirty="0"/>
              <a:t> és jogi kereteinek alakításában.</a:t>
            </a:r>
          </a:p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C393F6A-C807-4D20-8A9F-91CFE9644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17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391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172676-C4F3-4D4C-A10D-50068D3A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dirty="0"/>
              <a:t>A szakszervezet munkaerő-piaci dimenziója</a:t>
            </a:r>
          </a:p>
        </p:txBody>
      </p:sp>
      <p:pic>
        <p:nvPicPr>
          <p:cNvPr id="5" name="Kép 4" hidden="1">
            <a:extLst>
              <a:ext uri="{FF2B5EF4-FFF2-40B4-BE49-F238E27FC236}">
                <a16:creationId xmlns:a16="http://schemas.microsoft.com/office/drawing/2014/main" id="{043AAC7C-B826-4DF6-B412-132658CFE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15" y="1300257"/>
            <a:ext cx="6207770" cy="4257485"/>
          </a:xfrm>
          <a:prstGeom prst="rect">
            <a:avLst/>
          </a:prstGeom>
        </p:spPr>
      </p:pic>
      <p:pic>
        <p:nvPicPr>
          <p:cNvPr id="6" name="Kép 5" hidden="1">
            <a:extLst>
              <a:ext uri="{FF2B5EF4-FFF2-40B4-BE49-F238E27FC236}">
                <a16:creationId xmlns:a16="http://schemas.microsoft.com/office/drawing/2014/main" id="{07E65C29-17D5-4A4B-BD76-41BB2EB28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28436"/>
            <a:ext cx="4178823" cy="5561171"/>
          </a:xfrm>
          <a:prstGeom prst="rect">
            <a:avLst/>
          </a:prstGeom>
        </p:spPr>
      </p:pic>
      <p:sp>
        <p:nvSpPr>
          <p:cNvPr id="8" name="Téglalap 7" hidden="1">
            <a:extLst>
              <a:ext uri="{FF2B5EF4-FFF2-40B4-BE49-F238E27FC236}">
                <a16:creationId xmlns:a16="http://schemas.microsoft.com/office/drawing/2014/main" id="{87EF917A-9817-42EF-BCB9-55E6BB00D946}"/>
              </a:ext>
            </a:extLst>
          </p:cNvPr>
          <p:cNvSpPr/>
          <p:nvPr/>
        </p:nvSpPr>
        <p:spPr>
          <a:xfrm>
            <a:off x="5547879" y="4961543"/>
            <a:ext cx="3380383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Sárga szakszervezetek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E933C0A-5947-400C-A037-780DFCD8CB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1283423"/>
              </p:ext>
            </p:extLst>
          </p:nvPr>
        </p:nvGraphicFramePr>
        <p:xfrm>
          <a:off x="1242628" y="1188868"/>
          <a:ext cx="6936432" cy="448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DEF6E7C3-444A-45FE-95D2-9D0708A99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18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313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5D19B8-1E99-4437-B45A-CB4F3975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szakszervezet politikai dimenziója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217F712-C58E-43C9-9BB3-BB3ABBF56E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535168"/>
              </p:ext>
            </p:extLst>
          </p:nvPr>
        </p:nvGraphicFramePr>
        <p:xfrm>
          <a:off x="1242628" y="1188868"/>
          <a:ext cx="7721860" cy="448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53871A11-8141-4742-9D99-675727173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19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892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5">
            <a:extLst>
              <a:ext uri="{FF2B5EF4-FFF2-40B4-BE49-F238E27FC236}">
                <a16:creationId xmlns:a16="http://schemas.microsoft.com/office/drawing/2014/main" id="{D2EF6E28-8F30-492F-B6D3-7740C62ED34D}"/>
              </a:ext>
            </a:extLst>
          </p:cNvPr>
          <p:cNvSpPr txBox="1">
            <a:spLocks/>
          </p:cNvSpPr>
          <p:nvPr/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hu-HU" sz="4000" b="1">
                <a:solidFill>
                  <a:schemeClr val="bg2"/>
                </a:solidFill>
              </a:rPr>
              <a:t>(1) A gazdasági kamarák</a:t>
            </a:r>
            <a:endParaRPr lang="hu-HU" sz="4000" b="1" dirty="0">
              <a:solidFill>
                <a:schemeClr val="bg2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EC9E805-F13D-4D1C-92F4-8199E4522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071282"/>
            <a:ext cx="6408712" cy="1835431"/>
          </a:xfrm>
          <a:prstGeom prst="rect">
            <a:avLst/>
          </a:prstGeom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806CF571-B69E-4B46-8576-79827086A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2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4839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B1AB33-BCB7-4723-8DA9-B25140D1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dirty="0"/>
              <a:t>A szakszervezetek szerveződési típusai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6DA8C9E-0931-4B79-827C-67DFCA926B3D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764704"/>
            <a:ext cx="8784976" cy="57610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80000"/>
              </a:lnSpc>
              <a:buFont typeface="Wingdings" pitchFamily="2" charset="2"/>
              <a:buNone/>
              <a:tabLst>
                <a:tab pos="2603500" algn="l"/>
                <a:tab pos="6007100" algn="l"/>
              </a:tabLst>
            </a:pPr>
            <a:r>
              <a:rPr lang="hu-HU" sz="3000" b="1" dirty="0">
                <a:solidFill>
                  <a:schemeClr val="bg2"/>
                </a:solidFill>
              </a:rPr>
              <a:t>A) A tagság köre alapján:</a:t>
            </a:r>
          </a:p>
          <a:p>
            <a:pPr marL="355600" indent="-355600">
              <a:lnSpc>
                <a:spcPct val="80000"/>
              </a:lnSpc>
              <a:spcBef>
                <a:spcPct val="15000"/>
              </a:spcBef>
              <a:buFont typeface="Wingdings" pitchFamily="2" charset="2"/>
              <a:buChar char="v"/>
              <a:tabLst>
                <a:tab pos="2603500" algn="l"/>
                <a:tab pos="6007100" algn="l"/>
              </a:tabLst>
            </a:pPr>
            <a:r>
              <a:rPr lang="hu-HU" sz="3000" dirty="0">
                <a:solidFill>
                  <a:schemeClr val="bg2"/>
                </a:solidFill>
              </a:rPr>
              <a:t>szakmai	</a:t>
            </a:r>
            <a:r>
              <a:rPr lang="hu-HU" sz="3000" dirty="0">
                <a:solidFill>
                  <a:schemeClr val="bg2"/>
                </a:solidFill>
                <a:sym typeface="Symbol" pitchFamily="18" charset="2"/>
              </a:rPr>
              <a:t></a:t>
            </a:r>
            <a:r>
              <a:rPr lang="hu-HU" sz="3000" dirty="0">
                <a:solidFill>
                  <a:schemeClr val="bg2"/>
                </a:solidFill>
              </a:rPr>
              <a:t> kékgalléros	</a:t>
            </a:r>
            <a:r>
              <a:rPr lang="hu-HU" sz="3000" dirty="0">
                <a:solidFill>
                  <a:schemeClr val="bg2"/>
                </a:solidFill>
                <a:sym typeface="Symbol" pitchFamily="18" charset="2"/>
              </a:rPr>
              <a:t> </a:t>
            </a:r>
            <a:r>
              <a:rPr lang="hu-HU" sz="3000" dirty="0">
                <a:solidFill>
                  <a:schemeClr val="bg2"/>
                </a:solidFill>
              </a:rPr>
              <a:t>"egység„</a:t>
            </a:r>
          </a:p>
          <a:p>
            <a:pPr marL="355600" indent="-355600">
              <a:lnSpc>
                <a:spcPct val="80000"/>
              </a:lnSpc>
              <a:spcBef>
                <a:spcPct val="15000"/>
              </a:spcBef>
              <a:buFont typeface="Wingdings" pitchFamily="2" charset="2"/>
              <a:buChar char="v"/>
              <a:tabLst>
                <a:tab pos="2603500" algn="l"/>
                <a:tab pos="6007100" algn="l"/>
              </a:tabLst>
            </a:pPr>
            <a:r>
              <a:rPr lang="hu-HU" sz="3000" dirty="0">
                <a:solidFill>
                  <a:schemeClr val="bg2"/>
                </a:solidFill>
              </a:rPr>
              <a:t>ágazati	</a:t>
            </a:r>
            <a:r>
              <a:rPr lang="hu-HU" sz="3000" dirty="0">
                <a:solidFill>
                  <a:schemeClr val="bg2"/>
                </a:solidFill>
                <a:sym typeface="Symbol" pitchFamily="18" charset="2"/>
              </a:rPr>
              <a:t></a:t>
            </a:r>
            <a:r>
              <a:rPr lang="hu-HU" sz="3000" dirty="0">
                <a:solidFill>
                  <a:schemeClr val="bg2"/>
                </a:solidFill>
              </a:rPr>
              <a:t> fehérgalléros</a:t>
            </a:r>
          </a:p>
          <a:p>
            <a:pPr marL="355600" indent="-355600">
              <a:lnSpc>
                <a:spcPct val="80000"/>
              </a:lnSpc>
              <a:spcBef>
                <a:spcPct val="100000"/>
              </a:spcBef>
              <a:buFont typeface="Wingdings" pitchFamily="2" charset="2"/>
              <a:buNone/>
              <a:tabLst>
                <a:tab pos="2603500" algn="l"/>
                <a:tab pos="6007100" algn="l"/>
              </a:tabLst>
            </a:pPr>
            <a:r>
              <a:rPr lang="hu-HU" sz="3000" b="1" dirty="0">
                <a:solidFill>
                  <a:schemeClr val="bg2"/>
                </a:solidFill>
              </a:rPr>
              <a:t>B) A működés domináns szintje alapján: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2603500" algn="l"/>
                <a:tab pos="6007100" algn="l"/>
              </a:tabLst>
            </a:pPr>
            <a:r>
              <a:rPr lang="hu-HU" sz="3000" dirty="0">
                <a:solidFill>
                  <a:schemeClr val="bg2"/>
                </a:solidFill>
              </a:rPr>
              <a:t>Országos	Ágazati/területi	Vállalati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2603500" algn="l"/>
                <a:tab pos="6007100" algn="l"/>
              </a:tabLst>
            </a:pPr>
            <a:r>
              <a:rPr lang="hu-HU" sz="3000" dirty="0">
                <a:solidFill>
                  <a:schemeClr val="bg2"/>
                </a:solidFill>
              </a:rPr>
              <a:t>	   X	        XXX	       - 	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2603500" algn="l"/>
                <a:tab pos="6007100" algn="l"/>
              </a:tabLst>
            </a:pPr>
            <a:r>
              <a:rPr lang="hu-HU" sz="3000" dirty="0">
                <a:solidFill>
                  <a:schemeClr val="bg2"/>
                </a:solidFill>
              </a:rPr>
              <a:t>	XXX	         XX	       -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tabLst>
                <a:tab pos="2603500" algn="l"/>
                <a:tab pos="6007100" algn="l"/>
              </a:tabLst>
            </a:pPr>
            <a:r>
              <a:rPr lang="hu-HU" sz="3000" dirty="0">
                <a:solidFill>
                  <a:schemeClr val="bg2"/>
                </a:solidFill>
              </a:rPr>
              <a:t>	   X	         XX	    XXX</a:t>
            </a:r>
          </a:p>
          <a:p>
            <a:pPr marL="355600" indent="-355600">
              <a:lnSpc>
                <a:spcPct val="80000"/>
              </a:lnSpc>
              <a:spcBef>
                <a:spcPct val="100000"/>
              </a:spcBef>
              <a:buFont typeface="Wingdings" pitchFamily="2" charset="2"/>
              <a:buNone/>
              <a:tabLst>
                <a:tab pos="2603500" algn="l"/>
                <a:tab pos="6007100" algn="l"/>
              </a:tabLst>
            </a:pPr>
            <a:r>
              <a:rPr lang="hu-HU" sz="3000" b="1" dirty="0">
                <a:solidFill>
                  <a:schemeClr val="bg2"/>
                </a:solidFill>
              </a:rPr>
              <a:t>C) A szervezeti értékek alapján: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tabLst>
                <a:tab pos="2603500" algn="l"/>
                <a:tab pos="6007100" algn="l"/>
              </a:tabLst>
            </a:pPr>
            <a:r>
              <a:rPr lang="hu-HU" sz="3000" dirty="0">
                <a:solidFill>
                  <a:schemeClr val="bg2"/>
                </a:solidFill>
              </a:rPr>
              <a:t> "irány" (orientációs)	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tabLst>
                <a:tab pos="2603500" algn="l"/>
                <a:tab pos="6007100" algn="l"/>
              </a:tabLst>
            </a:pPr>
            <a:r>
              <a:rPr lang="hu-HU" sz="3000" dirty="0">
                <a:solidFill>
                  <a:schemeClr val="bg2"/>
                </a:solidFill>
              </a:rPr>
              <a:t> "egység"	 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AB6D9627-0A97-4AA2-852B-9F36761B5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20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369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715CD6-FCCE-413B-8759-6A15FD42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dirty="0"/>
              <a:t>Szakszervezeti szervezettség, EU-25, %</a:t>
            </a:r>
            <a:r>
              <a:rPr lang="hu-HU" dirty="0"/>
              <a:t> </a:t>
            </a:r>
            <a:endParaRPr lang="hu-HU" sz="3200" dirty="0"/>
          </a:p>
        </p:txBody>
      </p:sp>
      <p:sp>
        <p:nvSpPr>
          <p:cNvPr id="5" name="Rectangle 563">
            <a:extLst>
              <a:ext uri="{FF2B5EF4-FFF2-40B4-BE49-F238E27FC236}">
                <a16:creationId xmlns:a16="http://schemas.microsoft.com/office/drawing/2014/main" id="{BD61AAC6-C4CF-46AC-B4D4-94A3FA6A407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394576" y="6321474"/>
            <a:ext cx="853911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hu-HU" sz="1000" dirty="0">
                <a:latin typeface="Times New Roman" pitchFamily="18" charset="0"/>
                <a:hlinkClick r:id="rId3"/>
              </a:rPr>
              <a:t>http://www.eurofound.europa.eu/eiro/2007/02/articles/eu0702039i.html</a:t>
            </a:r>
            <a:r>
              <a:rPr lang="hu-HU" sz="1000" dirty="0">
                <a:latin typeface="Times New Roman" pitchFamily="18" charset="0"/>
              </a:rPr>
              <a:t> </a:t>
            </a:r>
            <a:r>
              <a:rPr lang="hu-HU" sz="1000" dirty="0">
                <a:latin typeface="Times New Roman" pitchFamily="18" charset="0"/>
                <a:hlinkClick r:id="rId4"/>
              </a:rPr>
              <a:t>http://www.ilo.org/ilostat/</a:t>
            </a:r>
            <a:r>
              <a:rPr lang="hu-HU" sz="1000" dirty="0">
                <a:latin typeface="Times New Roman" pitchFamily="18" charset="0"/>
              </a:rPr>
              <a:t> - </a:t>
            </a:r>
            <a:r>
              <a:rPr lang="hu-HU" sz="1000" dirty="0" err="1">
                <a:latin typeface="Times New Roman" pitchFamily="18" charset="0"/>
              </a:rPr>
              <a:t>Industrial</a:t>
            </a:r>
            <a:r>
              <a:rPr lang="hu-HU" sz="1000" dirty="0">
                <a:latin typeface="Times New Roman" pitchFamily="18" charset="0"/>
              </a:rPr>
              <a:t> relations, Trade </a:t>
            </a:r>
            <a:r>
              <a:rPr lang="hu-HU" sz="1000" dirty="0" err="1">
                <a:latin typeface="Times New Roman" pitchFamily="18" charset="0"/>
              </a:rPr>
              <a:t>union</a:t>
            </a:r>
            <a:r>
              <a:rPr lang="hu-HU" sz="1000" dirty="0">
                <a:latin typeface="Times New Roman" pitchFamily="18" charset="0"/>
              </a:rPr>
              <a:t> </a:t>
            </a:r>
            <a:r>
              <a:rPr lang="hu-HU" sz="1000" dirty="0" err="1">
                <a:latin typeface="Times New Roman" pitchFamily="18" charset="0"/>
              </a:rPr>
              <a:t>density</a:t>
            </a:r>
            <a:r>
              <a:rPr lang="hu-HU" sz="1000" dirty="0">
                <a:latin typeface="Times New Roman" pitchFamily="18" charset="0"/>
              </a:rPr>
              <a:t> </a:t>
            </a:r>
            <a:r>
              <a:rPr lang="hu-HU" sz="1000" dirty="0" err="1">
                <a:latin typeface="Times New Roman" pitchFamily="18" charset="0"/>
              </a:rPr>
              <a:t>rate</a:t>
            </a:r>
            <a:endParaRPr lang="hu-HU" sz="1000" dirty="0">
              <a:latin typeface="Times New Roman" pitchFamily="18" charset="0"/>
            </a:endParaRPr>
          </a:p>
        </p:txBody>
      </p:sp>
      <p:graphicFrame>
        <p:nvGraphicFramePr>
          <p:cNvPr id="6" name="Táblázat helye 2">
            <a:extLst>
              <a:ext uri="{FF2B5EF4-FFF2-40B4-BE49-F238E27FC236}">
                <a16:creationId xmlns:a16="http://schemas.microsoft.com/office/drawing/2014/main" id="{6A1A2950-C08C-49F0-A08E-7861DBE042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691959"/>
              </p:ext>
            </p:extLst>
          </p:nvPr>
        </p:nvGraphicFramePr>
        <p:xfrm>
          <a:off x="251520" y="980725"/>
          <a:ext cx="8712967" cy="518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u="none" strike="noStrike" dirty="0">
                          <a:effectLst/>
                        </a:rPr>
                        <a:t> </a:t>
                      </a:r>
                      <a:endParaRPr lang="hu-HU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1995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2004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2013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u="none" strike="noStrike" dirty="0">
                          <a:effectLst/>
                        </a:rPr>
                        <a:t> </a:t>
                      </a:r>
                      <a:endParaRPr lang="hu-HU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1995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2004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2013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88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 dirty="0">
                          <a:effectLst/>
                        </a:rPr>
                        <a:t>EU25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 dirty="0">
                          <a:effectLst/>
                        </a:rPr>
                        <a:t>32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 dirty="0">
                          <a:effectLst/>
                        </a:rPr>
                        <a:t>25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 dirty="0" err="1">
                          <a:effectLst/>
                        </a:rPr>
                        <a:t>n.a</a:t>
                      </a:r>
                      <a:r>
                        <a:rPr lang="hu-HU" sz="1600" u="none" strike="noStrike" dirty="0">
                          <a:effectLst/>
                        </a:rPr>
                        <a:t>.</a:t>
                      </a:r>
                      <a:endParaRPr lang="hu-HU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 dirty="0">
                          <a:effectLst/>
                        </a:rPr>
                        <a:t>Görögország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30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25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21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88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>
                          <a:effectLst/>
                        </a:rPr>
                        <a:t>Finnország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80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72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69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 dirty="0">
                          <a:effectLst/>
                        </a:rPr>
                        <a:t>Hollandia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 dirty="0">
                          <a:effectLst/>
                        </a:rPr>
                        <a:t>26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21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18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88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>
                          <a:effectLst/>
                        </a:rPr>
                        <a:t>Svédország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83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78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68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>
                          <a:effectLst/>
                        </a:rPr>
                        <a:t>Németország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 dirty="0">
                          <a:effectLst/>
                        </a:rPr>
                        <a:t>29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 dirty="0">
                          <a:effectLst/>
                        </a:rPr>
                        <a:t>22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18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88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>
                          <a:effectLst/>
                        </a:rPr>
                        <a:t>Dánia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84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70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67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>
                          <a:effectLst/>
                        </a:rPr>
                        <a:t>Portugália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25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 dirty="0">
                          <a:effectLst/>
                        </a:rPr>
                        <a:t>21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18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88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>
                          <a:effectLst/>
                        </a:rPr>
                        <a:t>Málta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54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59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n.a.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>
                          <a:effectLst/>
                        </a:rPr>
                        <a:t>Spanyolország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18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 dirty="0">
                          <a:effectLst/>
                        </a:rPr>
                        <a:t>16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17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88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>
                          <a:effectLst/>
                        </a:rPr>
                        <a:t>Belgium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53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54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55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 dirty="0">
                          <a:effectLst/>
                        </a:rPr>
                        <a:t>Szlovákia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57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 dirty="0">
                          <a:effectLst/>
                        </a:rPr>
                        <a:t>24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13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88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>
                          <a:effectLst/>
                        </a:rPr>
                        <a:t>Ciprus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57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63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43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>
                          <a:effectLst/>
                        </a:rPr>
                        <a:t>Csehország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41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 dirty="0">
                          <a:effectLst/>
                        </a:rPr>
                        <a:t>21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13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88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>
                          <a:effectLst/>
                        </a:rPr>
                        <a:t>Olaszország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38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34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 dirty="0">
                          <a:effectLst/>
                        </a:rPr>
                        <a:t>37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>
                          <a:effectLst/>
                        </a:rPr>
                        <a:t>Lettország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25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 dirty="0">
                          <a:effectLst/>
                        </a:rPr>
                        <a:t>19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13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88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>
                          <a:effectLst/>
                        </a:rPr>
                        <a:t>Luxemburg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39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42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32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>
                          <a:effectLst/>
                        </a:rPr>
                        <a:t>Lengyelország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33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 dirty="0">
                          <a:effectLst/>
                        </a:rPr>
                        <a:t>19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12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88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>
                          <a:effectLst/>
                        </a:rPr>
                        <a:t>Írország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46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36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30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>
                          <a:effectLst/>
                        </a:rPr>
                        <a:t>Magyarország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63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 dirty="0">
                          <a:effectLst/>
                        </a:rPr>
                        <a:t>17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10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88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>
                          <a:effectLst/>
                        </a:rPr>
                        <a:t>Ausztria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41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34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27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>
                          <a:effectLst/>
                        </a:rPr>
                        <a:t>Litvánia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15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 dirty="0">
                          <a:effectLst/>
                        </a:rPr>
                        <a:t>13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 dirty="0">
                          <a:effectLst/>
                        </a:rPr>
                        <a:t>9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88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>
                          <a:effectLst/>
                        </a:rPr>
                        <a:t>Nagy-Britannia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33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29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25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>
                          <a:effectLst/>
                        </a:rPr>
                        <a:t>Franciaország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9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8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 dirty="0">
                          <a:effectLst/>
                        </a:rPr>
                        <a:t>8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88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>
                          <a:effectLst/>
                        </a:rPr>
                        <a:t>Szlovénia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63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40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21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>
                          <a:effectLst/>
                        </a:rPr>
                        <a:t>Észtország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21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>
                          <a:effectLst/>
                        </a:rPr>
                        <a:t>11</a:t>
                      </a:r>
                      <a:endParaRPr lang="hu-H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 dirty="0">
                          <a:effectLst/>
                        </a:rPr>
                        <a:t>6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6F9A1FE6-EE82-486A-9BF4-21B3735E1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21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1651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80929B-436A-4424-B0B5-7E1BA819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zöveg helye 5">
            <a:extLst>
              <a:ext uri="{FF2B5EF4-FFF2-40B4-BE49-F238E27FC236}">
                <a16:creationId xmlns:a16="http://schemas.microsoft.com/office/drawing/2014/main" id="{5EAD0704-C6DA-4603-AD3A-41B543DDDEF7}"/>
              </a:ext>
            </a:extLst>
          </p:cNvPr>
          <p:cNvSpPr txBox="1">
            <a:spLocks/>
          </p:cNvSpPr>
          <p:nvPr/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hu-HU" sz="4000" b="1">
                <a:solidFill>
                  <a:schemeClr val="bg2"/>
                </a:solidFill>
              </a:rPr>
              <a:t>(4) A szakszervezetek Magyarországon</a:t>
            </a:r>
            <a:endParaRPr lang="hu-HU" sz="4000" b="1" dirty="0">
              <a:solidFill>
                <a:schemeClr val="bg2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D0566FC-889F-48B0-B8CA-23EAEDEE59E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944705"/>
            <a:ext cx="3927985" cy="303902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BCFC60B-74C9-4D89-987E-16788CDAF7A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8823" y="4107565"/>
            <a:ext cx="4932040" cy="2779089"/>
          </a:xfrm>
          <a:prstGeom prst="rect">
            <a:avLst/>
          </a:prstGeom>
        </p:spPr>
      </p:pic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CF6331A0-CCA3-458A-B242-B899CA491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22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636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1C10E76-FD29-46F8-943F-BBF0695E35E6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764705"/>
            <a:ext cx="8784976" cy="5472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90000"/>
              </a:lnSpc>
              <a:spcBef>
                <a:spcPct val="0"/>
              </a:spcBef>
            </a:pPr>
            <a:r>
              <a:rPr lang="hu-HU" sz="2800" dirty="0">
                <a:solidFill>
                  <a:srgbClr val="D42F14"/>
                </a:solidFill>
                <a:latin typeface="Times New Roman" pitchFamily="18" charset="0"/>
              </a:rPr>
              <a:t>Magyar Szakszervezetek Országos </a:t>
            </a:r>
          </a:p>
          <a:p>
            <a:pPr marL="0" indent="6286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hu-HU" sz="2800" dirty="0">
                <a:solidFill>
                  <a:srgbClr val="D42F14"/>
                </a:solidFill>
                <a:latin typeface="Times New Roman" pitchFamily="18" charset="0"/>
              </a:rPr>
              <a:t>Szövetsége (MSZOSZ)</a:t>
            </a:r>
          </a:p>
          <a:p>
            <a:pPr marL="177800" indent="-177800" algn="ctr">
              <a:lnSpc>
                <a:spcPct val="90000"/>
              </a:lnSpc>
              <a:spcBef>
                <a:spcPts val="1800"/>
              </a:spcBef>
            </a:pPr>
            <a:r>
              <a:rPr lang="hu-HU" sz="2800" dirty="0">
                <a:solidFill>
                  <a:schemeClr val="bg2"/>
                </a:solidFill>
                <a:latin typeface="Times New Roman" pitchFamily="18" charset="0"/>
              </a:rPr>
              <a:t>Autonóm Szakszervezetek </a:t>
            </a:r>
          </a:p>
          <a:p>
            <a:pPr marL="177800" indent="-177800"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dirty="0">
                <a:solidFill>
                  <a:schemeClr val="bg2"/>
                </a:solidFill>
                <a:latin typeface="Times New Roman" pitchFamily="18" charset="0"/>
              </a:rPr>
              <a:t>Szövetsége (ASZSZ)</a:t>
            </a:r>
          </a:p>
          <a:p>
            <a:pPr marL="177800" indent="-177800" algn="ctr">
              <a:lnSpc>
                <a:spcPct val="90000"/>
              </a:lnSpc>
              <a:spcBef>
                <a:spcPct val="0"/>
              </a:spcBef>
            </a:pPr>
            <a:r>
              <a:rPr lang="hu-HU" sz="2800" dirty="0">
                <a:solidFill>
                  <a:schemeClr val="bg2"/>
                </a:solidFill>
                <a:latin typeface="Times New Roman" pitchFamily="18" charset="0"/>
              </a:rPr>
              <a:t>Szakszervezetek </a:t>
            </a:r>
            <a:r>
              <a:rPr lang="hu-HU" sz="2800" dirty="0" err="1">
                <a:solidFill>
                  <a:schemeClr val="bg2"/>
                </a:solidFill>
                <a:latin typeface="Times New Roman" pitchFamily="18" charset="0"/>
              </a:rPr>
              <a:t>Egvüttműködési</a:t>
            </a:r>
            <a:r>
              <a:rPr lang="hu-HU" sz="28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</a:p>
          <a:p>
            <a:pPr marL="177800" indent="-177800"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dirty="0">
                <a:solidFill>
                  <a:schemeClr val="bg2"/>
                </a:solidFill>
                <a:latin typeface="Times New Roman" pitchFamily="18" charset="0"/>
              </a:rPr>
              <a:t>Fóruma (SZEF) </a:t>
            </a:r>
          </a:p>
          <a:p>
            <a:pPr marL="177800" indent="-177800" algn="ctr">
              <a:lnSpc>
                <a:spcPct val="90000"/>
              </a:lnSpc>
              <a:spcBef>
                <a:spcPct val="0"/>
              </a:spcBef>
            </a:pPr>
            <a:r>
              <a:rPr lang="hu-HU" sz="2800" dirty="0">
                <a:solidFill>
                  <a:schemeClr val="bg2"/>
                </a:solidFill>
                <a:latin typeface="Times New Roman" pitchFamily="18" charset="0"/>
              </a:rPr>
              <a:t>Értelmiségi Szakszervezeti </a:t>
            </a:r>
          </a:p>
          <a:p>
            <a:pPr marL="177800" indent="-177800"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dirty="0">
                <a:solidFill>
                  <a:schemeClr val="bg2"/>
                </a:solidFill>
                <a:latin typeface="Times New Roman" pitchFamily="18" charset="0"/>
              </a:rPr>
              <a:t>Tömörülés (ÉSZT) </a:t>
            </a:r>
          </a:p>
          <a:p>
            <a:pPr marL="177800" indent="-177800" algn="r">
              <a:lnSpc>
                <a:spcPct val="90000"/>
              </a:lnSpc>
              <a:spcBef>
                <a:spcPts val="1800"/>
              </a:spcBef>
            </a:pPr>
            <a:r>
              <a:rPr lang="hu-HU" sz="28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Független Szakszervezetek </a:t>
            </a:r>
          </a:p>
          <a:p>
            <a:pPr marL="177800" indent="-177800" algn="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Demokratikus Ligája (FSZDL)</a:t>
            </a:r>
          </a:p>
          <a:p>
            <a:pPr marL="177800" indent="-177800" algn="r">
              <a:lnSpc>
                <a:spcPct val="90000"/>
              </a:lnSpc>
              <a:spcBef>
                <a:spcPct val="0"/>
              </a:spcBef>
            </a:pPr>
            <a:r>
              <a:rPr lang="hu-HU" sz="28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Munkástanácsok Országos </a:t>
            </a:r>
          </a:p>
          <a:p>
            <a:pPr marL="177800" indent="-177800" algn="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Szövetsége (MOSZ)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19EC877-0D81-45F7-9FBC-70C04A7AC4A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40" y="1735069"/>
            <a:ext cx="2762250" cy="71437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F03CF70-1073-4B73-B4F0-09F85919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Szakszervezetek Magyarországon 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16B3875-6974-4C36-976B-A038298EC36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0112" y="791133"/>
            <a:ext cx="1037511" cy="93048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16E8F00-E6E9-464A-BF68-CC66CB50B41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23" y="2563959"/>
            <a:ext cx="2470795" cy="62691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F0F98A4-7DFF-48E9-8F5C-3A3E0F44E57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932" y="3371760"/>
            <a:ext cx="2009775" cy="53340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28289138-5DEF-422C-9AB0-2A835502CE7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6707" y="4303725"/>
            <a:ext cx="2009775" cy="104417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DFCD02C-BE35-4CB7-9985-297438CC8DDB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7218" y="5195684"/>
            <a:ext cx="2530026" cy="1585559"/>
          </a:xfrm>
          <a:prstGeom prst="rect">
            <a:avLst/>
          </a:prstGeom>
        </p:spPr>
      </p:pic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6114A370-8947-46DC-A16A-8F85DC9F1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23</a:t>
            </a:fld>
            <a:r>
              <a:rPr lang="hu-HU"/>
              <a:t>/37</a:t>
            </a:r>
            <a:endParaRPr lang="hu-HU" dirty="0"/>
          </a:p>
        </p:txBody>
      </p:sp>
      <p:sp>
        <p:nvSpPr>
          <p:cNvPr id="4" name="Ellipszis 3">
            <a:extLst>
              <a:ext uri="{FF2B5EF4-FFF2-40B4-BE49-F238E27FC236}">
                <a16:creationId xmlns:a16="http://schemas.microsoft.com/office/drawing/2014/main" id="{92EF114A-BB03-46C9-9F7F-DBE4315F5C08}"/>
              </a:ext>
            </a:extLst>
          </p:cNvPr>
          <p:cNvSpPr/>
          <p:nvPr/>
        </p:nvSpPr>
        <p:spPr>
          <a:xfrm>
            <a:off x="323466" y="772845"/>
            <a:ext cx="6120680" cy="26378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5C237B40-5C02-429A-ACB2-631F93814B1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502" t="16800" r="11402" b="15132"/>
          <a:stretch/>
        </p:blipFill>
        <p:spPr>
          <a:xfrm>
            <a:off x="1459843" y="1030238"/>
            <a:ext cx="3706258" cy="215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2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AE1E12-AD92-4BC5-B67E-0A5865F3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szakszervezeti tagok száma, ezer fő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B4556B3-8CBF-482E-9DDB-1A89EB3C8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A864633-0905-4E5C-B913-820EB1438BA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5288" y="908720"/>
          <a:ext cx="8353425" cy="504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Chart" r:id="rId4" imgW="5762625" imgH="2447925" progId="Excel.Chart.8">
                  <p:embed/>
                </p:oleObj>
              </mc:Choice>
              <mc:Fallback>
                <p:oleObj name="Chart" r:id="rId4" imgW="5762625" imgH="2447925" progId="Excel.Chart.8">
                  <p:embed/>
                  <p:pic>
                    <p:nvPicPr>
                      <p:cNvPr id="144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08720"/>
                        <a:ext cx="8353425" cy="50405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C598AE93-01F4-4FE2-A9B3-9042998267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1047320"/>
            <a:ext cx="7200800" cy="4613928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9AA194EB-0A3D-4CC9-823E-21CE12753F7D}"/>
              </a:ext>
            </a:extLst>
          </p:cNvPr>
          <p:cNvSpPr/>
          <p:nvPr/>
        </p:nvSpPr>
        <p:spPr>
          <a:xfrm>
            <a:off x="0" y="6149021"/>
            <a:ext cx="85324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100" dirty="0"/>
              <a:t>http://szabim.blog.hu/2016/05/17/_hianypotlo_adatokat_kozolt_a_kozponti_statisztikai_hivatal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40DC1FC0-2016-4451-A951-EBA465FDF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24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179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E04D9B-8035-4CD0-BFBE-4C31C10D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2015. MEF adatok – I.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2A7B1781-CB5B-4AD1-99CC-3F765DC6B7D0}"/>
              </a:ext>
            </a:extLst>
          </p:cNvPr>
          <p:cNvSpPr/>
          <p:nvPr/>
        </p:nvSpPr>
        <p:spPr>
          <a:xfrm>
            <a:off x="2265" y="696650"/>
            <a:ext cx="9417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bg2"/>
                </a:solidFill>
              </a:rPr>
              <a:t>15–64 éves alkalmazottak aszerint, hogy munkahelyükön működik-e szakszervezet</a:t>
            </a:r>
            <a:endParaRPr lang="hu-HU" dirty="0">
              <a:solidFill>
                <a:schemeClr val="bg2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D435A77-5CF9-44DF-B514-F27EA3DD1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61" y="1031950"/>
            <a:ext cx="7309679" cy="4269258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71C7800-3835-4C5D-B336-56A4884B9E33}"/>
              </a:ext>
            </a:extLst>
          </p:cNvPr>
          <p:cNvSpPr txBox="1"/>
          <p:nvPr/>
        </p:nvSpPr>
        <p:spPr>
          <a:xfrm>
            <a:off x="0" y="5288922"/>
            <a:ext cx="90861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2"/>
                </a:solidFill>
              </a:rPr>
              <a:t>Átlag feletti szakszervezeti jelenlét: </a:t>
            </a:r>
            <a:r>
              <a:rPr lang="hu-HU" dirty="0" err="1">
                <a:solidFill>
                  <a:schemeClr val="bg2"/>
                </a:solidFill>
              </a:rPr>
              <a:t>Villamosenergia</a:t>
            </a:r>
            <a:r>
              <a:rPr lang="hu-HU" dirty="0">
                <a:solidFill>
                  <a:schemeClr val="bg2"/>
                </a:solidFill>
              </a:rPr>
              <a:t>, gáz, gőzellátás, </a:t>
            </a:r>
            <a:br>
              <a:rPr lang="hu-HU" dirty="0">
                <a:solidFill>
                  <a:schemeClr val="bg2"/>
                </a:solidFill>
              </a:rPr>
            </a:br>
            <a:r>
              <a:rPr lang="hu-HU" dirty="0">
                <a:solidFill>
                  <a:schemeClr val="bg2"/>
                </a:solidFill>
              </a:rPr>
              <a:t>légkondicionálás (59,3%), Oktatás (51,8%), Szállítás, raktározás (47,2%)</a:t>
            </a:r>
          </a:p>
          <a:p>
            <a:r>
              <a:rPr lang="hu-HU" dirty="0">
                <a:solidFill>
                  <a:schemeClr val="bg2"/>
                </a:solidFill>
              </a:rPr>
              <a:t>Átlag alatti szakszervezeti jelenlét: Információ, kommunikáció (3,2%), Mezőgazdaság,</a:t>
            </a:r>
          </a:p>
          <a:p>
            <a:r>
              <a:rPr lang="hu-HU" dirty="0">
                <a:solidFill>
                  <a:schemeClr val="bg2"/>
                </a:solidFill>
              </a:rPr>
              <a:t>erdőgazdálkodás, halászat (4,3%), Építőipar (5,4%)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29BD39A-2BC9-49B1-A6CD-C186D5B24828}"/>
              </a:ext>
            </a:extLst>
          </p:cNvPr>
          <p:cNvSpPr/>
          <p:nvPr/>
        </p:nvSpPr>
        <p:spPr>
          <a:xfrm>
            <a:off x="-28930" y="6461445"/>
            <a:ext cx="88490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400" dirty="0"/>
              <a:t>http://szabim.blog.hu/2016/05/17/_hianypotlo_adatokat_kozolt_a_kozponti_statisztikai_hivatal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CFD296F4-0EC2-4F8B-938B-37B489960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25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4603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>
            <a:extLst>
              <a:ext uri="{FF2B5EF4-FFF2-40B4-BE49-F238E27FC236}">
                <a16:creationId xmlns:a16="http://schemas.microsoft.com/office/drawing/2014/main" id="{5C8E0A2E-626C-4655-AE18-04D94DD9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2015. MEF adatok – II.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C0B1042-4EAD-4A0F-94E8-3F201C96A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67" y="1052736"/>
            <a:ext cx="7310265" cy="4269600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343D0C7C-F2CC-47F0-AFDF-3A1B55521A21}"/>
              </a:ext>
            </a:extLst>
          </p:cNvPr>
          <p:cNvSpPr/>
          <p:nvPr/>
        </p:nvSpPr>
        <p:spPr>
          <a:xfrm>
            <a:off x="0" y="683404"/>
            <a:ext cx="9417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b="1" dirty="0">
                <a:solidFill>
                  <a:schemeClr val="bg2"/>
                </a:solidFill>
              </a:rPr>
              <a:t>15–64 éves alkalmazottak aszerint, hogy tagjai-e valamelyik szakszervezetnek</a:t>
            </a:r>
            <a:endParaRPr lang="hu-HU" dirty="0">
              <a:solidFill>
                <a:schemeClr val="bg2"/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2CE3331-C5FE-4CD2-B198-DB898AB4CDE9}"/>
              </a:ext>
            </a:extLst>
          </p:cNvPr>
          <p:cNvSpPr txBox="1"/>
          <p:nvPr/>
        </p:nvSpPr>
        <p:spPr>
          <a:xfrm>
            <a:off x="0" y="5288922"/>
            <a:ext cx="8943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2"/>
                </a:solidFill>
              </a:rPr>
              <a:t>Átlag feletti szakszervezeti tagság: </a:t>
            </a:r>
            <a:r>
              <a:rPr lang="hu-HU" dirty="0" err="1">
                <a:solidFill>
                  <a:schemeClr val="bg2"/>
                </a:solidFill>
              </a:rPr>
              <a:t>Villamosenergia</a:t>
            </a:r>
            <a:r>
              <a:rPr lang="hu-HU" dirty="0">
                <a:solidFill>
                  <a:schemeClr val="bg2"/>
                </a:solidFill>
              </a:rPr>
              <a:t>, gáz, gőzellátás, </a:t>
            </a:r>
            <a:br>
              <a:rPr lang="hu-HU" dirty="0">
                <a:solidFill>
                  <a:schemeClr val="bg2"/>
                </a:solidFill>
              </a:rPr>
            </a:br>
            <a:r>
              <a:rPr lang="hu-HU" dirty="0">
                <a:solidFill>
                  <a:schemeClr val="bg2"/>
                </a:solidFill>
              </a:rPr>
              <a:t>légkondicionálás (29,0%), Szállítás, raktározás (22,3%), Oktatás (19,0%), </a:t>
            </a:r>
          </a:p>
          <a:p>
            <a:r>
              <a:rPr lang="hu-HU" dirty="0">
                <a:solidFill>
                  <a:schemeClr val="bg2"/>
                </a:solidFill>
              </a:rPr>
              <a:t>Átlag alatti szakszervezeti jelenlét: Információ, kommunikáció (0,9%), Mezőgazdaság,</a:t>
            </a:r>
          </a:p>
          <a:p>
            <a:r>
              <a:rPr lang="hu-HU" dirty="0">
                <a:solidFill>
                  <a:schemeClr val="bg2"/>
                </a:solidFill>
              </a:rPr>
              <a:t>erdőgazdálkodás, halászat (1,4%), Építőipar (2,0%)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19D06FC6-DCDA-4DB2-825F-B6C544F6BAED}"/>
              </a:ext>
            </a:extLst>
          </p:cNvPr>
          <p:cNvSpPr/>
          <p:nvPr/>
        </p:nvSpPr>
        <p:spPr>
          <a:xfrm>
            <a:off x="-28930" y="6461445"/>
            <a:ext cx="88490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400" dirty="0"/>
              <a:t>http://szabim.blog.hu/2016/05/17/_hianypotlo_adatokat_kozolt_a_kozponti_statisztikai_hivatal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E1758D3E-1366-4BDA-B7FA-88F0942FB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26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0101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0305DF-20E6-42EB-8157-D2912D93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E2D0B98-B14B-4997-A367-B5F636716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420888"/>
            <a:ext cx="8507288" cy="3816421"/>
          </a:xfrm>
        </p:spPr>
        <p:txBody>
          <a:bodyPr/>
          <a:lstStyle/>
          <a:p>
            <a:pPr algn="ctr"/>
            <a:r>
              <a:rPr lang="hu-HU" dirty="0">
                <a:hlinkClick r:id="rId2"/>
              </a:rPr>
              <a:t>Szakszervezetek Magyarországon</a:t>
            </a:r>
            <a:br>
              <a:rPr lang="hu-HU" dirty="0">
                <a:hlinkClick r:id="rId2"/>
              </a:rPr>
            </a:br>
            <a:r>
              <a:rPr lang="hu-HU" dirty="0">
                <a:hlinkClick r:id="rId2"/>
              </a:rPr>
              <a:t>Youtube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DD42EB9-17F8-433B-8E52-B1AF0341E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27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4615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FEA33577-A80C-41F3-BDC1-C6F09E32FCBA}"/>
              </a:ext>
            </a:extLst>
          </p:cNvPr>
          <p:cNvSpPr txBox="1">
            <a:spLocks/>
          </p:cNvSpPr>
          <p:nvPr/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hu-HU" sz="4000" b="1">
                <a:solidFill>
                  <a:schemeClr val="bg2"/>
                </a:solidFill>
              </a:rPr>
              <a:t>(5) A szakszervezetek munkajogi szabályozása</a:t>
            </a:r>
            <a:endParaRPr lang="hu-HU" sz="4000" b="1" dirty="0">
              <a:solidFill>
                <a:schemeClr val="bg2"/>
              </a:solidFill>
            </a:endParaRPr>
          </a:p>
        </p:txBody>
      </p:sp>
      <p:sp>
        <p:nvSpPr>
          <p:cNvPr id="6" name="Cím 3">
            <a:extLst>
              <a:ext uri="{FF2B5EF4-FFF2-40B4-BE49-F238E27FC236}">
                <a16:creationId xmlns:a16="http://schemas.microsoft.com/office/drawing/2014/main" id="{F628E80D-14FE-46C2-A70D-E2CDF03E505A}"/>
              </a:ext>
            </a:extLst>
          </p:cNvPr>
          <p:cNvSpPr txBox="1">
            <a:spLocks/>
          </p:cNvSpPr>
          <p:nvPr/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u-HU" sz="2000">
                <a:solidFill>
                  <a:schemeClr val="tx1"/>
                </a:solidFill>
              </a:rPr>
              <a:t>Általános rendelkezések </a:t>
            </a:r>
            <a:r>
              <a:rPr lang="hu-HU" sz="1600">
                <a:solidFill>
                  <a:schemeClr val="tx1"/>
                </a:solidFill>
              </a:rPr>
              <a:t>(Mt 230-234.§)</a:t>
            </a:r>
            <a:br>
              <a:rPr lang="hu-HU" sz="1600">
                <a:solidFill>
                  <a:schemeClr val="tx1"/>
                </a:solidFill>
              </a:rPr>
            </a:br>
            <a:r>
              <a:rPr lang="hu-HU" sz="2000">
                <a:solidFill>
                  <a:schemeClr val="tx1"/>
                </a:solidFill>
              </a:rPr>
              <a:t>A szakszervezet </a:t>
            </a:r>
            <a:r>
              <a:rPr lang="hu-HU" sz="1600">
                <a:solidFill>
                  <a:schemeClr val="tx1"/>
                </a:solidFill>
              </a:rPr>
              <a:t>(Mt 270-275.§)</a:t>
            </a:r>
            <a:r>
              <a:rPr lang="hu-HU" sz="1600"/>
              <a:t/>
            </a:r>
            <a:br>
              <a:rPr lang="hu-HU" sz="1600"/>
            </a:br>
            <a:endParaRPr lang="hu-HU" sz="2000" dirty="0">
              <a:solidFill>
                <a:schemeClr val="tx1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F5FFDE4-1584-4642-B77A-72FC541243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37" y="4670874"/>
            <a:ext cx="3220531" cy="1850655"/>
          </a:xfrm>
          <a:prstGeom prst="rect">
            <a:avLst/>
          </a:prstGeom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A265D247-7BF0-42D3-8B9A-40CC16246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28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3124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BF0C95-B7BE-45B0-8119-8DABFD89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Általános keretek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9E2C9C7-DE48-490C-87A9-329F98E6E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980736"/>
            <a:ext cx="8686800" cy="525657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800" dirty="0"/>
              <a:t>Szabályozza a SZ, ÜT, MA vagy érdek-képviseleti szervek kapcsolatrendszerét.(Szervezkedés, MV részvétel, KT)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800" dirty="0"/>
              <a:t>Érdek-képviseleti szerv alakítás joga. Szövetség alakítása, SZ a munkahelyen.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800" dirty="0"/>
              <a:t>Konzultáció esetén: 7 napig MA nem hajtja végre intézkedést.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800" dirty="0"/>
              <a:t>MA nem beszél: MA jogos gazdasági érdek veszélyeztetés esetén.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800" dirty="0"/>
              <a:t>ÜT, SZ nyilvánosságra hozatal szabályai: MA jogos </a:t>
            </a:r>
            <a:r>
              <a:rPr lang="hu-HU" sz="2800" dirty="0" err="1"/>
              <a:t>gazd</a:t>
            </a:r>
            <a:r>
              <a:rPr lang="hu-HU" sz="2800" dirty="0"/>
              <a:t>. érdek veszélyeztetés.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2A496E3B-C2C2-43C9-AB20-B6677D3F37E9}"/>
              </a:ext>
            </a:extLst>
          </p:cNvPr>
          <p:cNvSpPr/>
          <p:nvPr/>
        </p:nvSpPr>
        <p:spPr>
          <a:xfrm>
            <a:off x="457200" y="3212975"/>
            <a:ext cx="8507288" cy="301946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/>
              <a:t>Konzultáció a munkáltatói érdek védelme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7D3D525-1423-490F-A8B9-5E7B9F4134CF}"/>
              </a:ext>
            </a:extLst>
          </p:cNvPr>
          <p:cNvSpPr/>
          <p:nvPr/>
        </p:nvSpPr>
        <p:spPr>
          <a:xfrm>
            <a:off x="457200" y="868514"/>
            <a:ext cx="8507288" cy="23444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/>
              <a:t>A gazdasági és társadalmi érdekek védelme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3744B75-369B-4C65-B09D-6F022E765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29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140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4B2B27-6E2A-4DC7-A55F-D2B332F1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 gazdasági kamarák alap-típusai 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677B866-E8FC-4657-A1C1-6DE63C78A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hu-HU" sz="2800" b="1" dirty="0"/>
              <a:t>(1) Magánjogi kamara</a:t>
            </a:r>
          </a:p>
          <a:p>
            <a:pPr marL="360363" indent="-3603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2600" dirty="0"/>
              <a:t>Önkéntes tagság</a:t>
            </a:r>
          </a:p>
          <a:p>
            <a:pPr marL="360363" indent="-3603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2600" dirty="0"/>
              <a:t>Kizárólag a tagok érdekvédelme</a:t>
            </a:r>
          </a:p>
          <a:p>
            <a:pPr marL="360363" indent="-3603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2600" dirty="0"/>
              <a:t>Lobby-szervezet</a:t>
            </a:r>
          </a:p>
          <a:p>
            <a:pPr marL="609600" indent="-609600">
              <a:lnSpc>
                <a:spcPct val="90000"/>
              </a:lnSpc>
            </a:pPr>
            <a:endParaRPr lang="hu-HU" dirty="0"/>
          </a:p>
          <a:p>
            <a:pPr marL="609600" indent="-609600">
              <a:lnSpc>
                <a:spcPct val="90000"/>
              </a:lnSpc>
            </a:pPr>
            <a:r>
              <a:rPr lang="hu-HU" sz="2800" b="1" dirty="0"/>
              <a:t>(2) Közjogi kamara</a:t>
            </a:r>
          </a:p>
          <a:p>
            <a:pPr marL="360363" indent="-3603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2600" dirty="0"/>
              <a:t>Köztestület </a:t>
            </a:r>
          </a:p>
          <a:p>
            <a:pPr marL="360363" indent="-3603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2600" dirty="0"/>
              <a:t>A gazdasággal kapcsolatos közfeladatok ellátása és </a:t>
            </a:r>
            <a:r>
              <a:rPr lang="hu-HU" sz="2600" dirty="0" err="1"/>
              <a:t>összgazdasági</a:t>
            </a:r>
            <a:r>
              <a:rPr lang="hu-HU" sz="2600" dirty="0"/>
              <a:t>  érdekképviselet</a:t>
            </a:r>
          </a:p>
          <a:p>
            <a:pPr marL="360363" indent="-3603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2600" dirty="0"/>
              <a:t>A gazdaság önkormányzata</a:t>
            </a:r>
          </a:p>
          <a:p>
            <a:pPr marL="360363" indent="-3603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2600" dirty="0"/>
              <a:t>Kötelező tagság (ma már nem szükségszerű)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05D4A9F-2578-4087-B6EE-341140B3D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3" y="980736"/>
            <a:ext cx="8815334" cy="5184959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89640FAD-3F23-4836-9A2F-3628B248D8E8}"/>
              </a:ext>
            </a:extLst>
          </p:cNvPr>
          <p:cNvSpPr/>
          <p:nvPr/>
        </p:nvSpPr>
        <p:spPr>
          <a:xfrm>
            <a:off x="215516" y="2492896"/>
            <a:ext cx="8712968" cy="187220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/>
              <a:t>Melyikből van több?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BD1A8A5-2F23-49B7-993C-E835F8F4E8FE}"/>
              </a:ext>
            </a:extLst>
          </p:cNvPr>
          <p:cNvSpPr/>
          <p:nvPr/>
        </p:nvSpPr>
        <p:spPr>
          <a:xfrm>
            <a:off x="215516" y="4365104"/>
            <a:ext cx="8712968" cy="57606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/>
              <a:t>2/3-ad közjogi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AA730332-9552-4771-8B1D-52E4C8483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3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476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2440DD-13BC-46C6-B1A2-373ABD81E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szakszervezet fogalma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08EF0B5-78AA-464C-9C2B-3C8F07DC0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sz="2800" i="1" dirty="0"/>
              <a:t>a)</a:t>
            </a:r>
            <a:r>
              <a:rPr lang="hu-HU" sz="2800" dirty="0"/>
              <a:t> </a:t>
            </a:r>
            <a:r>
              <a:rPr lang="hu-HU" sz="2800" b="1" dirty="0"/>
              <a:t>szakszervezet</a:t>
            </a:r>
            <a:r>
              <a:rPr lang="hu-HU" sz="2800" dirty="0"/>
              <a:t> a munkavállalók minden olyan szervezete, amelynek elsődleges célja a munkavállalók munkaviszonnyal kapcsolatos érdekeinek előmozdítása és megvédése,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sz="2800" i="1" dirty="0"/>
              <a:t>b)</a:t>
            </a:r>
            <a:r>
              <a:rPr lang="hu-HU" sz="2800" dirty="0"/>
              <a:t> </a:t>
            </a:r>
            <a:r>
              <a:rPr lang="hu-HU" sz="2800" b="1" dirty="0"/>
              <a:t>a munkáltatónál képviselettel rendelkező szakszervezet</a:t>
            </a:r>
            <a:r>
              <a:rPr lang="hu-HU" sz="2800" dirty="0"/>
              <a:t>, amelyik alapszabálya szerint a munkáltatónál képviseletére jogosult szervet működtet, vagy tisztségviselővel rendelkezik.</a:t>
            </a:r>
          </a:p>
          <a:p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C2AB171-1FE4-4E83-8688-DF233FAA8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30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4552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647017-7D02-48C8-93B2-AAAD3860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Munkavállaló jogok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E00871C-03F8-4ADC-94B3-00B6CFE99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800" b="1" dirty="0"/>
              <a:t>MA NEM teheti meg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2"/>
                </a:solidFill>
              </a:rPr>
              <a:t>SZ-</a:t>
            </a:r>
            <a:r>
              <a:rPr lang="hu-HU" sz="2000" dirty="0" err="1">
                <a:solidFill>
                  <a:schemeClr val="bg2"/>
                </a:solidFill>
              </a:rPr>
              <a:t>hez</a:t>
            </a:r>
            <a:r>
              <a:rPr lang="hu-HU" sz="2000" dirty="0">
                <a:solidFill>
                  <a:schemeClr val="bg2"/>
                </a:solidFill>
              </a:rPr>
              <a:t> való tartozásról nyilatkozni és nyilatkoztatni.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2"/>
                </a:solidFill>
              </a:rPr>
              <a:t>Alkalmazásnál mérlegelni, hogy SZ-tag-e vagy sem.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2"/>
                </a:solidFill>
              </a:rPr>
              <a:t>SZ-</a:t>
            </a:r>
            <a:r>
              <a:rPr lang="hu-HU" sz="2000" dirty="0" err="1">
                <a:solidFill>
                  <a:schemeClr val="bg2"/>
                </a:solidFill>
              </a:rPr>
              <a:t>hez</a:t>
            </a:r>
            <a:r>
              <a:rPr lang="hu-HU" sz="2000" dirty="0">
                <a:solidFill>
                  <a:schemeClr val="bg2"/>
                </a:solidFill>
              </a:rPr>
              <a:t> tartozás vagy SZ tevékenység miatt munkaviszony megszüntetése, megkülönböztetés.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2"/>
                </a:solidFill>
              </a:rPr>
              <a:t>Jogosultságot vagy juttatást SZ-</a:t>
            </a:r>
            <a:r>
              <a:rPr lang="hu-HU" sz="2000" dirty="0" err="1">
                <a:solidFill>
                  <a:schemeClr val="bg2"/>
                </a:solidFill>
              </a:rPr>
              <a:t>hez</a:t>
            </a:r>
            <a:r>
              <a:rPr lang="hu-HU" sz="2000" dirty="0">
                <a:solidFill>
                  <a:schemeClr val="bg2"/>
                </a:solidFill>
              </a:rPr>
              <a:t> tartozástól függővé tenni.</a:t>
            </a:r>
            <a:endParaRPr lang="hu-HU" sz="2800" b="1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800" b="1" dirty="0"/>
              <a:t>SZ jogosult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2"/>
                </a:solidFill>
              </a:rPr>
              <a:t>KSZ-t kötni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2"/>
                </a:solidFill>
              </a:rPr>
              <a:t>MV-</a:t>
            </a:r>
            <a:r>
              <a:rPr lang="hu-HU" sz="2000" dirty="0" err="1">
                <a:solidFill>
                  <a:schemeClr val="bg2"/>
                </a:solidFill>
              </a:rPr>
              <a:t>kat</a:t>
            </a:r>
            <a:r>
              <a:rPr lang="hu-HU" sz="2000" dirty="0">
                <a:solidFill>
                  <a:schemeClr val="bg2"/>
                </a:solidFill>
              </a:rPr>
              <a:t> tájékoztatni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 err="1">
                <a:solidFill>
                  <a:schemeClr val="bg2"/>
                </a:solidFill>
              </a:rPr>
              <a:t>MA-tól</a:t>
            </a:r>
            <a:r>
              <a:rPr lang="hu-HU" sz="2000" dirty="0">
                <a:solidFill>
                  <a:schemeClr val="bg2"/>
                </a:solidFill>
              </a:rPr>
              <a:t> tájékoztatást kérni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2"/>
                </a:solidFill>
              </a:rPr>
              <a:t>8 napon belül véleményezni, konzultációt kezdeményezni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2"/>
                </a:solidFill>
              </a:rPr>
              <a:t>MV-</a:t>
            </a:r>
            <a:r>
              <a:rPr lang="hu-HU" sz="2000" dirty="0" err="1">
                <a:solidFill>
                  <a:schemeClr val="bg2"/>
                </a:solidFill>
              </a:rPr>
              <a:t>kat</a:t>
            </a:r>
            <a:r>
              <a:rPr lang="hu-HU" sz="2000" dirty="0">
                <a:solidFill>
                  <a:schemeClr val="bg2"/>
                </a:solidFill>
              </a:rPr>
              <a:t> képviselni </a:t>
            </a:r>
            <a:r>
              <a:rPr lang="hu-HU" sz="2000" dirty="0" err="1">
                <a:solidFill>
                  <a:schemeClr val="bg2"/>
                </a:solidFill>
              </a:rPr>
              <a:t>MA-val</a:t>
            </a:r>
            <a:r>
              <a:rPr lang="hu-HU" sz="2000" dirty="0">
                <a:solidFill>
                  <a:schemeClr val="bg2"/>
                </a:solidFill>
              </a:rPr>
              <a:t> szemben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2"/>
                </a:solidFill>
              </a:rPr>
              <a:t>SZ tagot bíróság, hatóság előtt képviselni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2"/>
                </a:solidFill>
              </a:rPr>
              <a:t>A munkáltató helyiségeit érdekképviseletre használni.</a:t>
            </a:r>
          </a:p>
          <a:p>
            <a:endParaRPr lang="hu-HU" sz="2800" b="1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7C08550-E8BA-42DC-8BBC-04E8E7DAB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31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651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Kép 13">
            <a:extLst>
              <a:ext uri="{FF2B5EF4-FFF2-40B4-BE49-F238E27FC236}">
                <a16:creationId xmlns:a16="http://schemas.microsoft.com/office/drawing/2014/main" id="{79938EAE-C767-44CE-998E-40E13D27607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4048" y="4422167"/>
            <a:ext cx="234038" cy="403194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5E82D1CA-00CC-4462-9195-7FF99C5DB33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8086" y="4422167"/>
            <a:ext cx="234038" cy="403194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E1C2A1A9-97C7-4812-961F-2CDBB6EE65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4891" y="4421309"/>
            <a:ext cx="234038" cy="403194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55C6E11F-E18D-45B4-B0D9-9B9BBE16D8A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8929" y="4421309"/>
            <a:ext cx="234038" cy="403194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C3201AA9-85C9-4DF7-B843-B66CB8A5FA1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2967" y="4431284"/>
            <a:ext cx="234038" cy="40319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5C6F965-A84F-437F-BBC0-D7F8A7C699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18648" y="2320667"/>
            <a:ext cx="1368152" cy="250469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FF527E3-FF5A-4B25-BBFC-941B62D9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dirty="0"/>
              <a:t>A SZ-i tisztségviselő munkajogi védelme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79DA39D-605C-4159-8A7E-2A29A5993CD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4048" y="2780928"/>
            <a:ext cx="234038" cy="403194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0580775-AEB2-4996-B67F-D2BF4F37C8E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4048" y="3202912"/>
            <a:ext cx="234038" cy="40319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00B61A4-361E-4738-83EC-F8E7B6489D0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8086" y="3202912"/>
            <a:ext cx="234038" cy="40319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A9629FDD-4AA8-482F-BA99-85085C191C0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4048" y="3624896"/>
            <a:ext cx="234038" cy="403194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20D9DDA-3C89-434A-9DEA-AE1912D0FB8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8086" y="3624896"/>
            <a:ext cx="234038" cy="403194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A70B0640-608E-4D1A-8446-AC3DFED8886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4048" y="4028090"/>
            <a:ext cx="234038" cy="403194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83CC3096-0953-4B79-A68E-D2B98E53DA6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8086" y="4028090"/>
            <a:ext cx="234038" cy="403194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A9E8D5C9-5AF7-4181-BF5A-AB872B88B2E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234" y="4028948"/>
            <a:ext cx="234038" cy="403194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263D6BCE-7692-4723-9753-EB2321D05D8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3272" y="4028948"/>
            <a:ext cx="234038" cy="403194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54C9DEF7-B5C8-4C24-AC4E-417FE357891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4891" y="3600690"/>
            <a:ext cx="234038" cy="403194"/>
          </a:xfrm>
          <a:prstGeom prst="rect">
            <a:avLst/>
          </a:prstGeom>
        </p:spPr>
      </p:pic>
      <p:sp>
        <p:nvSpPr>
          <p:cNvPr id="3" name="Szöveg helye 2">
            <a:extLst>
              <a:ext uri="{FF2B5EF4-FFF2-40B4-BE49-F238E27FC236}">
                <a16:creationId xmlns:a16="http://schemas.microsoft.com/office/drawing/2014/main" id="{B23A87FE-FE33-432B-9E9B-B7C9FDBF9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520" y="836712"/>
            <a:ext cx="8712968" cy="56848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A közvetlen felsőbb szakszervezeti szerv egyetértése szükséges a választott szakszervezeti tisztségviselő munkaviszonyának </a:t>
            </a:r>
            <a:r>
              <a:rPr lang="hu-HU" sz="2000" b="1" dirty="0"/>
              <a:t>felmondással</a:t>
            </a:r>
            <a:r>
              <a:rPr lang="hu-HU" sz="2000" dirty="0"/>
              <a:t> történő megszüntetéséhez, valamint a </a:t>
            </a:r>
            <a:r>
              <a:rPr lang="hu-HU" sz="2000" b="1" dirty="0"/>
              <a:t>munkaszerződéstől eltérő </a:t>
            </a:r>
            <a:r>
              <a:rPr lang="hu-HU" sz="2000" dirty="0"/>
              <a:t>foglalkoztatáshoz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A </a:t>
            </a:r>
            <a:r>
              <a:rPr lang="hu-HU" sz="2000" b="1" dirty="0"/>
              <a:t>védelemre jogosult tisztségviselők száma</a:t>
            </a:r>
            <a:r>
              <a:rPr lang="hu-HU" sz="2000" dirty="0"/>
              <a:t>, ha az előző naptári évre számított átlagos statisztikai létszáma</a:t>
            </a:r>
          </a:p>
          <a:p>
            <a:pPr marL="539750"/>
            <a:r>
              <a:rPr lang="hu-HU" sz="2000" i="1" dirty="0"/>
              <a:t>a)</a:t>
            </a:r>
            <a:r>
              <a:rPr lang="hu-HU" sz="2000" dirty="0"/>
              <a:t> 500 </a:t>
            </a:r>
            <a:r>
              <a:rPr lang="hu-HU" sz="2000" dirty="0" err="1"/>
              <a:t>főig</a:t>
            </a:r>
            <a:r>
              <a:rPr lang="hu-HU" sz="2000" dirty="0"/>
              <a:t> egy fő,</a:t>
            </a:r>
          </a:p>
          <a:p>
            <a:pPr marL="539750"/>
            <a:r>
              <a:rPr lang="hu-HU" sz="2000" i="1" dirty="0"/>
              <a:t>b)</a:t>
            </a:r>
            <a:r>
              <a:rPr lang="hu-HU" sz="2000" dirty="0"/>
              <a:t> 501-1 000 fő mellett két fő,</a:t>
            </a:r>
          </a:p>
          <a:p>
            <a:pPr marL="539750"/>
            <a:r>
              <a:rPr lang="hu-HU" sz="2000" i="1" dirty="0"/>
              <a:t>c)</a:t>
            </a:r>
            <a:r>
              <a:rPr lang="hu-HU" sz="2000" dirty="0"/>
              <a:t> 1 001-2 000 fő mellett három fő,</a:t>
            </a:r>
          </a:p>
          <a:p>
            <a:pPr marL="539750"/>
            <a:r>
              <a:rPr lang="hu-HU" sz="2000" i="1" dirty="0"/>
              <a:t>c)</a:t>
            </a:r>
            <a:r>
              <a:rPr lang="hu-HU" sz="2000" dirty="0"/>
              <a:t> 2 001-4 000 fő mellett négy fő,</a:t>
            </a:r>
          </a:p>
          <a:p>
            <a:pPr marL="539750"/>
            <a:r>
              <a:rPr lang="hu-HU" sz="2000" i="1" dirty="0"/>
              <a:t>e)</a:t>
            </a:r>
            <a:r>
              <a:rPr lang="hu-HU" sz="2000" dirty="0"/>
              <a:t> 4 000 fő fölött öt fő, valamint</a:t>
            </a:r>
          </a:p>
          <a:p>
            <a:pPr marL="539750"/>
            <a:r>
              <a:rPr lang="hu-HU" sz="2000" dirty="0"/>
              <a:t>a munkáltatónál képviselettel rendelkező szakszervezet által megjelölt egy tisztségviselő.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A tisztségviselőt érdek-képviseleti tevékenységének ellátása érdekében </a:t>
            </a:r>
            <a:r>
              <a:rPr lang="hu-HU" sz="2000" b="1" dirty="0"/>
              <a:t>munkaidő-kedvezmény </a:t>
            </a:r>
            <a:r>
              <a:rPr lang="hu-HU" sz="2000" dirty="0"/>
              <a:t>illeti meg (minden két szakszervezeti tag után havi egy óra), a konzultáció tartamára mentesül munkavégzési kötelezettsége alól (távolléti díj jár).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7164F3-4295-4350-99AA-D31EB8FE7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32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7087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5BF629F3-DDAF-43E2-8074-C4F85A3471DF}"/>
              </a:ext>
            </a:extLst>
          </p:cNvPr>
          <p:cNvSpPr txBox="1">
            <a:spLocks/>
          </p:cNvSpPr>
          <p:nvPr/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hu-HU" sz="4000" b="1">
                <a:solidFill>
                  <a:schemeClr val="bg2"/>
                </a:solidFill>
              </a:rPr>
              <a:t>(6) A munkaadói szövetségek</a:t>
            </a:r>
            <a:endParaRPr lang="hu-HU" sz="4000" b="1" dirty="0">
              <a:solidFill>
                <a:schemeClr val="bg2"/>
              </a:solidFill>
            </a:endParaRP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09C756E9-345F-42B2-A94A-D02C7DE67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33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5812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2D875C-6C8D-4E66-AC48-96F90D35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munkaadói szövetségek</a:t>
            </a:r>
          </a:p>
        </p:txBody>
      </p:sp>
      <p:graphicFrame>
        <p:nvGraphicFramePr>
          <p:cNvPr id="5" name="Group 32">
            <a:extLst>
              <a:ext uri="{FF2B5EF4-FFF2-40B4-BE49-F238E27FC236}">
                <a16:creationId xmlns:a16="http://schemas.microsoft.com/office/drawing/2014/main" id="{D2059FA6-CEA6-49E2-98C9-928191753F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543088"/>
              </p:ext>
            </p:extLst>
          </p:nvPr>
        </p:nvGraphicFramePr>
        <p:xfrm>
          <a:off x="0" y="871443"/>
          <a:ext cx="9144001" cy="5662110"/>
        </p:xfrm>
        <a:graphic>
          <a:graphicData uri="http://schemas.openxmlformats.org/drawingml/2006/table">
            <a:tbl>
              <a:tblPr/>
              <a:tblGrid>
                <a:gridCol w="351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9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309">
                <a:tc gridSpan="2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Funkció-területek</a:t>
                      </a:r>
                      <a:endParaRPr kumimoji="0" lang="hu-H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12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Címzettek</a:t>
                      </a:r>
                      <a:endParaRPr kumimoji="0" lang="hu-H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12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Feladatok</a:t>
                      </a:r>
                      <a:endParaRPr kumimoji="0" lang="hu-H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12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5752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K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Ü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Ő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12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kollektív szerződéses </a:t>
                      </a:r>
                    </a:p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partner </a:t>
                      </a:r>
                    </a:p>
                    <a:p>
                      <a:pPr marL="889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(tarifa-politika)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12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szakszer-vezet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12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67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Kollektív tárgyalások:</a:t>
                      </a: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a tárgyalások és az egyeztetés koordinálása, lefolytatása, a kollektív szerződés megkötése</a:t>
                      </a:r>
                    </a:p>
                    <a:p>
                      <a:pPr marL="266700" marR="0" lvl="0" indent="-1778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Munkaharc:</a:t>
                      </a: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döntés a harcról, és annak koordinálása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12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9423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nyomás­gyakorló csoport </a:t>
                      </a:r>
                    </a:p>
                  </a:txBody>
                  <a:tcPr marL="12700" marR="12700" marT="12700" marB="12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254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kormány/</a:t>
                      </a:r>
                    </a:p>
                    <a:p>
                      <a:pPr marL="342900" marR="0" lvl="0" indent="-2540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parlament</a:t>
                      </a:r>
                    </a:p>
                    <a:p>
                      <a:pPr marL="920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államigaz-gatás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342900" marR="0" lvl="0" indent="-2540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bíróságok</a:t>
                      </a:r>
                    </a:p>
                    <a:p>
                      <a:pPr marL="92075" marR="0" lvl="0" indent="-3175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nyilvános-ság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12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67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Munka- és szociálpolitika:</a:t>
                      </a: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állásfoglalás és javaslatok; részvétel bizottságokban, lobbizás</a:t>
                      </a:r>
                    </a:p>
                    <a:p>
                      <a:pPr marL="266700" marR="0" lvl="0" indent="-1778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Munka- és szociális jog: </a:t>
                      </a: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munkaügyi bírósági eljárás kezdeményezése</a:t>
                      </a:r>
                    </a:p>
                    <a:p>
                      <a:pPr marL="266700" marR="0" lvl="0" indent="-1778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Közvélemény:</a:t>
                      </a: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befolyásolás a médiumokon keresztül; információhordozók kiadása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12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351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Ő</a:t>
                      </a:r>
                      <a:endParaRPr kumimoji="0" lang="hu-H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12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önsegélyező csoport</a:t>
                      </a:r>
                    </a:p>
                    <a:p>
                      <a:pPr marL="8890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r>
                        <a:rPr kumimoji="0" lang="hu-H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szolgálta-tások</a:t>
                      </a: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12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31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tag-vállalatok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12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67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Támogatás:</a:t>
                      </a: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pénzügyi támogatás munkaharc esetén, jogi támogatás az alapvető ellentétet jelentő kérdésekben</a:t>
                      </a:r>
                    </a:p>
                    <a:p>
                      <a:pPr marL="266700" marR="0" lvl="0" indent="-1778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Tanácsadás / információ:</a:t>
                      </a: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technikai, gazdasági és jogi ügyekben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12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D614F20B-71B6-41F5-A5EA-521D8B96C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34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4254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90F4DC-CF71-404C-8FC3-F8065C29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Érdekképviseletek működési irányai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86B7664-3F3E-493E-84DA-433256D4D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442" y="1557338"/>
            <a:ext cx="2592388" cy="582612"/>
          </a:xfrm>
          <a:prstGeom prst="rect">
            <a:avLst/>
          </a:prstGeom>
          <a:solidFill>
            <a:schemeClr val="bg2"/>
          </a:solidFill>
          <a:ln w="57150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300"/>
              </a:spcBef>
              <a:spcAft>
                <a:spcPts val="600"/>
              </a:spcAft>
            </a:pPr>
            <a:r>
              <a:rPr lang="hu-HU" sz="2000" b="1" dirty="0">
                <a:solidFill>
                  <a:schemeClr val="bg1"/>
                </a:solidFill>
                <a:latin typeface="Times New Roman" pitchFamily="18" charset="0"/>
              </a:rPr>
              <a:t>Kormányzati szint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B4AA1DC-D5FB-4C6E-9ABF-BBDAE33C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2803525"/>
            <a:ext cx="2232025" cy="696913"/>
          </a:xfrm>
          <a:prstGeom prst="rect">
            <a:avLst/>
          </a:prstGeom>
          <a:solidFill>
            <a:schemeClr val="bg2"/>
          </a:solidFill>
          <a:ln w="57150">
            <a:solidFill>
              <a:srgbClr val="000099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hu-HU" sz="2000" b="1">
                <a:solidFill>
                  <a:schemeClr val="bg1"/>
                </a:solidFill>
                <a:latin typeface="Times New Roman" pitchFamily="18" charset="0"/>
              </a:rPr>
              <a:t>Munkaadói szövetség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021BDF40-2358-4D37-B09B-577DEA06C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667" y="2803525"/>
            <a:ext cx="2187575" cy="696913"/>
          </a:xfrm>
          <a:prstGeom prst="rect">
            <a:avLst/>
          </a:prstGeom>
          <a:solidFill>
            <a:schemeClr val="accent1"/>
          </a:solidFill>
          <a:ln w="57150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300"/>
              </a:spcBef>
              <a:spcAft>
                <a:spcPts val="600"/>
              </a:spcAft>
            </a:pPr>
            <a:r>
              <a:rPr lang="hu-HU" sz="2000" b="1">
                <a:solidFill>
                  <a:schemeClr val="bg1"/>
                </a:solidFill>
                <a:latin typeface="Times New Roman" pitchFamily="18" charset="0"/>
              </a:rPr>
              <a:t>Szakszervezet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21ACA618-FD87-4AB4-B0B0-3071B69AB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3946525"/>
            <a:ext cx="2214562" cy="635000"/>
          </a:xfrm>
          <a:prstGeom prst="rect">
            <a:avLst/>
          </a:prstGeom>
          <a:solidFill>
            <a:schemeClr val="accent1"/>
          </a:solidFill>
          <a:ln w="57150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300"/>
              </a:spcBef>
              <a:spcAft>
                <a:spcPts val="600"/>
              </a:spcAft>
            </a:pPr>
            <a:r>
              <a:rPr lang="hu-HU" sz="2000" b="1">
                <a:solidFill>
                  <a:schemeClr val="bg1"/>
                </a:solidFill>
                <a:latin typeface="Times New Roman" pitchFamily="18" charset="0"/>
              </a:rPr>
              <a:t>Tagvállalatok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1ED59A7A-4AEC-4D78-BADA-5AF89CA7F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667" y="3946525"/>
            <a:ext cx="2187575" cy="635000"/>
          </a:xfrm>
          <a:prstGeom prst="rect">
            <a:avLst/>
          </a:prstGeom>
          <a:solidFill>
            <a:schemeClr val="accent1"/>
          </a:solidFill>
          <a:ln w="57150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300"/>
              </a:spcBef>
              <a:spcAft>
                <a:spcPts val="600"/>
              </a:spcAft>
            </a:pPr>
            <a:r>
              <a:rPr lang="hu-HU" sz="2000" b="1">
                <a:solidFill>
                  <a:schemeClr val="bg1"/>
                </a:solidFill>
                <a:latin typeface="Times New Roman" pitchFamily="18" charset="0"/>
              </a:rPr>
              <a:t>Tagság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F27F8D8B-FC0F-49AA-872E-A83E648CDD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7542" y="2157413"/>
            <a:ext cx="1485900" cy="646112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F982A13D-103C-48AC-8A73-F80992DB2C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31767" y="2133600"/>
            <a:ext cx="1374775" cy="669925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5A493227-6EB5-4463-9D6C-120687B38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4205" y="3500438"/>
            <a:ext cx="0" cy="433387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AEC13BA0-55BC-4098-99AE-C6AC9E072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192" y="3500438"/>
            <a:ext cx="6350" cy="446087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2C425A6B-347C-4171-BF69-5C7204DF7A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6242" y="3141663"/>
            <a:ext cx="1241425" cy="4762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30276F60-316B-49C5-853D-7C14B0743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419" y="2761456"/>
            <a:ext cx="504825" cy="3905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2700" tIns="12700" rIns="12700" bIns="127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sz="2400" b="1">
                <a:latin typeface="Times New Roman" pitchFamily="18" charset="0"/>
              </a:rPr>
              <a:t>1</a:t>
            </a: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7C886DA9-1E3D-43C0-958F-F501ED108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305" y="2349500"/>
            <a:ext cx="576262" cy="3905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2700" tIns="12700" rIns="12700" bIns="127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sz="2400" b="1">
                <a:latin typeface="Times New Roman" pitchFamily="18" charset="0"/>
              </a:rPr>
              <a:t>2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4F50490A-6259-4992-B2A1-9B7C26ED3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292" y="2349500"/>
            <a:ext cx="504825" cy="3905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2700" tIns="12700" rIns="12700" bIns="127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sz="2400" b="1">
                <a:latin typeface="Times New Roman" pitchFamily="18" charset="0"/>
              </a:rPr>
              <a:t>2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5E0ED78F-F099-4875-B929-6E00D0FC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6947" y="3528219"/>
            <a:ext cx="719137" cy="3905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2700" tIns="12700" rIns="12700" bIns="127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sz="2400" b="1">
                <a:latin typeface="Times New Roman" pitchFamily="18" charset="0"/>
              </a:rPr>
              <a:t>3</a:t>
            </a: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8D2B71C1-65B8-40C9-968C-64EEA718C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1630" y="3573463"/>
            <a:ext cx="576262" cy="3905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2700" tIns="12700" rIns="12700" bIns="127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sz="2400" b="1">
                <a:latin typeface="Times New Roman" pitchFamily="18" charset="0"/>
              </a:rPr>
              <a:t>3</a:t>
            </a: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A131E828-4EED-492C-9CB3-D35987903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405" y="5013325"/>
            <a:ext cx="4319587" cy="1120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2700" tIns="12700" rIns="12700" bIns="12700">
            <a:spAutoFit/>
          </a:bodyPr>
          <a:lstStyle/>
          <a:p>
            <a:pPr algn="ctr"/>
            <a:r>
              <a:rPr lang="hu-HU" sz="2400" b="1" i="1" dirty="0">
                <a:latin typeface="Times New Roman" pitchFamily="18" charset="0"/>
              </a:rPr>
              <a:t>1. Kollektív tárgyalás</a:t>
            </a:r>
          </a:p>
          <a:p>
            <a:pPr algn="ctr"/>
            <a:r>
              <a:rPr lang="hu-HU" sz="2400" b="1" i="1" dirty="0">
                <a:latin typeface="Times New Roman" pitchFamily="18" charset="0"/>
              </a:rPr>
              <a:t>2. Párbeszéd, nyomásgyakorlás</a:t>
            </a:r>
          </a:p>
          <a:p>
            <a:pPr algn="ctr"/>
            <a:r>
              <a:rPr lang="hu-HU" sz="2400" b="1" i="1" dirty="0">
                <a:latin typeface="Times New Roman" pitchFamily="18" charset="0"/>
              </a:rPr>
              <a:t>3. Szolgáltatások nyújtása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2F603050-A0E5-43A0-93A3-C145A5DE3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35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81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C2491A-789B-40FA-BF3B-065D1298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Legjelentősebb MA szövetségek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6D64223-7224-48B8-8A6C-2A55038E6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dirty="0"/>
              <a:t>Agrár Munkaadói Szövetség (AMSZ),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dirty="0"/>
              <a:t>Mezőgazdasági Szövetkezők és Termelők Országos Szövetsége (MOSZ),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dirty="0"/>
              <a:t>Általános Fogyasztási Szövetkezetek Országos Szövetsége (ÁFEOSZ),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dirty="0"/>
              <a:t>Kereskedők és Vendéglátók Országos Érdekvédelmi Szövetsége (KISOSZ),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dirty="0"/>
              <a:t>Magyar Iparszövetség (OKISZ),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dirty="0"/>
              <a:t>Ipartestületek Országos Szövetsége (</a:t>
            </a:r>
            <a:r>
              <a:rPr lang="hu-HU" dirty="0" err="1"/>
              <a:t>Iposz</a:t>
            </a:r>
            <a:r>
              <a:rPr lang="hu-HU" dirty="0"/>
              <a:t>),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dirty="0"/>
              <a:t>Munkaadók és Gyáriparosok Országos Szövetsége (MGYOSZ),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dirty="0"/>
              <a:t>Stratégiai és Közszolgáltató Társaságok Országos Szövetsége (</a:t>
            </a:r>
            <a:r>
              <a:rPr lang="hu-HU" dirty="0" err="1"/>
              <a:t>Stratosz</a:t>
            </a:r>
            <a:r>
              <a:rPr lang="hu-HU" dirty="0"/>
              <a:t>),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dirty="0"/>
              <a:t>Vállalkozók és Munkáltatók Országos Szövetsége (VOSZ).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A55B578-9D46-4214-8065-D74FB061A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36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3021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2">
            <a:extLst>
              <a:ext uri="{FF2B5EF4-FFF2-40B4-BE49-F238E27FC236}">
                <a16:creationId xmlns:a16="http://schemas.microsoft.com/office/drawing/2014/main" id="{B7D276CD-2093-428B-8E9F-865589C23BBD}"/>
              </a:ext>
            </a:extLst>
          </p:cNvPr>
          <p:cNvSpPr txBox="1">
            <a:spLocks/>
          </p:cNvSpPr>
          <p:nvPr/>
        </p:nvSpPr>
        <p:spPr>
          <a:xfrm>
            <a:off x="457200" y="2780928"/>
            <a:ext cx="8229600" cy="2228816"/>
          </a:xfrm>
          <a:prstGeom prst="rect">
            <a:avLst/>
          </a:prstGeom>
        </p:spPr>
        <p:txBody>
          <a:bodyPr lIns="0" t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600" b="1"/>
              <a:t>Köszönjük a figyelmet!</a:t>
            </a:r>
            <a:endParaRPr lang="hu-HU" sz="3600" b="1" dirty="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A42EFF8B-BF01-451D-9D08-F21BA130A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37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0786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964966-00F7-4685-99D9-375F0C7C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Forrás, felkészülés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15D372F-A4B6-4543-A9DA-E62E5E1DB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hu-HU" sz="2400" b="1" dirty="0"/>
              <a:t>IRODALOM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400" dirty="0"/>
              <a:t>László </a:t>
            </a:r>
            <a:r>
              <a:rPr lang="hu-HU" sz="2400" dirty="0" err="1"/>
              <a:t>et</a:t>
            </a:r>
            <a:r>
              <a:rPr lang="hu-HU" sz="2400" dirty="0"/>
              <a:t> al. (2017): Az érdekek összehangolása, az érdekegyeztetés rendszerei. 9.1.3.  alfejezete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László (2007): Munkaerőpiaci politikák PTE-KTK jegyzet 270-297. oldala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hu-HU" sz="2400" dirty="0"/>
          </a:p>
          <a:p>
            <a:pPr lvl="0"/>
            <a:r>
              <a:rPr lang="hu-HU" sz="2400" b="1" dirty="0"/>
              <a:t>FELKÉSZÜLÉS a következő alkalomra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/>
              <a:t>László </a:t>
            </a:r>
            <a:r>
              <a:rPr lang="hu-HU" dirty="0"/>
              <a:t>(2007): Munkaerőpiaci politikák PTE-KTK jegyzet 299-336. oldala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9479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19BB5A-4BA2-40FD-B7C3-5B55CD1A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közjogi gazdasági kamara funkciói</a:t>
            </a:r>
            <a:r>
              <a:rPr lang="hu-HU" sz="4000" dirty="0"/>
              <a:t> </a:t>
            </a:r>
            <a:endParaRPr lang="hu-HU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55B7C9-9279-4E02-B4E1-BCF966FCE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1557338"/>
            <a:ext cx="2160587" cy="776287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2700" tIns="12700" rIns="12700" bIns="12700" anchor="ctr"/>
          <a:lstStyle/>
          <a:p>
            <a:pPr algn="ctr"/>
            <a:r>
              <a:rPr lang="hu-HU" sz="2400" b="1">
                <a:solidFill>
                  <a:schemeClr val="bg1"/>
                </a:solidFill>
                <a:latin typeface="Times New Roman" pitchFamily="18" charset="0"/>
              </a:rPr>
              <a:t>Kormányzat, Önkormányzat</a:t>
            </a:r>
            <a:endParaRPr lang="hu-HU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9755F8E-B177-475A-9AD5-F25EC477E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068638"/>
            <a:ext cx="2143125" cy="1220787"/>
          </a:xfrm>
          <a:prstGeom prst="rect">
            <a:avLst/>
          </a:prstGeom>
          <a:solidFill>
            <a:schemeClr val="accent1"/>
          </a:solidFill>
          <a:ln w="57150">
            <a:solidFill>
              <a:srgbClr val="000168"/>
            </a:solidFill>
            <a:miter lim="800000"/>
            <a:headEnd/>
            <a:tailEnd/>
          </a:ln>
          <a:effectLst/>
        </p:spPr>
        <p:txBody>
          <a:bodyPr lIns="12700" tIns="12700" rIns="12700" bIns="12700" anchor="ctr"/>
          <a:lstStyle/>
          <a:p>
            <a:pPr algn="ctr">
              <a:lnSpc>
                <a:spcPct val="55000"/>
              </a:lnSpc>
            </a:pPr>
            <a:r>
              <a:rPr lang="hu-HU" sz="2800" b="1">
                <a:solidFill>
                  <a:schemeClr val="bg1"/>
                </a:solidFill>
                <a:latin typeface="Times New Roman" pitchFamily="18" charset="0"/>
              </a:rPr>
              <a:t>Gazdasági </a:t>
            </a:r>
          </a:p>
          <a:p>
            <a:pPr algn="ctr">
              <a:spcBef>
                <a:spcPct val="5000"/>
              </a:spcBef>
            </a:pPr>
            <a:r>
              <a:rPr lang="hu-HU" sz="2800" b="1">
                <a:solidFill>
                  <a:schemeClr val="bg1"/>
                </a:solidFill>
                <a:latin typeface="Times New Roman" pitchFamily="18" charset="0"/>
              </a:rPr>
              <a:t>Kamara</a:t>
            </a:r>
            <a:endParaRPr lang="hu-HU" sz="28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E4F725D-7616-43FA-A808-000214275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3357563"/>
            <a:ext cx="2071687" cy="722312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0168"/>
            </a:solidFill>
            <a:miter lim="800000"/>
            <a:headEnd/>
            <a:tailEnd/>
          </a:ln>
          <a:effectLst/>
        </p:spPr>
        <p:txBody>
          <a:bodyPr lIns="12700" tIns="12700" rIns="12700" bIns="12700" anchor="ctr"/>
          <a:lstStyle/>
          <a:p>
            <a:pPr algn="ctr">
              <a:lnSpc>
                <a:spcPct val="130000"/>
              </a:lnSpc>
            </a:pPr>
            <a:r>
              <a:rPr lang="hu-HU" sz="2400" b="1" dirty="0">
                <a:solidFill>
                  <a:schemeClr val="bg1"/>
                </a:solidFill>
                <a:latin typeface="Times New Roman" pitchFamily="18" charset="0"/>
              </a:rPr>
              <a:t>Piaci szereplők</a:t>
            </a:r>
            <a:endParaRPr lang="hu-HU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27FBE03-8C00-440E-A492-5038DB8CE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3357563"/>
            <a:ext cx="2016125" cy="719137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0168"/>
            </a:solidFill>
            <a:miter lim="800000"/>
            <a:headEnd/>
            <a:tailEnd/>
          </a:ln>
          <a:effectLst/>
        </p:spPr>
        <p:txBody>
          <a:bodyPr lIns="12700" tIns="12700" rIns="12700" bIns="12700" anchor="ctr"/>
          <a:lstStyle/>
          <a:p>
            <a:pPr algn="ctr">
              <a:lnSpc>
                <a:spcPct val="130000"/>
              </a:lnSpc>
            </a:pPr>
            <a:r>
              <a:rPr lang="hu-HU" sz="2400" b="1">
                <a:solidFill>
                  <a:schemeClr val="bg1"/>
                </a:solidFill>
                <a:latin typeface="Times New Roman" pitchFamily="18" charset="0"/>
              </a:rPr>
              <a:t>Tagvállalatok</a:t>
            </a:r>
            <a:endParaRPr lang="hu-HU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E41FA50-A6E1-482B-9BAC-31F248552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5018088"/>
            <a:ext cx="2160587" cy="7874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0168"/>
            </a:solidFill>
            <a:miter lim="800000"/>
            <a:headEnd/>
            <a:tailEnd/>
          </a:ln>
          <a:effectLst/>
        </p:spPr>
        <p:txBody>
          <a:bodyPr lIns="12700" tIns="12700" rIns="12700" bIns="12700" anchor="ctr"/>
          <a:lstStyle/>
          <a:p>
            <a:pPr algn="ctr"/>
            <a:r>
              <a:rPr lang="hu-HU" sz="2400" b="1">
                <a:solidFill>
                  <a:schemeClr val="bg1"/>
                </a:solidFill>
                <a:latin typeface="Times New Roman" pitchFamily="18" charset="0"/>
              </a:rPr>
              <a:t>Gazdasági szereplők</a:t>
            </a:r>
            <a:endParaRPr lang="hu-HU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471E3A06-FA16-454A-90EF-9AC1B9429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4292600"/>
            <a:ext cx="0" cy="720725"/>
          </a:xfrm>
          <a:prstGeom prst="line">
            <a:avLst/>
          </a:prstGeom>
          <a:noFill/>
          <a:ln w="38100">
            <a:solidFill>
              <a:srgbClr val="000168"/>
            </a:solidFill>
            <a:round/>
            <a:headEnd type="none" w="lg" len="med"/>
            <a:tailEnd type="triangle" w="lg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AE189221-3C55-46B3-B24B-39D1C8EA8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3716338"/>
            <a:ext cx="792163" cy="0"/>
          </a:xfrm>
          <a:prstGeom prst="line">
            <a:avLst/>
          </a:prstGeom>
          <a:noFill/>
          <a:ln w="38100">
            <a:solidFill>
              <a:srgbClr val="000168"/>
            </a:solidFill>
            <a:round/>
            <a:headEnd type="none" w="lg" len="med"/>
            <a:tailEnd type="triangle" w="lg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3F729C0D-6879-4439-8D5A-7A03BCE06F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0338" y="3716338"/>
            <a:ext cx="865187" cy="0"/>
          </a:xfrm>
          <a:prstGeom prst="line">
            <a:avLst/>
          </a:prstGeom>
          <a:noFill/>
          <a:ln w="38100">
            <a:solidFill>
              <a:srgbClr val="000168"/>
            </a:solidFill>
            <a:round/>
            <a:headEnd type="none" w="lg" len="med"/>
            <a:tailEnd type="triangle" w="lg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AF6AAD39-150A-4BB2-8896-2165F9E93E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3438" y="2349500"/>
            <a:ext cx="0" cy="719138"/>
          </a:xfrm>
          <a:prstGeom prst="line">
            <a:avLst/>
          </a:prstGeom>
          <a:noFill/>
          <a:ln w="38100">
            <a:solidFill>
              <a:srgbClr val="000168"/>
            </a:solidFill>
            <a:round/>
            <a:headEnd type="none" w="lg" len="med"/>
            <a:tailEnd type="triangle" w="lg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2D2D224F-0803-49D6-9444-D0B1715BF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221163"/>
            <a:ext cx="1439863" cy="574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2700" tIns="12700" rIns="12700" bIns="127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b="1">
                <a:latin typeface="Times New Roman" pitchFamily="18" charset="0"/>
              </a:rPr>
              <a:t>a piac tisztasága</a:t>
            </a: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33869EF8-A1BF-4165-8F03-D766F59E2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4292600"/>
            <a:ext cx="1439863" cy="300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2700" tIns="12700" rIns="12700" bIns="127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b="1">
                <a:latin typeface="Times New Roman" pitchFamily="18" charset="0"/>
              </a:rPr>
              <a:t>szolgáltatások</a:t>
            </a: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8510E47A-401A-4AC6-B4F6-8D19F2AE7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6021388"/>
            <a:ext cx="1584325" cy="3000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2700" tIns="12700" rIns="12700" bIns="127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b="1">
                <a:latin typeface="Times New Roman" pitchFamily="18" charset="0"/>
              </a:rPr>
              <a:t>közfeladatok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E4315B37-E124-4F26-85E7-AA9FB1E88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125538"/>
            <a:ext cx="4968875" cy="3000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2700" tIns="12700" rIns="12700" bIns="127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b="1">
                <a:latin typeface="Times New Roman" pitchFamily="18" charset="0"/>
              </a:rPr>
              <a:t>az általános gazdasági érdekek képviselete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607F16DC-F504-42DE-8868-7A4D9445C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4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2824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82B4BB-F906-4840-8D79-D04E20E0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Közjogi kamara pro-</a:t>
            </a:r>
            <a:r>
              <a:rPr lang="hu-HU" dirty="0" err="1"/>
              <a:t>contra</a:t>
            </a:r>
            <a:endParaRPr lang="hu-HU" dirty="0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5D303500-EE10-4309-9709-6448AEA45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70134"/>
              </p:ext>
            </p:extLst>
          </p:nvPr>
        </p:nvGraphicFramePr>
        <p:xfrm>
          <a:off x="161764" y="751840"/>
          <a:ext cx="8820471" cy="610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0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0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Tényezők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Előny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Hátrány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/>
                        <a:t>Kötelező tagság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Széleskörű lefedettség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Nem mindenki akar tag leni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/>
                        <a:t>A kamara</a:t>
                      </a:r>
                      <a:r>
                        <a:rPr lang="hu-HU" sz="1600" baseline="0" dirty="0"/>
                        <a:t> eszméjének védelme</a:t>
                      </a:r>
                      <a:endParaRPr lang="hu-H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A kamara névvel való visszaélés csökkentése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Csökkenti a versenyt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/>
                        <a:t>Egyértelmű területi lehatárolás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Kisebb </a:t>
                      </a:r>
                      <a:r>
                        <a:rPr lang="hu-HU" sz="1600" dirty="0" err="1"/>
                        <a:t>duplikáció</a:t>
                      </a:r>
                      <a:endParaRPr lang="hu-H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Csökkenti a versenyt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/>
                        <a:t>Korlátozott önkormányzatiság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Közeli kapcsolat a kormánnyal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Kormányzati beavatkozás lehetősége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/>
                        <a:t>Közfeladatok</a:t>
                      </a:r>
                      <a:r>
                        <a:rPr lang="hu-HU" sz="1600" baseline="0" dirty="0"/>
                        <a:t> delegálása</a:t>
                      </a:r>
                      <a:endParaRPr lang="hu-H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Hosszú távon biztos fennmaradás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Feszültség</a:t>
                      </a:r>
                      <a:r>
                        <a:rPr lang="hu-HU" sz="1600" baseline="0" dirty="0"/>
                        <a:t> a közvetítő szerep és az érdekvédelmi pozíció között</a:t>
                      </a:r>
                      <a:endParaRPr lang="hu-H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/>
                        <a:t>Hivatalosan részvétel a kormányzati döntés-előkészítésben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Biztosított kapcsolat</a:t>
                      </a:r>
                      <a:r>
                        <a:rPr lang="hu-HU" sz="1600" baseline="0" dirty="0"/>
                        <a:t> a kormányzati funkciókkal</a:t>
                      </a:r>
                      <a:endParaRPr lang="hu-H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Kormányzati beavatkozás</a:t>
                      </a:r>
                      <a:r>
                        <a:rPr lang="hu-HU" sz="1600" baseline="0" dirty="0"/>
                        <a:t> és nyomás</a:t>
                      </a:r>
                      <a:endParaRPr lang="hu-H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/>
                        <a:t>Állami finanszírozás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Biztos</a:t>
                      </a:r>
                      <a:r>
                        <a:rPr lang="hu-HU" sz="1600" baseline="0" dirty="0"/>
                        <a:t> háttér</a:t>
                      </a:r>
                      <a:endParaRPr lang="hu-H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Túlzott rászorultság az államra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/>
                        <a:t>Kamarai hierarchia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Szabályozott</a:t>
                      </a:r>
                      <a:r>
                        <a:rPr lang="hu-HU" sz="1600" baseline="0" dirty="0"/>
                        <a:t> működés a különböző kormányzati szinteken</a:t>
                      </a:r>
                      <a:endParaRPr lang="hu-H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Bürokrácia</a:t>
                      </a:r>
                      <a:r>
                        <a:rPr lang="hu-HU" sz="1600" baseline="0" dirty="0"/>
                        <a:t> veszélye</a:t>
                      </a:r>
                      <a:endParaRPr lang="hu-H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/>
                        <a:t>Állami felügyelet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Nyilvános</a:t>
                      </a:r>
                      <a:r>
                        <a:rPr lang="hu-HU" sz="1600" baseline="0" dirty="0"/>
                        <a:t> adatok a tevékenységről</a:t>
                      </a:r>
                      <a:endParaRPr lang="hu-H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Kormányzati beavatkozás a kamarai ügyekbe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églalap 5">
            <a:extLst>
              <a:ext uri="{FF2B5EF4-FFF2-40B4-BE49-F238E27FC236}">
                <a16:creationId xmlns:a16="http://schemas.microsoft.com/office/drawing/2014/main" id="{5CAEE18D-2928-4E11-8E69-81053427EED4}"/>
              </a:ext>
            </a:extLst>
          </p:cNvPr>
          <p:cNvSpPr/>
          <p:nvPr/>
        </p:nvSpPr>
        <p:spPr>
          <a:xfrm>
            <a:off x="149577" y="1484784"/>
            <a:ext cx="879609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61EB65B-9CCA-487E-9C1B-317659C50398}"/>
              </a:ext>
            </a:extLst>
          </p:cNvPr>
          <p:cNvSpPr/>
          <p:nvPr/>
        </p:nvSpPr>
        <p:spPr>
          <a:xfrm>
            <a:off x="149577" y="2060186"/>
            <a:ext cx="879609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B0BAFCD8-3AA6-4046-89F3-5D5296FDECAC}"/>
              </a:ext>
            </a:extLst>
          </p:cNvPr>
          <p:cNvSpPr/>
          <p:nvPr/>
        </p:nvSpPr>
        <p:spPr>
          <a:xfrm>
            <a:off x="149577" y="2635588"/>
            <a:ext cx="879609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A65EB41C-FBB4-40AF-B324-DFC640A3C27F}"/>
              </a:ext>
            </a:extLst>
          </p:cNvPr>
          <p:cNvSpPr/>
          <p:nvPr/>
        </p:nvSpPr>
        <p:spPr>
          <a:xfrm>
            <a:off x="149577" y="3206220"/>
            <a:ext cx="8796098" cy="860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BCEE6C79-1ED1-497B-804A-4575E7B2DE78}"/>
              </a:ext>
            </a:extLst>
          </p:cNvPr>
          <p:cNvSpPr/>
          <p:nvPr/>
        </p:nvSpPr>
        <p:spPr>
          <a:xfrm>
            <a:off x="149577" y="3984273"/>
            <a:ext cx="8796098" cy="860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A626E093-AF14-4672-83AE-E77BCA469257}"/>
              </a:ext>
            </a:extLst>
          </p:cNvPr>
          <p:cNvSpPr/>
          <p:nvPr/>
        </p:nvSpPr>
        <p:spPr>
          <a:xfrm>
            <a:off x="149577" y="4839770"/>
            <a:ext cx="879609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5721B4B-0EB7-41B0-B600-CB6CECE2DCEA}"/>
              </a:ext>
            </a:extLst>
          </p:cNvPr>
          <p:cNvSpPr/>
          <p:nvPr/>
        </p:nvSpPr>
        <p:spPr>
          <a:xfrm>
            <a:off x="149577" y="6233497"/>
            <a:ext cx="879609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53C99C55-B950-4F5A-A021-4142A201A6D9}"/>
              </a:ext>
            </a:extLst>
          </p:cNvPr>
          <p:cNvSpPr/>
          <p:nvPr/>
        </p:nvSpPr>
        <p:spPr>
          <a:xfrm>
            <a:off x="149577" y="5364118"/>
            <a:ext cx="8796098" cy="860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7EC0DEC0-E7FE-40ED-B2B8-11F4374D2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5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528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3807A8-4669-41E5-987A-615C5E6C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Magánjogi kamara pro-</a:t>
            </a:r>
            <a:r>
              <a:rPr lang="hu-HU" dirty="0" err="1"/>
              <a:t>contra</a:t>
            </a:r>
            <a:endParaRPr lang="hu-HU" dirty="0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E5505D96-E284-4437-A346-9B9F37D24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25508"/>
              </p:ext>
            </p:extLst>
          </p:nvPr>
        </p:nvGraphicFramePr>
        <p:xfrm>
          <a:off x="161764" y="786209"/>
          <a:ext cx="8820471" cy="5735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0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0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Tényezők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Előny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Hátrány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/>
                        <a:t>Önkéntes tagság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A belépés szabadsága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Kisebb lefedettség, taglétszám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/>
                        <a:t>Meghatározhatja</a:t>
                      </a:r>
                      <a:r>
                        <a:rPr lang="hu-HU" sz="1600" baseline="0" dirty="0"/>
                        <a:t> a tevékenységének területét</a:t>
                      </a:r>
                      <a:endParaRPr lang="hu-H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Kevesebb akadály az</a:t>
                      </a:r>
                      <a:r>
                        <a:rPr lang="hu-HU" sz="1600" baseline="0" dirty="0"/>
                        <a:t> újak alapításakor</a:t>
                      </a:r>
                      <a:endParaRPr lang="hu-H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Esély</a:t>
                      </a:r>
                      <a:r>
                        <a:rPr lang="hu-HU" sz="1600" baseline="0" dirty="0"/>
                        <a:t> a redundáns érdekképviseletre</a:t>
                      </a:r>
                      <a:endParaRPr lang="hu-H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/>
                        <a:t>Önkormányzatiság, szabad választás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Szabadság</a:t>
                      </a:r>
                      <a:r>
                        <a:rPr lang="hu-HU" sz="1600" baseline="0" dirty="0"/>
                        <a:t> a szolgáltatások biztosításában</a:t>
                      </a:r>
                      <a:endParaRPr lang="hu-H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Állami</a:t>
                      </a:r>
                      <a:r>
                        <a:rPr lang="hu-HU" sz="1600" baseline="0" dirty="0"/>
                        <a:t> szolgáltatásokkal való illeszkedési probléma lehetősége</a:t>
                      </a:r>
                      <a:endParaRPr lang="hu-H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baseline="0" dirty="0"/>
                        <a:t>Nincs közfeladat-delegáció</a:t>
                      </a:r>
                      <a:endParaRPr lang="hu-H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Állami beavatkozástól mentes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Nincs stabil bevétel</a:t>
                      </a:r>
                      <a:r>
                        <a:rPr lang="hu-HU" sz="1600" baseline="0" dirty="0"/>
                        <a:t> a delegált közfeladatokból</a:t>
                      </a:r>
                      <a:endParaRPr lang="hu-H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/>
                        <a:t>Korlátozott</a:t>
                      </a:r>
                      <a:r>
                        <a:rPr lang="hu-HU" sz="1600" baseline="0" dirty="0"/>
                        <a:t> </a:t>
                      </a:r>
                      <a:r>
                        <a:rPr lang="hu-HU" sz="1600" dirty="0"/>
                        <a:t>részvétel a kormányzati döntés-előkészítésben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Kevesebb lehetőség befolyásolni a kormányt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/>
                        <a:t>Önálló finanszírozás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Tagok érdekében történő minőségi szolgáltatások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Korlátozott</a:t>
                      </a:r>
                      <a:r>
                        <a:rPr lang="hu-HU" sz="1600" baseline="0" dirty="0"/>
                        <a:t> tagdíj bevételek</a:t>
                      </a:r>
                      <a:endParaRPr lang="hu-H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/>
                        <a:t>Nincs kamarai hierarchia</a:t>
                      </a:r>
                      <a:r>
                        <a:rPr lang="hu-HU" sz="1600" baseline="0" dirty="0"/>
                        <a:t>/nemzeti kamara</a:t>
                      </a:r>
                      <a:endParaRPr lang="hu-H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Helyi igényekre fókuszálás lehetősége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Kevesebb kényelem</a:t>
                      </a:r>
                      <a:r>
                        <a:rPr lang="hu-HU" sz="1600" baseline="0" dirty="0"/>
                        <a:t> a tagok számára</a:t>
                      </a:r>
                      <a:endParaRPr lang="hu-H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/>
                        <a:t>Nincs állami felügyelet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Állami beavatkozástól mentes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Kormányzati tevékenységekhez való illeszkedési probléma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églalap 5">
            <a:extLst>
              <a:ext uri="{FF2B5EF4-FFF2-40B4-BE49-F238E27FC236}">
                <a16:creationId xmlns:a16="http://schemas.microsoft.com/office/drawing/2014/main" id="{73DAC071-D3CC-4E44-866F-2D054A24704C}"/>
              </a:ext>
            </a:extLst>
          </p:cNvPr>
          <p:cNvSpPr/>
          <p:nvPr/>
        </p:nvSpPr>
        <p:spPr>
          <a:xfrm>
            <a:off x="4206788" y="6472882"/>
            <a:ext cx="1008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hlinkClick r:id="rId3"/>
              </a:rPr>
              <a:t>KIS film</a:t>
            </a:r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0C60DA7-2B05-4B09-8F4D-5080D9323E58}"/>
              </a:ext>
            </a:extLst>
          </p:cNvPr>
          <p:cNvSpPr/>
          <p:nvPr/>
        </p:nvSpPr>
        <p:spPr>
          <a:xfrm>
            <a:off x="173950" y="1129886"/>
            <a:ext cx="879609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5A5D50F-AAD8-4107-B95C-DC93544EDE35}"/>
              </a:ext>
            </a:extLst>
          </p:cNvPr>
          <p:cNvSpPr/>
          <p:nvPr/>
        </p:nvSpPr>
        <p:spPr>
          <a:xfrm>
            <a:off x="173950" y="1705288"/>
            <a:ext cx="879609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E44F0604-64DC-479A-8F82-407E1C86A891}"/>
              </a:ext>
            </a:extLst>
          </p:cNvPr>
          <p:cNvSpPr/>
          <p:nvPr/>
        </p:nvSpPr>
        <p:spPr>
          <a:xfrm>
            <a:off x="173950" y="2280689"/>
            <a:ext cx="8796098" cy="8297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A78FCA72-66A5-409E-AB9F-CBE116E39D75}"/>
              </a:ext>
            </a:extLst>
          </p:cNvPr>
          <p:cNvSpPr/>
          <p:nvPr/>
        </p:nvSpPr>
        <p:spPr>
          <a:xfrm>
            <a:off x="173950" y="3110459"/>
            <a:ext cx="8796098" cy="500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EE35AC77-BDAA-46F8-87C2-BF41F64B476A}"/>
              </a:ext>
            </a:extLst>
          </p:cNvPr>
          <p:cNvSpPr/>
          <p:nvPr/>
        </p:nvSpPr>
        <p:spPr>
          <a:xfrm>
            <a:off x="173950" y="3629375"/>
            <a:ext cx="8796098" cy="860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90905B6E-B21A-44BE-ACC5-23790D3D2C4C}"/>
              </a:ext>
            </a:extLst>
          </p:cNvPr>
          <p:cNvSpPr/>
          <p:nvPr/>
        </p:nvSpPr>
        <p:spPr>
          <a:xfrm>
            <a:off x="173950" y="4484871"/>
            <a:ext cx="8796098" cy="632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319E1B39-DEF0-4B01-8BC5-1F007899EF80}"/>
              </a:ext>
            </a:extLst>
          </p:cNvPr>
          <p:cNvSpPr/>
          <p:nvPr/>
        </p:nvSpPr>
        <p:spPr>
          <a:xfrm>
            <a:off x="173950" y="5692423"/>
            <a:ext cx="8796098" cy="799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3E7899B8-868F-4FA4-B7B5-F613B3256828}"/>
              </a:ext>
            </a:extLst>
          </p:cNvPr>
          <p:cNvSpPr/>
          <p:nvPr/>
        </p:nvSpPr>
        <p:spPr>
          <a:xfrm>
            <a:off x="173950" y="5117021"/>
            <a:ext cx="8796098" cy="575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8B17772E-ED92-492D-86CE-2482FF1DC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6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701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id="{F6DB6599-92E9-402E-B529-9252FC198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696" y="908720"/>
            <a:ext cx="5400675" cy="4896073"/>
          </a:xfrm>
          <a:prstGeom prst="rect">
            <a:avLst/>
          </a:prstGeom>
          <a:noFill/>
          <a:ln/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88D47DE-C077-4E1F-9527-62A88783D3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98" y="14160"/>
            <a:ext cx="7073805" cy="6844975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AD33B95D-1ABD-4F41-AB5D-F3C236F7191C}"/>
              </a:ext>
            </a:extLst>
          </p:cNvPr>
          <p:cNvSpPr txBox="1"/>
          <p:nvPr/>
        </p:nvSpPr>
        <p:spPr>
          <a:xfrm>
            <a:off x="1314619" y="459468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EUROCHAMBRES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CC2627AB-5B1D-4621-A198-154F26F77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7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45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B313A1-396F-4B19-B97D-AE93CFC9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zöveg helye 5">
            <a:extLst>
              <a:ext uri="{FF2B5EF4-FFF2-40B4-BE49-F238E27FC236}">
                <a16:creationId xmlns:a16="http://schemas.microsoft.com/office/drawing/2014/main" id="{2679D1D4-B93B-404D-B7B5-5EC98CFBD346}"/>
              </a:ext>
            </a:extLst>
          </p:cNvPr>
          <p:cNvSpPr txBox="1">
            <a:spLocks/>
          </p:cNvSpPr>
          <p:nvPr/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hu-HU" sz="4000" b="1" dirty="0">
                <a:solidFill>
                  <a:schemeClr val="bg2"/>
                </a:solidFill>
              </a:rPr>
              <a:t>(2) A gazdasági kamarák Magyarországon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DC17E3B-C62D-4C9B-B57D-2E3E0E74CB3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51" y="40704"/>
            <a:ext cx="9039966" cy="2560453"/>
          </a:xfrm>
          <a:prstGeom prst="rect">
            <a:avLst/>
          </a:prstGeom>
        </p:spPr>
      </p:pic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272D0747-53D3-4D61-84A3-30A8A7A2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8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007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228BDF-1418-4D05-AD4F-D8862254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Kamara-kronológia </a:t>
            </a:r>
            <a:r>
              <a:rPr lang="hu-HU" dirty="0" err="1"/>
              <a:t>Mo</a:t>
            </a:r>
            <a:r>
              <a:rPr lang="hu-HU" dirty="0"/>
              <a:t>-n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28463A8-43E3-471B-8A30-4924513D4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hu-HU" sz="2000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5F95FB0D-D412-453A-A0EC-9951CD9958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249" y="844443"/>
            <a:ext cx="7635502" cy="5529158"/>
          </a:xfrm>
          <a:prstGeom prst="rect">
            <a:avLst/>
          </a:prstGeo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6C816B9-8B09-4E0A-87F8-022378556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9</a:t>
            </a:fld>
            <a:r>
              <a:rPr lang="hu-HU"/>
              <a:t>/37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1526148"/>
      </p:ext>
    </p:extLst>
  </p:cSld>
  <p:clrMapOvr>
    <a:masterClrMapping/>
  </p:clrMapOvr>
</p:sld>
</file>

<file path=ppt/theme/theme1.xml><?xml version="1.0" encoding="utf-8"?>
<a:theme xmlns:a="http://schemas.openxmlformats.org/drawingml/2006/main" name="KTK kari ppt sablon_2">
  <a:themeElements>
    <a:clrScheme name="KTK PPT">
      <a:dk1>
        <a:sysClr val="windowText" lastClr="000000"/>
      </a:dk1>
      <a:lt1>
        <a:sysClr val="window" lastClr="FFFFFF"/>
      </a:lt1>
      <a:dk2>
        <a:srgbClr val="1F497D"/>
      </a:dk2>
      <a:lt2>
        <a:srgbClr val="2E8FD6"/>
      </a:lt2>
      <a:accent1>
        <a:srgbClr val="2E8FD6"/>
      </a:accent1>
      <a:accent2>
        <a:srgbClr val="00ABD1"/>
      </a:accent2>
      <a:accent3>
        <a:srgbClr val="62C530"/>
      </a:accent3>
      <a:accent4>
        <a:srgbClr val="FF0000"/>
      </a:accent4>
      <a:accent5>
        <a:srgbClr val="4BACC6"/>
      </a:accent5>
      <a:accent6>
        <a:srgbClr val="C00000"/>
      </a:accent6>
      <a:hlink>
        <a:srgbClr val="1F497D"/>
      </a:hlink>
      <a:folHlink>
        <a:srgbClr val="1F497D"/>
      </a:folHlink>
    </a:clrScheme>
    <a:fontScheme name="Klasszikus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Pécsiközgáz_ ppt_hu</Template>
  <TotalTime>5681</TotalTime>
  <Words>5226</Words>
  <Application>Microsoft Office PowerPoint</Application>
  <PresentationFormat>Diavetítés a képernyőre (4:3 oldalarány)</PresentationFormat>
  <Paragraphs>660</Paragraphs>
  <Slides>38</Slides>
  <Notes>27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38</vt:i4>
      </vt:variant>
    </vt:vector>
  </HeadingPairs>
  <TitlesOfParts>
    <vt:vector size="46" baseType="lpstr">
      <vt:lpstr>Arial</vt:lpstr>
      <vt:lpstr>Calibri</vt:lpstr>
      <vt:lpstr>Futura Std Medium</vt:lpstr>
      <vt:lpstr>Symbol</vt:lpstr>
      <vt:lpstr>Times New Roman</vt:lpstr>
      <vt:lpstr>Wingdings</vt:lpstr>
      <vt:lpstr>KTK kari ppt sablon_2</vt:lpstr>
      <vt:lpstr>Chart</vt:lpstr>
      <vt:lpstr>A munkaügyi kapcsolatok rendszere – 2. Érdekképviseletek  </vt:lpstr>
      <vt:lpstr>PowerPoint-bemutató</vt:lpstr>
      <vt:lpstr>A  gazdasági kamarák alap-típusai </vt:lpstr>
      <vt:lpstr>A közjogi gazdasági kamara funkciói </vt:lpstr>
      <vt:lpstr>Közjogi kamara pro-contra</vt:lpstr>
      <vt:lpstr>Magánjogi kamara pro-contra</vt:lpstr>
      <vt:lpstr>PowerPoint-bemutató</vt:lpstr>
      <vt:lpstr>PowerPoint-bemutató</vt:lpstr>
      <vt:lpstr>Kamara-kronológia Mo-n</vt:lpstr>
      <vt:lpstr>1999. évi CXXI. tv a gazdasági kamarákról</vt:lpstr>
      <vt:lpstr>A kamarák feladatai</vt:lpstr>
      <vt:lpstr>PowerPoint-bemutató</vt:lpstr>
      <vt:lpstr>PowerPoint-bemutató</vt:lpstr>
      <vt:lpstr>A szakszervezetek elmélete </vt:lpstr>
      <vt:lpstr>A szakszervezetek elmélete </vt:lpstr>
      <vt:lpstr>A szakszervezetek elmélete</vt:lpstr>
      <vt:lpstr>A szakszervezetek elmélete</vt:lpstr>
      <vt:lpstr>A szakszervezet munkaerő-piaci dimenziója</vt:lpstr>
      <vt:lpstr>A szakszervezet politikai dimenziója </vt:lpstr>
      <vt:lpstr>A szakszervezetek szerveződési típusai </vt:lpstr>
      <vt:lpstr>Szakszervezeti szervezettség, EU-25, % </vt:lpstr>
      <vt:lpstr>PowerPoint-bemutató</vt:lpstr>
      <vt:lpstr>Szakszervezetek Magyarországon </vt:lpstr>
      <vt:lpstr>A szakszervezeti tagok száma, ezer fő</vt:lpstr>
      <vt:lpstr>2015. MEF adatok – I.</vt:lpstr>
      <vt:lpstr>2015. MEF adatok – II.</vt:lpstr>
      <vt:lpstr>PowerPoint-bemutató</vt:lpstr>
      <vt:lpstr>PowerPoint-bemutató</vt:lpstr>
      <vt:lpstr>Általános keretek</vt:lpstr>
      <vt:lpstr>A szakszervezet fogalma</vt:lpstr>
      <vt:lpstr>Munkavállaló jogok</vt:lpstr>
      <vt:lpstr>A SZ-i tisztségviselő munkajogi védelme</vt:lpstr>
      <vt:lpstr>PowerPoint-bemutató</vt:lpstr>
      <vt:lpstr>A munkaadói szövetségek</vt:lpstr>
      <vt:lpstr>Érdekképviseletek működési irányai</vt:lpstr>
      <vt:lpstr>Legjelentősebb MA szövetségek</vt:lpstr>
      <vt:lpstr>PowerPoint-bemutató</vt:lpstr>
      <vt:lpstr>Forrás, felkészülés</vt:lpstr>
    </vt:vector>
  </TitlesOfParts>
  <Company>PTE MARKETING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munkaügyi kapcsolatok rendszere – 2. Érdekképviseletek  </dc:title>
  <cp:lastModifiedBy>László Szíva</cp:lastModifiedBy>
  <cp:revision>241</cp:revision>
  <dcterms:created xsi:type="dcterms:W3CDTF">2007-11-10T19:28:10Z</dcterms:created>
  <dcterms:modified xsi:type="dcterms:W3CDTF">2019-04-20T19:18:33Z</dcterms:modified>
</cp:coreProperties>
</file>