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741" r:id="rId1"/>
  </p:sldMasterIdLst>
  <p:notesMasterIdLst>
    <p:notesMasterId r:id="rId29"/>
  </p:notesMasterIdLst>
  <p:handoutMasterIdLst>
    <p:handoutMasterId r:id="rId30"/>
  </p:handoutMasterIdLst>
  <p:sldIdLst>
    <p:sldId id="413" r:id="rId2"/>
    <p:sldId id="478" r:id="rId3"/>
    <p:sldId id="479" r:id="rId4"/>
    <p:sldId id="480" r:id="rId5"/>
    <p:sldId id="481" r:id="rId6"/>
    <p:sldId id="484" r:id="rId7"/>
    <p:sldId id="482" r:id="rId8"/>
    <p:sldId id="483" r:id="rId9"/>
    <p:sldId id="487" r:id="rId10"/>
    <p:sldId id="486" r:id="rId11"/>
    <p:sldId id="488" r:id="rId12"/>
    <p:sldId id="489" r:id="rId13"/>
    <p:sldId id="490" r:id="rId14"/>
    <p:sldId id="492" r:id="rId15"/>
    <p:sldId id="493" r:id="rId16"/>
    <p:sldId id="491" r:id="rId17"/>
    <p:sldId id="496" r:id="rId18"/>
    <p:sldId id="495" r:id="rId19"/>
    <p:sldId id="497" r:id="rId20"/>
    <p:sldId id="494" r:id="rId21"/>
    <p:sldId id="498" r:id="rId22"/>
    <p:sldId id="500" r:id="rId23"/>
    <p:sldId id="501" r:id="rId24"/>
    <p:sldId id="502" r:id="rId25"/>
    <p:sldId id="499" r:id="rId26"/>
    <p:sldId id="457" r:id="rId27"/>
    <p:sldId id="503" r:id="rId28"/>
  </p:sldIdLst>
  <p:sldSz cx="9144000" cy="6858000" type="screen4x3"/>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5F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Közepesen sötét stílus 2 – 5.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Közepesen sötét stílus 3 – 1. jelölőszín">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Sötét stílus 1 – 1. jelölőszín">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éma alapján készült stílus 1 – 1. jelölőszín">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Közepesen sötét stílus 1 – 1. jelölőszín">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492" autoAdjust="0"/>
  </p:normalViewPr>
  <p:slideViewPr>
    <p:cSldViewPr>
      <p:cViewPr varScale="1">
        <p:scale>
          <a:sx n="66" d="100"/>
          <a:sy n="66" d="100"/>
        </p:scale>
        <p:origin x="120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1" d="100"/>
          <a:sy n="81" d="100"/>
        </p:scale>
        <p:origin x="109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A3B998-EFF0-4681-A9C8-BBB1E033AC41}"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hu-HU"/>
        </a:p>
      </dgm:t>
    </dgm:pt>
    <dgm:pt modelId="{D0F825D1-0B1F-4101-980E-8AB95E0E5136}">
      <dgm:prSet phldrT="[Szöveg]" custT="1"/>
      <dgm:spPr/>
      <dgm:t>
        <a:bodyPr/>
        <a:lstStyle/>
        <a:p>
          <a:r>
            <a:rPr lang="hu-HU" sz="2400" dirty="0"/>
            <a:t>Társadalom </a:t>
          </a:r>
          <a:r>
            <a:rPr lang="hu-HU" sz="2400" dirty="0" err="1"/>
            <a:t>pluralizálódása</a:t>
          </a:r>
          <a:endParaRPr lang="hu-HU" sz="2400" dirty="0"/>
        </a:p>
      </dgm:t>
    </dgm:pt>
    <dgm:pt modelId="{C331D658-3222-4293-85D6-A0835D931703}" type="parTrans" cxnId="{E5ABA7F6-4B8D-4E72-B04F-66EC6F73C368}">
      <dgm:prSet/>
      <dgm:spPr/>
      <dgm:t>
        <a:bodyPr/>
        <a:lstStyle/>
        <a:p>
          <a:endParaRPr lang="hu-HU" sz="2400"/>
        </a:p>
      </dgm:t>
    </dgm:pt>
    <dgm:pt modelId="{4BA10101-5E15-4840-ADFF-EEA3F6FCD7EC}" type="sibTrans" cxnId="{E5ABA7F6-4B8D-4E72-B04F-66EC6F73C368}">
      <dgm:prSet/>
      <dgm:spPr/>
      <dgm:t>
        <a:bodyPr/>
        <a:lstStyle/>
        <a:p>
          <a:endParaRPr lang="hu-HU" sz="2400"/>
        </a:p>
      </dgm:t>
    </dgm:pt>
    <dgm:pt modelId="{4F768964-1F98-4761-9859-4298BCB65AC6}">
      <dgm:prSet phldrT="[Szöveg]" custT="1"/>
      <dgm:spPr/>
      <dgm:t>
        <a:bodyPr/>
        <a:lstStyle/>
        <a:p>
          <a:r>
            <a:rPr lang="hu-HU" sz="2400" dirty="0"/>
            <a:t>Politika </a:t>
          </a:r>
          <a:r>
            <a:rPr lang="hu-HU" sz="2400" dirty="0" err="1"/>
            <a:t>ideologizálódása</a:t>
          </a:r>
          <a:r>
            <a:rPr lang="hu-HU" sz="2400" dirty="0"/>
            <a:t>, liberalizmus</a:t>
          </a:r>
        </a:p>
      </dgm:t>
    </dgm:pt>
    <dgm:pt modelId="{0D941E74-4577-423B-92A5-CE5ACDB872CF}" type="parTrans" cxnId="{3A9EDC96-2476-47A5-BBE0-938AA975FD3D}">
      <dgm:prSet/>
      <dgm:spPr/>
      <dgm:t>
        <a:bodyPr/>
        <a:lstStyle/>
        <a:p>
          <a:endParaRPr lang="hu-HU" sz="2400"/>
        </a:p>
      </dgm:t>
    </dgm:pt>
    <dgm:pt modelId="{5822171A-C3F7-439E-ACBF-1DA9F6DE5377}" type="sibTrans" cxnId="{3A9EDC96-2476-47A5-BBE0-938AA975FD3D}">
      <dgm:prSet/>
      <dgm:spPr/>
      <dgm:t>
        <a:bodyPr/>
        <a:lstStyle/>
        <a:p>
          <a:endParaRPr lang="hu-HU" sz="2400"/>
        </a:p>
      </dgm:t>
    </dgm:pt>
    <dgm:pt modelId="{7EABA70A-94E8-421B-9EF0-ADB53370F117}">
      <dgm:prSet phldrT="[Szöveg]" custT="1"/>
      <dgm:spPr/>
      <dgm:t>
        <a:bodyPr/>
        <a:lstStyle/>
        <a:p>
          <a:r>
            <a:rPr lang="hu-HU" sz="2400" dirty="0"/>
            <a:t>Nagykoalíció erősödése (</a:t>
          </a:r>
          <a:r>
            <a:rPr lang="hu-HU" sz="2400" dirty="0" err="1"/>
            <a:t>korm.</a:t>
          </a:r>
          <a:r>
            <a:rPr lang="hu-HU" sz="2400" dirty="0"/>
            <a:t>, hatalmi)</a:t>
          </a:r>
        </a:p>
      </dgm:t>
    </dgm:pt>
    <dgm:pt modelId="{EA412564-82F4-46CB-9E01-575A580AFA23}" type="parTrans" cxnId="{B4ECA53C-D7E9-483E-AC1D-D97683FDE936}">
      <dgm:prSet/>
      <dgm:spPr/>
      <dgm:t>
        <a:bodyPr/>
        <a:lstStyle/>
        <a:p>
          <a:endParaRPr lang="hu-HU" sz="2400"/>
        </a:p>
      </dgm:t>
    </dgm:pt>
    <dgm:pt modelId="{FFAB20C7-D2C8-45D5-91A0-897305596AE3}" type="sibTrans" cxnId="{B4ECA53C-D7E9-483E-AC1D-D97683FDE936}">
      <dgm:prSet/>
      <dgm:spPr/>
      <dgm:t>
        <a:bodyPr/>
        <a:lstStyle/>
        <a:p>
          <a:endParaRPr lang="hu-HU" sz="2400"/>
        </a:p>
      </dgm:t>
    </dgm:pt>
    <dgm:pt modelId="{ED567F96-1FF0-4494-80E3-EB24EC076C2C}">
      <dgm:prSet phldrT="[Szöveg]" custT="1"/>
      <dgm:spPr/>
      <dgm:t>
        <a:bodyPr/>
        <a:lstStyle/>
        <a:p>
          <a:r>
            <a:rPr lang="hu-HU" sz="2400" dirty="0"/>
            <a:t>Csökken gazdasági növekedés</a:t>
          </a:r>
        </a:p>
      </dgm:t>
    </dgm:pt>
    <dgm:pt modelId="{3DA03F42-8D28-4259-AB11-8A50A7187F59}" type="parTrans" cxnId="{75C0AE0F-DE7A-4152-921D-47F95B0B4DC5}">
      <dgm:prSet/>
      <dgm:spPr/>
      <dgm:t>
        <a:bodyPr/>
        <a:lstStyle/>
        <a:p>
          <a:endParaRPr lang="hu-HU" sz="2400"/>
        </a:p>
      </dgm:t>
    </dgm:pt>
    <dgm:pt modelId="{073640C7-A33B-4D4F-B6D0-55418CED38CD}" type="sibTrans" cxnId="{75C0AE0F-DE7A-4152-921D-47F95B0B4DC5}">
      <dgm:prSet/>
      <dgm:spPr/>
      <dgm:t>
        <a:bodyPr/>
        <a:lstStyle/>
        <a:p>
          <a:endParaRPr lang="hu-HU" sz="2400"/>
        </a:p>
      </dgm:t>
    </dgm:pt>
    <dgm:pt modelId="{DC17936F-3A57-4FE3-88F5-89ED1D531C4A}">
      <dgm:prSet phldrT="[Szöveg]" custT="1"/>
      <dgm:spPr/>
      <dgm:t>
        <a:bodyPr/>
        <a:lstStyle/>
        <a:p>
          <a:r>
            <a:rPr lang="hu-HU" sz="2400" dirty="0"/>
            <a:t>Új gazdasági prioritások (</a:t>
          </a:r>
          <a:r>
            <a:rPr lang="hu-HU" sz="2400" dirty="0" err="1"/>
            <a:t>konsz</a:t>
          </a:r>
          <a:r>
            <a:rPr lang="hu-HU" sz="2400" dirty="0"/>
            <a:t>., </a:t>
          </a:r>
          <a:r>
            <a:rPr lang="hu-HU" sz="2400" dirty="0" err="1"/>
            <a:t>stab</a:t>
          </a:r>
          <a:r>
            <a:rPr lang="hu-HU" sz="2400" dirty="0"/>
            <a:t>.)</a:t>
          </a:r>
        </a:p>
      </dgm:t>
    </dgm:pt>
    <dgm:pt modelId="{A432F31C-C43C-4BF7-AC75-A1ECA2852087}" type="parTrans" cxnId="{F903291A-BE21-40AD-914C-4D64605F809F}">
      <dgm:prSet/>
      <dgm:spPr/>
      <dgm:t>
        <a:bodyPr/>
        <a:lstStyle/>
        <a:p>
          <a:endParaRPr lang="hu-HU" sz="2400"/>
        </a:p>
      </dgm:t>
    </dgm:pt>
    <dgm:pt modelId="{F8DB6561-D494-4544-AC73-A2AFB44D9E05}" type="sibTrans" cxnId="{F903291A-BE21-40AD-914C-4D64605F809F}">
      <dgm:prSet/>
      <dgm:spPr/>
      <dgm:t>
        <a:bodyPr/>
        <a:lstStyle/>
        <a:p>
          <a:endParaRPr lang="hu-HU" sz="2400"/>
        </a:p>
      </dgm:t>
    </dgm:pt>
    <dgm:pt modelId="{5E25AA3E-E60C-45E8-B721-0B4A8AFCDF9B}" type="pres">
      <dgm:prSet presAssocID="{FDA3B998-EFF0-4681-A9C8-BBB1E033AC41}" presName="linear" presStyleCnt="0">
        <dgm:presLayoutVars>
          <dgm:dir/>
          <dgm:animLvl val="lvl"/>
          <dgm:resizeHandles val="exact"/>
        </dgm:presLayoutVars>
      </dgm:prSet>
      <dgm:spPr/>
    </dgm:pt>
    <dgm:pt modelId="{3B05819D-4AF4-4487-8282-7CE50573FE5C}" type="pres">
      <dgm:prSet presAssocID="{D0F825D1-0B1F-4101-980E-8AB95E0E5136}" presName="parentLin" presStyleCnt="0"/>
      <dgm:spPr/>
    </dgm:pt>
    <dgm:pt modelId="{379AC1A2-8397-4BF0-AD0F-C48AF1F62F70}" type="pres">
      <dgm:prSet presAssocID="{D0F825D1-0B1F-4101-980E-8AB95E0E5136}" presName="parentLeftMargin" presStyleLbl="node1" presStyleIdx="0" presStyleCnt="5"/>
      <dgm:spPr/>
    </dgm:pt>
    <dgm:pt modelId="{A017A4C8-5B62-4B68-AD0C-E80974F87B49}" type="pres">
      <dgm:prSet presAssocID="{D0F825D1-0B1F-4101-980E-8AB95E0E5136}" presName="parentText" presStyleLbl="node1" presStyleIdx="0" presStyleCnt="5">
        <dgm:presLayoutVars>
          <dgm:chMax val="0"/>
          <dgm:bulletEnabled val="1"/>
        </dgm:presLayoutVars>
      </dgm:prSet>
      <dgm:spPr/>
    </dgm:pt>
    <dgm:pt modelId="{2EF49032-2437-482B-87BC-C71332E2F339}" type="pres">
      <dgm:prSet presAssocID="{D0F825D1-0B1F-4101-980E-8AB95E0E5136}" presName="negativeSpace" presStyleCnt="0"/>
      <dgm:spPr/>
    </dgm:pt>
    <dgm:pt modelId="{C37FED31-7214-4551-9C33-B70E2A4A9E62}" type="pres">
      <dgm:prSet presAssocID="{D0F825D1-0B1F-4101-980E-8AB95E0E5136}" presName="childText" presStyleLbl="conFgAcc1" presStyleIdx="0" presStyleCnt="5">
        <dgm:presLayoutVars>
          <dgm:bulletEnabled val="1"/>
        </dgm:presLayoutVars>
      </dgm:prSet>
      <dgm:spPr/>
    </dgm:pt>
    <dgm:pt modelId="{891F990B-A780-49B9-A06A-030AA388C210}" type="pres">
      <dgm:prSet presAssocID="{4BA10101-5E15-4840-ADFF-EEA3F6FCD7EC}" presName="spaceBetweenRectangles" presStyleCnt="0"/>
      <dgm:spPr/>
    </dgm:pt>
    <dgm:pt modelId="{054C443C-25C5-4D7B-99BF-FC0992C30BDC}" type="pres">
      <dgm:prSet presAssocID="{4F768964-1F98-4761-9859-4298BCB65AC6}" presName="parentLin" presStyleCnt="0"/>
      <dgm:spPr/>
    </dgm:pt>
    <dgm:pt modelId="{5A3B25E4-0E24-41F9-8A82-1F23A391AA37}" type="pres">
      <dgm:prSet presAssocID="{4F768964-1F98-4761-9859-4298BCB65AC6}" presName="parentLeftMargin" presStyleLbl="node1" presStyleIdx="0" presStyleCnt="5"/>
      <dgm:spPr/>
    </dgm:pt>
    <dgm:pt modelId="{246CC107-C138-4EAF-86B8-C20FE620E645}" type="pres">
      <dgm:prSet presAssocID="{4F768964-1F98-4761-9859-4298BCB65AC6}" presName="parentText" presStyleLbl="node1" presStyleIdx="1" presStyleCnt="5">
        <dgm:presLayoutVars>
          <dgm:chMax val="0"/>
          <dgm:bulletEnabled val="1"/>
        </dgm:presLayoutVars>
      </dgm:prSet>
      <dgm:spPr/>
    </dgm:pt>
    <dgm:pt modelId="{450722F3-2BC7-432E-B622-3C3B67A9A75E}" type="pres">
      <dgm:prSet presAssocID="{4F768964-1F98-4761-9859-4298BCB65AC6}" presName="negativeSpace" presStyleCnt="0"/>
      <dgm:spPr/>
    </dgm:pt>
    <dgm:pt modelId="{02B68D12-5D69-4B23-98FC-17D9BEC1858E}" type="pres">
      <dgm:prSet presAssocID="{4F768964-1F98-4761-9859-4298BCB65AC6}" presName="childText" presStyleLbl="conFgAcc1" presStyleIdx="1" presStyleCnt="5">
        <dgm:presLayoutVars>
          <dgm:bulletEnabled val="1"/>
        </dgm:presLayoutVars>
      </dgm:prSet>
      <dgm:spPr/>
    </dgm:pt>
    <dgm:pt modelId="{B42D6EB8-6054-4681-8A11-E91EEAF131B0}" type="pres">
      <dgm:prSet presAssocID="{5822171A-C3F7-439E-ACBF-1DA9F6DE5377}" presName="spaceBetweenRectangles" presStyleCnt="0"/>
      <dgm:spPr/>
    </dgm:pt>
    <dgm:pt modelId="{F69F65C7-5289-40DF-8977-42CCE973B6B0}" type="pres">
      <dgm:prSet presAssocID="{7EABA70A-94E8-421B-9EF0-ADB53370F117}" presName="parentLin" presStyleCnt="0"/>
      <dgm:spPr/>
    </dgm:pt>
    <dgm:pt modelId="{305D06E9-09B0-4BAC-9BFD-8766D1E86B86}" type="pres">
      <dgm:prSet presAssocID="{7EABA70A-94E8-421B-9EF0-ADB53370F117}" presName="parentLeftMargin" presStyleLbl="node1" presStyleIdx="1" presStyleCnt="5"/>
      <dgm:spPr/>
    </dgm:pt>
    <dgm:pt modelId="{371C72DE-4323-42A0-9361-294260E930B3}" type="pres">
      <dgm:prSet presAssocID="{7EABA70A-94E8-421B-9EF0-ADB53370F117}" presName="parentText" presStyleLbl="node1" presStyleIdx="2" presStyleCnt="5">
        <dgm:presLayoutVars>
          <dgm:chMax val="0"/>
          <dgm:bulletEnabled val="1"/>
        </dgm:presLayoutVars>
      </dgm:prSet>
      <dgm:spPr/>
    </dgm:pt>
    <dgm:pt modelId="{65DC81DC-0C35-450C-B789-E43285AE000C}" type="pres">
      <dgm:prSet presAssocID="{7EABA70A-94E8-421B-9EF0-ADB53370F117}" presName="negativeSpace" presStyleCnt="0"/>
      <dgm:spPr/>
    </dgm:pt>
    <dgm:pt modelId="{D9C987CB-410F-4873-A129-C0AFDAF8C9EA}" type="pres">
      <dgm:prSet presAssocID="{7EABA70A-94E8-421B-9EF0-ADB53370F117}" presName="childText" presStyleLbl="conFgAcc1" presStyleIdx="2" presStyleCnt="5">
        <dgm:presLayoutVars>
          <dgm:bulletEnabled val="1"/>
        </dgm:presLayoutVars>
      </dgm:prSet>
      <dgm:spPr/>
    </dgm:pt>
    <dgm:pt modelId="{7769924E-8E75-49E9-A8C1-2FFEF1D62697}" type="pres">
      <dgm:prSet presAssocID="{FFAB20C7-D2C8-45D5-91A0-897305596AE3}" presName="spaceBetweenRectangles" presStyleCnt="0"/>
      <dgm:spPr/>
    </dgm:pt>
    <dgm:pt modelId="{D4171ADB-90B3-4979-8AE1-BC487214144D}" type="pres">
      <dgm:prSet presAssocID="{ED567F96-1FF0-4494-80E3-EB24EC076C2C}" presName="parentLin" presStyleCnt="0"/>
      <dgm:spPr/>
    </dgm:pt>
    <dgm:pt modelId="{BF76C192-08BF-4537-8A87-47EC4E6CCAC5}" type="pres">
      <dgm:prSet presAssocID="{ED567F96-1FF0-4494-80E3-EB24EC076C2C}" presName="parentLeftMargin" presStyleLbl="node1" presStyleIdx="2" presStyleCnt="5"/>
      <dgm:spPr/>
    </dgm:pt>
    <dgm:pt modelId="{6A2DED9E-8BA9-43FD-92E0-C3FD21EF5CB2}" type="pres">
      <dgm:prSet presAssocID="{ED567F96-1FF0-4494-80E3-EB24EC076C2C}" presName="parentText" presStyleLbl="node1" presStyleIdx="3" presStyleCnt="5">
        <dgm:presLayoutVars>
          <dgm:chMax val="0"/>
          <dgm:bulletEnabled val="1"/>
        </dgm:presLayoutVars>
      </dgm:prSet>
      <dgm:spPr/>
    </dgm:pt>
    <dgm:pt modelId="{E7500B90-E12D-4343-8194-C5D6A4CCBFCD}" type="pres">
      <dgm:prSet presAssocID="{ED567F96-1FF0-4494-80E3-EB24EC076C2C}" presName="negativeSpace" presStyleCnt="0"/>
      <dgm:spPr/>
    </dgm:pt>
    <dgm:pt modelId="{CE5F244E-1E7E-45D3-A4BB-5EA35007AF32}" type="pres">
      <dgm:prSet presAssocID="{ED567F96-1FF0-4494-80E3-EB24EC076C2C}" presName="childText" presStyleLbl="conFgAcc1" presStyleIdx="3" presStyleCnt="5">
        <dgm:presLayoutVars>
          <dgm:bulletEnabled val="1"/>
        </dgm:presLayoutVars>
      </dgm:prSet>
      <dgm:spPr/>
    </dgm:pt>
    <dgm:pt modelId="{DC9CFEAD-8CD3-4698-A532-E098020566DF}" type="pres">
      <dgm:prSet presAssocID="{073640C7-A33B-4D4F-B6D0-55418CED38CD}" presName="spaceBetweenRectangles" presStyleCnt="0"/>
      <dgm:spPr/>
    </dgm:pt>
    <dgm:pt modelId="{A8B36F21-727B-4153-B0AA-31291F757389}" type="pres">
      <dgm:prSet presAssocID="{DC17936F-3A57-4FE3-88F5-89ED1D531C4A}" presName="parentLin" presStyleCnt="0"/>
      <dgm:spPr/>
    </dgm:pt>
    <dgm:pt modelId="{FC5B37C8-65D4-4F76-B321-BB35A3F3A944}" type="pres">
      <dgm:prSet presAssocID="{DC17936F-3A57-4FE3-88F5-89ED1D531C4A}" presName="parentLeftMargin" presStyleLbl="node1" presStyleIdx="3" presStyleCnt="5"/>
      <dgm:spPr/>
    </dgm:pt>
    <dgm:pt modelId="{4053F995-DB1B-4476-9D85-67BBD4980B2D}" type="pres">
      <dgm:prSet presAssocID="{DC17936F-3A57-4FE3-88F5-89ED1D531C4A}" presName="parentText" presStyleLbl="node1" presStyleIdx="4" presStyleCnt="5">
        <dgm:presLayoutVars>
          <dgm:chMax val="0"/>
          <dgm:bulletEnabled val="1"/>
        </dgm:presLayoutVars>
      </dgm:prSet>
      <dgm:spPr/>
    </dgm:pt>
    <dgm:pt modelId="{8FA858F5-6F7E-408A-9ED7-2AABC8C8D860}" type="pres">
      <dgm:prSet presAssocID="{DC17936F-3A57-4FE3-88F5-89ED1D531C4A}" presName="negativeSpace" presStyleCnt="0"/>
      <dgm:spPr/>
    </dgm:pt>
    <dgm:pt modelId="{68DAE8B7-BDE1-4623-965C-3D7EBE856D79}" type="pres">
      <dgm:prSet presAssocID="{DC17936F-3A57-4FE3-88F5-89ED1D531C4A}" presName="childText" presStyleLbl="conFgAcc1" presStyleIdx="4" presStyleCnt="5">
        <dgm:presLayoutVars>
          <dgm:bulletEnabled val="1"/>
        </dgm:presLayoutVars>
      </dgm:prSet>
      <dgm:spPr/>
    </dgm:pt>
  </dgm:ptLst>
  <dgm:cxnLst>
    <dgm:cxn modelId="{75C0AE0F-DE7A-4152-921D-47F95B0B4DC5}" srcId="{FDA3B998-EFF0-4681-A9C8-BBB1E033AC41}" destId="{ED567F96-1FF0-4494-80E3-EB24EC076C2C}" srcOrd="3" destOrd="0" parTransId="{3DA03F42-8D28-4259-AB11-8A50A7187F59}" sibTransId="{073640C7-A33B-4D4F-B6D0-55418CED38CD}"/>
    <dgm:cxn modelId="{0E50F812-C0C9-416B-9B05-C0557C5A2FEE}" type="presOf" srcId="{DC17936F-3A57-4FE3-88F5-89ED1D531C4A}" destId="{FC5B37C8-65D4-4F76-B321-BB35A3F3A944}" srcOrd="0" destOrd="0" presId="urn:microsoft.com/office/officeart/2005/8/layout/list1"/>
    <dgm:cxn modelId="{F903291A-BE21-40AD-914C-4D64605F809F}" srcId="{FDA3B998-EFF0-4681-A9C8-BBB1E033AC41}" destId="{DC17936F-3A57-4FE3-88F5-89ED1D531C4A}" srcOrd="4" destOrd="0" parTransId="{A432F31C-C43C-4BF7-AC75-A1ECA2852087}" sibTransId="{F8DB6561-D494-4544-AC73-A2AFB44D9E05}"/>
    <dgm:cxn modelId="{9A8FFB22-68BB-4756-B287-12A26AB3DCB7}" type="presOf" srcId="{DC17936F-3A57-4FE3-88F5-89ED1D531C4A}" destId="{4053F995-DB1B-4476-9D85-67BBD4980B2D}" srcOrd="1" destOrd="0" presId="urn:microsoft.com/office/officeart/2005/8/layout/list1"/>
    <dgm:cxn modelId="{B4ECA53C-D7E9-483E-AC1D-D97683FDE936}" srcId="{FDA3B998-EFF0-4681-A9C8-BBB1E033AC41}" destId="{7EABA70A-94E8-421B-9EF0-ADB53370F117}" srcOrd="2" destOrd="0" parTransId="{EA412564-82F4-46CB-9E01-575A580AFA23}" sibTransId="{FFAB20C7-D2C8-45D5-91A0-897305596AE3}"/>
    <dgm:cxn modelId="{4BF7205C-CDED-45C8-AC0C-2D47EF2C1FBD}" type="presOf" srcId="{7EABA70A-94E8-421B-9EF0-ADB53370F117}" destId="{371C72DE-4323-42A0-9361-294260E930B3}" srcOrd="1" destOrd="0" presId="urn:microsoft.com/office/officeart/2005/8/layout/list1"/>
    <dgm:cxn modelId="{FAA19161-0274-49E9-BEF5-80BFE316B987}" type="presOf" srcId="{4F768964-1F98-4761-9859-4298BCB65AC6}" destId="{5A3B25E4-0E24-41F9-8A82-1F23A391AA37}" srcOrd="0" destOrd="0" presId="urn:microsoft.com/office/officeart/2005/8/layout/list1"/>
    <dgm:cxn modelId="{28B6206E-1C2B-415D-83A0-B605DBD7ED1D}" type="presOf" srcId="{7EABA70A-94E8-421B-9EF0-ADB53370F117}" destId="{305D06E9-09B0-4BAC-9BFD-8766D1E86B86}" srcOrd="0" destOrd="0" presId="urn:microsoft.com/office/officeart/2005/8/layout/list1"/>
    <dgm:cxn modelId="{97735A7D-E627-4A89-ACF1-1C15132CE7D1}" type="presOf" srcId="{ED567F96-1FF0-4494-80E3-EB24EC076C2C}" destId="{BF76C192-08BF-4537-8A87-47EC4E6CCAC5}" srcOrd="0" destOrd="0" presId="urn:microsoft.com/office/officeart/2005/8/layout/list1"/>
    <dgm:cxn modelId="{3A9EDC96-2476-47A5-BBE0-938AA975FD3D}" srcId="{FDA3B998-EFF0-4681-A9C8-BBB1E033AC41}" destId="{4F768964-1F98-4761-9859-4298BCB65AC6}" srcOrd="1" destOrd="0" parTransId="{0D941E74-4577-423B-92A5-CE5ACDB872CF}" sibTransId="{5822171A-C3F7-439E-ACBF-1DA9F6DE5377}"/>
    <dgm:cxn modelId="{56A285D9-08DB-4FE2-ADD1-C043818B46F7}" type="presOf" srcId="{ED567F96-1FF0-4494-80E3-EB24EC076C2C}" destId="{6A2DED9E-8BA9-43FD-92E0-C3FD21EF5CB2}" srcOrd="1" destOrd="0" presId="urn:microsoft.com/office/officeart/2005/8/layout/list1"/>
    <dgm:cxn modelId="{9F06E7DA-0A36-49ED-822D-D4E8423E71AA}" type="presOf" srcId="{FDA3B998-EFF0-4681-A9C8-BBB1E033AC41}" destId="{5E25AA3E-E60C-45E8-B721-0B4A8AFCDF9B}" srcOrd="0" destOrd="0" presId="urn:microsoft.com/office/officeart/2005/8/layout/list1"/>
    <dgm:cxn modelId="{8AEB25F0-A13D-4ED6-9B14-8BE84E01B384}" type="presOf" srcId="{D0F825D1-0B1F-4101-980E-8AB95E0E5136}" destId="{A017A4C8-5B62-4B68-AD0C-E80974F87B49}" srcOrd="1" destOrd="0" presId="urn:microsoft.com/office/officeart/2005/8/layout/list1"/>
    <dgm:cxn modelId="{E5ABA7F6-4B8D-4E72-B04F-66EC6F73C368}" srcId="{FDA3B998-EFF0-4681-A9C8-BBB1E033AC41}" destId="{D0F825D1-0B1F-4101-980E-8AB95E0E5136}" srcOrd="0" destOrd="0" parTransId="{C331D658-3222-4293-85D6-A0835D931703}" sibTransId="{4BA10101-5E15-4840-ADFF-EEA3F6FCD7EC}"/>
    <dgm:cxn modelId="{730749F9-EF49-4001-A67E-F175C68A7DF9}" type="presOf" srcId="{D0F825D1-0B1F-4101-980E-8AB95E0E5136}" destId="{379AC1A2-8397-4BF0-AD0F-C48AF1F62F70}" srcOrd="0" destOrd="0" presId="urn:microsoft.com/office/officeart/2005/8/layout/list1"/>
    <dgm:cxn modelId="{44D717FF-4E30-4629-ABEF-8EFA06B8AB9F}" type="presOf" srcId="{4F768964-1F98-4761-9859-4298BCB65AC6}" destId="{246CC107-C138-4EAF-86B8-C20FE620E645}" srcOrd="1" destOrd="0" presId="urn:microsoft.com/office/officeart/2005/8/layout/list1"/>
    <dgm:cxn modelId="{7980ECA2-DD43-437D-A660-656D40D8A095}" type="presParOf" srcId="{5E25AA3E-E60C-45E8-B721-0B4A8AFCDF9B}" destId="{3B05819D-4AF4-4487-8282-7CE50573FE5C}" srcOrd="0" destOrd="0" presId="urn:microsoft.com/office/officeart/2005/8/layout/list1"/>
    <dgm:cxn modelId="{22C6CF92-F780-4F12-8A5A-BA58B53BE759}" type="presParOf" srcId="{3B05819D-4AF4-4487-8282-7CE50573FE5C}" destId="{379AC1A2-8397-4BF0-AD0F-C48AF1F62F70}" srcOrd="0" destOrd="0" presId="urn:microsoft.com/office/officeart/2005/8/layout/list1"/>
    <dgm:cxn modelId="{9F618D4A-30B4-4395-897E-C06A5A14944A}" type="presParOf" srcId="{3B05819D-4AF4-4487-8282-7CE50573FE5C}" destId="{A017A4C8-5B62-4B68-AD0C-E80974F87B49}" srcOrd="1" destOrd="0" presId="urn:microsoft.com/office/officeart/2005/8/layout/list1"/>
    <dgm:cxn modelId="{19294B47-7F72-4B98-98EE-D3629F204E38}" type="presParOf" srcId="{5E25AA3E-E60C-45E8-B721-0B4A8AFCDF9B}" destId="{2EF49032-2437-482B-87BC-C71332E2F339}" srcOrd="1" destOrd="0" presId="urn:microsoft.com/office/officeart/2005/8/layout/list1"/>
    <dgm:cxn modelId="{3FA82C26-D03D-4EBC-B446-4F9BDECE5BB7}" type="presParOf" srcId="{5E25AA3E-E60C-45E8-B721-0B4A8AFCDF9B}" destId="{C37FED31-7214-4551-9C33-B70E2A4A9E62}" srcOrd="2" destOrd="0" presId="urn:microsoft.com/office/officeart/2005/8/layout/list1"/>
    <dgm:cxn modelId="{86A4AE3B-E0D1-43F2-AA00-FF795D20E489}" type="presParOf" srcId="{5E25AA3E-E60C-45E8-B721-0B4A8AFCDF9B}" destId="{891F990B-A780-49B9-A06A-030AA388C210}" srcOrd="3" destOrd="0" presId="urn:microsoft.com/office/officeart/2005/8/layout/list1"/>
    <dgm:cxn modelId="{EBDA96BD-22EC-4518-B337-B92703581EE1}" type="presParOf" srcId="{5E25AA3E-E60C-45E8-B721-0B4A8AFCDF9B}" destId="{054C443C-25C5-4D7B-99BF-FC0992C30BDC}" srcOrd="4" destOrd="0" presId="urn:microsoft.com/office/officeart/2005/8/layout/list1"/>
    <dgm:cxn modelId="{4FFF0D02-6C56-4141-B1BB-9D936FB596B0}" type="presParOf" srcId="{054C443C-25C5-4D7B-99BF-FC0992C30BDC}" destId="{5A3B25E4-0E24-41F9-8A82-1F23A391AA37}" srcOrd="0" destOrd="0" presId="urn:microsoft.com/office/officeart/2005/8/layout/list1"/>
    <dgm:cxn modelId="{462BF67A-F00F-41D3-A0BB-B1C827851D55}" type="presParOf" srcId="{054C443C-25C5-4D7B-99BF-FC0992C30BDC}" destId="{246CC107-C138-4EAF-86B8-C20FE620E645}" srcOrd="1" destOrd="0" presId="urn:microsoft.com/office/officeart/2005/8/layout/list1"/>
    <dgm:cxn modelId="{CA4E5019-77C1-4F5F-9EF4-575D142DF500}" type="presParOf" srcId="{5E25AA3E-E60C-45E8-B721-0B4A8AFCDF9B}" destId="{450722F3-2BC7-432E-B622-3C3B67A9A75E}" srcOrd="5" destOrd="0" presId="urn:microsoft.com/office/officeart/2005/8/layout/list1"/>
    <dgm:cxn modelId="{F98F34F3-8A0C-482F-B5EA-BD97AE921473}" type="presParOf" srcId="{5E25AA3E-E60C-45E8-B721-0B4A8AFCDF9B}" destId="{02B68D12-5D69-4B23-98FC-17D9BEC1858E}" srcOrd="6" destOrd="0" presId="urn:microsoft.com/office/officeart/2005/8/layout/list1"/>
    <dgm:cxn modelId="{56B019F2-C1A3-4827-AB59-58E91580EB3C}" type="presParOf" srcId="{5E25AA3E-E60C-45E8-B721-0B4A8AFCDF9B}" destId="{B42D6EB8-6054-4681-8A11-E91EEAF131B0}" srcOrd="7" destOrd="0" presId="urn:microsoft.com/office/officeart/2005/8/layout/list1"/>
    <dgm:cxn modelId="{C112E3EA-90B0-43D8-8780-FF59F20E30D2}" type="presParOf" srcId="{5E25AA3E-E60C-45E8-B721-0B4A8AFCDF9B}" destId="{F69F65C7-5289-40DF-8977-42CCE973B6B0}" srcOrd="8" destOrd="0" presId="urn:microsoft.com/office/officeart/2005/8/layout/list1"/>
    <dgm:cxn modelId="{03149003-8B99-4E3C-B056-11D96E11B3F3}" type="presParOf" srcId="{F69F65C7-5289-40DF-8977-42CCE973B6B0}" destId="{305D06E9-09B0-4BAC-9BFD-8766D1E86B86}" srcOrd="0" destOrd="0" presId="urn:microsoft.com/office/officeart/2005/8/layout/list1"/>
    <dgm:cxn modelId="{71701BD8-281B-4C23-9D5B-3E9B72C08FC7}" type="presParOf" srcId="{F69F65C7-5289-40DF-8977-42CCE973B6B0}" destId="{371C72DE-4323-42A0-9361-294260E930B3}" srcOrd="1" destOrd="0" presId="urn:microsoft.com/office/officeart/2005/8/layout/list1"/>
    <dgm:cxn modelId="{C92BD8A6-7590-4C1B-9E78-C4BB6A0A1E16}" type="presParOf" srcId="{5E25AA3E-E60C-45E8-B721-0B4A8AFCDF9B}" destId="{65DC81DC-0C35-450C-B789-E43285AE000C}" srcOrd="9" destOrd="0" presId="urn:microsoft.com/office/officeart/2005/8/layout/list1"/>
    <dgm:cxn modelId="{CF207339-057E-4C25-813A-7556829DAA28}" type="presParOf" srcId="{5E25AA3E-E60C-45E8-B721-0B4A8AFCDF9B}" destId="{D9C987CB-410F-4873-A129-C0AFDAF8C9EA}" srcOrd="10" destOrd="0" presId="urn:microsoft.com/office/officeart/2005/8/layout/list1"/>
    <dgm:cxn modelId="{E63C8CC8-FAE6-4997-A459-9184A98FF275}" type="presParOf" srcId="{5E25AA3E-E60C-45E8-B721-0B4A8AFCDF9B}" destId="{7769924E-8E75-49E9-A8C1-2FFEF1D62697}" srcOrd="11" destOrd="0" presId="urn:microsoft.com/office/officeart/2005/8/layout/list1"/>
    <dgm:cxn modelId="{E3F843D0-22E7-4B44-9453-4CA8542E2237}" type="presParOf" srcId="{5E25AA3E-E60C-45E8-B721-0B4A8AFCDF9B}" destId="{D4171ADB-90B3-4979-8AE1-BC487214144D}" srcOrd="12" destOrd="0" presId="urn:microsoft.com/office/officeart/2005/8/layout/list1"/>
    <dgm:cxn modelId="{5884C075-DC6B-4DBA-8BCF-628DCAD65D31}" type="presParOf" srcId="{D4171ADB-90B3-4979-8AE1-BC487214144D}" destId="{BF76C192-08BF-4537-8A87-47EC4E6CCAC5}" srcOrd="0" destOrd="0" presId="urn:microsoft.com/office/officeart/2005/8/layout/list1"/>
    <dgm:cxn modelId="{CB43F7DF-64E4-45D9-B27A-ADBA83EC7C7C}" type="presParOf" srcId="{D4171ADB-90B3-4979-8AE1-BC487214144D}" destId="{6A2DED9E-8BA9-43FD-92E0-C3FD21EF5CB2}" srcOrd="1" destOrd="0" presId="urn:microsoft.com/office/officeart/2005/8/layout/list1"/>
    <dgm:cxn modelId="{C93231CB-B28A-4CCE-80F4-270E7BA57C3E}" type="presParOf" srcId="{5E25AA3E-E60C-45E8-B721-0B4A8AFCDF9B}" destId="{E7500B90-E12D-4343-8194-C5D6A4CCBFCD}" srcOrd="13" destOrd="0" presId="urn:microsoft.com/office/officeart/2005/8/layout/list1"/>
    <dgm:cxn modelId="{2CAD2D54-AF3F-47C3-8A1B-080C2EC7F816}" type="presParOf" srcId="{5E25AA3E-E60C-45E8-B721-0B4A8AFCDF9B}" destId="{CE5F244E-1E7E-45D3-A4BB-5EA35007AF32}" srcOrd="14" destOrd="0" presId="urn:microsoft.com/office/officeart/2005/8/layout/list1"/>
    <dgm:cxn modelId="{35F5A61E-2EFA-4AFD-A016-44C8B8065F83}" type="presParOf" srcId="{5E25AA3E-E60C-45E8-B721-0B4A8AFCDF9B}" destId="{DC9CFEAD-8CD3-4698-A532-E098020566DF}" srcOrd="15" destOrd="0" presId="urn:microsoft.com/office/officeart/2005/8/layout/list1"/>
    <dgm:cxn modelId="{0968970C-509F-472A-BA9B-A3D1D7E77C38}" type="presParOf" srcId="{5E25AA3E-E60C-45E8-B721-0B4A8AFCDF9B}" destId="{A8B36F21-727B-4153-B0AA-31291F757389}" srcOrd="16" destOrd="0" presId="urn:microsoft.com/office/officeart/2005/8/layout/list1"/>
    <dgm:cxn modelId="{C7365E4B-DD57-4771-BD34-C77D24EC5D4D}" type="presParOf" srcId="{A8B36F21-727B-4153-B0AA-31291F757389}" destId="{FC5B37C8-65D4-4F76-B321-BB35A3F3A944}" srcOrd="0" destOrd="0" presId="urn:microsoft.com/office/officeart/2005/8/layout/list1"/>
    <dgm:cxn modelId="{9ACE4A5E-E4C8-4FD5-94DC-8A264E5B915A}" type="presParOf" srcId="{A8B36F21-727B-4153-B0AA-31291F757389}" destId="{4053F995-DB1B-4476-9D85-67BBD4980B2D}" srcOrd="1" destOrd="0" presId="urn:microsoft.com/office/officeart/2005/8/layout/list1"/>
    <dgm:cxn modelId="{9E7F5EBE-9EE3-4268-8814-EAC6006E5853}" type="presParOf" srcId="{5E25AA3E-E60C-45E8-B721-0B4A8AFCDF9B}" destId="{8FA858F5-6F7E-408A-9ED7-2AABC8C8D860}" srcOrd="17" destOrd="0" presId="urn:microsoft.com/office/officeart/2005/8/layout/list1"/>
    <dgm:cxn modelId="{B3F9CE38-25AC-4E24-90AC-316E6D3B225A}" type="presParOf" srcId="{5E25AA3E-E60C-45E8-B721-0B4A8AFCDF9B}" destId="{68DAE8B7-BDE1-4623-965C-3D7EBE856D79}"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7FED31-7214-4551-9C33-B70E2A4A9E62}">
      <dsp:nvSpPr>
        <dsp:cNvPr id="0" name=""/>
        <dsp:cNvSpPr/>
      </dsp:nvSpPr>
      <dsp:spPr>
        <a:xfrm>
          <a:off x="0" y="389210"/>
          <a:ext cx="8471859" cy="6300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17A4C8-5B62-4B68-AD0C-E80974F87B49}">
      <dsp:nvSpPr>
        <dsp:cNvPr id="0" name=""/>
        <dsp:cNvSpPr/>
      </dsp:nvSpPr>
      <dsp:spPr>
        <a:xfrm>
          <a:off x="423592" y="20210"/>
          <a:ext cx="5930301" cy="7380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151" tIns="0" rIns="224151" bIns="0" numCol="1" spcCol="1270" anchor="ctr" anchorCtr="0">
          <a:noAutofit/>
        </a:bodyPr>
        <a:lstStyle/>
        <a:p>
          <a:pPr marL="0" lvl="0" indent="0" algn="l" defTabSz="1066800">
            <a:lnSpc>
              <a:spcPct val="90000"/>
            </a:lnSpc>
            <a:spcBef>
              <a:spcPct val="0"/>
            </a:spcBef>
            <a:spcAft>
              <a:spcPct val="35000"/>
            </a:spcAft>
            <a:buNone/>
          </a:pPr>
          <a:r>
            <a:rPr lang="hu-HU" sz="2400" kern="1200" dirty="0"/>
            <a:t>Társadalom </a:t>
          </a:r>
          <a:r>
            <a:rPr lang="hu-HU" sz="2400" kern="1200" dirty="0" err="1"/>
            <a:t>pluralizálódása</a:t>
          </a:r>
          <a:endParaRPr lang="hu-HU" sz="2400" kern="1200" dirty="0"/>
        </a:p>
      </dsp:txBody>
      <dsp:txXfrm>
        <a:off x="459618" y="56236"/>
        <a:ext cx="5858249" cy="665948"/>
      </dsp:txXfrm>
    </dsp:sp>
    <dsp:sp modelId="{02B68D12-5D69-4B23-98FC-17D9BEC1858E}">
      <dsp:nvSpPr>
        <dsp:cNvPr id="0" name=""/>
        <dsp:cNvSpPr/>
      </dsp:nvSpPr>
      <dsp:spPr>
        <a:xfrm>
          <a:off x="0" y="1523210"/>
          <a:ext cx="8471859" cy="630000"/>
        </a:xfrm>
        <a:prstGeom prst="rect">
          <a:avLst/>
        </a:prstGeom>
        <a:solidFill>
          <a:schemeClr val="lt1">
            <a:alpha val="90000"/>
            <a:hueOff val="0"/>
            <a:satOff val="0"/>
            <a:lumOff val="0"/>
            <a:alphaOff val="0"/>
          </a:schemeClr>
        </a:solidFill>
        <a:ln w="25400" cap="flat" cmpd="sng" algn="ctr">
          <a:solidFill>
            <a:schemeClr val="accent5">
              <a:hueOff val="-2890246"/>
              <a:satOff val="12025"/>
              <a:lumOff val="-3971"/>
              <a:alphaOff val="0"/>
            </a:schemeClr>
          </a:solidFill>
          <a:prstDash val="solid"/>
        </a:ln>
        <a:effectLst/>
      </dsp:spPr>
      <dsp:style>
        <a:lnRef idx="2">
          <a:scrgbClr r="0" g="0" b="0"/>
        </a:lnRef>
        <a:fillRef idx="1">
          <a:scrgbClr r="0" g="0" b="0"/>
        </a:fillRef>
        <a:effectRef idx="0">
          <a:scrgbClr r="0" g="0" b="0"/>
        </a:effectRef>
        <a:fontRef idx="minor"/>
      </dsp:style>
    </dsp:sp>
    <dsp:sp modelId="{246CC107-C138-4EAF-86B8-C20FE620E645}">
      <dsp:nvSpPr>
        <dsp:cNvPr id="0" name=""/>
        <dsp:cNvSpPr/>
      </dsp:nvSpPr>
      <dsp:spPr>
        <a:xfrm>
          <a:off x="423592" y="1154210"/>
          <a:ext cx="5930301" cy="738000"/>
        </a:xfrm>
        <a:prstGeom prst="roundRect">
          <a:avLst/>
        </a:prstGeom>
        <a:solidFill>
          <a:schemeClr val="accent5">
            <a:hueOff val="-2890246"/>
            <a:satOff val="12025"/>
            <a:lumOff val="-39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151" tIns="0" rIns="224151" bIns="0" numCol="1" spcCol="1270" anchor="ctr" anchorCtr="0">
          <a:noAutofit/>
        </a:bodyPr>
        <a:lstStyle/>
        <a:p>
          <a:pPr marL="0" lvl="0" indent="0" algn="l" defTabSz="1066800">
            <a:lnSpc>
              <a:spcPct val="90000"/>
            </a:lnSpc>
            <a:spcBef>
              <a:spcPct val="0"/>
            </a:spcBef>
            <a:spcAft>
              <a:spcPct val="35000"/>
            </a:spcAft>
            <a:buNone/>
          </a:pPr>
          <a:r>
            <a:rPr lang="hu-HU" sz="2400" kern="1200" dirty="0"/>
            <a:t>Politika </a:t>
          </a:r>
          <a:r>
            <a:rPr lang="hu-HU" sz="2400" kern="1200" dirty="0" err="1"/>
            <a:t>ideologizálódása</a:t>
          </a:r>
          <a:r>
            <a:rPr lang="hu-HU" sz="2400" kern="1200" dirty="0"/>
            <a:t>, liberalizmus</a:t>
          </a:r>
        </a:p>
      </dsp:txBody>
      <dsp:txXfrm>
        <a:off x="459618" y="1190236"/>
        <a:ext cx="5858249" cy="665948"/>
      </dsp:txXfrm>
    </dsp:sp>
    <dsp:sp modelId="{D9C987CB-410F-4873-A129-C0AFDAF8C9EA}">
      <dsp:nvSpPr>
        <dsp:cNvPr id="0" name=""/>
        <dsp:cNvSpPr/>
      </dsp:nvSpPr>
      <dsp:spPr>
        <a:xfrm>
          <a:off x="0" y="2657210"/>
          <a:ext cx="8471859" cy="630000"/>
        </a:xfrm>
        <a:prstGeom prst="rect">
          <a:avLst/>
        </a:prstGeom>
        <a:solidFill>
          <a:schemeClr val="lt1">
            <a:alpha val="90000"/>
            <a:hueOff val="0"/>
            <a:satOff val="0"/>
            <a:lumOff val="0"/>
            <a:alphaOff val="0"/>
          </a:schemeClr>
        </a:solidFill>
        <a:ln w="25400" cap="flat" cmpd="sng" algn="ctr">
          <a:solidFill>
            <a:schemeClr val="accent5">
              <a:hueOff val="-5780492"/>
              <a:satOff val="24051"/>
              <a:lumOff val="-7941"/>
              <a:alphaOff val="0"/>
            </a:schemeClr>
          </a:solidFill>
          <a:prstDash val="solid"/>
        </a:ln>
        <a:effectLst/>
      </dsp:spPr>
      <dsp:style>
        <a:lnRef idx="2">
          <a:scrgbClr r="0" g="0" b="0"/>
        </a:lnRef>
        <a:fillRef idx="1">
          <a:scrgbClr r="0" g="0" b="0"/>
        </a:fillRef>
        <a:effectRef idx="0">
          <a:scrgbClr r="0" g="0" b="0"/>
        </a:effectRef>
        <a:fontRef idx="minor"/>
      </dsp:style>
    </dsp:sp>
    <dsp:sp modelId="{371C72DE-4323-42A0-9361-294260E930B3}">
      <dsp:nvSpPr>
        <dsp:cNvPr id="0" name=""/>
        <dsp:cNvSpPr/>
      </dsp:nvSpPr>
      <dsp:spPr>
        <a:xfrm>
          <a:off x="423592" y="2288210"/>
          <a:ext cx="5930301" cy="738000"/>
        </a:xfrm>
        <a:prstGeom prst="roundRect">
          <a:avLst/>
        </a:prstGeom>
        <a:solidFill>
          <a:schemeClr val="accent5">
            <a:hueOff val="-5780492"/>
            <a:satOff val="24051"/>
            <a:lumOff val="-79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151" tIns="0" rIns="224151" bIns="0" numCol="1" spcCol="1270" anchor="ctr" anchorCtr="0">
          <a:noAutofit/>
        </a:bodyPr>
        <a:lstStyle/>
        <a:p>
          <a:pPr marL="0" lvl="0" indent="0" algn="l" defTabSz="1066800">
            <a:lnSpc>
              <a:spcPct val="90000"/>
            </a:lnSpc>
            <a:spcBef>
              <a:spcPct val="0"/>
            </a:spcBef>
            <a:spcAft>
              <a:spcPct val="35000"/>
            </a:spcAft>
            <a:buNone/>
          </a:pPr>
          <a:r>
            <a:rPr lang="hu-HU" sz="2400" kern="1200" dirty="0"/>
            <a:t>Nagykoalíció erősödése (</a:t>
          </a:r>
          <a:r>
            <a:rPr lang="hu-HU" sz="2400" kern="1200" dirty="0" err="1"/>
            <a:t>korm.</a:t>
          </a:r>
          <a:r>
            <a:rPr lang="hu-HU" sz="2400" kern="1200" dirty="0"/>
            <a:t>, hatalmi)</a:t>
          </a:r>
        </a:p>
      </dsp:txBody>
      <dsp:txXfrm>
        <a:off x="459618" y="2324236"/>
        <a:ext cx="5858249" cy="665948"/>
      </dsp:txXfrm>
    </dsp:sp>
    <dsp:sp modelId="{CE5F244E-1E7E-45D3-A4BB-5EA35007AF32}">
      <dsp:nvSpPr>
        <dsp:cNvPr id="0" name=""/>
        <dsp:cNvSpPr/>
      </dsp:nvSpPr>
      <dsp:spPr>
        <a:xfrm>
          <a:off x="0" y="3791210"/>
          <a:ext cx="8471859" cy="630000"/>
        </a:xfrm>
        <a:prstGeom prst="rect">
          <a:avLst/>
        </a:prstGeom>
        <a:solidFill>
          <a:schemeClr val="lt1">
            <a:alpha val="90000"/>
            <a:hueOff val="0"/>
            <a:satOff val="0"/>
            <a:lumOff val="0"/>
            <a:alphaOff val="0"/>
          </a:schemeClr>
        </a:solidFill>
        <a:ln w="25400" cap="flat" cmpd="sng" algn="ctr">
          <a:solidFill>
            <a:schemeClr val="accent5">
              <a:hueOff val="-8670738"/>
              <a:satOff val="36076"/>
              <a:lumOff val="-11912"/>
              <a:alphaOff val="0"/>
            </a:schemeClr>
          </a:solidFill>
          <a:prstDash val="solid"/>
        </a:ln>
        <a:effectLst/>
      </dsp:spPr>
      <dsp:style>
        <a:lnRef idx="2">
          <a:scrgbClr r="0" g="0" b="0"/>
        </a:lnRef>
        <a:fillRef idx="1">
          <a:scrgbClr r="0" g="0" b="0"/>
        </a:fillRef>
        <a:effectRef idx="0">
          <a:scrgbClr r="0" g="0" b="0"/>
        </a:effectRef>
        <a:fontRef idx="minor"/>
      </dsp:style>
    </dsp:sp>
    <dsp:sp modelId="{6A2DED9E-8BA9-43FD-92E0-C3FD21EF5CB2}">
      <dsp:nvSpPr>
        <dsp:cNvPr id="0" name=""/>
        <dsp:cNvSpPr/>
      </dsp:nvSpPr>
      <dsp:spPr>
        <a:xfrm>
          <a:off x="423592" y="3422210"/>
          <a:ext cx="5930301" cy="738000"/>
        </a:xfrm>
        <a:prstGeom prst="roundRect">
          <a:avLst/>
        </a:prstGeom>
        <a:solidFill>
          <a:schemeClr val="accent5">
            <a:hueOff val="-8670738"/>
            <a:satOff val="36076"/>
            <a:lumOff val="-119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151" tIns="0" rIns="224151" bIns="0" numCol="1" spcCol="1270" anchor="ctr" anchorCtr="0">
          <a:noAutofit/>
        </a:bodyPr>
        <a:lstStyle/>
        <a:p>
          <a:pPr marL="0" lvl="0" indent="0" algn="l" defTabSz="1066800">
            <a:lnSpc>
              <a:spcPct val="90000"/>
            </a:lnSpc>
            <a:spcBef>
              <a:spcPct val="0"/>
            </a:spcBef>
            <a:spcAft>
              <a:spcPct val="35000"/>
            </a:spcAft>
            <a:buNone/>
          </a:pPr>
          <a:r>
            <a:rPr lang="hu-HU" sz="2400" kern="1200" dirty="0"/>
            <a:t>Csökken gazdasági növekedés</a:t>
          </a:r>
        </a:p>
      </dsp:txBody>
      <dsp:txXfrm>
        <a:off x="459618" y="3458236"/>
        <a:ext cx="5858249" cy="665948"/>
      </dsp:txXfrm>
    </dsp:sp>
    <dsp:sp modelId="{68DAE8B7-BDE1-4623-965C-3D7EBE856D79}">
      <dsp:nvSpPr>
        <dsp:cNvPr id="0" name=""/>
        <dsp:cNvSpPr/>
      </dsp:nvSpPr>
      <dsp:spPr>
        <a:xfrm>
          <a:off x="0" y="4925210"/>
          <a:ext cx="8471859" cy="630000"/>
        </a:xfrm>
        <a:prstGeom prst="rect">
          <a:avLst/>
        </a:prstGeom>
        <a:solidFill>
          <a:schemeClr val="lt1">
            <a:alpha val="90000"/>
            <a:hueOff val="0"/>
            <a:satOff val="0"/>
            <a:lumOff val="0"/>
            <a:alphaOff val="0"/>
          </a:schemeClr>
        </a:solidFill>
        <a:ln w="25400" cap="flat" cmpd="sng" algn="ctr">
          <a:solidFill>
            <a:schemeClr val="accent5">
              <a:hueOff val="-11560984"/>
              <a:satOff val="48101"/>
              <a:lumOff val="-15882"/>
              <a:alphaOff val="0"/>
            </a:schemeClr>
          </a:solidFill>
          <a:prstDash val="solid"/>
        </a:ln>
        <a:effectLst/>
      </dsp:spPr>
      <dsp:style>
        <a:lnRef idx="2">
          <a:scrgbClr r="0" g="0" b="0"/>
        </a:lnRef>
        <a:fillRef idx="1">
          <a:scrgbClr r="0" g="0" b="0"/>
        </a:fillRef>
        <a:effectRef idx="0">
          <a:scrgbClr r="0" g="0" b="0"/>
        </a:effectRef>
        <a:fontRef idx="minor"/>
      </dsp:style>
    </dsp:sp>
    <dsp:sp modelId="{4053F995-DB1B-4476-9D85-67BBD4980B2D}">
      <dsp:nvSpPr>
        <dsp:cNvPr id="0" name=""/>
        <dsp:cNvSpPr/>
      </dsp:nvSpPr>
      <dsp:spPr>
        <a:xfrm>
          <a:off x="423592" y="4556210"/>
          <a:ext cx="5930301" cy="738000"/>
        </a:xfrm>
        <a:prstGeom prst="roundRect">
          <a:avLst/>
        </a:prstGeom>
        <a:solidFill>
          <a:schemeClr val="accent5">
            <a:hueOff val="-11560984"/>
            <a:satOff val="48101"/>
            <a:lumOff val="-1588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151" tIns="0" rIns="224151" bIns="0" numCol="1" spcCol="1270" anchor="ctr" anchorCtr="0">
          <a:noAutofit/>
        </a:bodyPr>
        <a:lstStyle/>
        <a:p>
          <a:pPr marL="0" lvl="0" indent="0" algn="l" defTabSz="1066800">
            <a:lnSpc>
              <a:spcPct val="90000"/>
            </a:lnSpc>
            <a:spcBef>
              <a:spcPct val="0"/>
            </a:spcBef>
            <a:spcAft>
              <a:spcPct val="35000"/>
            </a:spcAft>
            <a:buNone/>
          </a:pPr>
          <a:r>
            <a:rPr lang="hu-HU" sz="2400" kern="1200" dirty="0"/>
            <a:t>Új gazdasági prioritások (</a:t>
          </a:r>
          <a:r>
            <a:rPr lang="hu-HU" sz="2400" kern="1200" dirty="0" err="1"/>
            <a:t>konsz</a:t>
          </a:r>
          <a:r>
            <a:rPr lang="hu-HU" sz="2400" kern="1200" dirty="0"/>
            <a:t>., </a:t>
          </a:r>
          <a:r>
            <a:rPr lang="hu-HU" sz="2400" kern="1200" dirty="0" err="1"/>
            <a:t>stab</a:t>
          </a:r>
          <a:r>
            <a:rPr lang="hu-HU" sz="2400" kern="1200" dirty="0"/>
            <a:t>.)</a:t>
          </a:r>
        </a:p>
      </dsp:txBody>
      <dsp:txXfrm>
        <a:off x="459618" y="4592236"/>
        <a:ext cx="5858249" cy="66594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defRPr>
            </a:lvl1pPr>
          </a:lstStyle>
          <a:p>
            <a:pPr>
              <a:defRPr/>
            </a:pPr>
            <a:endParaRPr lang="hu-HU"/>
          </a:p>
        </p:txBody>
      </p:sp>
      <p:sp>
        <p:nvSpPr>
          <p:cNvPr id="368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defRPr>
            </a:lvl1pPr>
          </a:lstStyle>
          <a:p>
            <a:pPr>
              <a:defRPr/>
            </a:pPr>
            <a:endParaRPr lang="hu-HU"/>
          </a:p>
        </p:txBody>
      </p:sp>
      <p:sp>
        <p:nvSpPr>
          <p:cNvPr id="368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defRPr>
            </a:lvl1pPr>
          </a:lstStyle>
          <a:p>
            <a:pPr>
              <a:defRPr/>
            </a:pPr>
            <a:endParaRPr lang="hu-HU"/>
          </a:p>
        </p:txBody>
      </p:sp>
      <p:sp>
        <p:nvSpPr>
          <p:cNvPr id="368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defRPr>
            </a:lvl1pPr>
          </a:lstStyle>
          <a:p>
            <a:pPr>
              <a:defRPr/>
            </a:pPr>
            <a:fld id="{0B866E78-E7BE-4652-8C51-92E380782E31}" type="slidenum">
              <a:rPr lang="hu-HU"/>
              <a:pPr>
                <a:defRPr/>
              </a:pPr>
              <a:t>‹#›</a:t>
            </a:fld>
            <a:endParaRPr lang="hu-HU"/>
          </a:p>
        </p:txBody>
      </p:sp>
    </p:spTree>
    <p:extLst>
      <p:ext uri="{BB962C8B-B14F-4D97-AF65-F5344CB8AC3E}">
        <p14:creationId xmlns:p14="http://schemas.microsoft.com/office/powerpoint/2010/main" val="18429924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defRPr>
            </a:lvl1pPr>
          </a:lstStyle>
          <a:p>
            <a:pPr>
              <a:defRPr/>
            </a:pPr>
            <a:endParaRPr lang="hu-HU"/>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defRPr>
            </a:lvl1pPr>
          </a:lstStyle>
          <a:p>
            <a:pPr>
              <a:defRPr/>
            </a:pPr>
            <a:endParaRPr lang="hu-HU"/>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hu-HU" noProof="0"/>
              <a:t>Mintaszöveg szerkesztése</a:t>
            </a:r>
          </a:p>
          <a:p>
            <a:pPr lvl="1"/>
            <a:r>
              <a:rPr lang="hu-HU" noProof="0"/>
              <a:t>Második szint</a:t>
            </a:r>
          </a:p>
          <a:p>
            <a:pPr lvl="2"/>
            <a:r>
              <a:rPr lang="hu-HU" noProof="0"/>
              <a:t>Harmadik szint</a:t>
            </a:r>
          </a:p>
          <a:p>
            <a:pPr lvl="3"/>
            <a:r>
              <a:rPr lang="hu-HU" noProof="0"/>
              <a:t>Negyedik szint</a:t>
            </a:r>
          </a:p>
          <a:p>
            <a:pPr lvl="4"/>
            <a:r>
              <a:rPr lang="hu-HU" noProof="0"/>
              <a:t>Ötödik szint</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defRPr>
            </a:lvl1pPr>
          </a:lstStyle>
          <a:p>
            <a:pPr>
              <a:defRPr/>
            </a:pPr>
            <a:endParaRPr lang="hu-HU"/>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defRPr>
            </a:lvl1pPr>
          </a:lstStyle>
          <a:p>
            <a:pPr>
              <a:defRPr/>
            </a:pPr>
            <a:fld id="{36115886-F099-4BF1-A807-1CE3E3AD26D1}" type="slidenum">
              <a:rPr lang="hu-HU"/>
              <a:pPr>
                <a:defRPr/>
              </a:pPr>
              <a:t>‹#›</a:t>
            </a:fld>
            <a:endParaRPr lang="hu-HU"/>
          </a:p>
        </p:txBody>
      </p:sp>
    </p:spTree>
    <p:extLst>
      <p:ext uri="{BB962C8B-B14F-4D97-AF65-F5344CB8AC3E}">
        <p14:creationId xmlns:p14="http://schemas.microsoft.com/office/powerpoint/2010/main" val="16251054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1</a:t>
            </a:fld>
            <a:endParaRPr lang="hu-HU"/>
          </a:p>
        </p:txBody>
      </p:sp>
    </p:spTree>
    <p:extLst>
      <p:ext uri="{BB962C8B-B14F-4D97-AF65-F5344CB8AC3E}">
        <p14:creationId xmlns:p14="http://schemas.microsoft.com/office/powerpoint/2010/main" val="566006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Belgiumban a szervezeti tagok tagdíjat fizetnek,</a:t>
            </a:r>
            <a:r>
              <a:rPr lang="hu-HU" baseline="0" dirty="0"/>
              <a:t> a munkáltató pedig megtéríti a tagdíjat (szakszervezeti prémium). Ne a pénz legyen az ok, hogy ne lépj be. Ezt az állam mondja, nem lesz potyautasság. Miért? Mivel korporatív, ezért tudja a kormány, hogy megegyezésre készek, ha magas a szakszervezeti lefedettség, akkor erős szakszervezet fog megegyezni a kollektív szerződésben, így biztos jó lesz a munkavállalóknak. Ugyanez igaz a munkaadói oldalról is, mivel a szakszervezet fogja szervezni a békét és biztosítani, hogy nem lesz harc. A MA és MV nem konfliktusra, hanem konszenzusra törekszik, meg akar állapodni, ami jó az </a:t>
            </a:r>
            <a:r>
              <a:rPr lang="hu-HU" baseline="0" dirty="0" err="1"/>
              <a:t>MA-nak</a:t>
            </a:r>
            <a:r>
              <a:rPr lang="hu-HU" baseline="0" dirty="0"/>
              <a:t>, jó az MV-</a:t>
            </a:r>
            <a:r>
              <a:rPr lang="hu-HU" baseline="0" dirty="0" err="1"/>
              <a:t>nek</a:t>
            </a:r>
            <a:r>
              <a:rPr lang="hu-HU" baseline="0" dirty="0"/>
              <a:t>, jó az államnak. </a:t>
            </a:r>
          </a:p>
          <a:p>
            <a:pPr marL="0" marR="0" indent="0" algn="l" defTabSz="914400" rtl="0" eaLnBrk="1" fontAlgn="base" latinLnBrk="0" hangingPunct="1">
              <a:lnSpc>
                <a:spcPct val="100000"/>
              </a:lnSpc>
              <a:spcBef>
                <a:spcPct val="30000"/>
              </a:spcBef>
              <a:spcAft>
                <a:spcPct val="0"/>
              </a:spcAft>
              <a:buClrTx/>
              <a:buSzTx/>
              <a:buFontTx/>
              <a:buNone/>
              <a:tabLst/>
              <a:defRPr/>
            </a:pPr>
            <a:r>
              <a:rPr lang="hu-HU" baseline="0" dirty="0"/>
              <a:t>Nem vállal fel az állam döntő szerepet, inkább levezető elnök jellegű, nem döntő bíró. Az állami tisztviselő azért van ott, mert van költségvetése, kerete, formája, inkább rendszerbe illeszt, nem akarja befolyásolni a megállapodást. </a:t>
            </a:r>
          </a:p>
          <a:p>
            <a:endParaRPr lang="hu-HU" baseline="0" dirty="0"/>
          </a:p>
          <a:p>
            <a:r>
              <a:rPr lang="hu-HU" baseline="0" dirty="0"/>
              <a:t>A saját országot minősítő szerzők alapján lett összefoglalva, ezért csak hiteles.</a:t>
            </a:r>
          </a:p>
          <a:p>
            <a:endParaRPr lang="hu-HU" baseline="0" dirty="0"/>
          </a:p>
          <a:p>
            <a:r>
              <a:rPr lang="en-US" dirty="0"/>
              <a:t>http://www.worker-participation.eu/National-Industrial-Relations/Countries/Belgium/Collective-Bargaining</a:t>
            </a:r>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12</a:t>
            </a:fld>
            <a:endParaRPr lang="hu-HU"/>
          </a:p>
        </p:txBody>
      </p:sp>
    </p:spTree>
    <p:extLst>
      <p:ext uri="{BB962C8B-B14F-4D97-AF65-F5344CB8AC3E}">
        <p14:creationId xmlns:p14="http://schemas.microsoft.com/office/powerpoint/2010/main" val="3248235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hu-HU" dirty="0"/>
              <a:t>Nem feltétlenül</a:t>
            </a:r>
            <a:r>
              <a:rPr lang="hu-HU" baseline="0" dirty="0"/>
              <a:t> megállapodást, lehet, hogy csak ajánlást írnak alá. </a:t>
            </a:r>
            <a:endParaRPr lang="en-US"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13</a:t>
            </a:fld>
            <a:endParaRPr lang="hu-HU"/>
          </a:p>
        </p:txBody>
      </p:sp>
    </p:spTree>
    <p:extLst>
      <p:ext uri="{BB962C8B-B14F-4D97-AF65-F5344CB8AC3E}">
        <p14:creationId xmlns:p14="http://schemas.microsoft.com/office/powerpoint/2010/main" val="3773346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hu-HU" dirty="0"/>
              <a:t>Lehet szinonimaként említeni a </a:t>
            </a:r>
            <a:r>
              <a:rPr lang="hu-HU" dirty="0" err="1"/>
              <a:t>tripartitizmust</a:t>
            </a:r>
            <a:r>
              <a:rPr lang="hu-HU" dirty="0"/>
              <a:t> és a </a:t>
            </a:r>
            <a:r>
              <a:rPr lang="hu-HU" dirty="0" err="1"/>
              <a:t>korporatizmust</a:t>
            </a:r>
            <a:r>
              <a:rPr lang="hu-HU" dirty="0"/>
              <a:t>,</a:t>
            </a:r>
            <a:r>
              <a:rPr lang="hu-HU" baseline="0" dirty="0"/>
              <a:t> de azért egy picit más. A korporatizmus mögött kormányzati, képviseleti testületek vannak, amelyek együttműködnek (államilag szervezetten). A </a:t>
            </a:r>
            <a:r>
              <a:rPr lang="hu-HU" baseline="0" dirty="0" err="1"/>
              <a:t>tripartitizmus</a:t>
            </a:r>
            <a:r>
              <a:rPr lang="hu-HU" baseline="0" dirty="0"/>
              <a:t> esetén az együttműködés az egyes szereplők feladata és saját érdekrendszere, illetve a partnerhez viszonyított helyzetfelfogás jelentősen meghatározza ennek minőségét.</a:t>
            </a:r>
            <a:endParaRPr lang="en-US"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14</a:t>
            </a:fld>
            <a:endParaRPr lang="hu-HU"/>
          </a:p>
        </p:txBody>
      </p:sp>
    </p:spTree>
    <p:extLst>
      <p:ext uri="{BB962C8B-B14F-4D97-AF65-F5344CB8AC3E}">
        <p14:creationId xmlns:p14="http://schemas.microsoft.com/office/powerpoint/2010/main" val="464320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15</a:t>
            </a:fld>
            <a:endParaRPr lang="hu-HU"/>
          </a:p>
        </p:txBody>
      </p:sp>
    </p:spTree>
    <p:extLst>
      <p:ext uri="{BB962C8B-B14F-4D97-AF65-F5344CB8AC3E}">
        <p14:creationId xmlns:p14="http://schemas.microsoft.com/office/powerpoint/2010/main" val="1933067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hu-HU" dirty="0"/>
              <a:t>Nincs rangsorolás közte, nem szabad</a:t>
            </a:r>
            <a:r>
              <a:rPr lang="hu-HU" baseline="0" dirty="0"/>
              <a:t> érezni azt, hogy a D a csúcs. Mert az első három a feltételekre vonatkozó megállapodás, a </a:t>
            </a:r>
            <a:r>
              <a:rPr lang="hu-HU" baseline="0" dirty="0" err="1"/>
              <a:t>Tripartit</a:t>
            </a:r>
            <a:r>
              <a:rPr lang="hu-HU" baseline="0" dirty="0"/>
              <a:t> irányítás pedig inkább a megvalósítás. A D nem </a:t>
            </a:r>
            <a:r>
              <a:rPr lang="hu-HU" baseline="0" dirty="0" err="1"/>
              <a:t>übereli</a:t>
            </a:r>
            <a:r>
              <a:rPr lang="hu-HU" baseline="0" dirty="0"/>
              <a:t> vagy nem zárja le vagy ki az első hármat, hiszen ez kifejezetten az operatív megvalósítás. Az első három az inkább megállapodási típus, a D a végrehajtás és a végrehajtás kontrollja. </a:t>
            </a:r>
            <a:endParaRPr lang="hu-HU"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16</a:t>
            </a:fld>
            <a:endParaRPr lang="hu-HU"/>
          </a:p>
        </p:txBody>
      </p:sp>
    </p:spTree>
    <p:extLst>
      <p:ext uri="{BB962C8B-B14F-4D97-AF65-F5344CB8AC3E}">
        <p14:creationId xmlns:p14="http://schemas.microsoft.com/office/powerpoint/2010/main" val="3583583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Szociális párbeszéd, ha a szociális partnerek (MA</a:t>
            </a:r>
            <a:r>
              <a:rPr lang="hu-HU" baseline="0" dirty="0"/>
              <a:t> SZ) vesznek részt, és társadalmi, ha civil szervezetek is részt vesznek ebben. </a:t>
            </a:r>
          </a:p>
          <a:p>
            <a:r>
              <a:rPr lang="hu-HU" baseline="0" dirty="0" err="1"/>
              <a:t>Pl</a:t>
            </a:r>
            <a:r>
              <a:rPr lang="hu-HU" baseline="0" dirty="0"/>
              <a:t>: Magyarországon törvényben van, hogy a törvényalkotás előtt hatástanulmányt kell készíteni és ki kell kérni a szociális partnerek véleményét. Az, hogy hogyan valósul meg, már más kérdés. Társadalmi párbeszéd, ha bevonják az oktatási kerekasztalt, a nagycsaládosok vagy a nyugdíjasok szervezetét. FONTOS, ne hagyatkozzanak arra, hogy szociális, mert sok értelmezése van, és nem biztos, hogy az a helyes.</a:t>
            </a:r>
          </a:p>
          <a:p>
            <a:endParaRPr lang="hu-HU" baseline="0" dirty="0"/>
          </a:p>
          <a:p>
            <a:r>
              <a:rPr lang="hu-HU" baseline="0" dirty="0"/>
              <a:t>Résztvevőknél: kormány vagy ott van, vagy üzenek neki. </a:t>
            </a:r>
          </a:p>
          <a:p>
            <a:endParaRPr lang="hu-HU" baseline="0" dirty="0"/>
          </a:p>
          <a:p>
            <a:r>
              <a:rPr lang="hu-HU" baseline="0" dirty="0"/>
              <a:t>Informális, ha nem hivatalos kereteken, hanem konferenciákon, vadászatokon találkoznak, nem a formális szervezet hivatalos képviselőjével egyeztetnek, hanem azon kívül. </a:t>
            </a:r>
            <a:endParaRPr lang="en-US"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17</a:t>
            </a:fld>
            <a:endParaRPr lang="hu-HU"/>
          </a:p>
        </p:txBody>
      </p:sp>
    </p:spTree>
    <p:extLst>
      <p:ext uri="{BB962C8B-B14F-4D97-AF65-F5344CB8AC3E}">
        <p14:creationId xmlns:p14="http://schemas.microsoft.com/office/powerpoint/2010/main" val="2793314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Belgiumban</a:t>
            </a:r>
            <a:r>
              <a:rPr lang="hu-HU" baseline="0" dirty="0"/>
              <a:t> a foglalkoztatással kapcsolatos szervezet működését helyezi a központba. </a:t>
            </a:r>
          </a:p>
          <a:p>
            <a:r>
              <a:rPr lang="hu-HU" baseline="0" dirty="0"/>
              <a:t>Hollandia: a kormány által kinevezett független szakértő, tehát nem a policy </a:t>
            </a:r>
            <a:r>
              <a:rPr lang="hu-HU" baseline="0" dirty="0" err="1"/>
              <a:t>makers</a:t>
            </a:r>
            <a:r>
              <a:rPr lang="hu-HU" baseline="0" dirty="0"/>
              <a:t>-ek (kutatók, professzorok). </a:t>
            </a:r>
          </a:p>
          <a:p>
            <a:endParaRPr lang="hu-HU" baseline="0" dirty="0"/>
          </a:p>
          <a:p>
            <a:pPr marL="0" marR="0" indent="0" algn="l" defTabSz="914400" rtl="0" eaLnBrk="1" fontAlgn="base" latinLnBrk="0" hangingPunct="1">
              <a:lnSpc>
                <a:spcPct val="100000"/>
              </a:lnSpc>
              <a:spcBef>
                <a:spcPct val="30000"/>
              </a:spcBef>
              <a:spcAft>
                <a:spcPct val="0"/>
              </a:spcAft>
              <a:buClrTx/>
              <a:buSzTx/>
              <a:buFontTx/>
              <a:buNone/>
              <a:tabLst/>
              <a:defRPr/>
            </a:pPr>
            <a:r>
              <a:rPr lang="hu-HU" sz="1200" dirty="0" err="1"/>
              <a:t>Kanzlergespräch</a:t>
            </a:r>
            <a:r>
              <a:rPr lang="hu-HU" dirty="0"/>
              <a:t>: informális megbeszélés a kancellárnál.</a:t>
            </a:r>
            <a:endParaRPr lang="en-US"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18</a:t>
            </a:fld>
            <a:endParaRPr lang="hu-HU"/>
          </a:p>
        </p:txBody>
      </p:sp>
    </p:spTree>
    <p:extLst>
      <p:ext uri="{BB962C8B-B14F-4D97-AF65-F5344CB8AC3E}">
        <p14:creationId xmlns:p14="http://schemas.microsoft.com/office/powerpoint/2010/main" val="2766924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Ez lehet a klasszikus formája. Nem szociális partnerség, hanem az adott szituációval</a:t>
            </a:r>
            <a:r>
              <a:rPr lang="hu-HU" baseline="0" dirty="0"/>
              <a:t> kapcsolatos döntéshozást közösen valósítják meg. Hajlandóak mindhárom oldalon lemondani saját, specifikus elvárásokról, mert az a cél, hogy az egész rendszer működjön. a második világháború után a Sz hajlandó volt lemondani akár a sztrájkjogról, visszafogni a bérköveteléseket annak érdekében, hogy beinduljon a gazdaság, működjön a munkaerőpiac. </a:t>
            </a:r>
          </a:p>
          <a:p>
            <a:r>
              <a:rPr lang="hu-HU" baseline="0" dirty="0"/>
              <a:t>Szakszervezeti filozófiában háttérbe szorul az átpolitizált, szindikalista vonal, és nem a tőke ellentételezésében látták magukat, hiszen közös érdek. </a:t>
            </a:r>
            <a:endParaRPr lang="en-US"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19</a:t>
            </a:fld>
            <a:endParaRPr lang="hu-HU"/>
          </a:p>
        </p:txBody>
      </p:sp>
    </p:spTree>
    <p:extLst>
      <p:ext uri="{BB962C8B-B14F-4D97-AF65-F5344CB8AC3E}">
        <p14:creationId xmlns:p14="http://schemas.microsoft.com/office/powerpoint/2010/main" val="1266502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Hollandia felekezeten nyugvó,</a:t>
            </a:r>
            <a:r>
              <a:rPr lang="hu-HU" baseline="0" dirty="0"/>
              <a:t> megosztott demokrácia: katolikus, protestáns. Két oszlop van, egyik sem akarja a másikat kirúgni. Az ország nagy része a tengerszint alatt van. A </a:t>
            </a:r>
            <a:r>
              <a:rPr lang="hu-HU" baseline="0" dirty="0" err="1"/>
              <a:t>Polder</a:t>
            </a:r>
            <a:r>
              <a:rPr lang="hu-HU" baseline="0" dirty="0"/>
              <a:t> azon gát neve, amely védi az országot. Poldereket, azaz gátakat csak együtt lehet építeni, sem külön, sem egymással ellenkezve. Tehát csak együtt, csak összefogva, ezért törekednek a konszenzusra. </a:t>
            </a:r>
          </a:p>
          <a:p>
            <a:r>
              <a:rPr lang="hu-HU" baseline="0" dirty="0"/>
              <a:t>OT=országos tervhivatal, azóta is létezik, ezt komolyan veszik a szociális partnerek. </a:t>
            </a:r>
          </a:p>
          <a:p>
            <a:endParaRPr lang="hu-HU" baseline="0" dirty="0"/>
          </a:p>
          <a:p>
            <a:r>
              <a:rPr lang="hu-HU" baseline="0" dirty="0"/>
              <a:t>Németország</a:t>
            </a:r>
          </a:p>
          <a:p>
            <a:r>
              <a:rPr lang="hu-HU" baseline="0" dirty="0" err="1"/>
              <a:t>konzertierte</a:t>
            </a:r>
            <a:r>
              <a:rPr lang="hu-HU" baseline="0" dirty="0"/>
              <a:t> Aktion: </a:t>
            </a:r>
            <a:r>
              <a:rPr lang="hu-HU" baseline="0" dirty="0" err="1"/>
              <a:t>concertation</a:t>
            </a:r>
            <a:r>
              <a:rPr lang="hu-HU" baseline="0" dirty="0"/>
              <a:t> (ezt lefordították). nyitott vita és tárgyalás, amely a kölcsönös információcserére épül a közös megegyezés érdekében. Például környezetvédelmi kérdésről indítanak ilyen akciókat. Ezredforduló: foglalkoztatás-bővítési akciót indítanak. </a:t>
            </a:r>
            <a:endParaRPr lang="en-US"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20</a:t>
            </a:fld>
            <a:endParaRPr lang="hu-HU"/>
          </a:p>
        </p:txBody>
      </p:sp>
    </p:spTree>
    <p:extLst>
      <p:ext uri="{BB962C8B-B14F-4D97-AF65-F5344CB8AC3E}">
        <p14:creationId xmlns:p14="http://schemas.microsoft.com/office/powerpoint/2010/main" val="9455005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a:t>
            </a:r>
            <a:r>
              <a:rPr lang="hu-HU" dirty="0" err="1"/>
              <a:t>nál</a:t>
            </a:r>
            <a:r>
              <a:rPr lang="hu-HU" dirty="0"/>
              <a:t> beszélgetünk. B-nél közös egyezség</a:t>
            </a:r>
            <a:r>
              <a:rPr lang="hu-HU" baseline="0" dirty="0"/>
              <a:t> alapvető céloknál. A C-nél eljutnak valamilyen írott szerződéshez, megállapodáshoz. Verbum </a:t>
            </a:r>
            <a:r>
              <a:rPr lang="hu-HU" baseline="0" dirty="0" err="1"/>
              <a:t>volant</a:t>
            </a:r>
            <a:r>
              <a:rPr lang="hu-HU" baseline="0" dirty="0"/>
              <a:t> </a:t>
            </a:r>
            <a:r>
              <a:rPr lang="hu-HU" baseline="0" dirty="0" err="1"/>
              <a:t>scriptum</a:t>
            </a:r>
            <a:r>
              <a:rPr lang="hu-HU" baseline="0" dirty="0"/>
              <a:t> </a:t>
            </a:r>
            <a:r>
              <a:rPr lang="hu-HU" baseline="0" dirty="0" err="1"/>
              <a:t>manent</a:t>
            </a:r>
            <a:r>
              <a:rPr lang="hu-HU" baseline="0" dirty="0"/>
              <a:t>. </a:t>
            </a:r>
          </a:p>
          <a:p>
            <a:r>
              <a:rPr lang="hu-HU" baseline="0" dirty="0"/>
              <a:t>A legnehezebben megvalósítható dolog, a legtöbb lemondást, áldozatot igényel a felek részéről. </a:t>
            </a:r>
            <a:endParaRPr lang="en-US"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21</a:t>
            </a:fld>
            <a:endParaRPr lang="hu-HU"/>
          </a:p>
        </p:txBody>
      </p:sp>
    </p:spTree>
    <p:extLst>
      <p:ext uri="{BB962C8B-B14F-4D97-AF65-F5344CB8AC3E}">
        <p14:creationId xmlns:p14="http://schemas.microsoft.com/office/powerpoint/2010/main" val="3076866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Liberális: alapvető előny: rugalmasság, alapvető hátrány: szociálisan nem gondolkozik, le vagy kakilva. A koordinált</a:t>
            </a:r>
            <a:r>
              <a:rPr lang="hu-HU" baseline="0" dirty="0"/>
              <a:t> azért jött létre, mert a liberális nem érvényesítette a szociális szempontokat. Azért kell egy piac-feletti koordináció, hogy feloldja a piaci működés során keletkezett feszültségeket, ami persze a piac némi korlátozásával is együtt jár, bár ebbe a korlátozásba bevonja a piaci szereplőket is. Az aszimmetriát is vissza lehet hozni utalásként. </a:t>
            </a:r>
            <a:endParaRPr lang="hu-HU" dirty="0"/>
          </a:p>
          <a:p>
            <a:r>
              <a:rPr lang="hu-HU" dirty="0"/>
              <a:t>A liberális megenged,</a:t>
            </a:r>
            <a:r>
              <a:rPr lang="hu-HU" baseline="0" dirty="0"/>
              <a:t> de nem szeretem, mivel nem kedvel semmilyen formális megállapodási rendszert. A koordinált megközelítés lényege, hogy az aszimmetriát kiküszöböljük, valamilyen szinten kezeli a feszültségeket, viszont </a:t>
            </a:r>
            <a:r>
              <a:rPr lang="hu-HU" baseline="0" dirty="0" err="1"/>
              <a:t>anti</a:t>
            </a:r>
            <a:r>
              <a:rPr lang="hu-HU" baseline="0" dirty="0"/>
              <a:t>-piac konform. </a:t>
            </a:r>
          </a:p>
          <a:p>
            <a:r>
              <a:rPr lang="hu-HU" baseline="0" dirty="0"/>
              <a:t>Ki van az egyik, ki van a másik oldalon? </a:t>
            </a:r>
          </a:p>
          <a:p>
            <a:endParaRPr lang="hu-HU" baseline="0" dirty="0"/>
          </a:p>
          <a:p>
            <a:r>
              <a:rPr lang="hu-HU" baseline="0" dirty="0"/>
              <a:t>Két háromoldalú kapcsolati rendszerben tudják elfogadni a koordinált piaci modellben a kapcsolati rendszert. A </a:t>
            </a:r>
            <a:r>
              <a:rPr lang="hu-HU" baseline="0" dirty="0" err="1"/>
              <a:t>bipartit</a:t>
            </a:r>
            <a:r>
              <a:rPr lang="hu-HU" baseline="0" dirty="0"/>
              <a:t> működik önmagában a piaci szereplők által, nem kell </a:t>
            </a:r>
            <a:r>
              <a:rPr lang="hu-HU" baseline="0" dirty="0" err="1"/>
              <a:t>jóváhagyatni</a:t>
            </a:r>
            <a:r>
              <a:rPr lang="hu-HU" baseline="0" dirty="0"/>
              <a:t> a kormánnyal, a </a:t>
            </a:r>
            <a:r>
              <a:rPr lang="hu-HU" baseline="0" dirty="0" err="1"/>
              <a:t>tripartitnál</a:t>
            </a:r>
            <a:r>
              <a:rPr lang="hu-HU" baseline="0" dirty="0"/>
              <a:t> a koordináció a kormány részvételével zajlik. A liberálisnál a szaggatott vonal azt mutatja, hogy a </a:t>
            </a:r>
            <a:r>
              <a:rPr lang="hu-HU" baseline="0" dirty="0" err="1"/>
              <a:t>bipartitot</a:t>
            </a:r>
            <a:r>
              <a:rPr lang="hu-HU" baseline="0" dirty="0"/>
              <a:t> még befogadja, mert ott a piac-feletti megállapodást maguk a piaci szereplők hozzák (képviselőik útján), így még a lehető legkisebb mértékben „zavarják” a piac tiszta működését. A kormányzati részvételt viszont kizártnak tartják. </a:t>
            </a:r>
          </a:p>
          <a:p>
            <a:endParaRPr lang="hu-HU" baseline="0" dirty="0"/>
          </a:p>
          <a:p>
            <a:r>
              <a:rPr lang="hu-HU" baseline="0" dirty="0"/>
              <a:t>Murphy: Ha a gazdaság rendbe jön, minden más elromlik.</a:t>
            </a:r>
            <a:endParaRPr lang="en-US"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2</a:t>
            </a:fld>
            <a:endParaRPr lang="hu-HU"/>
          </a:p>
        </p:txBody>
      </p:sp>
    </p:spTree>
    <p:extLst>
      <p:ext uri="{BB962C8B-B14F-4D97-AF65-F5344CB8AC3E}">
        <p14:creationId xmlns:p14="http://schemas.microsoft.com/office/powerpoint/2010/main" val="38313780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hu-HU" dirty="0"/>
              <a:t>A megvalósításba</a:t>
            </a:r>
            <a:r>
              <a:rPr lang="hu-HU" baseline="0" dirty="0"/>
              <a:t> is bevonják a kormányt. </a:t>
            </a:r>
            <a:endParaRPr lang="en-US"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22</a:t>
            </a:fld>
            <a:endParaRPr lang="hu-HU"/>
          </a:p>
        </p:txBody>
      </p:sp>
    </p:spTree>
    <p:extLst>
      <p:ext uri="{BB962C8B-B14F-4D97-AF65-F5344CB8AC3E}">
        <p14:creationId xmlns:p14="http://schemas.microsoft.com/office/powerpoint/2010/main" val="18483699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23</a:t>
            </a:fld>
            <a:endParaRPr lang="hu-HU"/>
          </a:p>
        </p:txBody>
      </p:sp>
    </p:spTree>
    <p:extLst>
      <p:ext uri="{BB962C8B-B14F-4D97-AF65-F5344CB8AC3E}">
        <p14:creationId xmlns:p14="http://schemas.microsoft.com/office/powerpoint/2010/main" val="3353000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Igazából</a:t>
            </a:r>
            <a:r>
              <a:rPr lang="hu-HU" baseline="0" dirty="0"/>
              <a:t> nem 1970, hanem 1980, mert akkor csak formálisan alapult meg az egész </a:t>
            </a:r>
            <a:r>
              <a:rPr lang="hu-HU" baseline="0" dirty="0" err="1"/>
              <a:t>tripartit</a:t>
            </a:r>
            <a:r>
              <a:rPr lang="hu-HU" baseline="0" dirty="0"/>
              <a:t> rendszer (Foglalkoztatási Állandó Bizottság – Unió és az összes ország lehetőséget kap arra, hogy közös egyeztetést tudjanak megvalósítani), később kerültek oda a tényleges eszközök. (Inkább a kilencvenes évek vége.)</a:t>
            </a:r>
          </a:p>
          <a:p>
            <a:r>
              <a:rPr lang="hu-HU" baseline="0" dirty="0"/>
              <a:t>1985: Innentől kezdve lehet </a:t>
            </a:r>
            <a:r>
              <a:rPr lang="hu-HU" baseline="0" dirty="0" err="1"/>
              <a:t>bipartitnak</a:t>
            </a:r>
            <a:r>
              <a:rPr lang="hu-HU" baseline="0" dirty="0"/>
              <a:t> nevezni, az Európai Bizottság új elnöke, Jacques </a:t>
            </a:r>
            <a:r>
              <a:rPr lang="hu-HU" baseline="0" dirty="0" err="1"/>
              <a:t>Delors</a:t>
            </a:r>
            <a:r>
              <a:rPr lang="hu-HU" baseline="0" dirty="0"/>
              <a:t> kezdeményezte és ösztönözte az európai szociális partnereket, hogy az EU-tól függetlenül üljenek le és ismerjék meg egymás álláspontját, tehát a </a:t>
            </a:r>
            <a:r>
              <a:rPr lang="hu-HU" baseline="0" dirty="0" err="1"/>
              <a:t>bipartizmus</a:t>
            </a:r>
            <a:r>
              <a:rPr lang="hu-HU" baseline="0" dirty="0"/>
              <a:t> keretei között is erősödjön a szociális párbeszéd, alakuljanak ki egyeztetett álláspontok.  </a:t>
            </a:r>
          </a:p>
          <a:p>
            <a:r>
              <a:rPr lang="hu-HU" baseline="0" dirty="0" err="1"/>
              <a:t>Maastrichttől</a:t>
            </a:r>
            <a:r>
              <a:rPr lang="hu-HU" baseline="0" dirty="0"/>
              <a:t> törvény erejű megállapodást köthetnek a szociális partnerek. </a:t>
            </a:r>
            <a:endParaRPr lang="en-US"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24</a:t>
            </a:fld>
            <a:endParaRPr lang="hu-HU"/>
          </a:p>
        </p:txBody>
      </p:sp>
    </p:spTree>
    <p:extLst>
      <p:ext uri="{BB962C8B-B14F-4D97-AF65-F5344CB8AC3E}">
        <p14:creationId xmlns:p14="http://schemas.microsoft.com/office/powerpoint/2010/main" val="7025650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hu-HU" baseline="0" dirty="0"/>
              <a:t>Kék a klasszikus, korábban csak konzultációs szerepet kaptak, ennyi </a:t>
            </a:r>
            <a:r>
              <a:rPr lang="hu-HU" baseline="0" dirty="0" err="1"/>
              <a:t>max</a:t>
            </a:r>
            <a:r>
              <a:rPr lang="hu-HU" baseline="0" dirty="0"/>
              <a:t>. </a:t>
            </a:r>
          </a:p>
          <a:p>
            <a:endParaRPr lang="hu-HU" dirty="0"/>
          </a:p>
          <a:p>
            <a:r>
              <a:rPr lang="hu-HU" dirty="0"/>
              <a:t>Az EB átmehet a szociális partnerekhez, zöld vonal, hogy akarnak-e, tudnak-e ezzel foglalkozni. Erre 9 hónapjuk van. Ha</a:t>
            </a:r>
            <a:r>
              <a:rPr lang="hu-HU" baseline="0" dirty="0"/>
              <a:t> az EU MA és SZ megállapodik, akkor vagy aláírják, megkötik a szerződést, és érvényes lesz a tagszervezetekre (zöld vonal). VAGY pedig a megállapodást visszaküldik az EB-</a:t>
            </a:r>
            <a:r>
              <a:rPr lang="hu-HU" baseline="0" dirty="0" err="1"/>
              <a:t>nek</a:t>
            </a:r>
            <a:r>
              <a:rPr lang="hu-HU" baseline="0" dirty="0"/>
              <a:t>, és az azt rögzíti irányelvben. (piros vonal) Akármelyik megoldást választják, kérdezhetik a másikat, kérdezhet a másik, de az EB-</a:t>
            </a:r>
            <a:r>
              <a:rPr lang="hu-HU" baseline="0" dirty="0" err="1"/>
              <a:t>nek</a:t>
            </a:r>
            <a:r>
              <a:rPr lang="hu-HU" baseline="0" dirty="0"/>
              <a:t> a végleges megállapodás szövegén nincs joga módosítani. </a:t>
            </a:r>
          </a:p>
          <a:p>
            <a:r>
              <a:rPr lang="hu-HU" baseline="0" dirty="0"/>
              <a:t>Kevés a példa az együttes megoldásra, mert nehéz, hiszen 28 ország MA és MV szövetségei. </a:t>
            </a:r>
          </a:p>
          <a:p>
            <a:endParaRPr lang="hu-HU" baseline="0"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25</a:t>
            </a:fld>
            <a:endParaRPr lang="hu-HU"/>
          </a:p>
        </p:txBody>
      </p:sp>
    </p:spTree>
    <p:extLst>
      <p:ext uri="{BB962C8B-B14F-4D97-AF65-F5344CB8AC3E}">
        <p14:creationId xmlns:p14="http://schemas.microsoft.com/office/powerpoint/2010/main" val="2060479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Plurális (versengő) modell: befogadó, elfogadó modell, mindenkinek</a:t>
            </a:r>
            <a:r>
              <a:rPr lang="hu-HU" baseline="0" dirty="0"/>
              <a:t> evidens joga, hogy érdekképviseletet hozzon létre. Szabad a gazda, mindenki szervezkedhet, ahogyan akar. Ez az alapvető előnye. Nem </a:t>
            </a:r>
            <a:r>
              <a:rPr lang="hu-HU" baseline="0" dirty="0" err="1"/>
              <a:t>kiírtani</a:t>
            </a:r>
            <a:r>
              <a:rPr lang="hu-HU" baseline="0" dirty="0"/>
              <a:t> akarlak, hanem versengünk egymással. </a:t>
            </a:r>
          </a:p>
          <a:p>
            <a:r>
              <a:rPr lang="hu-HU" baseline="0" dirty="0"/>
              <a:t>Előny a szabadság. </a:t>
            </a:r>
            <a:r>
              <a:rPr lang="hu-HU" baseline="0" dirty="0" err="1"/>
              <a:t>Konfliktpartnerschaft</a:t>
            </a:r>
            <a:r>
              <a:rPr lang="hu-HU" baseline="0" dirty="0"/>
              <a:t> – Konfliktuspartnerség, azaz természetes partner a másik oldal, de tudjuk, hogy </a:t>
            </a:r>
            <a:r>
              <a:rPr lang="hu-HU" baseline="0" dirty="0" err="1"/>
              <a:t>emögött</a:t>
            </a:r>
            <a:r>
              <a:rPr lang="hu-HU" baseline="0" dirty="0"/>
              <a:t> komoly konfliktusok, érdek-ütközések állnak, amelyeket nekünk, partnereknek kell feloldanunk. A kormány nem szól bele a dolgokba. </a:t>
            </a:r>
          </a:p>
          <a:p>
            <a:endParaRPr lang="hu-HU" baseline="0" dirty="0"/>
          </a:p>
          <a:p>
            <a:r>
              <a:rPr lang="hu-HU" baseline="0" dirty="0"/>
              <a:t>Etatista modell: az állam jelentős szerepére épül az egész. Szabadon lehetnek MA, SZ szövetségek, de tevékenyen vesz részt benne az állam. Hogyan értelmezzük. A szervezetek bújnak az állam mögé, vagy pedig a kormány lép elő. Nem mindegy  a megközelítés. </a:t>
            </a:r>
          </a:p>
          <a:p>
            <a:r>
              <a:rPr lang="hu-HU" baseline="0" dirty="0"/>
              <a:t>Előny: kevesebb lesz a veszekedés, a harc, mert az állam elintézi. Hátránya: az állam eldönti helyettem, hogy mi nekem a jó. Ez lehet jó is, ha gyáva oroszlán vagyok, de komoly veszély, hogy amit az állam egyszer ad, az holnapután vissza is vonható. </a:t>
            </a:r>
          </a:p>
          <a:p>
            <a:r>
              <a:rPr lang="hu-HU" baseline="0" dirty="0"/>
              <a:t>Ebből adódóan kevesebb lesz a konfliktus.</a:t>
            </a:r>
          </a:p>
          <a:p>
            <a:endParaRPr lang="hu-HU" baseline="0" dirty="0"/>
          </a:p>
          <a:p>
            <a:r>
              <a:rPr lang="hu-HU" baseline="0" dirty="0" err="1"/>
              <a:t>Neokorporatív</a:t>
            </a:r>
            <a:r>
              <a:rPr lang="hu-HU" baseline="0" dirty="0"/>
              <a:t>, három abszolút egyenrangú fél, </a:t>
            </a:r>
            <a:r>
              <a:rPr lang="hu-HU" baseline="0" dirty="0" err="1"/>
              <a:t>makro</a:t>
            </a:r>
            <a:r>
              <a:rPr lang="hu-HU" baseline="0" dirty="0"/>
              <a:t> szinten egyeztetnek, megállapodnak, közös döntés, közös megállapodás, háttérbe szorulnak a konfliktusok, ez csak partnerség. Az állam nem nyomakszik előre, csak azért szerepel elől, mert miután közösen megállapodtunk, a kormány fogja szervezni a megvalósítást, a végrehajtást. </a:t>
            </a:r>
          </a:p>
          <a:p>
            <a:r>
              <a:rPr lang="hu-HU" baseline="0" dirty="0"/>
              <a:t>Előnye: legkiegyensúlyozottabb, legbékésebb, legnyugodtabb. Hátránya: mindenki azt gondolja, védeni kell a saját érdekeit. Itt nem azt kell keresnie, hogy mi jó nekem, hanem, hogy mi jó nekünk. Tehát vissza kell venni a saját céljaiból. </a:t>
            </a:r>
          </a:p>
          <a:p>
            <a:r>
              <a:rPr lang="hu-HU" baseline="0" dirty="0"/>
              <a:t>A szakirodalom gyakran elhagyja a „</a:t>
            </a:r>
            <a:r>
              <a:rPr lang="hu-HU" baseline="0" dirty="0" err="1"/>
              <a:t>neo</a:t>
            </a:r>
            <a:r>
              <a:rPr lang="hu-HU" baseline="0" dirty="0"/>
              <a:t>” szót.</a:t>
            </a:r>
          </a:p>
          <a:p>
            <a:endParaRPr lang="hu-HU" baseline="0" dirty="0"/>
          </a:p>
          <a:p>
            <a:r>
              <a:rPr lang="hu-HU" baseline="0" dirty="0"/>
              <a:t>El lehet dönteni, hogy kinek melyik tetszik.</a:t>
            </a:r>
            <a:endParaRPr lang="en-US"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3</a:t>
            </a:fld>
            <a:endParaRPr lang="hu-HU"/>
          </a:p>
        </p:txBody>
      </p:sp>
    </p:spTree>
    <p:extLst>
      <p:ext uri="{BB962C8B-B14F-4D97-AF65-F5344CB8AC3E}">
        <p14:creationId xmlns:p14="http://schemas.microsoft.com/office/powerpoint/2010/main" val="4066433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Az északi alapvetően mindig</a:t>
            </a:r>
            <a:r>
              <a:rPr lang="hu-HU" baseline="0" dirty="0"/>
              <a:t> a megállapodásra törekszik. A sztrájk csak a végső eszköz. Azért inkább ágazati szintű (a hangsúly rajta van) a megállapodás, mert az érdekképviseletek elsősorban ágazati szinten szerveződnek, hatékonyabb lehet a megállapodás (mert az egész ágazatra kiterjed), felülemelkedik a vállalati szintű konfliktusokon, és független a makro szinttől. Északi, azért erős az üzemi tanács, a részvétel, mert toleránsak vagyunk, a hatalom megadja ezt a jogot, mert tudja, hogy ezzel az érdekképviselet nem akar majd visszaélni, hatalmi vitát gerjeszteni. Németekhez: VERDI: Közlekedés és Szolgáltatás Szakszervezete. </a:t>
            </a:r>
            <a:r>
              <a:rPr lang="hu-HU" baseline="0" dirty="0" err="1"/>
              <a:t>Verkehr</a:t>
            </a:r>
            <a:r>
              <a:rPr lang="hu-HU" baseline="0" dirty="0"/>
              <a:t> und </a:t>
            </a:r>
            <a:r>
              <a:rPr lang="hu-HU" baseline="0" dirty="0" err="1"/>
              <a:t>Dienstleistung</a:t>
            </a:r>
            <a:r>
              <a:rPr lang="hu-HU" baseline="0" dirty="0"/>
              <a:t> ágazati szervezet. </a:t>
            </a:r>
          </a:p>
          <a:p>
            <a:endParaRPr lang="hu-HU" baseline="0" dirty="0"/>
          </a:p>
          <a:p>
            <a:r>
              <a:rPr lang="hu-HU" baseline="0" dirty="0"/>
              <a:t>A déliek pont az ellenkezője. A sztrájk az első eszköz, megméretkeznek, hogy ki milyen erős. A filozófia lényege, hogy mindenki győzni akar, ebből következik, hogy kevés a </a:t>
            </a:r>
            <a:r>
              <a:rPr lang="hu-HU" baseline="0" dirty="0" err="1"/>
              <a:t>makro</a:t>
            </a:r>
            <a:r>
              <a:rPr lang="hu-HU" baseline="0" dirty="0"/>
              <a:t> szintű kapcsolat. Miért tárgyaljak azzal, aki ellenem van? Vállalati szinten harcos MV-k vannak, kevésbé </a:t>
            </a:r>
            <a:r>
              <a:rPr lang="hu-HU" baseline="0" dirty="0" err="1"/>
              <a:t>participatív</a:t>
            </a:r>
            <a:r>
              <a:rPr lang="hu-HU" baseline="0" dirty="0"/>
              <a:t> a hozzáállás. Nem ad a kormány jelentős jogokat azoknak, akik esetleg szemben állnak vele, harcolnak az  MA ellen. </a:t>
            </a:r>
          </a:p>
          <a:p>
            <a:r>
              <a:rPr lang="hu-HU" baseline="0" dirty="0"/>
              <a:t>Északi és Déli modell köthető Európa különböző égtájaihoz. Az angolszász modellnél sokkal liberálisabb, </a:t>
            </a:r>
            <a:r>
              <a:rPr lang="hu-HU" baseline="0" dirty="0" err="1"/>
              <a:t>piacközpontúbb</a:t>
            </a:r>
            <a:r>
              <a:rPr lang="hu-HU" baseline="0" dirty="0"/>
              <a:t>, azaz </a:t>
            </a:r>
            <a:r>
              <a:rPr lang="hu-HU" baseline="0" dirty="0" err="1"/>
              <a:t>makro</a:t>
            </a:r>
            <a:r>
              <a:rPr lang="hu-HU" baseline="0" dirty="0"/>
              <a:t> szinten nincs nagyon tárgyalás. Más a munkajogi rendszerük, az angolszász jogrendben hiányzik a munka törvény, nem írott, hanem esetjog van. Senki nem hivatkozhat arra, hogy nekem jogom van valamire. Ha kiharcoltad, van rá jogod, ha nem, akkor nem. Ágazati szinten van kevés, korlátozott, hanyatló. Az, hogy nincs jogszabály, azt is jelenti, hogy kollektív szerződést bárhol, bárki köthet. Ha aláírták, az </a:t>
            </a:r>
            <a:r>
              <a:rPr lang="hu-HU" baseline="0" dirty="0" err="1"/>
              <a:t>gentleman’s</a:t>
            </a:r>
            <a:r>
              <a:rPr lang="hu-HU" baseline="0" dirty="0"/>
              <a:t> </a:t>
            </a:r>
            <a:r>
              <a:rPr lang="hu-HU" baseline="0" dirty="0" err="1"/>
              <a:t>agreement</a:t>
            </a:r>
            <a:r>
              <a:rPr lang="hu-HU" baseline="0" dirty="0"/>
              <a:t>, a bíróság előtt nem megtámadható. Ha a szakszervezet elég erős, ki tudja harcolni a </a:t>
            </a:r>
            <a:r>
              <a:rPr lang="hu-HU" baseline="0" dirty="0" err="1"/>
              <a:t>participációs</a:t>
            </a:r>
            <a:r>
              <a:rPr lang="hu-HU" baseline="0" dirty="0"/>
              <a:t> viszonyokat, ha nem, akkor természetesen nem. </a:t>
            </a:r>
          </a:p>
          <a:p>
            <a:endParaRPr lang="hu-HU" baseline="0" dirty="0"/>
          </a:p>
          <a:p>
            <a:r>
              <a:rPr lang="hu-HU" baseline="0" dirty="0"/>
              <a:t>A töréspont: angolszász </a:t>
            </a:r>
            <a:r>
              <a:rPr lang="hu-HU" baseline="0" dirty="0" err="1"/>
              <a:t>vs</a:t>
            </a:r>
            <a:r>
              <a:rPr lang="hu-HU" baseline="0" dirty="0"/>
              <a:t>. többi: a többi inkább kapcsolatorientált, azon belül pedig másik töréspont látható. </a:t>
            </a:r>
            <a:endParaRPr lang="en-US"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4</a:t>
            </a:fld>
            <a:endParaRPr lang="hu-HU"/>
          </a:p>
        </p:txBody>
      </p:sp>
    </p:spTree>
    <p:extLst>
      <p:ext uri="{BB962C8B-B14F-4D97-AF65-F5344CB8AC3E}">
        <p14:creationId xmlns:p14="http://schemas.microsoft.com/office/powerpoint/2010/main" val="117576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 tarifa</a:t>
            </a:r>
            <a:r>
              <a:rPr lang="hu-HU" baseline="0" dirty="0"/>
              <a:t> NEM ÁR. Pontosabban a munkaerő tarifája, ára. Lásd lejjebb. </a:t>
            </a:r>
            <a:endParaRPr lang="hu-HU" dirty="0"/>
          </a:p>
          <a:p>
            <a:endParaRPr lang="hu-HU" dirty="0"/>
          </a:p>
          <a:p>
            <a:r>
              <a:rPr lang="hu-HU" dirty="0"/>
              <a:t>A </a:t>
            </a:r>
            <a:r>
              <a:rPr lang="hu-HU" dirty="0" err="1"/>
              <a:t>bipartit</a:t>
            </a:r>
            <a:r>
              <a:rPr lang="hu-HU" dirty="0"/>
              <a:t> alaptípusa a szociális partnerség. Szociális, mert szociális kérdésekről szól.</a:t>
            </a:r>
            <a:r>
              <a:rPr lang="hu-HU" baseline="0" dirty="0"/>
              <a:t> Partnerség, mert a felek partnernek tekintik egymást, akivel/amivel együtt kell megoldaniuk a fennálló problémát. És szociális partnerség, mert tagjai az ún. szociális partnerek, vagyis a munkáltatói érdekképviseletek (szövetségek) és a munkavállalói érdekképviseletek (szakszervezetek).é</a:t>
            </a:r>
          </a:p>
          <a:p>
            <a:r>
              <a:rPr lang="hu-HU" dirty="0"/>
              <a:t>A társadalmi a szélesebb,</a:t>
            </a:r>
            <a:r>
              <a:rPr lang="hu-HU" baseline="0" dirty="0"/>
              <a:t> minden beletartozik (kultúra, minden), angol, németnél egy szó van rá, hogy </a:t>
            </a:r>
            <a:r>
              <a:rPr lang="hu-HU" baseline="0" dirty="0" err="1"/>
              <a:t>social</a:t>
            </a:r>
            <a:r>
              <a:rPr lang="hu-HU" baseline="0" dirty="0"/>
              <a:t> meg </a:t>
            </a:r>
            <a:r>
              <a:rPr lang="hu-HU" baseline="0" dirty="0" err="1"/>
              <a:t>sozial</a:t>
            </a:r>
            <a:r>
              <a:rPr lang="hu-HU" baseline="0" dirty="0"/>
              <a:t> (a magyar zűrösebb, külön szavunk a társadalmi és a szociális). A szociális az munkaerő-piaci érdekérvényesítés. Mert szociális kérdésekről folytatott partnerségi egyeztetés. </a:t>
            </a:r>
            <a:endParaRPr lang="hu-HU" dirty="0"/>
          </a:p>
          <a:p>
            <a:r>
              <a:rPr lang="hu-HU" dirty="0"/>
              <a:t>Németországra érvényes a példa, de az egész</a:t>
            </a:r>
            <a:r>
              <a:rPr lang="hu-HU" baseline="0" dirty="0"/>
              <a:t> alaptípusra alkalmazható az egész. Csak szociális kérdésekkel foglalkozik, de nem szociálpolitika. Azok a szociális problémák jelennek meg, amelyek érdeklik MA, MV (SZ)t. </a:t>
            </a:r>
          </a:p>
          <a:p>
            <a:r>
              <a:rPr lang="hu-HU" baseline="0" dirty="0"/>
              <a:t>Az alapelvek érvényesek mindenhol. Koalíciós szabadság: plurális megkötés nélkül, szabadon jöhetnek létre szövetségek, szabadon léphetek be pl. </a:t>
            </a:r>
          </a:p>
          <a:p>
            <a:r>
              <a:rPr lang="hu-HU" baseline="0" dirty="0"/>
              <a:t>Az </a:t>
            </a:r>
            <a:r>
              <a:rPr lang="hu-HU" baseline="0" dirty="0" err="1"/>
              <a:t>atuonóm</a:t>
            </a:r>
            <a:r>
              <a:rPr lang="hu-HU" baseline="0" dirty="0"/>
              <a:t> szerződéskötési jog: autonóm a szereplő, a kormány nem szólhat bele, csak és KIZÁRÓLAG nekik van joguk megkötni a szerződést. </a:t>
            </a:r>
          </a:p>
          <a:p>
            <a:r>
              <a:rPr lang="hu-HU" baseline="0" dirty="0"/>
              <a:t>Esélyegyenlőség: az aszimmetria ellensúlyozása, a MA és MV közötti különbség csökkentése. </a:t>
            </a:r>
          </a:p>
          <a:p>
            <a:endParaRPr lang="hu-HU" baseline="0" dirty="0"/>
          </a:p>
          <a:p>
            <a:r>
              <a:rPr lang="hu-HU" baseline="0" dirty="0"/>
              <a:t>A szabályozásnál a tarifaszerződés szinonimája a kollektív szerződésnek. Erőteljes a törvényi alátámasztás. A törvény a tarifáról van, a feleket úgy hívja, hogy tarifapártok oldala pl. (</a:t>
            </a:r>
            <a:r>
              <a:rPr lang="hu-HU" baseline="0" dirty="0" err="1"/>
              <a:t>Tarifparteien</a:t>
            </a:r>
            <a:r>
              <a:rPr lang="hu-HU" baseline="0" dirty="0"/>
              <a:t>, amit akár értelmezhetünk magyarul tarifa-partnereknek is…) Ez adja az általános keretet. A jogszabályi alátámasztás megvan, hogy tárgyalhatsz, NEM ETATISTA. Azon belül lehet szűkítetten vagy tágabban megállapodni a bérekről (szűkebb) vagy kollektív szerződésről (tágabb). Ezt a felek döntik el, nem előíró jellegű a szabályozás.</a:t>
            </a:r>
          </a:p>
          <a:p>
            <a:endParaRPr lang="hu-HU" baseline="0" dirty="0"/>
          </a:p>
          <a:p>
            <a:r>
              <a:rPr lang="hu-HU" baseline="0" dirty="0"/>
              <a:t>Az érdekérvényesítési eszközök az lényegében egy lehetőség, egy felállás, az, hogy mit tehetek. Nem kell túldimenzionálni. DE pl. a sztrájkot a tagsággal kell megszavaztatni, hogy legyen, kell a többség hozzá. </a:t>
            </a:r>
          </a:p>
          <a:p>
            <a:endParaRPr lang="hu-HU" baseline="0" dirty="0"/>
          </a:p>
          <a:p>
            <a:r>
              <a:rPr lang="hu-HU" sz="1200" b="0" kern="1200" dirty="0">
                <a:solidFill>
                  <a:schemeClr val="tx1"/>
                </a:solidFill>
                <a:effectLst/>
                <a:latin typeface="Trebuchet MS" pitchFamily="34" charset="0"/>
                <a:ea typeface="+mn-ea"/>
                <a:cs typeface="+mn-cs"/>
              </a:rPr>
              <a:t>A szociális partnerség (</a:t>
            </a:r>
            <a:r>
              <a:rPr lang="hu-HU" sz="1200" b="0" kern="1200" dirty="0" err="1">
                <a:solidFill>
                  <a:schemeClr val="tx1"/>
                </a:solidFill>
                <a:effectLst/>
                <a:latin typeface="Trebuchet MS" pitchFamily="34" charset="0"/>
                <a:ea typeface="+mn-ea"/>
                <a:cs typeface="+mn-cs"/>
              </a:rPr>
              <a:t>soziale</a:t>
            </a:r>
            <a:r>
              <a:rPr lang="hu-HU" sz="1200" b="0" kern="1200" dirty="0">
                <a:solidFill>
                  <a:schemeClr val="tx1"/>
                </a:solidFill>
                <a:effectLst/>
                <a:latin typeface="Trebuchet MS" pitchFamily="34" charset="0"/>
                <a:ea typeface="+mn-ea"/>
                <a:cs typeface="+mn-cs"/>
              </a:rPr>
              <a:t> </a:t>
            </a:r>
            <a:r>
              <a:rPr lang="hu-HU" sz="1200" b="0" kern="1200" dirty="0" err="1">
                <a:solidFill>
                  <a:schemeClr val="tx1"/>
                </a:solidFill>
                <a:effectLst/>
                <a:latin typeface="Trebuchet MS" pitchFamily="34" charset="0"/>
                <a:ea typeface="+mn-ea"/>
                <a:cs typeface="+mn-cs"/>
              </a:rPr>
              <a:t>Partnerschaft</a:t>
            </a:r>
            <a:r>
              <a:rPr lang="hu-HU" sz="1200" b="0" kern="1200" dirty="0">
                <a:solidFill>
                  <a:schemeClr val="tx1"/>
                </a:solidFill>
                <a:effectLst/>
                <a:latin typeface="Trebuchet MS" pitchFamily="34" charset="0"/>
                <a:ea typeface="+mn-ea"/>
                <a:cs typeface="+mn-cs"/>
              </a:rPr>
              <a:t>) a munkaadók és a munkavállalói érdekképviseletek együttműködése, amelyben a felek kölcsönösen partnerként fogadják el egymást. Alapvető funkciójuk a munkaerőpiaci feltételrendszer szerződéses szabályozása és az ezzel kapcsolatos konfliktusok feloldása.</a:t>
            </a:r>
            <a:endParaRPr lang="hu-HU" sz="1200" b="1" kern="1200" dirty="0">
              <a:solidFill>
                <a:schemeClr val="tx1"/>
              </a:solidFill>
              <a:effectLst/>
              <a:latin typeface="Trebuchet MS" pitchFamily="34" charset="0"/>
              <a:ea typeface="+mn-ea"/>
              <a:cs typeface="+mn-cs"/>
            </a:endParaRPr>
          </a:p>
          <a:p>
            <a:r>
              <a:rPr lang="hu-HU" sz="1200" b="0" kern="1200" dirty="0">
                <a:solidFill>
                  <a:schemeClr val="tx1"/>
                </a:solidFill>
                <a:effectLst/>
                <a:latin typeface="Trebuchet MS" pitchFamily="34" charset="0"/>
                <a:ea typeface="+mn-ea"/>
                <a:cs typeface="+mn-cs"/>
              </a:rPr>
              <a:t>Alapjait a törvény által garantált koalíciós szabadság és önálló tárgyalási és szerződéskötési jog teremti meg. A szociális partnerek szoros kapcsolatban állnak a gazdaság más érdekképviseleti szervezeteivel, és részt vesznek országos szociális ellátó rendszerek irányításában is.</a:t>
            </a:r>
            <a:endParaRPr lang="hu-HU" sz="1200" b="1" kern="1200" dirty="0">
              <a:solidFill>
                <a:schemeClr val="tx1"/>
              </a:solidFill>
              <a:effectLst/>
              <a:latin typeface="Trebuchet MS" pitchFamily="34" charset="0"/>
              <a:ea typeface="+mn-ea"/>
              <a:cs typeface="+mn-cs"/>
            </a:endParaRPr>
          </a:p>
          <a:p>
            <a:endParaRPr lang="en-US"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5</a:t>
            </a:fld>
            <a:endParaRPr lang="hu-HU"/>
          </a:p>
        </p:txBody>
      </p:sp>
    </p:spTree>
    <p:extLst>
      <p:ext uri="{BB962C8B-B14F-4D97-AF65-F5344CB8AC3E}">
        <p14:creationId xmlns:p14="http://schemas.microsoft.com/office/powerpoint/2010/main" val="2519208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Sajátos</a:t>
            </a:r>
            <a:r>
              <a:rPr lang="hu-HU" baseline="0" dirty="0"/>
              <a:t> kivétel az osztrák modell. A II. világháború utáni válság és az egymás kezének kereséséből adódóan tud létrejönni ez a rendszer. </a:t>
            </a:r>
          </a:p>
          <a:p>
            <a:r>
              <a:rPr lang="hu-HU" baseline="0" dirty="0"/>
              <a:t>Centralizáció: mindkettőnél egy (meghatározó) tényező van, én vagyok a szakszervezet, én pedig a gazdaság (kamara, munkaadó). 2-2 szervezet, mi négyen képviselünk mindent. </a:t>
            </a:r>
          </a:p>
          <a:p>
            <a:endParaRPr lang="hu-HU" baseline="0" dirty="0"/>
          </a:p>
          <a:p>
            <a:r>
              <a:rPr lang="hu-HU" baseline="0" dirty="0"/>
              <a:t>Eddig két nagy párt van: aki a MA és a MV mögött van. Ilyenkor politikai konszenzus is van, szoros együttműködés van, és ez nem is titok. Az új pártok jönnek, ez nem tetszik, a fiataloknak nem tetszik, válság van és nem tetszik, nem működik. </a:t>
            </a:r>
            <a:endParaRPr lang="en-US"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6</a:t>
            </a:fld>
            <a:endParaRPr lang="hu-HU"/>
          </a:p>
        </p:txBody>
      </p:sp>
    </p:spTree>
    <p:extLst>
      <p:ext uri="{BB962C8B-B14F-4D97-AF65-F5344CB8AC3E}">
        <p14:creationId xmlns:p14="http://schemas.microsoft.com/office/powerpoint/2010/main" val="2622137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Kötelező a munkavállalói kamarai tagság, kell tagdíjat</a:t>
            </a:r>
            <a:r>
              <a:rPr lang="hu-HU" baseline="0" dirty="0"/>
              <a:t> is fizetni. Legvitatottabb, hogy szabad-e kötelező tagsággal létesíteni munkavállalói kamarát. </a:t>
            </a:r>
          </a:p>
          <a:p>
            <a:r>
              <a:rPr lang="hu-HU" baseline="0" dirty="0"/>
              <a:t>Mindkét oldalon két szereplő található. Ausztriában nincs munkaadói szövetség, hanem a kamarák töltik be ezt a funkciót. A Kereskedelmi Kamara az agráriumon kívüli összességet magába foglalja. Mindegyik szervezetnek egy szavazata van. Nagyon sajátos a döntés, ALAPELV: négy vagy semmi az EGYES BIZOTTSÁGOKON belül. Itt van minden ember, azaz két-két SZ és MA, mivel eltérő dolgokról tárgyalnak, ezért külön is meg kell lenni a négy igennek. HA nem jön össze a közös döntés, akkor eggyel fentebb tolják a rendszert és ott a négy bizottság elnöke még eldöntheti, és lehet négy igen az adott kérdésről. A közgyűlés, azaz a kihirdetés előtt a négy elnök még egyszer beszélget, és ha marad bármilyen vita, akkor még egyeztetnek róla („csak” négy igen lehet, ami felülírja az albizottság döntését). A Közgyűlés így nem is tart sokáig, mert nem az a vita fóruma. </a:t>
            </a:r>
          </a:p>
          <a:p>
            <a:r>
              <a:rPr lang="hu-HU" baseline="0" dirty="0"/>
              <a:t>A négy albizottság maga a voltából adódóan is elég speciális. Kollektív szerződést ágazati szinten kötnek, de ahhoz, hogy ezt megtehessék, szükséges ahhoz, hogy a Bér albizottság tegyen egy ajánlást. Az ár (ma már nem, inkább az alapvető versenyszabályozási kérdésekben illetékes) albizottság hozzájárulása volt szükséges az áremelkedés érdekében. Addig nem lehetett megtenni, amíg nem indokolta a kérvényező, és valósították meg. Ez ma már nem működik, hiszen túl rugalmatlan volt, valamint és </a:t>
            </a:r>
            <a:r>
              <a:rPr lang="hu-HU" baseline="0" dirty="0" err="1"/>
              <a:t>elszállt</a:t>
            </a:r>
            <a:r>
              <a:rPr lang="hu-HU" baseline="0" dirty="0"/>
              <a:t> az idő. Mindegyik bizottság paritásos elven épül fel, egyik fele a szakszervezet, másik fele a kamara. Ebből adódóan biztos, hogy nem fognak a világtól elrugaszkodott ötlettel indulni egyik irányból sem. </a:t>
            </a:r>
          </a:p>
          <a:p>
            <a:endParaRPr lang="hu-HU" baseline="0" dirty="0"/>
          </a:p>
          <a:p>
            <a:pPr marL="0" marR="0" indent="0" algn="l" defTabSz="914400" rtl="0" eaLnBrk="1" fontAlgn="base" latinLnBrk="0" hangingPunct="1">
              <a:lnSpc>
                <a:spcPct val="100000"/>
              </a:lnSpc>
              <a:spcBef>
                <a:spcPct val="30000"/>
              </a:spcBef>
              <a:spcAft>
                <a:spcPct val="0"/>
              </a:spcAft>
              <a:buClrTx/>
              <a:buSzTx/>
              <a:buFontTx/>
              <a:buNone/>
              <a:tabLst/>
              <a:defRPr/>
            </a:pPr>
            <a:r>
              <a:rPr lang="hu-HU" baseline="0" dirty="0" err="1"/>
              <a:t>Formailag</a:t>
            </a:r>
            <a:r>
              <a:rPr lang="hu-HU" baseline="0" dirty="0"/>
              <a:t> szociális partnerség és </a:t>
            </a:r>
            <a:r>
              <a:rPr lang="hu-HU" baseline="0" dirty="0" err="1"/>
              <a:t>bipartit</a:t>
            </a:r>
            <a:r>
              <a:rPr lang="hu-HU" baseline="0" dirty="0"/>
              <a:t>, de sokkal több. </a:t>
            </a:r>
            <a:r>
              <a:rPr lang="hu-HU" baseline="0" dirty="0" err="1"/>
              <a:t>Formailag</a:t>
            </a:r>
            <a:r>
              <a:rPr lang="hu-HU" baseline="0" dirty="0"/>
              <a:t> tényleg </a:t>
            </a:r>
            <a:r>
              <a:rPr lang="hu-HU" baseline="0" dirty="0" err="1"/>
              <a:t>bipartit</a:t>
            </a:r>
            <a:r>
              <a:rPr lang="hu-HU" baseline="0" dirty="0"/>
              <a:t>, de működésileg </a:t>
            </a:r>
            <a:r>
              <a:rPr lang="hu-HU" baseline="0" dirty="0" err="1"/>
              <a:t>tripartit</a:t>
            </a:r>
            <a:r>
              <a:rPr lang="hu-HU" baseline="0" dirty="0"/>
              <a:t>, mert egyértelműen mögöttük vannak a pártok. A megállapodás kvázi politikai konszenzus is volt. Kvázi parlament volt, mert nincs tevékenyen jelen az állam, de rendszerszabályozást megvalósít. Hatását tekintve szinte korporatív. </a:t>
            </a:r>
          </a:p>
          <a:p>
            <a:endParaRPr lang="hu-HU" baseline="0" dirty="0"/>
          </a:p>
          <a:p>
            <a:endParaRPr lang="hu-HU" baseline="0" dirty="0"/>
          </a:p>
          <a:p>
            <a:r>
              <a:rPr lang="hu-HU" baseline="0" dirty="0"/>
              <a:t>57 után alakult, hullámzott így-úgy, a 90-es évek táján egy megújulási kísérlet, de az ezredforduló után eltűnt. Miért (lásd következő dia)</a:t>
            </a:r>
            <a:endParaRPr lang="en-US"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7</a:t>
            </a:fld>
            <a:endParaRPr lang="hu-HU"/>
          </a:p>
        </p:txBody>
      </p:sp>
    </p:spTree>
    <p:extLst>
      <p:ext uri="{BB962C8B-B14F-4D97-AF65-F5344CB8AC3E}">
        <p14:creationId xmlns:p14="http://schemas.microsoft.com/office/powerpoint/2010/main" val="623412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Amikor</a:t>
            </a:r>
            <a:r>
              <a:rPr lang="hu-HU" baseline="0" dirty="0"/>
              <a:t> elment a gazdaság, túl lassúvá vált a folyamata. Közeledtek az EGK közösség felvételhez, kellett a rugalmasság, kellett a versenyképesség. Válság szituációt kellett megoldani. Változott a politikai status quo is. Milyen politikai gondolkodás módosult még mellette?: a nagykoalíciónál egyszerű volt. Kamara mögött néppárt, szakszervezet mögött a szocdemek. 90-re szétesik a nagykoalíció, és egyszínű néppárti kormány alakul, viszont azt mondja, hogy neki van rá szüksége, mivel mindenkit képvisel. Ebből adódóan nagyobb súlya lett, mint korábban. De az ezredfordulónál ez kevésbé érvényes, nem akarják, hogy mindenbe beleszóljanak. </a:t>
            </a:r>
          </a:p>
          <a:p>
            <a:r>
              <a:rPr lang="hu-HU" baseline="0" dirty="0"/>
              <a:t>Valamint kihalnak a vezetőik. </a:t>
            </a:r>
            <a:endParaRPr lang="en-US"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8</a:t>
            </a:fld>
            <a:endParaRPr lang="hu-HU"/>
          </a:p>
        </p:txBody>
      </p:sp>
    </p:spTree>
    <p:extLst>
      <p:ext uri="{BB962C8B-B14F-4D97-AF65-F5344CB8AC3E}">
        <p14:creationId xmlns:p14="http://schemas.microsoft.com/office/powerpoint/2010/main" val="3900068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a:t>DGEMPL_Industrial_relations_report_All_Accessibility.pdf</a:t>
            </a:r>
            <a:endParaRPr lang="hu-HU" dirty="0"/>
          </a:p>
          <a:p>
            <a:r>
              <a:rPr lang="hu-HU" dirty="0"/>
              <a:t>http://www.uva-aias.net/en/ictwss</a:t>
            </a:r>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10</a:t>
            </a:fld>
            <a:endParaRPr lang="hu-HU"/>
          </a:p>
        </p:txBody>
      </p:sp>
    </p:spTree>
    <p:extLst>
      <p:ext uri="{BB962C8B-B14F-4D97-AF65-F5344CB8AC3E}">
        <p14:creationId xmlns:p14="http://schemas.microsoft.com/office/powerpoint/2010/main" val="2632585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ctrTitle" hasCustomPrompt="1"/>
          </p:nvPr>
        </p:nvSpPr>
        <p:spPr>
          <a:xfrm>
            <a:off x="773349" y="2099952"/>
            <a:ext cx="6250021" cy="721063"/>
          </a:xfrm>
          <a:prstGeom prst="rect">
            <a:avLst/>
          </a:prstGeom>
        </p:spPr>
        <p:txBody>
          <a:bodyPr lIns="0" tIns="0" rIns="0" bIns="0">
            <a:normAutofit/>
          </a:bodyPr>
          <a:lstStyle>
            <a:lvl1pPr algn="r">
              <a:defRPr sz="5000" b="1">
                <a:solidFill>
                  <a:schemeClr val="bg2"/>
                </a:solidFill>
                <a:latin typeface="Arial" panose="020B0604020202020204" pitchFamily="34" charset="0"/>
                <a:cs typeface="Arial" panose="020B0604020202020204" pitchFamily="34" charset="0"/>
              </a:defRPr>
            </a:lvl1pPr>
          </a:lstStyle>
          <a:p>
            <a:r>
              <a:rPr lang="hu-HU" dirty="0"/>
              <a:t>CÍM</a:t>
            </a:r>
          </a:p>
        </p:txBody>
      </p:sp>
      <p:sp>
        <p:nvSpPr>
          <p:cNvPr id="3" name="Alcím 2"/>
          <p:cNvSpPr>
            <a:spLocks noGrp="1"/>
          </p:cNvSpPr>
          <p:nvPr>
            <p:ph type="subTitle" idx="1" hasCustomPrompt="1"/>
          </p:nvPr>
        </p:nvSpPr>
        <p:spPr>
          <a:xfrm>
            <a:off x="1410513" y="2981528"/>
            <a:ext cx="5603132" cy="335604"/>
          </a:xfrm>
          <a:prstGeom prst="rect">
            <a:avLst/>
          </a:prstGeom>
        </p:spPr>
        <p:txBody>
          <a:bodyPr lIns="0" tIns="0" rIns="0" bIns="0" anchor="ctr" anchorCtr="0"/>
          <a:lstStyle>
            <a:lvl1pPr marL="0" indent="0" algn="r">
              <a:buNone/>
              <a:defRPr sz="1800" b="1">
                <a:solidFill>
                  <a:schemeClr val="tx1">
                    <a:lumMod val="50000"/>
                    <a:lumOff val="50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z="1800" b="1" dirty="0">
                <a:solidFill>
                  <a:schemeClr val="tx1">
                    <a:lumMod val="50000"/>
                    <a:lumOff val="50000"/>
                  </a:schemeClr>
                </a:solidFill>
                <a:latin typeface="Arial" panose="020B0604020202020204" pitchFamily="34" charset="0"/>
                <a:cs typeface="Arial" panose="020B0604020202020204" pitchFamily="34" charset="0"/>
              </a:rPr>
              <a:t>Előadó </a:t>
            </a:r>
            <a:endParaRPr lang="hu-HU" dirty="0"/>
          </a:p>
        </p:txBody>
      </p:sp>
    </p:spTree>
    <p:extLst>
      <p:ext uri="{BB962C8B-B14F-4D97-AF65-F5344CB8AC3E}">
        <p14:creationId xmlns:p14="http://schemas.microsoft.com/office/powerpoint/2010/main" val="3308506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cím dia">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ctrTitle" hasCustomPrompt="1"/>
          </p:nvPr>
        </p:nvSpPr>
        <p:spPr>
          <a:xfrm>
            <a:off x="0" y="2908570"/>
            <a:ext cx="7772400" cy="701675"/>
          </a:xfrm>
          <a:prstGeom prst="rect">
            <a:avLst/>
          </a:prstGeom>
        </p:spPr>
        <p:txBody>
          <a:bodyPr tIns="0" rIns="0"/>
          <a:lstStyle>
            <a:lvl1pPr algn="r">
              <a:defRPr sz="3600" b="1">
                <a:solidFill>
                  <a:schemeClr val="bg2"/>
                </a:solidFill>
              </a:defRPr>
            </a:lvl1pPr>
          </a:lstStyle>
          <a:p>
            <a:r>
              <a:rPr lang="hu-HU" dirty="0"/>
              <a:t>MINTACÍM SZERKESZTÉSE</a:t>
            </a:r>
          </a:p>
        </p:txBody>
      </p:sp>
      <p:sp>
        <p:nvSpPr>
          <p:cNvPr id="3" name="Alcím 2"/>
          <p:cNvSpPr>
            <a:spLocks noGrp="1"/>
          </p:cNvSpPr>
          <p:nvPr>
            <p:ph type="subTitle" idx="1"/>
          </p:nvPr>
        </p:nvSpPr>
        <p:spPr>
          <a:xfrm>
            <a:off x="1371600" y="3759740"/>
            <a:ext cx="6400800" cy="1752600"/>
          </a:xfrm>
          <a:prstGeom prst="rect">
            <a:avLst/>
          </a:prstGeom>
        </p:spPr>
        <p:txBody>
          <a:bodyPr lIns="0" tIns="0" rIns="0" bIns="0">
            <a:normAutofit/>
          </a:bodyPr>
          <a:lstStyle>
            <a:lvl1pPr marL="0" indent="0" algn="r">
              <a:buNone/>
              <a:defRPr>
                <a:solidFill>
                  <a:schemeClr val="bg2"/>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a:t>Kattintson ide az alcím mintájának szerkesztéséhez</a:t>
            </a:r>
            <a:endParaRPr lang="hu-HU" dirty="0"/>
          </a:p>
        </p:txBody>
      </p:sp>
    </p:spTree>
    <p:extLst>
      <p:ext uri="{BB962C8B-B14F-4D97-AF65-F5344CB8AC3E}">
        <p14:creationId xmlns:p14="http://schemas.microsoft.com/office/powerpoint/2010/main" val="264482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ím és tartalom">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title" hasCustomPrompt="1"/>
          </p:nvPr>
        </p:nvSpPr>
        <p:spPr>
          <a:xfrm>
            <a:off x="457200" y="260665"/>
            <a:ext cx="8507288" cy="389525"/>
          </a:xfrm>
          <a:prstGeom prst="rect">
            <a:avLst/>
          </a:prstGeom>
        </p:spPr>
        <p:txBody>
          <a:bodyPr lIns="0" tIns="0" rIns="0" bIns="0" anchor="ctr" anchorCtr="0">
            <a:noAutofit/>
          </a:bodyPr>
          <a:lstStyle>
            <a:lvl1pPr algn="l">
              <a:defRPr sz="3600" b="1">
                <a:solidFill>
                  <a:schemeClr val="bg2"/>
                </a:solidFill>
                <a:latin typeface="+mj-lt"/>
              </a:defRPr>
            </a:lvl1pPr>
          </a:lstStyle>
          <a:p>
            <a:r>
              <a:rPr lang="hu-HU" dirty="0"/>
              <a:t>MINTACÍM SZERKESZTÉSE</a:t>
            </a:r>
          </a:p>
        </p:txBody>
      </p:sp>
      <p:cxnSp>
        <p:nvCxnSpPr>
          <p:cNvPr id="4" name="Egyenes összekötő 3"/>
          <p:cNvCxnSpPr/>
          <p:nvPr/>
        </p:nvCxnSpPr>
        <p:spPr>
          <a:xfrm>
            <a:off x="457200" y="749027"/>
            <a:ext cx="86868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6" name="Szöveg helye 3"/>
          <p:cNvSpPr>
            <a:spLocks noGrp="1"/>
          </p:cNvSpPr>
          <p:nvPr>
            <p:ph type="body" sz="half" idx="2" hasCustomPrompt="1"/>
          </p:nvPr>
        </p:nvSpPr>
        <p:spPr>
          <a:xfrm>
            <a:off x="457200" y="980736"/>
            <a:ext cx="8507288" cy="5256573"/>
          </a:xfrm>
          <a:prstGeom prst="rect">
            <a:avLst/>
          </a:prstGeom>
        </p:spPr>
        <p:txBody>
          <a:bodyPr lIns="0" tIns="0"/>
          <a:lstStyle>
            <a:lvl1pPr marL="0" indent="0">
              <a:buNone/>
              <a:defRPr sz="2400">
                <a:solidFill>
                  <a:schemeClr val="bg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z="1800" dirty="0"/>
              <a:t>"</a:t>
            </a:r>
            <a:r>
              <a:rPr lang="hu-HU" sz="1800" dirty="0" err="1"/>
              <a:t>Lorem</a:t>
            </a:r>
            <a:r>
              <a:rPr lang="hu-HU" sz="1800" dirty="0"/>
              <a:t> </a:t>
            </a:r>
            <a:r>
              <a:rPr lang="hu-HU" sz="1800" dirty="0" err="1"/>
              <a:t>ipsum</a:t>
            </a:r>
            <a:r>
              <a:rPr lang="hu-HU" sz="1800" dirty="0"/>
              <a:t> </a:t>
            </a:r>
            <a:r>
              <a:rPr lang="hu-HU" sz="1800" dirty="0" err="1"/>
              <a:t>dolor</a:t>
            </a:r>
            <a:r>
              <a:rPr lang="hu-HU" sz="1800" dirty="0"/>
              <a:t> </a:t>
            </a:r>
            <a:r>
              <a:rPr lang="hu-HU" sz="1800" dirty="0" err="1"/>
              <a:t>sit</a:t>
            </a:r>
            <a:r>
              <a:rPr lang="hu-HU" sz="1800" dirty="0"/>
              <a:t> </a:t>
            </a:r>
            <a:r>
              <a:rPr lang="hu-HU" sz="1800" dirty="0" err="1"/>
              <a:t>amet</a:t>
            </a:r>
            <a:r>
              <a:rPr lang="hu-HU" sz="1800" dirty="0"/>
              <a:t>, </a:t>
            </a:r>
            <a:r>
              <a:rPr lang="hu-HU" sz="1800" dirty="0" err="1"/>
              <a:t>consectetur</a:t>
            </a:r>
            <a:r>
              <a:rPr lang="hu-HU" sz="1800" dirty="0"/>
              <a:t> </a:t>
            </a:r>
            <a:r>
              <a:rPr lang="hu-HU" sz="1800" dirty="0" err="1"/>
              <a:t>adipiscing</a:t>
            </a:r>
            <a:r>
              <a:rPr lang="hu-HU" sz="1800" dirty="0"/>
              <a:t> elit, </a:t>
            </a:r>
            <a:r>
              <a:rPr lang="hu-HU" sz="1800" dirty="0" err="1"/>
              <a:t>sed</a:t>
            </a:r>
            <a:r>
              <a:rPr lang="hu-HU" sz="1800" dirty="0"/>
              <a:t> </a:t>
            </a:r>
            <a:r>
              <a:rPr lang="hu-HU" sz="1800" dirty="0" err="1"/>
              <a:t>do</a:t>
            </a:r>
            <a:r>
              <a:rPr lang="hu-HU" sz="1800" dirty="0"/>
              <a:t> </a:t>
            </a:r>
            <a:r>
              <a:rPr lang="hu-HU" sz="1800" dirty="0" err="1"/>
              <a:t>eiusmod</a:t>
            </a:r>
            <a:r>
              <a:rPr lang="hu-HU" sz="1800" dirty="0"/>
              <a:t> </a:t>
            </a:r>
            <a:r>
              <a:rPr lang="hu-HU" sz="1800" dirty="0" err="1"/>
              <a:t>tempor</a:t>
            </a:r>
            <a:r>
              <a:rPr lang="hu-HU" sz="1800" dirty="0"/>
              <a:t> </a:t>
            </a:r>
            <a:r>
              <a:rPr lang="hu-HU" sz="1800" dirty="0" err="1"/>
              <a:t>incididunt</a:t>
            </a:r>
            <a:r>
              <a:rPr lang="hu-HU" sz="1800" dirty="0"/>
              <a:t> </a:t>
            </a:r>
            <a:r>
              <a:rPr lang="hu-HU" sz="1800" dirty="0" err="1"/>
              <a:t>ut</a:t>
            </a:r>
            <a:r>
              <a:rPr lang="hu-HU" sz="1800" dirty="0"/>
              <a:t> </a:t>
            </a:r>
            <a:r>
              <a:rPr lang="hu-HU" sz="1800" dirty="0" err="1"/>
              <a:t>labore</a:t>
            </a:r>
            <a:r>
              <a:rPr lang="hu-HU" sz="1800" dirty="0"/>
              <a:t> et </a:t>
            </a:r>
            <a:r>
              <a:rPr lang="hu-HU" sz="1800" dirty="0" err="1"/>
              <a:t>dolore</a:t>
            </a:r>
            <a:r>
              <a:rPr lang="hu-HU" sz="1800" dirty="0"/>
              <a:t> </a:t>
            </a:r>
            <a:r>
              <a:rPr lang="hu-HU" sz="1800" dirty="0" err="1"/>
              <a:t>magna</a:t>
            </a:r>
            <a:r>
              <a:rPr lang="hu-HU" sz="1800" dirty="0"/>
              <a:t> </a:t>
            </a:r>
            <a:r>
              <a:rPr lang="hu-HU" sz="1800" dirty="0" err="1"/>
              <a:t>aliqua</a:t>
            </a:r>
            <a:r>
              <a:rPr lang="hu-HU" sz="1800" dirty="0"/>
              <a:t>.</a:t>
            </a:r>
            <a:endParaRPr lang="hu-HU" dirty="0"/>
          </a:p>
        </p:txBody>
      </p:sp>
      <p:sp>
        <p:nvSpPr>
          <p:cNvPr id="5" name="Dia számának helye 5">
            <a:extLst>
              <a:ext uri="{FF2B5EF4-FFF2-40B4-BE49-F238E27FC236}">
                <a16:creationId xmlns:a16="http://schemas.microsoft.com/office/drawing/2014/main" id="{E0422FC8-637E-47FB-836A-20B4E7362425}"/>
              </a:ext>
            </a:extLst>
          </p:cNvPr>
          <p:cNvSpPr>
            <a:spLocks noGrp="1"/>
          </p:cNvSpPr>
          <p:nvPr>
            <p:ph type="sldNum" sz="quarter" idx="4"/>
          </p:nvPr>
        </p:nvSpPr>
        <p:spPr>
          <a:xfrm>
            <a:off x="7053463" y="6521529"/>
            <a:ext cx="2057400" cy="365125"/>
          </a:xfrm>
          <a:prstGeom prst="rect">
            <a:avLst/>
          </a:prstGeom>
        </p:spPr>
        <p:txBody>
          <a:bodyPr vert="horz" lIns="91440" tIns="45720" rIns="91440" bIns="45720" rtlCol="0" anchor="ctr"/>
          <a:lstStyle>
            <a:lvl1pPr algn="r">
              <a:defRPr sz="1200">
                <a:solidFill>
                  <a:schemeClr val="bg1"/>
                </a:solidFill>
              </a:defRPr>
            </a:lvl1pPr>
          </a:lstStyle>
          <a:p>
            <a:fld id="{8D20C33D-EA57-4869-B900-AF436949CCB6}" type="slidenum">
              <a:rPr lang="hu-HU" smtClean="0"/>
              <a:pPr/>
              <a:t>‹#›</a:t>
            </a:fld>
            <a:r>
              <a:rPr lang="hu-HU" dirty="0"/>
              <a:t>/26</a:t>
            </a:r>
          </a:p>
        </p:txBody>
      </p:sp>
    </p:spTree>
    <p:extLst>
      <p:ext uri="{BB962C8B-B14F-4D97-AF65-F5344CB8AC3E}">
        <p14:creationId xmlns:p14="http://schemas.microsoft.com/office/powerpoint/2010/main" val="2503566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Nagy objektum">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artalom helye 2"/>
          <p:cNvSpPr>
            <a:spLocks noGrp="1"/>
          </p:cNvSpPr>
          <p:nvPr>
            <p:ph sz="half" idx="1"/>
          </p:nvPr>
        </p:nvSpPr>
        <p:spPr>
          <a:xfrm>
            <a:off x="457199" y="1177047"/>
            <a:ext cx="8229601" cy="4708187"/>
          </a:xfrm>
          <a:prstGeom prst="rect">
            <a:avLst/>
          </a:prstGeom>
        </p:spPr>
        <p:txBody>
          <a:bodyPr lIns="0"/>
          <a:lstStyle>
            <a:lvl1pPr marL="0" indent="0">
              <a:buNone/>
              <a:defRPr sz="2000" b="1">
                <a:solidFill>
                  <a:schemeClr val="bg2"/>
                </a:solidFill>
              </a:defRPr>
            </a:lvl1pPr>
            <a:lvl2pPr>
              <a:defRPr sz="2400" b="1">
                <a:solidFill>
                  <a:schemeClr val="bg2"/>
                </a:solidFill>
              </a:defRPr>
            </a:lvl2pPr>
            <a:lvl3pPr>
              <a:defRPr sz="2000" b="1">
                <a:solidFill>
                  <a:schemeClr val="bg2"/>
                </a:solidFill>
              </a:defRPr>
            </a:lvl3pPr>
            <a:lvl4pPr>
              <a:defRPr sz="1800" b="1">
                <a:solidFill>
                  <a:schemeClr val="bg2"/>
                </a:solidFill>
              </a:defRPr>
            </a:lvl4pPr>
            <a:lvl5pPr>
              <a:defRPr sz="1800" b="1">
                <a:solidFill>
                  <a:schemeClr val="bg2"/>
                </a:solidFill>
              </a:defRPr>
            </a:lvl5pPr>
            <a:lvl6pPr>
              <a:defRPr sz="1800"/>
            </a:lvl6pPr>
            <a:lvl7pPr>
              <a:defRPr sz="1800"/>
            </a:lvl7pPr>
            <a:lvl8pPr>
              <a:defRPr sz="1800"/>
            </a:lvl8pPr>
            <a:lvl9pPr>
              <a:defRPr sz="1800"/>
            </a:lvl9pPr>
          </a:lstStyle>
          <a:p>
            <a:pPr lvl="0"/>
            <a:r>
              <a:rPr lang="hu-HU"/>
              <a:t>Mintaszöveg szerkesztése</a:t>
            </a:r>
          </a:p>
        </p:txBody>
      </p:sp>
      <p:sp>
        <p:nvSpPr>
          <p:cNvPr id="4" name="Cím 1"/>
          <p:cNvSpPr>
            <a:spLocks noGrp="1"/>
          </p:cNvSpPr>
          <p:nvPr>
            <p:ph type="title" hasCustomPrompt="1"/>
          </p:nvPr>
        </p:nvSpPr>
        <p:spPr>
          <a:xfrm>
            <a:off x="457200" y="362190"/>
            <a:ext cx="8229600" cy="288000"/>
          </a:xfrm>
          <a:prstGeom prst="rect">
            <a:avLst/>
          </a:prstGeom>
        </p:spPr>
        <p:txBody>
          <a:bodyPr lIns="0" tIns="0" rIns="0" bIns="0" anchor="ctr" anchorCtr="0">
            <a:normAutofit/>
          </a:bodyPr>
          <a:lstStyle>
            <a:lvl1pPr algn="l">
              <a:defRPr sz="2800" b="1">
                <a:solidFill>
                  <a:schemeClr val="bg2"/>
                </a:solidFill>
                <a:latin typeface="+mj-lt"/>
              </a:defRPr>
            </a:lvl1pPr>
          </a:lstStyle>
          <a:p>
            <a:r>
              <a:rPr lang="hu-HU" dirty="0"/>
              <a:t>MINTACÍM SZERKESZTÉSE</a:t>
            </a:r>
          </a:p>
        </p:txBody>
      </p:sp>
      <p:cxnSp>
        <p:nvCxnSpPr>
          <p:cNvPr id="5" name="Egyenes összekötő 4"/>
          <p:cNvCxnSpPr/>
          <p:nvPr/>
        </p:nvCxnSpPr>
        <p:spPr>
          <a:xfrm>
            <a:off x="457200" y="749027"/>
            <a:ext cx="86868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9342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Üres alap">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Cím 1"/>
          <p:cNvSpPr>
            <a:spLocks noGrp="1"/>
          </p:cNvSpPr>
          <p:nvPr>
            <p:ph type="title" hasCustomPrompt="1"/>
          </p:nvPr>
        </p:nvSpPr>
        <p:spPr>
          <a:xfrm>
            <a:off x="457200" y="362190"/>
            <a:ext cx="8229600" cy="288000"/>
          </a:xfrm>
          <a:prstGeom prst="rect">
            <a:avLst/>
          </a:prstGeom>
        </p:spPr>
        <p:txBody>
          <a:bodyPr lIns="0" tIns="0" rIns="0" bIns="0" anchor="ctr" anchorCtr="0">
            <a:normAutofit/>
          </a:bodyPr>
          <a:lstStyle>
            <a:lvl1pPr algn="l">
              <a:defRPr sz="2800" b="1">
                <a:solidFill>
                  <a:schemeClr val="bg2"/>
                </a:solidFill>
                <a:latin typeface="+mj-lt"/>
              </a:defRPr>
            </a:lvl1pPr>
          </a:lstStyle>
          <a:p>
            <a:r>
              <a:rPr lang="hu-HU" dirty="0"/>
              <a:t>MINTACÍM SZERKESZTÉSE</a:t>
            </a:r>
          </a:p>
        </p:txBody>
      </p:sp>
      <p:cxnSp>
        <p:nvCxnSpPr>
          <p:cNvPr id="5" name="Egyenes összekötő 4"/>
          <p:cNvCxnSpPr/>
          <p:nvPr/>
        </p:nvCxnSpPr>
        <p:spPr>
          <a:xfrm>
            <a:off x="457200" y="749027"/>
            <a:ext cx="86868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19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tartalomrész">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artalom helye 2"/>
          <p:cNvSpPr>
            <a:spLocks noGrp="1"/>
          </p:cNvSpPr>
          <p:nvPr>
            <p:ph sz="half" idx="1" hasCustomPrompt="1"/>
          </p:nvPr>
        </p:nvSpPr>
        <p:spPr>
          <a:xfrm>
            <a:off x="457200" y="1600200"/>
            <a:ext cx="4038600" cy="4525963"/>
          </a:xfrm>
          <a:prstGeom prst="rect">
            <a:avLst/>
          </a:prstGeom>
        </p:spPr>
        <p:txBody>
          <a:bodyPr lIns="0"/>
          <a:lstStyle>
            <a:lvl1pPr>
              <a:defRPr sz="2000" b="1">
                <a:solidFill>
                  <a:schemeClr val="bg2"/>
                </a:solidFill>
              </a:defRPr>
            </a:lvl1pPr>
            <a:lvl2pPr>
              <a:defRPr sz="2400" b="1">
                <a:solidFill>
                  <a:schemeClr val="bg2"/>
                </a:solidFill>
              </a:defRPr>
            </a:lvl2pPr>
            <a:lvl3pPr>
              <a:defRPr sz="2000" b="1">
                <a:solidFill>
                  <a:schemeClr val="bg2"/>
                </a:solidFill>
              </a:defRPr>
            </a:lvl3pPr>
            <a:lvl4pPr>
              <a:defRPr sz="1800" b="1">
                <a:solidFill>
                  <a:schemeClr val="bg2"/>
                </a:solidFill>
              </a:defRPr>
            </a:lvl4pPr>
            <a:lvl5pPr>
              <a:defRPr sz="1800" b="1">
                <a:solidFill>
                  <a:schemeClr val="bg2"/>
                </a:solidFill>
              </a:defRPr>
            </a:lvl5pPr>
            <a:lvl6pPr>
              <a:defRPr sz="1800"/>
            </a:lvl6pPr>
            <a:lvl7pPr>
              <a:defRPr sz="1800"/>
            </a:lvl7pPr>
            <a:lvl8pPr>
              <a:defRPr sz="1800"/>
            </a:lvl8pPr>
            <a:lvl9pPr>
              <a:defRPr sz="1800"/>
            </a:lvl9pPr>
          </a:lstStyle>
          <a:p>
            <a:pPr lvl="0"/>
            <a:r>
              <a:rPr lang="hu-HU" dirty="0"/>
              <a:t>MINTASZÖVEG CÍM</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4" name="Tartalom helye 3"/>
          <p:cNvSpPr>
            <a:spLocks noGrp="1"/>
          </p:cNvSpPr>
          <p:nvPr>
            <p:ph sz="half" idx="2" hasCustomPrompt="1"/>
          </p:nvPr>
        </p:nvSpPr>
        <p:spPr>
          <a:xfrm>
            <a:off x="4648200" y="1600200"/>
            <a:ext cx="4038600" cy="4525963"/>
          </a:xfrm>
          <a:prstGeom prst="rect">
            <a:avLst/>
          </a:prstGeom>
        </p:spPr>
        <p:txBody>
          <a:bodyPr/>
          <a:lstStyle>
            <a:lvl1pPr>
              <a:defRPr sz="2000" b="1">
                <a:solidFill>
                  <a:schemeClr val="bg2"/>
                </a:solidFill>
              </a:defRPr>
            </a:lvl1pPr>
            <a:lvl2pPr>
              <a:defRPr sz="2400" b="1">
                <a:solidFill>
                  <a:schemeClr val="bg2"/>
                </a:solidFill>
              </a:defRPr>
            </a:lvl2pPr>
            <a:lvl3pPr>
              <a:defRPr sz="2000" b="1">
                <a:solidFill>
                  <a:schemeClr val="bg2"/>
                </a:solidFill>
              </a:defRPr>
            </a:lvl3pPr>
            <a:lvl4pPr>
              <a:defRPr sz="1800" b="1">
                <a:solidFill>
                  <a:schemeClr val="bg2"/>
                </a:solidFill>
              </a:defRPr>
            </a:lvl4pPr>
            <a:lvl5pPr>
              <a:defRPr sz="1800" b="1">
                <a:solidFill>
                  <a:schemeClr val="bg2"/>
                </a:solidFill>
              </a:defRPr>
            </a:lvl5pPr>
            <a:lvl6pPr>
              <a:defRPr sz="1800"/>
            </a:lvl6pPr>
            <a:lvl7pPr>
              <a:defRPr sz="1800"/>
            </a:lvl7pPr>
            <a:lvl8pPr>
              <a:defRPr sz="1800"/>
            </a:lvl8pPr>
            <a:lvl9pPr>
              <a:defRPr sz="1800"/>
            </a:lvl9pPr>
          </a:lstStyle>
          <a:p>
            <a:pPr lvl="0"/>
            <a:r>
              <a:rPr lang="hu-HU" dirty="0"/>
              <a:t>MINTASZÖVEG CÍM</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8" name="Cím 1"/>
          <p:cNvSpPr>
            <a:spLocks noGrp="1"/>
          </p:cNvSpPr>
          <p:nvPr>
            <p:ph type="title" hasCustomPrompt="1"/>
          </p:nvPr>
        </p:nvSpPr>
        <p:spPr>
          <a:xfrm>
            <a:off x="457200" y="362190"/>
            <a:ext cx="8229600" cy="288000"/>
          </a:xfrm>
          <a:prstGeom prst="rect">
            <a:avLst/>
          </a:prstGeom>
        </p:spPr>
        <p:txBody>
          <a:bodyPr lIns="0" tIns="0" rIns="0" bIns="0" anchor="ctr" anchorCtr="0">
            <a:normAutofit/>
          </a:bodyPr>
          <a:lstStyle>
            <a:lvl1pPr algn="l">
              <a:defRPr sz="2800" b="1">
                <a:solidFill>
                  <a:schemeClr val="bg2"/>
                </a:solidFill>
                <a:latin typeface="+mj-lt"/>
              </a:defRPr>
            </a:lvl1pPr>
          </a:lstStyle>
          <a:p>
            <a:r>
              <a:rPr lang="hu-HU" dirty="0"/>
              <a:t>MINTACÍM SZERKESZTÉSE</a:t>
            </a:r>
          </a:p>
        </p:txBody>
      </p:sp>
      <p:cxnSp>
        <p:nvCxnSpPr>
          <p:cNvPr id="9" name="Egyenes összekötő 8"/>
          <p:cNvCxnSpPr/>
          <p:nvPr/>
        </p:nvCxnSpPr>
        <p:spPr>
          <a:xfrm>
            <a:off x="457200" y="749027"/>
            <a:ext cx="86868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7828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Kép képaláírással">
    <p:bg>
      <p:bgPr>
        <a:blipFill>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title" hasCustomPrompt="1"/>
          </p:nvPr>
        </p:nvSpPr>
        <p:spPr>
          <a:xfrm>
            <a:off x="1792288" y="4800600"/>
            <a:ext cx="5486400" cy="335604"/>
          </a:xfrm>
          <a:prstGeom prst="rect">
            <a:avLst/>
          </a:prstGeom>
        </p:spPr>
        <p:txBody>
          <a:bodyPr lIns="0" anchor="b"/>
          <a:lstStyle>
            <a:lvl1pPr algn="l">
              <a:defRPr sz="2000" b="1">
                <a:solidFill>
                  <a:schemeClr val="bg2"/>
                </a:solidFill>
              </a:defRPr>
            </a:lvl1pPr>
          </a:lstStyle>
          <a:p>
            <a:r>
              <a:rPr lang="hu-HU" dirty="0"/>
              <a:t>MINTACÍM SZERKESZTÉSE</a:t>
            </a:r>
          </a:p>
        </p:txBody>
      </p:sp>
      <p:sp>
        <p:nvSpPr>
          <p:cNvPr id="3" name="Kép helye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hu-HU" dirty="0"/>
          </a:p>
        </p:txBody>
      </p:sp>
      <p:sp>
        <p:nvSpPr>
          <p:cNvPr id="4" name="Szöveg helye 3"/>
          <p:cNvSpPr>
            <a:spLocks noGrp="1"/>
          </p:cNvSpPr>
          <p:nvPr>
            <p:ph type="body" sz="half" idx="2" hasCustomPrompt="1"/>
          </p:nvPr>
        </p:nvSpPr>
        <p:spPr>
          <a:xfrm>
            <a:off x="1792288" y="5136204"/>
            <a:ext cx="5486400" cy="804862"/>
          </a:xfrm>
          <a:prstGeom prst="rect">
            <a:avLst/>
          </a:prstGeom>
        </p:spPr>
        <p:txBody>
          <a:bodyPr lIns="0" tIns="0"/>
          <a:lstStyle>
            <a:lvl1pPr marL="0" indent="0">
              <a:buNone/>
              <a:defRPr sz="20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z="1800" dirty="0"/>
              <a:t>"</a:t>
            </a:r>
            <a:r>
              <a:rPr lang="hu-HU" sz="1800" dirty="0" err="1"/>
              <a:t>Lorem</a:t>
            </a:r>
            <a:r>
              <a:rPr lang="hu-HU" sz="1800" dirty="0"/>
              <a:t> </a:t>
            </a:r>
            <a:r>
              <a:rPr lang="hu-HU" sz="1800" dirty="0" err="1"/>
              <a:t>ipsum</a:t>
            </a:r>
            <a:r>
              <a:rPr lang="hu-HU" sz="1800" dirty="0"/>
              <a:t> </a:t>
            </a:r>
            <a:r>
              <a:rPr lang="hu-HU" sz="1800" dirty="0" err="1"/>
              <a:t>dolor</a:t>
            </a:r>
            <a:r>
              <a:rPr lang="hu-HU" sz="1800" dirty="0"/>
              <a:t> </a:t>
            </a:r>
            <a:r>
              <a:rPr lang="hu-HU" sz="1800" dirty="0" err="1"/>
              <a:t>sit</a:t>
            </a:r>
            <a:r>
              <a:rPr lang="hu-HU" sz="1800" dirty="0"/>
              <a:t> </a:t>
            </a:r>
            <a:r>
              <a:rPr lang="hu-HU" sz="1800" dirty="0" err="1"/>
              <a:t>amet</a:t>
            </a:r>
            <a:r>
              <a:rPr lang="hu-HU" sz="1800" dirty="0"/>
              <a:t>, </a:t>
            </a:r>
            <a:r>
              <a:rPr lang="hu-HU" sz="1800" dirty="0" err="1"/>
              <a:t>consectetur</a:t>
            </a:r>
            <a:r>
              <a:rPr lang="hu-HU" sz="1800" dirty="0"/>
              <a:t> </a:t>
            </a:r>
            <a:r>
              <a:rPr lang="hu-HU" sz="1800" dirty="0" err="1"/>
              <a:t>adipiscing</a:t>
            </a:r>
            <a:r>
              <a:rPr lang="hu-HU" sz="1800" dirty="0"/>
              <a:t> elit, </a:t>
            </a:r>
            <a:r>
              <a:rPr lang="hu-HU" sz="1800" dirty="0" err="1"/>
              <a:t>sed</a:t>
            </a:r>
            <a:r>
              <a:rPr lang="hu-HU" sz="1800" dirty="0"/>
              <a:t> </a:t>
            </a:r>
            <a:r>
              <a:rPr lang="hu-HU" sz="1800" dirty="0" err="1"/>
              <a:t>do</a:t>
            </a:r>
            <a:r>
              <a:rPr lang="hu-HU" sz="1800" dirty="0"/>
              <a:t> </a:t>
            </a:r>
            <a:r>
              <a:rPr lang="hu-HU" sz="1800" dirty="0" err="1"/>
              <a:t>eiusmod</a:t>
            </a:r>
            <a:r>
              <a:rPr lang="hu-HU" sz="1800" dirty="0"/>
              <a:t> </a:t>
            </a:r>
            <a:r>
              <a:rPr lang="hu-HU" sz="1800" dirty="0" err="1"/>
              <a:t>tempor</a:t>
            </a:r>
            <a:r>
              <a:rPr lang="hu-HU" sz="1800" dirty="0"/>
              <a:t> </a:t>
            </a:r>
            <a:r>
              <a:rPr lang="hu-HU" sz="1800" dirty="0" err="1"/>
              <a:t>incididunt</a:t>
            </a:r>
            <a:r>
              <a:rPr lang="hu-HU" sz="1800" dirty="0"/>
              <a:t> </a:t>
            </a:r>
            <a:r>
              <a:rPr lang="hu-HU" sz="1800" dirty="0" err="1"/>
              <a:t>ut</a:t>
            </a:r>
            <a:r>
              <a:rPr lang="hu-HU" sz="1800" dirty="0"/>
              <a:t> </a:t>
            </a:r>
            <a:r>
              <a:rPr lang="hu-HU" sz="1800" dirty="0" err="1"/>
              <a:t>labore</a:t>
            </a:r>
            <a:r>
              <a:rPr lang="hu-HU" sz="1800" dirty="0"/>
              <a:t> et </a:t>
            </a:r>
            <a:r>
              <a:rPr lang="hu-HU" sz="1800" dirty="0" err="1"/>
              <a:t>dolore</a:t>
            </a:r>
            <a:r>
              <a:rPr lang="hu-HU" sz="1800" dirty="0"/>
              <a:t> </a:t>
            </a:r>
            <a:r>
              <a:rPr lang="hu-HU" sz="1800" dirty="0" err="1"/>
              <a:t>magna</a:t>
            </a:r>
            <a:r>
              <a:rPr lang="hu-HU" sz="1800" dirty="0"/>
              <a:t> </a:t>
            </a:r>
            <a:r>
              <a:rPr lang="hu-HU" sz="1800" dirty="0" err="1"/>
              <a:t>aliqua</a:t>
            </a:r>
            <a:r>
              <a:rPr lang="hu-HU" sz="1800" dirty="0"/>
              <a:t>.</a:t>
            </a:r>
            <a:endParaRPr lang="hu-HU" dirty="0"/>
          </a:p>
        </p:txBody>
      </p:sp>
    </p:spTree>
    <p:extLst>
      <p:ext uri="{BB962C8B-B14F-4D97-AF65-F5344CB8AC3E}">
        <p14:creationId xmlns:p14="http://schemas.microsoft.com/office/powerpoint/2010/main" val="3607215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efejező dia">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title" hasCustomPrompt="1"/>
          </p:nvPr>
        </p:nvSpPr>
        <p:spPr>
          <a:xfrm>
            <a:off x="404472" y="2812203"/>
            <a:ext cx="6624000" cy="612000"/>
          </a:xfrm>
          <a:prstGeom prst="rect">
            <a:avLst/>
          </a:prstGeom>
        </p:spPr>
        <p:txBody>
          <a:bodyPr lIns="0" tIns="0" rIns="0" bIns="0" anchor="ctr" anchorCtr="0"/>
          <a:lstStyle>
            <a:lvl1pPr algn="r">
              <a:defRPr sz="4000" b="1" cap="none">
                <a:solidFill>
                  <a:schemeClr val="bg2"/>
                </a:solidFill>
                <a:latin typeface="Arial" panose="020B0604020202020204" pitchFamily="34" charset="0"/>
                <a:cs typeface="Arial" panose="020B0604020202020204" pitchFamily="34" charset="0"/>
              </a:defRPr>
            </a:lvl1pPr>
          </a:lstStyle>
          <a:p>
            <a:r>
              <a:rPr lang="hu-HU" sz="3600" b="1" dirty="0">
                <a:solidFill>
                  <a:schemeClr val="bg2"/>
                </a:solidFill>
                <a:latin typeface="Futura Std Medium" pitchFamily="34" charset="0"/>
              </a:rPr>
              <a:t>Köszönöm a figyelmüket!</a:t>
            </a:r>
            <a:endParaRPr lang="hu-HU" dirty="0"/>
          </a:p>
        </p:txBody>
      </p:sp>
    </p:spTree>
    <p:extLst>
      <p:ext uri="{BB962C8B-B14F-4D97-AF65-F5344CB8AC3E}">
        <p14:creationId xmlns:p14="http://schemas.microsoft.com/office/powerpoint/2010/main" val="2516819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4247881"/>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ndl1RghToO4"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ec.europa.eu/avservices/video/player.cfm?ref=I125002&amp;videolang=EN&amp;devurl=http://ec.europa.eu/avservices/video/player/config.cfm"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ím 1"/>
          <p:cNvSpPr>
            <a:spLocks noGrp="1"/>
          </p:cNvSpPr>
          <p:nvPr>
            <p:ph type="ctrTitle"/>
          </p:nvPr>
        </p:nvSpPr>
        <p:spPr bwMode="auto">
          <a:xfrm>
            <a:off x="395536" y="2327200"/>
            <a:ext cx="8512175" cy="1893888"/>
          </a:xfrm>
        </p:spPr>
        <p:txBody>
          <a:bodyPr wrap="square" lIns="91440" tIns="45720" rIns="91440" bIns="45720" numCol="1" anchorCtr="0" compatLnSpc="1">
            <a:prstTxWarp prst="textNoShape">
              <a:avLst/>
            </a:prstTxWarp>
            <a:normAutofit fontScale="90000"/>
          </a:bodyPr>
          <a:lstStyle/>
          <a:p>
            <a:pPr algn="ctr">
              <a:lnSpc>
                <a:spcPct val="150000"/>
              </a:lnSpc>
              <a:spcBef>
                <a:spcPts val="0"/>
              </a:spcBef>
            </a:pPr>
            <a:r>
              <a:rPr lang="hu-HU" sz="4000" dirty="0"/>
              <a:t>A munkaügyi kapcsolatok rendszere </a:t>
            </a:r>
            <a:r>
              <a:rPr lang="hu-HU" sz="4000"/>
              <a:t>– 3. </a:t>
            </a:r>
            <a:r>
              <a:rPr lang="hu-HU" sz="4000" dirty="0"/>
              <a:t>A munkaügyi kapcsolatok </a:t>
            </a:r>
            <a:r>
              <a:rPr lang="hu-HU" sz="4000" dirty="0" err="1"/>
              <a:t>makro</a:t>
            </a:r>
            <a:r>
              <a:rPr lang="hu-HU" sz="4000" dirty="0"/>
              <a:t> modelljei</a:t>
            </a:r>
            <a:br>
              <a:rPr lang="hu-HU" sz="4000" dirty="0"/>
            </a:br>
            <a:endParaRPr lang="hu-HU" sz="5400" cap="none" dirty="0"/>
          </a:p>
        </p:txBody>
      </p:sp>
      <p:sp>
        <p:nvSpPr>
          <p:cNvPr id="15362" name="Alcím 2"/>
          <p:cNvSpPr>
            <a:spLocks noGrp="1"/>
          </p:cNvSpPr>
          <p:nvPr>
            <p:ph type="subTitle" idx="1"/>
          </p:nvPr>
        </p:nvSpPr>
        <p:spPr>
          <a:xfrm>
            <a:off x="474663" y="6134472"/>
            <a:ext cx="8669337" cy="723528"/>
          </a:xfrm>
        </p:spPr>
        <p:txBody>
          <a:bodyPr/>
          <a:lstStyle/>
          <a:p>
            <a:pPr algn="r"/>
            <a:r>
              <a:rPr lang="hu-HU" sz="2000" b="0" dirty="0">
                <a:solidFill>
                  <a:schemeClr val="accent2">
                    <a:lumMod val="50000"/>
                  </a:schemeClr>
                </a:solidFill>
              </a:rPr>
              <a:t>László Gyula, Sipos Norbert</a:t>
            </a:r>
          </a:p>
          <a:p>
            <a:pPr algn="r" eaLnBrk="1" hangingPunct="1"/>
            <a:endParaRPr lang="hu-HU" dirty="0"/>
          </a:p>
        </p:txBody>
      </p:sp>
    </p:spTree>
    <p:extLst>
      <p:ext uri="{BB962C8B-B14F-4D97-AF65-F5344CB8AC3E}">
        <p14:creationId xmlns:p14="http://schemas.microsoft.com/office/powerpoint/2010/main" val="269447122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474BBDA-AB5A-4E9C-946B-D3F532EEA09B}"/>
              </a:ext>
            </a:extLst>
          </p:cNvPr>
          <p:cNvSpPr>
            <a:spLocks noGrp="1"/>
          </p:cNvSpPr>
          <p:nvPr>
            <p:ph type="title"/>
          </p:nvPr>
        </p:nvSpPr>
        <p:spPr/>
        <p:txBody>
          <a:bodyPr/>
          <a:lstStyle/>
          <a:p>
            <a:r>
              <a:rPr lang="hu-HU" dirty="0"/>
              <a:t>A béralku szintje Nyugat-Európában</a:t>
            </a:r>
          </a:p>
        </p:txBody>
      </p:sp>
      <p:graphicFrame>
        <p:nvGraphicFramePr>
          <p:cNvPr id="5" name="Group 423">
            <a:extLst>
              <a:ext uri="{FF2B5EF4-FFF2-40B4-BE49-F238E27FC236}">
                <a16:creationId xmlns:a16="http://schemas.microsoft.com/office/drawing/2014/main" id="{A00E18B1-9317-4ED7-9F56-6E93F4ACD91E}"/>
              </a:ext>
            </a:extLst>
          </p:cNvPr>
          <p:cNvGraphicFramePr>
            <a:graphicFrameLocks/>
          </p:cNvGraphicFramePr>
          <p:nvPr>
            <p:extLst>
              <p:ext uri="{D42A27DB-BD31-4B8C-83A1-F6EECF244321}">
                <p14:modId xmlns:p14="http://schemas.microsoft.com/office/powerpoint/2010/main" val="2532350662"/>
              </p:ext>
            </p:extLst>
          </p:nvPr>
        </p:nvGraphicFramePr>
        <p:xfrm>
          <a:off x="827088" y="692696"/>
          <a:ext cx="7632700" cy="5820817"/>
        </p:xfrm>
        <a:graphic>
          <a:graphicData uri="http://schemas.openxmlformats.org/drawingml/2006/table">
            <a:tbl>
              <a:tblPr/>
              <a:tblGrid>
                <a:gridCol w="2020887">
                  <a:extLst>
                    <a:ext uri="{9D8B030D-6E8A-4147-A177-3AD203B41FA5}">
                      <a16:colId xmlns:a16="http://schemas.microsoft.com/office/drawing/2014/main" val="20000"/>
                    </a:ext>
                  </a:extLst>
                </a:gridCol>
                <a:gridCol w="1870075">
                  <a:extLst>
                    <a:ext uri="{9D8B030D-6E8A-4147-A177-3AD203B41FA5}">
                      <a16:colId xmlns:a16="http://schemas.microsoft.com/office/drawing/2014/main" val="20001"/>
                    </a:ext>
                  </a:extLst>
                </a:gridCol>
                <a:gridCol w="1871663">
                  <a:extLst>
                    <a:ext uri="{9D8B030D-6E8A-4147-A177-3AD203B41FA5}">
                      <a16:colId xmlns:a16="http://schemas.microsoft.com/office/drawing/2014/main" val="20002"/>
                    </a:ext>
                  </a:extLst>
                </a:gridCol>
                <a:gridCol w="1870075">
                  <a:extLst>
                    <a:ext uri="{9D8B030D-6E8A-4147-A177-3AD203B41FA5}">
                      <a16:colId xmlns:a16="http://schemas.microsoft.com/office/drawing/2014/main" val="20003"/>
                    </a:ext>
                  </a:extLst>
                </a:gridCol>
              </a:tblGrid>
              <a:tr h="454807">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endParaRPr kumimoji="0" lang="hu-HU" sz="1600" b="1" i="0" u="none" strike="noStrike" cap="none" normalizeH="0" baseline="0" dirty="0">
                        <a:ln>
                          <a:noFill/>
                        </a:ln>
                        <a:solidFill>
                          <a:srgbClr val="000168"/>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Ágazatközi szintek</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Ágazati szint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rPr>
                        <a:t>Vállalati szint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7734">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Ausztria</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XXX</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X</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7734">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Belgium</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XXX</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X</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X</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7734">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Dánia</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XX</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XX</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X</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7734">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Finnország</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XX</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XX</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X</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7734">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Franciaország</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X</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XXX</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7734">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ea typeface="Arial Unicode MS" pitchFamily="34" charset="-128"/>
                          <a:cs typeface="Times New Roman" pitchFamily="18" charset="0"/>
                        </a:rPr>
                        <a:t>Németország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XXX</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X</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7734">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Görögország</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X</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XXX</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X</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57734">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Írország</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XXX</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X</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X</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57734">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ea typeface="Arial Unicode MS" pitchFamily="34" charset="-128"/>
                          <a:cs typeface="Times New Roman" pitchFamily="18" charset="0"/>
                        </a:rPr>
                        <a:t>Olaszország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XXX</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X</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57734">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Luxembourg</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XX</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XX</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57734">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ea typeface="Arial Unicode MS" pitchFamily="34" charset="-128"/>
                          <a:cs typeface="Times New Roman" pitchFamily="18" charset="0"/>
                        </a:rPr>
                        <a:t>Hollandia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XXX</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X</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57734">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Portugália</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XXX</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X</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57734">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Spanyolország</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XXX</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X</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57734">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Svédország</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XXX</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X</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357734">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ea typeface="Arial Unicode MS" pitchFamily="34" charset="-128"/>
                          <a:cs typeface="Times New Roman" pitchFamily="18" charset="0"/>
                        </a:rPr>
                        <a:t>Nagy-Britannia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a:ln>
                            <a:noFill/>
                          </a:ln>
                          <a:solidFill>
                            <a:schemeClr val="tx1"/>
                          </a:solidFill>
                          <a:effectLst/>
                          <a:latin typeface="Times New Roman" pitchFamily="18" charset="0"/>
                          <a:cs typeface="Times New Roman" pitchFamily="18" charset="0"/>
                        </a:rPr>
                        <a:t>X</a:t>
                      </a:r>
                      <a:endParaRPr kumimoji="0" lang="hu-HU"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600" b="1" i="0" u="none" strike="noStrike" cap="none" normalizeH="0" baseline="0" dirty="0">
                          <a:ln>
                            <a:noFill/>
                          </a:ln>
                          <a:solidFill>
                            <a:schemeClr val="tx1"/>
                          </a:solidFill>
                          <a:effectLst/>
                          <a:latin typeface="Times New Roman" pitchFamily="18" charset="0"/>
                          <a:cs typeface="Times New Roman" pitchFamily="18" charset="0"/>
                        </a:rPr>
                        <a:t>XXX</a:t>
                      </a:r>
                      <a:endParaRPr kumimoji="0" lang="hu-HU" sz="16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pic>
        <p:nvPicPr>
          <p:cNvPr id="6" name="Kép 5">
            <a:extLst>
              <a:ext uri="{FF2B5EF4-FFF2-40B4-BE49-F238E27FC236}">
                <a16:creationId xmlns:a16="http://schemas.microsoft.com/office/drawing/2014/main" id="{EC55CF0A-4CDF-4C95-8CB9-89489BEA9018}"/>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1301563"/>
            <a:ext cx="9125072" cy="4536504"/>
          </a:xfrm>
          <a:prstGeom prst="rect">
            <a:avLst/>
          </a:prstGeom>
        </p:spPr>
      </p:pic>
      <p:sp>
        <p:nvSpPr>
          <p:cNvPr id="3" name="Dia számának helye 2">
            <a:extLst>
              <a:ext uri="{FF2B5EF4-FFF2-40B4-BE49-F238E27FC236}">
                <a16:creationId xmlns:a16="http://schemas.microsoft.com/office/drawing/2014/main" id="{EEC9C3BC-7DDF-4B79-97A5-52AE20CF90A8}"/>
              </a:ext>
            </a:extLst>
          </p:cNvPr>
          <p:cNvSpPr>
            <a:spLocks noGrp="1"/>
          </p:cNvSpPr>
          <p:nvPr>
            <p:ph type="sldNum" sz="quarter" idx="4"/>
          </p:nvPr>
        </p:nvSpPr>
        <p:spPr/>
        <p:txBody>
          <a:bodyPr/>
          <a:lstStyle/>
          <a:p>
            <a:fld id="{8D20C33D-EA57-4869-B900-AF436949CCB6}" type="slidenum">
              <a:rPr lang="hu-HU" smtClean="0"/>
              <a:pPr/>
              <a:t>10</a:t>
            </a:fld>
            <a:r>
              <a:rPr lang="hu-HU"/>
              <a:t>/26</a:t>
            </a:r>
            <a:endParaRPr lang="hu-HU" dirty="0"/>
          </a:p>
        </p:txBody>
      </p:sp>
    </p:spTree>
    <p:extLst>
      <p:ext uri="{BB962C8B-B14F-4D97-AF65-F5344CB8AC3E}">
        <p14:creationId xmlns:p14="http://schemas.microsoft.com/office/powerpoint/2010/main" val="36736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8D29699-A66E-4882-A879-80FAC6146AB6}"/>
              </a:ext>
            </a:extLst>
          </p:cNvPr>
          <p:cNvSpPr>
            <a:spLocks noGrp="1"/>
          </p:cNvSpPr>
          <p:nvPr>
            <p:ph type="title"/>
          </p:nvPr>
        </p:nvSpPr>
        <p:spPr/>
        <p:txBody>
          <a:bodyPr/>
          <a:lstStyle/>
          <a:p>
            <a:r>
              <a:rPr lang="hu-HU" dirty="0"/>
              <a:t>KSZ lefedettség (2002, 2013)</a:t>
            </a:r>
          </a:p>
        </p:txBody>
      </p:sp>
      <p:graphicFrame>
        <p:nvGraphicFramePr>
          <p:cNvPr id="5" name="Táblázat 4">
            <a:extLst>
              <a:ext uri="{FF2B5EF4-FFF2-40B4-BE49-F238E27FC236}">
                <a16:creationId xmlns:a16="http://schemas.microsoft.com/office/drawing/2014/main" id="{BC6C459D-3E8D-4DED-95B2-B44817A21E81}"/>
              </a:ext>
            </a:extLst>
          </p:cNvPr>
          <p:cNvGraphicFramePr>
            <a:graphicFrameLocks noGrp="1"/>
          </p:cNvGraphicFramePr>
          <p:nvPr>
            <p:extLst>
              <p:ext uri="{D42A27DB-BD31-4B8C-83A1-F6EECF244321}">
                <p14:modId xmlns:p14="http://schemas.microsoft.com/office/powerpoint/2010/main" val="2168294068"/>
              </p:ext>
            </p:extLst>
          </p:nvPr>
        </p:nvGraphicFramePr>
        <p:xfrm>
          <a:off x="457200" y="1052736"/>
          <a:ext cx="8507288" cy="5272033"/>
        </p:xfrm>
        <a:graphic>
          <a:graphicData uri="http://schemas.openxmlformats.org/drawingml/2006/table">
            <a:tbl>
              <a:tblPr firstRow="1" bandRow="1">
                <a:tableStyleId>{B301B821-A1FF-4177-AEE7-76D212191A09}</a:tableStyleId>
              </a:tblPr>
              <a:tblGrid>
                <a:gridCol w="2418316">
                  <a:extLst>
                    <a:ext uri="{9D8B030D-6E8A-4147-A177-3AD203B41FA5}">
                      <a16:colId xmlns:a16="http://schemas.microsoft.com/office/drawing/2014/main" val="2411876086"/>
                    </a:ext>
                  </a:extLst>
                </a:gridCol>
                <a:gridCol w="971644">
                  <a:extLst>
                    <a:ext uri="{9D8B030D-6E8A-4147-A177-3AD203B41FA5}">
                      <a16:colId xmlns:a16="http://schemas.microsoft.com/office/drawing/2014/main" val="155393986"/>
                    </a:ext>
                  </a:extLst>
                </a:gridCol>
                <a:gridCol w="863684">
                  <a:extLst>
                    <a:ext uri="{9D8B030D-6E8A-4147-A177-3AD203B41FA5}">
                      <a16:colId xmlns:a16="http://schemas.microsoft.com/office/drawing/2014/main" val="702612788"/>
                    </a:ext>
                  </a:extLst>
                </a:gridCol>
                <a:gridCol w="2418316">
                  <a:extLst>
                    <a:ext uri="{9D8B030D-6E8A-4147-A177-3AD203B41FA5}">
                      <a16:colId xmlns:a16="http://schemas.microsoft.com/office/drawing/2014/main" val="2770752606"/>
                    </a:ext>
                  </a:extLst>
                </a:gridCol>
                <a:gridCol w="971644">
                  <a:extLst>
                    <a:ext uri="{9D8B030D-6E8A-4147-A177-3AD203B41FA5}">
                      <a16:colId xmlns:a16="http://schemas.microsoft.com/office/drawing/2014/main" val="4187152598"/>
                    </a:ext>
                  </a:extLst>
                </a:gridCol>
                <a:gridCol w="863684">
                  <a:extLst>
                    <a:ext uri="{9D8B030D-6E8A-4147-A177-3AD203B41FA5}">
                      <a16:colId xmlns:a16="http://schemas.microsoft.com/office/drawing/2014/main" val="3190641703"/>
                    </a:ext>
                  </a:extLst>
                </a:gridCol>
              </a:tblGrid>
              <a:tr h="405541">
                <a:tc>
                  <a:txBody>
                    <a:bodyPr/>
                    <a:lstStyle/>
                    <a:p>
                      <a:pPr algn="ctr" rtl="0" fontAlgn="ctr"/>
                      <a:r>
                        <a:rPr lang="hu-HU" sz="2400" u="none" strike="noStrike">
                          <a:effectLst/>
                        </a:rPr>
                        <a:t>Ország</a:t>
                      </a:r>
                      <a:endParaRPr lang="hu-HU" sz="2400" b="1" i="0" u="none" strike="noStrike">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a:effectLst/>
                        </a:rPr>
                        <a:t>2002</a:t>
                      </a:r>
                      <a:endParaRPr lang="hu-HU" sz="2400" b="1" i="0" u="none" strike="noStrike">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a:effectLst/>
                        </a:rPr>
                        <a:t>2013</a:t>
                      </a:r>
                      <a:endParaRPr lang="hu-HU" sz="2400" b="1" i="0" u="none" strike="noStrike">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a:effectLst/>
                        </a:rPr>
                        <a:t>Ország</a:t>
                      </a:r>
                      <a:endParaRPr lang="hu-HU" sz="2400" b="1" i="0" u="none" strike="noStrike">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a:effectLst/>
                        </a:rPr>
                        <a:t>2002</a:t>
                      </a:r>
                      <a:endParaRPr lang="hu-HU" sz="2400" b="1" i="0" u="none" strike="noStrike">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a:effectLst/>
                        </a:rPr>
                        <a:t>2013</a:t>
                      </a:r>
                      <a:endParaRPr lang="hu-HU" sz="2400" b="1"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259936833"/>
                  </a:ext>
                </a:extLst>
              </a:tr>
              <a:tr h="405541">
                <a:tc>
                  <a:txBody>
                    <a:bodyPr/>
                    <a:lstStyle/>
                    <a:p>
                      <a:pPr algn="just" rtl="0" fontAlgn="ctr"/>
                      <a:r>
                        <a:rPr lang="hu-HU" sz="2400" b="1" u="none" strike="noStrike" dirty="0">
                          <a:effectLst/>
                        </a:rPr>
                        <a:t>Ausztria</a:t>
                      </a:r>
                      <a:endParaRPr lang="hu-HU" sz="2400" b="1" i="0" u="none" strike="noStrike" dirty="0">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a:effectLst/>
                        </a:rPr>
                        <a:t>78</a:t>
                      </a:r>
                      <a:endParaRPr lang="hu-HU" sz="2400" b="0" i="0" u="none" strike="noStrike">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a:effectLst/>
                        </a:rPr>
                        <a:t>98</a:t>
                      </a:r>
                      <a:endParaRPr lang="hu-HU" sz="2400" b="0" i="0" u="none" strike="noStrike">
                        <a:solidFill>
                          <a:srgbClr val="000000"/>
                        </a:solidFill>
                        <a:effectLst/>
                        <a:latin typeface="Times New Roman" panose="02020603050405020304" pitchFamily="18" charset="0"/>
                      </a:endParaRPr>
                    </a:p>
                  </a:txBody>
                  <a:tcPr marL="0" marR="0" marT="0" marB="0" anchor="ctr"/>
                </a:tc>
                <a:tc>
                  <a:txBody>
                    <a:bodyPr/>
                    <a:lstStyle/>
                    <a:p>
                      <a:pPr algn="just" rtl="0" fontAlgn="ctr"/>
                      <a:r>
                        <a:rPr lang="hu-HU" sz="2400" b="1" u="none" strike="noStrike" dirty="0">
                          <a:effectLst/>
                        </a:rPr>
                        <a:t>Németország</a:t>
                      </a:r>
                      <a:endParaRPr lang="hu-HU" sz="2400" b="1" i="0" u="none" strike="noStrike" dirty="0">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a:effectLst/>
                        </a:rPr>
                        <a:t>67</a:t>
                      </a:r>
                      <a:endParaRPr lang="hu-HU" sz="2400" b="0" i="0" u="none" strike="noStrike">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dirty="0">
                          <a:effectLst/>
                        </a:rPr>
                        <a:t>58</a:t>
                      </a:r>
                      <a:endParaRPr lang="hu-HU" sz="2400" b="0" i="0" u="none" strike="noStrike" dirty="0">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873853743"/>
                  </a:ext>
                </a:extLst>
              </a:tr>
              <a:tr h="405541">
                <a:tc>
                  <a:txBody>
                    <a:bodyPr/>
                    <a:lstStyle/>
                    <a:p>
                      <a:pPr algn="just" rtl="0" fontAlgn="ctr"/>
                      <a:r>
                        <a:rPr lang="hu-HU" sz="2400" b="1" u="none" strike="noStrike" dirty="0">
                          <a:effectLst/>
                        </a:rPr>
                        <a:t>Franciaország</a:t>
                      </a:r>
                      <a:endParaRPr lang="hu-HU" sz="2400" b="1" i="0" u="none" strike="noStrike" dirty="0">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a:effectLst/>
                        </a:rPr>
                        <a:t>90-95</a:t>
                      </a:r>
                      <a:endParaRPr lang="hu-HU" sz="2400" b="0" i="0" u="none" strike="noStrike">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a:effectLst/>
                        </a:rPr>
                        <a:t>98</a:t>
                      </a:r>
                      <a:endParaRPr lang="hu-HU" sz="2400" b="0" i="0" u="none" strike="noStrike">
                        <a:solidFill>
                          <a:srgbClr val="000000"/>
                        </a:solidFill>
                        <a:effectLst/>
                        <a:latin typeface="Times New Roman" panose="02020603050405020304" pitchFamily="18" charset="0"/>
                      </a:endParaRPr>
                    </a:p>
                  </a:txBody>
                  <a:tcPr marL="0" marR="0" marT="0" marB="0" anchor="ctr"/>
                </a:tc>
                <a:tc>
                  <a:txBody>
                    <a:bodyPr/>
                    <a:lstStyle/>
                    <a:p>
                      <a:pPr algn="just" rtl="0" fontAlgn="ctr"/>
                      <a:r>
                        <a:rPr lang="hu-HU" sz="2400" b="1" u="none" strike="noStrike" dirty="0">
                          <a:effectLst/>
                        </a:rPr>
                        <a:t>Csehország</a:t>
                      </a:r>
                      <a:endParaRPr lang="hu-HU" sz="2400" b="1" i="0" u="none" strike="noStrike" dirty="0">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a:effectLst/>
                        </a:rPr>
                        <a:t>25-30</a:t>
                      </a:r>
                      <a:endParaRPr lang="hu-HU" sz="2400" b="0" i="0" u="none" strike="noStrike">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dirty="0">
                          <a:effectLst/>
                        </a:rPr>
                        <a:t>48</a:t>
                      </a:r>
                      <a:endParaRPr lang="hu-HU" sz="2400" b="0" i="0" u="none" strike="noStrike" dirty="0">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4284249908"/>
                  </a:ext>
                </a:extLst>
              </a:tr>
              <a:tr h="405541">
                <a:tc>
                  <a:txBody>
                    <a:bodyPr/>
                    <a:lstStyle/>
                    <a:p>
                      <a:pPr algn="just" rtl="0" fontAlgn="ctr"/>
                      <a:r>
                        <a:rPr lang="hu-HU" sz="2400" b="1" u="none" strike="noStrike" dirty="0">
                          <a:effectLst/>
                        </a:rPr>
                        <a:t>Belgium</a:t>
                      </a:r>
                      <a:endParaRPr lang="hu-HU" sz="2400" b="1" i="0" u="none" strike="noStrike" dirty="0">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a:effectLst/>
                        </a:rPr>
                        <a:t>90</a:t>
                      </a:r>
                      <a:endParaRPr lang="hu-HU" sz="2400" b="0" i="0" u="none" strike="noStrike">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a:effectLst/>
                        </a:rPr>
                        <a:t>96</a:t>
                      </a:r>
                      <a:endParaRPr lang="hu-HU" sz="2400" b="0" i="0" u="none" strike="noStrike">
                        <a:solidFill>
                          <a:srgbClr val="000000"/>
                        </a:solidFill>
                        <a:effectLst/>
                        <a:latin typeface="Times New Roman" panose="02020603050405020304" pitchFamily="18" charset="0"/>
                      </a:endParaRPr>
                    </a:p>
                  </a:txBody>
                  <a:tcPr marL="0" marR="0" marT="0" marB="0" anchor="ctr"/>
                </a:tc>
                <a:tc>
                  <a:txBody>
                    <a:bodyPr/>
                    <a:lstStyle/>
                    <a:p>
                      <a:pPr algn="just" rtl="0" fontAlgn="ctr"/>
                      <a:r>
                        <a:rPr lang="hu-HU" sz="2400" b="1" u="none" strike="noStrike">
                          <a:effectLst/>
                        </a:rPr>
                        <a:t>Írország</a:t>
                      </a:r>
                      <a:endParaRPr lang="hu-HU" sz="2400" b="1" i="0" u="none" strike="noStrike">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a:effectLst/>
                        </a:rPr>
                        <a:t>66</a:t>
                      </a:r>
                      <a:endParaRPr lang="hu-HU" sz="2400" b="0" i="0" u="none" strike="noStrike">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dirty="0">
                          <a:effectLst/>
                        </a:rPr>
                        <a:t>32</a:t>
                      </a:r>
                      <a:endParaRPr lang="hu-HU" sz="2400" b="0" i="0" u="none" strike="noStrike" dirty="0">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073129751"/>
                  </a:ext>
                </a:extLst>
              </a:tr>
              <a:tr h="405541">
                <a:tc>
                  <a:txBody>
                    <a:bodyPr/>
                    <a:lstStyle/>
                    <a:p>
                      <a:pPr algn="just" rtl="0" fontAlgn="ctr"/>
                      <a:r>
                        <a:rPr lang="hu-HU" sz="2400" b="1" u="none" strike="noStrike" dirty="0">
                          <a:effectLst/>
                        </a:rPr>
                        <a:t>Finnország</a:t>
                      </a:r>
                      <a:endParaRPr lang="hu-HU" sz="2400" b="1" i="0" u="none" strike="noStrike" dirty="0">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a:effectLst/>
                        </a:rPr>
                        <a:t>90</a:t>
                      </a:r>
                      <a:endParaRPr lang="hu-HU" sz="2400" b="0" i="0" u="none" strike="noStrike">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a:effectLst/>
                        </a:rPr>
                        <a:t>93</a:t>
                      </a:r>
                      <a:endParaRPr lang="hu-HU" sz="2400" b="0" i="0" u="none" strike="noStrike">
                        <a:solidFill>
                          <a:srgbClr val="000000"/>
                        </a:solidFill>
                        <a:effectLst/>
                        <a:latin typeface="Times New Roman" panose="02020603050405020304" pitchFamily="18" charset="0"/>
                      </a:endParaRPr>
                    </a:p>
                  </a:txBody>
                  <a:tcPr marL="0" marR="0" marT="0" marB="0" anchor="ctr"/>
                </a:tc>
                <a:tc>
                  <a:txBody>
                    <a:bodyPr/>
                    <a:lstStyle/>
                    <a:p>
                      <a:pPr algn="just" rtl="0" fontAlgn="ctr"/>
                      <a:r>
                        <a:rPr lang="hu-HU" sz="2400" b="1" u="none" strike="noStrike">
                          <a:effectLst/>
                        </a:rPr>
                        <a:t>Nagy-Britannia</a:t>
                      </a:r>
                      <a:endParaRPr lang="hu-HU" sz="2400" b="1" i="0" u="none" strike="noStrike">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a:effectLst/>
                        </a:rPr>
                        <a:t>36</a:t>
                      </a:r>
                      <a:endParaRPr lang="hu-HU" sz="2400" b="0" i="0" u="none" strike="noStrike">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dirty="0">
                          <a:effectLst/>
                        </a:rPr>
                        <a:t>30</a:t>
                      </a:r>
                      <a:endParaRPr lang="hu-HU" sz="2400" b="0" i="0" u="none" strike="noStrike" dirty="0">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953670208"/>
                  </a:ext>
                </a:extLst>
              </a:tr>
              <a:tr h="405541">
                <a:tc>
                  <a:txBody>
                    <a:bodyPr/>
                    <a:lstStyle/>
                    <a:p>
                      <a:pPr algn="just" rtl="0" fontAlgn="ctr"/>
                      <a:r>
                        <a:rPr lang="hu-HU" sz="2400" b="1" u="none" strike="noStrike" dirty="0">
                          <a:effectLst/>
                        </a:rPr>
                        <a:t>Svédország</a:t>
                      </a:r>
                      <a:endParaRPr lang="hu-HU" sz="2400" b="1" i="0" u="none" strike="noStrike" dirty="0">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a:effectLst/>
                        </a:rPr>
                        <a:t>90</a:t>
                      </a:r>
                      <a:endParaRPr lang="hu-HU" sz="2400" b="0" i="0" u="none" strike="noStrike">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a:effectLst/>
                        </a:rPr>
                        <a:t>89</a:t>
                      </a:r>
                      <a:endParaRPr lang="hu-HU" sz="2400" b="0" i="0" u="none" strike="noStrike">
                        <a:solidFill>
                          <a:srgbClr val="000000"/>
                        </a:solidFill>
                        <a:effectLst/>
                        <a:latin typeface="Times New Roman" panose="02020603050405020304" pitchFamily="18" charset="0"/>
                      </a:endParaRPr>
                    </a:p>
                  </a:txBody>
                  <a:tcPr marL="0" marR="0" marT="0" marB="0" anchor="ctr"/>
                </a:tc>
                <a:tc>
                  <a:txBody>
                    <a:bodyPr/>
                    <a:lstStyle/>
                    <a:p>
                      <a:pPr algn="just" rtl="0" fontAlgn="ctr"/>
                      <a:r>
                        <a:rPr lang="hu-HU" sz="2400" b="1" u="none" strike="noStrike">
                          <a:effectLst/>
                        </a:rPr>
                        <a:t>Magyarország</a:t>
                      </a:r>
                      <a:endParaRPr lang="hu-HU" sz="2400" b="1" i="0" u="none" strike="noStrike">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a:effectLst/>
                        </a:rPr>
                        <a:t>31</a:t>
                      </a:r>
                      <a:endParaRPr lang="hu-HU" sz="2400" b="0" i="0" u="none" strike="noStrike">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a:effectLst/>
                        </a:rPr>
                        <a:t>25</a:t>
                      </a:r>
                      <a:endParaRPr lang="hu-HU" sz="24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910661566"/>
                  </a:ext>
                </a:extLst>
              </a:tr>
              <a:tr h="405541">
                <a:tc>
                  <a:txBody>
                    <a:bodyPr/>
                    <a:lstStyle/>
                    <a:p>
                      <a:pPr algn="just" rtl="0" fontAlgn="ctr"/>
                      <a:r>
                        <a:rPr lang="hu-HU" sz="2400" b="1" u="none" strike="noStrike" dirty="0">
                          <a:effectLst/>
                        </a:rPr>
                        <a:t>Hollandia</a:t>
                      </a:r>
                      <a:endParaRPr lang="hu-HU" sz="2400" b="1" i="0" u="none" strike="noStrike" dirty="0">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a:effectLst/>
                        </a:rPr>
                        <a:t>88</a:t>
                      </a:r>
                      <a:endParaRPr lang="hu-HU" sz="2400" b="0" i="0" u="none" strike="noStrike">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dirty="0">
                          <a:effectLst/>
                        </a:rPr>
                        <a:t>85</a:t>
                      </a:r>
                      <a:endParaRPr lang="hu-HU" sz="2400" b="0" i="0" u="none" strike="noStrike" dirty="0">
                        <a:solidFill>
                          <a:srgbClr val="000000"/>
                        </a:solidFill>
                        <a:effectLst/>
                        <a:latin typeface="Times New Roman" panose="02020603050405020304" pitchFamily="18" charset="0"/>
                      </a:endParaRPr>
                    </a:p>
                  </a:txBody>
                  <a:tcPr marL="0" marR="0" marT="0" marB="0" anchor="ctr"/>
                </a:tc>
                <a:tc>
                  <a:txBody>
                    <a:bodyPr/>
                    <a:lstStyle/>
                    <a:p>
                      <a:pPr algn="just" rtl="0" fontAlgn="ctr"/>
                      <a:r>
                        <a:rPr lang="hu-HU" sz="2400" b="1" u="none" strike="noStrike" dirty="0">
                          <a:effectLst/>
                        </a:rPr>
                        <a:t>Szlovákia</a:t>
                      </a:r>
                      <a:endParaRPr lang="hu-HU" sz="2400" b="1" i="0" u="none" strike="noStrike" dirty="0">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a:effectLst/>
                        </a:rPr>
                        <a:t>48</a:t>
                      </a:r>
                      <a:endParaRPr lang="hu-HU" sz="2400" b="0" i="0" u="none" strike="noStrike">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dirty="0">
                          <a:effectLst/>
                        </a:rPr>
                        <a:t>25</a:t>
                      </a:r>
                      <a:endParaRPr lang="hu-HU" sz="2400" b="0" i="0" u="none" strike="noStrike" dirty="0">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610145088"/>
                  </a:ext>
                </a:extLst>
              </a:tr>
              <a:tr h="405541">
                <a:tc>
                  <a:txBody>
                    <a:bodyPr/>
                    <a:lstStyle/>
                    <a:p>
                      <a:pPr algn="just" rtl="0" fontAlgn="ctr"/>
                      <a:r>
                        <a:rPr lang="hu-HU" sz="2400" b="1" u="none" strike="noStrike" dirty="0">
                          <a:effectLst/>
                        </a:rPr>
                        <a:t>Dánia</a:t>
                      </a:r>
                      <a:endParaRPr lang="hu-HU" sz="2400" b="1" i="0" u="none" strike="noStrike" dirty="0">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a:effectLst/>
                        </a:rPr>
                        <a:t>83</a:t>
                      </a:r>
                      <a:endParaRPr lang="hu-HU" sz="2400" b="0" i="0" u="none" strike="noStrike">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a:effectLst/>
                        </a:rPr>
                        <a:t>84</a:t>
                      </a:r>
                      <a:endParaRPr lang="hu-HU" sz="2400" b="0" i="0" u="none" strike="noStrike">
                        <a:solidFill>
                          <a:srgbClr val="000000"/>
                        </a:solidFill>
                        <a:effectLst/>
                        <a:latin typeface="Times New Roman" panose="02020603050405020304" pitchFamily="18" charset="0"/>
                      </a:endParaRPr>
                    </a:p>
                  </a:txBody>
                  <a:tcPr marL="0" marR="0" marT="0" marB="0" anchor="ctr"/>
                </a:tc>
                <a:tc>
                  <a:txBody>
                    <a:bodyPr/>
                    <a:lstStyle/>
                    <a:p>
                      <a:pPr algn="just" rtl="0" fontAlgn="ctr"/>
                      <a:r>
                        <a:rPr lang="hu-HU" sz="2400" b="1" u="none" strike="noStrike">
                          <a:effectLst/>
                        </a:rPr>
                        <a:t>Észtország</a:t>
                      </a:r>
                      <a:endParaRPr lang="hu-HU" sz="2400" b="1" i="0" u="none" strike="noStrike">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a:effectLst/>
                        </a:rPr>
                        <a:t>28</a:t>
                      </a:r>
                      <a:endParaRPr lang="hu-HU" sz="2400" b="0" i="0" u="none" strike="noStrike">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a:effectLst/>
                        </a:rPr>
                        <a:t>23</a:t>
                      </a:r>
                      <a:endParaRPr lang="hu-HU" sz="24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783727395"/>
                  </a:ext>
                </a:extLst>
              </a:tr>
              <a:tr h="405541">
                <a:tc>
                  <a:txBody>
                    <a:bodyPr/>
                    <a:lstStyle/>
                    <a:p>
                      <a:pPr algn="just" rtl="0" fontAlgn="ctr"/>
                      <a:r>
                        <a:rPr lang="hu-HU" sz="2400" b="1" u="none" strike="noStrike" dirty="0">
                          <a:effectLst/>
                        </a:rPr>
                        <a:t>Olaszország</a:t>
                      </a:r>
                      <a:endParaRPr lang="hu-HU" sz="2400" b="1" i="0" u="none" strike="noStrike" dirty="0">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a:effectLst/>
                        </a:rPr>
                        <a:t>90</a:t>
                      </a:r>
                      <a:endParaRPr lang="hu-HU" sz="2400" b="0" i="0" u="none" strike="noStrike">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a:effectLst/>
                        </a:rPr>
                        <a:t>80</a:t>
                      </a:r>
                      <a:endParaRPr lang="hu-HU" sz="2400" b="0" i="0" u="none" strike="noStrike">
                        <a:solidFill>
                          <a:srgbClr val="000000"/>
                        </a:solidFill>
                        <a:effectLst/>
                        <a:latin typeface="Times New Roman" panose="02020603050405020304" pitchFamily="18" charset="0"/>
                      </a:endParaRPr>
                    </a:p>
                  </a:txBody>
                  <a:tcPr marL="0" marR="0" marT="0" marB="0" anchor="ctr"/>
                </a:tc>
                <a:tc>
                  <a:txBody>
                    <a:bodyPr/>
                    <a:lstStyle/>
                    <a:p>
                      <a:pPr algn="just" rtl="0" fontAlgn="ctr"/>
                      <a:r>
                        <a:rPr lang="hu-HU" sz="2400" b="1" u="none" strike="noStrike">
                          <a:effectLst/>
                        </a:rPr>
                        <a:t>Japán</a:t>
                      </a:r>
                      <a:endParaRPr lang="hu-HU" sz="2400" b="1" i="0" u="none" strike="noStrike">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a:effectLst/>
                        </a:rPr>
                        <a:t>20</a:t>
                      </a:r>
                      <a:endParaRPr lang="hu-HU" sz="2400" b="0" i="0" u="none" strike="noStrike">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dirty="0">
                          <a:effectLst/>
                        </a:rPr>
                        <a:t>17</a:t>
                      </a:r>
                      <a:endParaRPr lang="hu-HU" sz="2400" b="0" i="0" u="none" strike="noStrike" dirty="0">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674277334"/>
                  </a:ext>
                </a:extLst>
              </a:tr>
              <a:tr h="405541">
                <a:tc>
                  <a:txBody>
                    <a:bodyPr/>
                    <a:lstStyle/>
                    <a:p>
                      <a:pPr algn="just" rtl="0" fontAlgn="ctr"/>
                      <a:r>
                        <a:rPr lang="hu-HU" sz="2400" b="1" u="none" strike="noStrike" dirty="0">
                          <a:effectLst/>
                        </a:rPr>
                        <a:t>Spanyolország</a:t>
                      </a:r>
                      <a:endParaRPr lang="hu-HU" sz="2400" b="1" i="0" u="none" strike="noStrike" dirty="0">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a:effectLst/>
                        </a:rPr>
                        <a:t>68</a:t>
                      </a:r>
                      <a:endParaRPr lang="hu-HU" sz="2400" b="0" i="0" u="none" strike="noStrike">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dirty="0">
                          <a:effectLst/>
                        </a:rPr>
                        <a:t>79</a:t>
                      </a:r>
                      <a:endParaRPr lang="hu-HU" sz="2400" b="0" i="0" u="none" strike="noStrike" dirty="0">
                        <a:solidFill>
                          <a:srgbClr val="000000"/>
                        </a:solidFill>
                        <a:effectLst/>
                        <a:latin typeface="Times New Roman" panose="02020603050405020304" pitchFamily="18" charset="0"/>
                      </a:endParaRPr>
                    </a:p>
                  </a:txBody>
                  <a:tcPr marL="0" marR="0" marT="0" marB="0" anchor="ctr"/>
                </a:tc>
                <a:tc>
                  <a:txBody>
                    <a:bodyPr/>
                    <a:lstStyle/>
                    <a:p>
                      <a:pPr algn="just" rtl="0" fontAlgn="ctr"/>
                      <a:r>
                        <a:rPr lang="hu-HU" sz="2400" b="1" u="none" strike="noStrike" dirty="0">
                          <a:effectLst/>
                        </a:rPr>
                        <a:t>Lettország</a:t>
                      </a:r>
                      <a:endParaRPr lang="hu-HU" sz="2400" b="1" i="0" u="none" strike="noStrike" dirty="0">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a:effectLst/>
                        </a:rPr>
                        <a:t>20</a:t>
                      </a:r>
                      <a:endParaRPr lang="hu-HU" sz="2400" b="0" i="0" u="none" strike="noStrike">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a:effectLst/>
                        </a:rPr>
                        <a:t>15</a:t>
                      </a:r>
                      <a:endParaRPr lang="hu-HU" sz="2400" b="0" i="0" u="none" strike="noStrike">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698721852"/>
                  </a:ext>
                </a:extLst>
              </a:tr>
              <a:tr h="405541">
                <a:tc>
                  <a:txBody>
                    <a:bodyPr/>
                    <a:lstStyle/>
                    <a:p>
                      <a:pPr algn="just" rtl="0" fontAlgn="ctr"/>
                      <a:r>
                        <a:rPr lang="hu-HU" sz="2400" b="1" u="none" strike="noStrike" dirty="0">
                          <a:effectLst/>
                        </a:rPr>
                        <a:t>Portugália</a:t>
                      </a:r>
                      <a:endParaRPr lang="hu-HU" sz="2400" b="1" i="0" u="none" strike="noStrike" dirty="0">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a:effectLst/>
                        </a:rPr>
                        <a:t>87</a:t>
                      </a:r>
                      <a:endParaRPr lang="hu-HU" sz="2400" b="0" i="0" u="none" strike="noStrike">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a:effectLst/>
                        </a:rPr>
                        <a:t>67</a:t>
                      </a:r>
                      <a:endParaRPr lang="hu-HU" sz="2400" b="0" i="0" u="none" strike="noStrike">
                        <a:solidFill>
                          <a:srgbClr val="000000"/>
                        </a:solidFill>
                        <a:effectLst/>
                        <a:latin typeface="Times New Roman" panose="02020603050405020304" pitchFamily="18" charset="0"/>
                      </a:endParaRPr>
                    </a:p>
                  </a:txBody>
                  <a:tcPr marL="0" marR="0" marT="0" marB="0" anchor="ctr"/>
                </a:tc>
                <a:tc>
                  <a:txBody>
                    <a:bodyPr/>
                    <a:lstStyle/>
                    <a:p>
                      <a:pPr algn="just" rtl="0" fontAlgn="ctr"/>
                      <a:r>
                        <a:rPr lang="hu-HU" sz="2400" b="1" u="none" strike="noStrike" dirty="0">
                          <a:effectLst/>
                        </a:rPr>
                        <a:t>Lengyelország</a:t>
                      </a:r>
                      <a:endParaRPr lang="hu-HU" sz="2400" b="1" i="0" u="none" strike="noStrike" dirty="0">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a:effectLst/>
                        </a:rPr>
                        <a:t>40</a:t>
                      </a:r>
                      <a:endParaRPr lang="hu-HU" sz="2400" b="0" i="0" u="none" strike="noStrike">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dirty="0">
                          <a:effectLst/>
                        </a:rPr>
                        <a:t>15</a:t>
                      </a:r>
                      <a:endParaRPr lang="hu-HU" sz="2400" b="0" i="0" u="none" strike="noStrike" dirty="0">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3720183290"/>
                  </a:ext>
                </a:extLst>
              </a:tr>
              <a:tr h="405541">
                <a:tc>
                  <a:txBody>
                    <a:bodyPr/>
                    <a:lstStyle/>
                    <a:p>
                      <a:pPr algn="just" rtl="0" fontAlgn="ctr"/>
                      <a:r>
                        <a:rPr lang="hu-HU" sz="2400" b="1" u="none" strike="noStrike" dirty="0">
                          <a:effectLst/>
                        </a:rPr>
                        <a:t>Szlovénia</a:t>
                      </a:r>
                      <a:endParaRPr lang="hu-HU" sz="2400" b="1" i="0" u="none" strike="noStrike" dirty="0">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a:effectLst/>
                        </a:rPr>
                        <a:t>100</a:t>
                      </a:r>
                      <a:endParaRPr lang="hu-HU" sz="2400" b="0" i="0" u="none" strike="noStrike">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a:effectLst/>
                        </a:rPr>
                        <a:t>65</a:t>
                      </a:r>
                      <a:endParaRPr lang="hu-HU" sz="2400" b="0" i="0" u="none" strike="noStrike">
                        <a:solidFill>
                          <a:srgbClr val="000000"/>
                        </a:solidFill>
                        <a:effectLst/>
                        <a:latin typeface="Times New Roman" panose="02020603050405020304" pitchFamily="18" charset="0"/>
                      </a:endParaRPr>
                    </a:p>
                  </a:txBody>
                  <a:tcPr marL="0" marR="0" marT="0" marB="0" anchor="ctr"/>
                </a:tc>
                <a:tc>
                  <a:txBody>
                    <a:bodyPr/>
                    <a:lstStyle/>
                    <a:p>
                      <a:pPr algn="just" rtl="0" fontAlgn="ctr"/>
                      <a:r>
                        <a:rPr lang="hu-HU" sz="2400" b="1" u="none" strike="noStrike" dirty="0">
                          <a:effectLst/>
                        </a:rPr>
                        <a:t>USA</a:t>
                      </a:r>
                      <a:endParaRPr lang="hu-HU" sz="2400" b="1" i="0" u="none" strike="noStrike" dirty="0">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a:effectLst/>
                        </a:rPr>
                        <a:t>15</a:t>
                      </a:r>
                      <a:endParaRPr lang="hu-HU" sz="2400" b="0" i="0" u="none" strike="noStrike">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dirty="0">
                          <a:effectLst/>
                        </a:rPr>
                        <a:t>12</a:t>
                      </a:r>
                      <a:endParaRPr lang="hu-HU" sz="2400" b="0" i="0" u="none" strike="noStrike" dirty="0">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201810026"/>
                  </a:ext>
                </a:extLst>
              </a:tr>
              <a:tr h="405541">
                <a:tc>
                  <a:txBody>
                    <a:bodyPr/>
                    <a:lstStyle/>
                    <a:p>
                      <a:pPr algn="just" rtl="0" fontAlgn="ctr"/>
                      <a:r>
                        <a:rPr lang="hu-HU" sz="2400" b="1" u="none" strike="noStrike" dirty="0">
                          <a:effectLst/>
                        </a:rPr>
                        <a:t>Luxembourg</a:t>
                      </a:r>
                      <a:endParaRPr lang="hu-HU" sz="2400" b="1" i="0" u="none" strike="noStrike" dirty="0">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a:effectLst/>
                        </a:rPr>
                        <a:t>48</a:t>
                      </a:r>
                      <a:endParaRPr lang="hu-HU" sz="2400" b="0" i="0" u="none" strike="noStrike">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a:effectLst/>
                        </a:rPr>
                        <a:t>59</a:t>
                      </a:r>
                      <a:endParaRPr lang="hu-HU" sz="2400" b="0" i="0" u="none" strike="noStrike">
                        <a:solidFill>
                          <a:srgbClr val="000000"/>
                        </a:solidFill>
                        <a:effectLst/>
                        <a:latin typeface="Times New Roman" panose="02020603050405020304" pitchFamily="18" charset="0"/>
                      </a:endParaRPr>
                    </a:p>
                  </a:txBody>
                  <a:tcPr marL="0" marR="0" marT="0" marB="0" anchor="ctr"/>
                </a:tc>
                <a:tc>
                  <a:txBody>
                    <a:bodyPr/>
                    <a:lstStyle/>
                    <a:p>
                      <a:pPr algn="just" rtl="0" fontAlgn="ctr"/>
                      <a:r>
                        <a:rPr lang="hu-HU" sz="2400" b="1" u="none" strike="noStrike" dirty="0">
                          <a:effectLst/>
                        </a:rPr>
                        <a:t>Litvánia</a:t>
                      </a:r>
                      <a:endParaRPr lang="hu-HU" sz="2400" b="1" i="0" u="none" strike="noStrike" dirty="0">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a:effectLst/>
                        </a:rPr>
                        <a:t>10-15</a:t>
                      </a:r>
                      <a:endParaRPr lang="hu-HU" sz="2400" b="0" i="0" u="none" strike="noStrike">
                        <a:solidFill>
                          <a:srgbClr val="000000"/>
                        </a:solidFill>
                        <a:effectLst/>
                        <a:latin typeface="Times New Roman" panose="02020603050405020304" pitchFamily="18" charset="0"/>
                      </a:endParaRPr>
                    </a:p>
                  </a:txBody>
                  <a:tcPr marL="0" marR="0" marT="0" marB="0" anchor="ctr"/>
                </a:tc>
                <a:tc>
                  <a:txBody>
                    <a:bodyPr/>
                    <a:lstStyle/>
                    <a:p>
                      <a:pPr algn="ctr" rtl="0" fontAlgn="ctr"/>
                      <a:r>
                        <a:rPr lang="hu-HU" sz="2400" u="none" strike="noStrike" dirty="0">
                          <a:effectLst/>
                        </a:rPr>
                        <a:t>10</a:t>
                      </a:r>
                      <a:endParaRPr lang="hu-HU" sz="2400" b="0" i="0" u="none" strike="noStrike" dirty="0">
                        <a:solidFill>
                          <a:srgbClr val="000000"/>
                        </a:solidFill>
                        <a:effectLst/>
                        <a:latin typeface="Times New Roman" panose="02020603050405020304" pitchFamily="18" charset="0"/>
                      </a:endParaRPr>
                    </a:p>
                  </a:txBody>
                  <a:tcPr marL="0" marR="0" marT="0" marB="0" anchor="ctr"/>
                </a:tc>
                <a:extLst>
                  <a:ext uri="{0D108BD9-81ED-4DB2-BD59-A6C34878D82A}">
                    <a16:rowId xmlns:a16="http://schemas.microsoft.com/office/drawing/2014/main" val="1992635793"/>
                  </a:ext>
                </a:extLst>
              </a:tr>
            </a:tbl>
          </a:graphicData>
        </a:graphic>
      </p:graphicFrame>
      <p:pic>
        <p:nvPicPr>
          <p:cNvPr id="6" name="Kép 5">
            <a:extLst>
              <a:ext uri="{FF2B5EF4-FFF2-40B4-BE49-F238E27FC236}">
                <a16:creationId xmlns:a16="http://schemas.microsoft.com/office/drawing/2014/main" id="{270354F9-9A0A-4FA1-A72E-EBBC7255D85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t="6181"/>
          <a:stretch/>
        </p:blipFill>
        <p:spPr>
          <a:xfrm>
            <a:off x="0" y="837044"/>
            <a:ext cx="9144000" cy="5760291"/>
          </a:xfrm>
          <a:prstGeom prst="rect">
            <a:avLst/>
          </a:prstGeom>
          <a:solidFill>
            <a:schemeClr val="bg1"/>
          </a:solidFill>
        </p:spPr>
      </p:pic>
      <p:sp>
        <p:nvSpPr>
          <p:cNvPr id="3" name="Dia számának helye 2">
            <a:extLst>
              <a:ext uri="{FF2B5EF4-FFF2-40B4-BE49-F238E27FC236}">
                <a16:creationId xmlns:a16="http://schemas.microsoft.com/office/drawing/2014/main" id="{ED3DB4BE-6649-439B-A2F0-03F69DCD5710}"/>
              </a:ext>
            </a:extLst>
          </p:cNvPr>
          <p:cNvSpPr>
            <a:spLocks noGrp="1"/>
          </p:cNvSpPr>
          <p:nvPr>
            <p:ph type="sldNum" sz="quarter" idx="4"/>
          </p:nvPr>
        </p:nvSpPr>
        <p:spPr/>
        <p:txBody>
          <a:bodyPr/>
          <a:lstStyle/>
          <a:p>
            <a:fld id="{8D20C33D-EA57-4869-B900-AF436949CCB6}" type="slidenum">
              <a:rPr lang="hu-HU" smtClean="0"/>
              <a:pPr/>
              <a:t>11</a:t>
            </a:fld>
            <a:r>
              <a:rPr lang="hu-HU"/>
              <a:t>/26</a:t>
            </a:r>
            <a:endParaRPr lang="hu-HU" dirty="0"/>
          </a:p>
        </p:txBody>
      </p:sp>
    </p:spTree>
    <p:extLst>
      <p:ext uri="{BB962C8B-B14F-4D97-AF65-F5344CB8AC3E}">
        <p14:creationId xmlns:p14="http://schemas.microsoft.com/office/powerpoint/2010/main" val="385290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8FD26EB-9A0F-4450-A180-0ADE3740AC8D}"/>
              </a:ext>
            </a:extLst>
          </p:cNvPr>
          <p:cNvSpPr>
            <a:spLocks noGrp="1"/>
          </p:cNvSpPr>
          <p:nvPr>
            <p:ph type="title"/>
          </p:nvPr>
        </p:nvSpPr>
        <p:spPr/>
        <p:txBody>
          <a:bodyPr/>
          <a:lstStyle/>
          <a:p>
            <a:r>
              <a:rPr lang="hu-HU" dirty="0"/>
              <a:t>Belgium</a:t>
            </a:r>
          </a:p>
        </p:txBody>
      </p:sp>
      <p:sp>
        <p:nvSpPr>
          <p:cNvPr id="3" name="Szöveg helye 2">
            <a:extLst>
              <a:ext uri="{FF2B5EF4-FFF2-40B4-BE49-F238E27FC236}">
                <a16:creationId xmlns:a16="http://schemas.microsoft.com/office/drawing/2014/main" id="{F73DE954-7F9D-41E8-B8BA-591BC3B2FC7F}"/>
              </a:ext>
            </a:extLst>
          </p:cNvPr>
          <p:cNvSpPr>
            <a:spLocks noGrp="1"/>
          </p:cNvSpPr>
          <p:nvPr>
            <p:ph type="body" sz="half" idx="2"/>
          </p:nvPr>
        </p:nvSpPr>
        <p:spPr/>
        <p:txBody>
          <a:bodyPr/>
          <a:lstStyle/>
          <a:p>
            <a:pPr>
              <a:lnSpc>
                <a:spcPct val="85000"/>
              </a:lnSpc>
            </a:pPr>
            <a:r>
              <a:rPr lang="hu-HU" b="1" dirty="0"/>
              <a:t>Jellemzői: </a:t>
            </a:r>
            <a:r>
              <a:rPr lang="hu-HU" dirty="0"/>
              <a:t>tradicionális - korporatív - liberális -  nyelvi megosztottság - magas szakszervezeti szervezettség </a:t>
            </a:r>
            <a:r>
              <a:rPr lang="hu-HU" sz="2000" dirty="0"/>
              <a:t>(SZ-i prémium)</a:t>
            </a:r>
          </a:p>
          <a:p>
            <a:pPr>
              <a:lnSpc>
                <a:spcPct val="85000"/>
              </a:lnSpc>
              <a:spcBef>
                <a:spcPts val="1200"/>
              </a:spcBef>
            </a:pPr>
            <a:r>
              <a:rPr lang="hu-HU" b="1" dirty="0" err="1"/>
              <a:t>Makro</a:t>
            </a:r>
            <a:r>
              <a:rPr lang="hu-HU" b="1" dirty="0"/>
              <a:t> szint</a:t>
            </a:r>
          </a:p>
          <a:p>
            <a:pPr marL="342900" indent="-342900">
              <a:lnSpc>
                <a:spcPct val="85000"/>
              </a:lnSpc>
              <a:spcBef>
                <a:spcPts val="0"/>
              </a:spcBef>
              <a:buFont typeface="Arial" panose="020B0604020202020204" pitchFamily="34" charset="0"/>
              <a:buChar char="•"/>
            </a:pPr>
            <a:r>
              <a:rPr lang="hu-HU" dirty="0"/>
              <a:t> Országos Munkaügyi Tanács - </a:t>
            </a:r>
            <a:r>
              <a:rPr lang="hu-HU" dirty="0" err="1"/>
              <a:t>bipartit</a:t>
            </a:r>
            <a:r>
              <a:rPr lang="hu-HU" dirty="0"/>
              <a:t>, 5-5 MA és MV képviselő, elnöke állami tisztviselő. 2 évenként az egész magánszektorra érvényes kollektív szerződés.</a:t>
            </a:r>
          </a:p>
          <a:p>
            <a:pPr>
              <a:lnSpc>
                <a:spcPct val="85000"/>
              </a:lnSpc>
              <a:spcBef>
                <a:spcPts val="1200"/>
              </a:spcBef>
            </a:pPr>
            <a:r>
              <a:rPr lang="hu-HU" b="1" dirty="0"/>
              <a:t>Ágazati szint</a:t>
            </a:r>
          </a:p>
          <a:p>
            <a:pPr>
              <a:lnSpc>
                <a:spcPct val="85000"/>
              </a:lnSpc>
              <a:spcBef>
                <a:spcPts val="0"/>
              </a:spcBef>
            </a:pPr>
            <a:r>
              <a:rPr lang="hu-HU" dirty="0"/>
              <a:t>Ágazati paritásos bizottságok, elnöke állami tisztviselő. </a:t>
            </a:r>
          </a:p>
          <a:p>
            <a:pPr marL="342900" indent="-342900">
              <a:lnSpc>
                <a:spcPct val="85000"/>
              </a:lnSpc>
              <a:buFont typeface="Arial" panose="020B0604020202020204" pitchFamily="34" charset="0"/>
              <a:buChar char="•"/>
            </a:pPr>
            <a:r>
              <a:rPr lang="hu-HU" dirty="0"/>
              <a:t>Ágazati kollektív szerződés, konzultatív, konfliktus esetén egyeztető. </a:t>
            </a:r>
          </a:p>
          <a:p>
            <a:pPr>
              <a:lnSpc>
                <a:spcPct val="85000"/>
              </a:lnSpc>
              <a:spcBef>
                <a:spcPts val="1200"/>
              </a:spcBef>
            </a:pPr>
            <a:r>
              <a:rPr lang="hu-HU" b="1" dirty="0"/>
              <a:t>Vállalati szint</a:t>
            </a:r>
          </a:p>
          <a:p>
            <a:pPr marL="342900" indent="-342900">
              <a:lnSpc>
                <a:spcPct val="85000"/>
              </a:lnSpc>
              <a:spcBef>
                <a:spcPts val="0"/>
              </a:spcBef>
              <a:buFont typeface="Arial" panose="020B0604020202020204" pitchFamily="34" charset="0"/>
              <a:buChar char="•"/>
            </a:pPr>
            <a:r>
              <a:rPr lang="hu-HU" dirty="0"/>
              <a:t>Vállalati szakszervezeti bizottság, ha nincs üzemi tanács, annak jogait is gyakorolja.</a:t>
            </a:r>
          </a:p>
          <a:p>
            <a:endParaRPr lang="hu-HU" dirty="0"/>
          </a:p>
        </p:txBody>
      </p:sp>
      <p:pic>
        <p:nvPicPr>
          <p:cNvPr id="6" name="Kép 5">
            <a:extLst>
              <a:ext uri="{FF2B5EF4-FFF2-40B4-BE49-F238E27FC236}">
                <a16:creationId xmlns:a16="http://schemas.microsoft.com/office/drawing/2014/main" id="{B4FA8D0E-80E1-431F-B75F-8649680865E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40325" y="542533"/>
            <a:ext cx="8597300" cy="6264696"/>
          </a:xfrm>
          <a:prstGeom prst="rect">
            <a:avLst/>
          </a:prstGeom>
        </p:spPr>
      </p:pic>
      <p:sp>
        <p:nvSpPr>
          <p:cNvPr id="7" name="Lefelé nyíl 2">
            <a:extLst>
              <a:ext uri="{FF2B5EF4-FFF2-40B4-BE49-F238E27FC236}">
                <a16:creationId xmlns:a16="http://schemas.microsoft.com/office/drawing/2014/main" id="{4EFFEE7F-3268-4AD6-87A1-C912C81E1C5F}"/>
              </a:ext>
            </a:extLst>
          </p:cNvPr>
          <p:cNvSpPr/>
          <p:nvPr/>
        </p:nvSpPr>
        <p:spPr>
          <a:xfrm>
            <a:off x="8388424" y="2924944"/>
            <a:ext cx="755576" cy="3312368"/>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hu-HU"/>
          </a:p>
        </p:txBody>
      </p:sp>
      <p:sp>
        <p:nvSpPr>
          <p:cNvPr id="8" name="Téglalap 7">
            <a:extLst>
              <a:ext uri="{FF2B5EF4-FFF2-40B4-BE49-F238E27FC236}">
                <a16:creationId xmlns:a16="http://schemas.microsoft.com/office/drawing/2014/main" id="{12E9E3FB-B18D-43F7-AAD2-ED4A01B1458C}"/>
              </a:ext>
            </a:extLst>
          </p:cNvPr>
          <p:cNvSpPr/>
          <p:nvPr/>
        </p:nvSpPr>
        <p:spPr>
          <a:xfrm>
            <a:off x="1852811" y="620688"/>
            <a:ext cx="6179145" cy="252028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Szakszervezeti tagság: 55%</a:t>
            </a:r>
          </a:p>
          <a:p>
            <a:pPr algn="ctr"/>
            <a:r>
              <a:rPr lang="hu-HU" dirty="0"/>
              <a:t>Kollektív szerződés lefedettség: 96%</a:t>
            </a:r>
          </a:p>
        </p:txBody>
      </p:sp>
      <p:sp>
        <p:nvSpPr>
          <p:cNvPr id="5" name="Dia számának helye 4">
            <a:extLst>
              <a:ext uri="{FF2B5EF4-FFF2-40B4-BE49-F238E27FC236}">
                <a16:creationId xmlns:a16="http://schemas.microsoft.com/office/drawing/2014/main" id="{6DCE6468-5A93-4AA0-950C-640FC5F28CB7}"/>
              </a:ext>
            </a:extLst>
          </p:cNvPr>
          <p:cNvSpPr>
            <a:spLocks noGrp="1"/>
          </p:cNvSpPr>
          <p:nvPr>
            <p:ph type="sldNum" sz="quarter" idx="4"/>
          </p:nvPr>
        </p:nvSpPr>
        <p:spPr/>
        <p:txBody>
          <a:bodyPr/>
          <a:lstStyle/>
          <a:p>
            <a:fld id="{8D20C33D-EA57-4869-B900-AF436949CCB6}" type="slidenum">
              <a:rPr lang="hu-HU" smtClean="0"/>
              <a:pPr/>
              <a:t>12</a:t>
            </a:fld>
            <a:r>
              <a:rPr lang="hu-HU"/>
              <a:t>/26</a:t>
            </a:r>
            <a:endParaRPr lang="hu-HU" dirty="0"/>
          </a:p>
        </p:txBody>
      </p:sp>
    </p:spTree>
    <p:extLst>
      <p:ext uri="{BB962C8B-B14F-4D97-AF65-F5344CB8AC3E}">
        <p14:creationId xmlns:p14="http://schemas.microsoft.com/office/powerpoint/2010/main" val="69500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1DC789D-1A8F-4982-9FA6-9A0701B918E7}"/>
              </a:ext>
            </a:extLst>
          </p:cNvPr>
          <p:cNvSpPr>
            <a:spLocks noGrp="1"/>
          </p:cNvSpPr>
          <p:nvPr>
            <p:ph type="title"/>
          </p:nvPr>
        </p:nvSpPr>
        <p:spPr/>
        <p:txBody>
          <a:bodyPr/>
          <a:lstStyle/>
          <a:p>
            <a:r>
              <a:rPr lang="hu-HU" dirty="0"/>
              <a:t>Hollandia</a:t>
            </a:r>
          </a:p>
        </p:txBody>
      </p:sp>
      <p:sp>
        <p:nvSpPr>
          <p:cNvPr id="3" name="Szöveg helye 2">
            <a:extLst>
              <a:ext uri="{FF2B5EF4-FFF2-40B4-BE49-F238E27FC236}">
                <a16:creationId xmlns:a16="http://schemas.microsoft.com/office/drawing/2014/main" id="{459CC9E0-80E6-449E-892C-F9AB92B2BC7F}"/>
              </a:ext>
            </a:extLst>
          </p:cNvPr>
          <p:cNvSpPr>
            <a:spLocks noGrp="1"/>
          </p:cNvSpPr>
          <p:nvPr>
            <p:ph type="body" sz="half" idx="2"/>
          </p:nvPr>
        </p:nvSpPr>
        <p:spPr/>
        <p:txBody>
          <a:bodyPr/>
          <a:lstStyle/>
          <a:p>
            <a:pPr>
              <a:lnSpc>
                <a:spcPct val="80000"/>
              </a:lnSpc>
              <a:spcBef>
                <a:spcPts val="1200"/>
              </a:spcBef>
            </a:pPr>
            <a:r>
              <a:rPr lang="hu-HU" sz="2800" b="1" dirty="0"/>
              <a:t>Kétoldalú tárgyalások:</a:t>
            </a:r>
          </a:p>
          <a:p>
            <a:pPr>
              <a:spcBef>
                <a:spcPts val="1200"/>
              </a:spcBef>
            </a:pPr>
            <a:r>
              <a:rPr lang="hu-HU" sz="2800" b="1" dirty="0" err="1"/>
              <a:t>Makro</a:t>
            </a:r>
            <a:r>
              <a:rPr lang="hu-HU" sz="2800" b="1" dirty="0"/>
              <a:t> szint</a:t>
            </a:r>
          </a:p>
          <a:p>
            <a:pPr marL="360363" indent="-360363">
              <a:spcBef>
                <a:spcPts val="1200"/>
              </a:spcBef>
              <a:buFont typeface="Arial" panose="020B0604020202020204" pitchFamily="34" charset="0"/>
              <a:buChar char="•"/>
            </a:pPr>
            <a:r>
              <a:rPr lang="hu-HU" sz="2800" dirty="0"/>
              <a:t>Központi szinten MA és SZ tárgyalhat </a:t>
            </a:r>
            <a:r>
              <a:rPr lang="hu-HU" sz="2800" dirty="0" err="1"/>
              <a:t>bipartit</a:t>
            </a:r>
            <a:r>
              <a:rPr lang="hu-HU" sz="2800" dirty="0"/>
              <a:t> elven. Nem kötelező, jogi személynek kell lenni. Irányított bérpolitika, központi megállapodást köthet (inkább ajánlás).</a:t>
            </a:r>
            <a:endParaRPr lang="hu-HU" dirty="0"/>
          </a:p>
          <a:p>
            <a:pPr marL="360363" indent="-360363">
              <a:spcBef>
                <a:spcPts val="1200"/>
              </a:spcBef>
            </a:pPr>
            <a:r>
              <a:rPr lang="hu-HU" sz="2800" b="1" dirty="0"/>
              <a:t>Ágazati szint</a:t>
            </a:r>
          </a:p>
          <a:p>
            <a:pPr marL="360363" indent="-360363">
              <a:spcBef>
                <a:spcPts val="1200"/>
              </a:spcBef>
              <a:buFont typeface="Arial" panose="020B0604020202020204" pitchFamily="34" charset="0"/>
              <a:buChar char="•"/>
            </a:pPr>
            <a:r>
              <a:rPr lang="hu-HU" sz="2800" dirty="0"/>
              <a:t>A kollektív tárgyalás alapvetően ágazati szintű. </a:t>
            </a:r>
          </a:p>
          <a:p>
            <a:pPr marL="360363" indent="-360363">
              <a:spcBef>
                <a:spcPts val="1200"/>
              </a:spcBef>
            </a:pPr>
            <a:r>
              <a:rPr lang="hu-HU" sz="2800" b="1" dirty="0"/>
              <a:t>Vállalati szint</a:t>
            </a:r>
          </a:p>
          <a:p>
            <a:pPr marL="360363" indent="-360363">
              <a:spcBef>
                <a:spcPts val="1200"/>
              </a:spcBef>
              <a:buFont typeface="Arial" panose="020B0604020202020204" pitchFamily="34" charset="0"/>
              <a:buChar char="•"/>
            </a:pPr>
            <a:r>
              <a:rPr lang="hu-HU" sz="2800" dirty="0"/>
              <a:t>A munka-körülmények (munkaidő, bérek) egyeztetése vállalati szinten történik.</a:t>
            </a:r>
          </a:p>
          <a:p>
            <a:endParaRPr lang="hu-HU" dirty="0"/>
          </a:p>
        </p:txBody>
      </p:sp>
      <p:sp>
        <p:nvSpPr>
          <p:cNvPr id="7" name="Téglalap 6">
            <a:extLst>
              <a:ext uri="{FF2B5EF4-FFF2-40B4-BE49-F238E27FC236}">
                <a16:creationId xmlns:a16="http://schemas.microsoft.com/office/drawing/2014/main" id="{C9342733-7F63-47B4-95EB-7D2419CDDE8E}"/>
              </a:ext>
            </a:extLst>
          </p:cNvPr>
          <p:cNvSpPr/>
          <p:nvPr/>
        </p:nvSpPr>
        <p:spPr>
          <a:xfrm>
            <a:off x="1852811" y="620688"/>
            <a:ext cx="6179145" cy="252028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Szakszervezeti tagság: 20%</a:t>
            </a:r>
          </a:p>
          <a:p>
            <a:pPr algn="ctr"/>
            <a:r>
              <a:rPr lang="hu-HU" dirty="0"/>
              <a:t>Kollektív szerződés lefedettség: 85%</a:t>
            </a:r>
          </a:p>
        </p:txBody>
      </p:sp>
      <p:pic>
        <p:nvPicPr>
          <p:cNvPr id="6" name="Kép 5">
            <a:extLst>
              <a:ext uri="{FF2B5EF4-FFF2-40B4-BE49-F238E27FC236}">
                <a16:creationId xmlns:a16="http://schemas.microsoft.com/office/drawing/2014/main" id="{A415C16A-37F1-46FC-A10F-11E69330AC5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t="-721" r="-597"/>
          <a:stretch/>
        </p:blipFill>
        <p:spPr>
          <a:xfrm>
            <a:off x="444500" y="549724"/>
            <a:ext cx="8255000" cy="6237312"/>
          </a:xfrm>
          <a:prstGeom prst="rect">
            <a:avLst/>
          </a:prstGeom>
        </p:spPr>
      </p:pic>
      <p:sp>
        <p:nvSpPr>
          <p:cNvPr id="5" name="Dia számának helye 4">
            <a:extLst>
              <a:ext uri="{FF2B5EF4-FFF2-40B4-BE49-F238E27FC236}">
                <a16:creationId xmlns:a16="http://schemas.microsoft.com/office/drawing/2014/main" id="{4F2BF498-59AC-4188-B5F7-D4F7D91623F1}"/>
              </a:ext>
            </a:extLst>
          </p:cNvPr>
          <p:cNvSpPr>
            <a:spLocks noGrp="1"/>
          </p:cNvSpPr>
          <p:nvPr>
            <p:ph type="sldNum" sz="quarter" idx="4"/>
          </p:nvPr>
        </p:nvSpPr>
        <p:spPr/>
        <p:txBody>
          <a:bodyPr/>
          <a:lstStyle/>
          <a:p>
            <a:fld id="{8D20C33D-EA57-4869-B900-AF436949CCB6}" type="slidenum">
              <a:rPr lang="hu-HU" smtClean="0"/>
              <a:pPr/>
              <a:t>13</a:t>
            </a:fld>
            <a:r>
              <a:rPr lang="hu-HU"/>
              <a:t>/26</a:t>
            </a:r>
            <a:endParaRPr lang="hu-HU" dirty="0"/>
          </a:p>
        </p:txBody>
      </p:sp>
    </p:spTree>
    <p:extLst>
      <p:ext uri="{BB962C8B-B14F-4D97-AF65-F5344CB8AC3E}">
        <p14:creationId xmlns:p14="http://schemas.microsoft.com/office/powerpoint/2010/main" val="316268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151AE6B-90EB-4523-A28B-BABA8BD36CBD}"/>
              </a:ext>
            </a:extLst>
          </p:cNvPr>
          <p:cNvSpPr>
            <a:spLocks noGrp="1"/>
          </p:cNvSpPr>
          <p:nvPr>
            <p:ph type="title"/>
          </p:nvPr>
        </p:nvSpPr>
        <p:spPr/>
        <p:txBody>
          <a:bodyPr/>
          <a:lstStyle/>
          <a:p>
            <a:r>
              <a:rPr lang="hu-HU" dirty="0"/>
              <a:t>Korporatizmus</a:t>
            </a:r>
          </a:p>
        </p:txBody>
      </p:sp>
      <p:sp>
        <p:nvSpPr>
          <p:cNvPr id="3" name="Szöveg helye 2">
            <a:extLst>
              <a:ext uri="{FF2B5EF4-FFF2-40B4-BE49-F238E27FC236}">
                <a16:creationId xmlns:a16="http://schemas.microsoft.com/office/drawing/2014/main" id="{C84E9982-9E87-40C8-9E12-1A9E72D992E9}"/>
              </a:ext>
            </a:extLst>
          </p:cNvPr>
          <p:cNvSpPr>
            <a:spLocks noGrp="1"/>
          </p:cNvSpPr>
          <p:nvPr>
            <p:ph type="body" sz="half" idx="2"/>
          </p:nvPr>
        </p:nvSpPr>
        <p:spPr>
          <a:xfrm>
            <a:off x="1" y="908720"/>
            <a:ext cx="9110862" cy="5328589"/>
          </a:xfrm>
        </p:spPr>
        <p:txBody>
          <a:bodyPr/>
          <a:lstStyle/>
          <a:p>
            <a:pPr marL="342900" indent="-342900">
              <a:lnSpc>
                <a:spcPct val="80000"/>
              </a:lnSpc>
              <a:spcBef>
                <a:spcPct val="30000"/>
              </a:spcBef>
              <a:spcAft>
                <a:spcPct val="30000"/>
              </a:spcAft>
              <a:buFont typeface="Arial" panose="020B0604020202020204" pitchFamily="34" charset="0"/>
              <a:buChar char="•"/>
            </a:pPr>
            <a:r>
              <a:rPr lang="hu-HU" dirty="0"/>
              <a:t>A munkaerő­piaci partnerek magasabb </a:t>
            </a:r>
            <a:r>
              <a:rPr lang="hu-HU" i="1" dirty="0"/>
              <a:t>társadalmi szinten együttműködnek</a:t>
            </a:r>
            <a:r>
              <a:rPr lang="hu-HU" dirty="0"/>
              <a:t> fontos társadalmi-gazdasági kérdések megoldásában. Az együttműködés korporatív: </a:t>
            </a:r>
            <a:r>
              <a:rPr lang="hu-HU" i="1" dirty="0"/>
              <a:t>testületi </a:t>
            </a:r>
            <a:r>
              <a:rPr lang="hu-HU" dirty="0"/>
              <a:t>jellegű.</a:t>
            </a:r>
          </a:p>
          <a:p>
            <a:pPr marL="342900" indent="-342900">
              <a:lnSpc>
                <a:spcPct val="80000"/>
              </a:lnSpc>
              <a:spcBef>
                <a:spcPct val="30000"/>
              </a:spcBef>
              <a:spcAft>
                <a:spcPct val="30000"/>
              </a:spcAft>
              <a:buFont typeface="Arial" panose="020B0604020202020204" pitchFamily="34" charset="0"/>
              <a:buChar char="•"/>
            </a:pPr>
            <a:r>
              <a:rPr lang="hu-HU" dirty="0" err="1"/>
              <a:t>Prisching</a:t>
            </a:r>
            <a:r>
              <a:rPr lang="hu-HU" dirty="0"/>
              <a:t>: a korporatizmus: </a:t>
            </a:r>
            <a:r>
              <a:rPr lang="hu-HU" i="1" dirty="0"/>
              <a:t>a nagy társadalmi csoportok szoros, államilag biztosított együttműködése.</a:t>
            </a:r>
            <a:endParaRPr lang="hu-HU" dirty="0"/>
          </a:p>
          <a:p>
            <a:pPr marL="342900" indent="-342900">
              <a:lnSpc>
                <a:spcPct val="80000"/>
              </a:lnSpc>
              <a:spcBef>
                <a:spcPct val="30000"/>
              </a:spcBef>
              <a:spcAft>
                <a:spcPct val="30000"/>
              </a:spcAft>
              <a:buFont typeface="Arial" panose="020B0604020202020204" pitchFamily="34" charset="0"/>
              <a:buChar char="•"/>
            </a:pPr>
            <a:r>
              <a:rPr lang="hu-HU" dirty="0"/>
              <a:t>B. Keller: az érdekközvetítés korporatív keretei között a kormány a munkaadói szövetségekkel és a szakszervezetekkel – illetve ezek egymás között – egy többé-kevésbé formalizált és intézményesített politikai – társadalom- és gazdaságpolitikai – </a:t>
            </a:r>
            <a:r>
              <a:rPr lang="hu-HU" i="1" dirty="0"/>
              <a:t>megegyezést és cselekvési (magatartási) összhangot</a:t>
            </a:r>
            <a:r>
              <a:rPr lang="hu-HU" dirty="0"/>
              <a:t> alakít ki.</a:t>
            </a:r>
          </a:p>
          <a:p>
            <a:pPr marL="342900" indent="-342900">
              <a:lnSpc>
                <a:spcPct val="80000"/>
              </a:lnSpc>
              <a:spcBef>
                <a:spcPct val="30000"/>
              </a:spcBef>
              <a:spcAft>
                <a:spcPct val="30000"/>
              </a:spcAft>
              <a:buFont typeface="Arial" panose="020B0604020202020204" pitchFamily="34" charset="0"/>
              <a:buChar char="•"/>
            </a:pPr>
            <a:r>
              <a:rPr lang="hu-HU" dirty="0" err="1"/>
              <a:t>Kißler</a:t>
            </a:r>
            <a:r>
              <a:rPr lang="hu-HU" dirty="0"/>
              <a:t>: a korporatizmus a társadalmi és ipari kapcsolatok olyan rendszere, amelyben a szereplők saját konfliktusaikat a stabil kooperációs kapcsolatok érdekében önként háttérbe szorítják, és a gazdaság- és társadalompolitikai érdekek magasabb-rendűségét elismerve alakítják ki a béreket és munka-feltételeket.</a:t>
            </a:r>
          </a:p>
          <a:p>
            <a:endParaRPr lang="hu-HU" dirty="0"/>
          </a:p>
        </p:txBody>
      </p:sp>
      <p:sp>
        <p:nvSpPr>
          <p:cNvPr id="5" name="Dia számának helye 4">
            <a:extLst>
              <a:ext uri="{FF2B5EF4-FFF2-40B4-BE49-F238E27FC236}">
                <a16:creationId xmlns:a16="http://schemas.microsoft.com/office/drawing/2014/main" id="{43A079BC-EDB4-4A96-B108-BAD73CF7F691}"/>
              </a:ext>
            </a:extLst>
          </p:cNvPr>
          <p:cNvSpPr>
            <a:spLocks noGrp="1"/>
          </p:cNvSpPr>
          <p:nvPr>
            <p:ph type="sldNum" sz="quarter" idx="4"/>
          </p:nvPr>
        </p:nvSpPr>
        <p:spPr/>
        <p:txBody>
          <a:bodyPr/>
          <a:lstStyle/>
          <a:p>
            <a:fld id="{8D20C33D-EA57-4869-B900-AF436949CCB6}" type="slidenum">
              <a:rPr lang="hu-HU" smtClean="0"/>
              <a:pPr/>
              <a:t>14</a:t>
            </a:fld>
            <a:r>
              <a:rPr lang="hu-HU"/>
              <a:t>/26</a:t>
            </a:r>
            <a:endParaRPr lang="hu-HU" dirty="0"/>
          </a:p>
        </p:txBody>
      </p:sp>
    </p:spTree>
    <p:extLst>
      <p:ext uri="{BB962C8B-B14F-4D97-AF65-F5344CB8AC3E}">
        <p14:creationId xmlns:p14="http://schemas.microsoft.com/office/powerpoint/2010/main" val="1769355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852B924-5CF1-4F7B-A45C-648FE2F07704}"/>
              </a:ext>
            </a:extLst>
          </p:cNvPr>
          <p:cNvSpPr>
            <a:spLocks noGrp="1"/>
          </p:cNvSpPr>
          <p:nvPr>
            <p:ph type="title"/>
          </p:nvPr>
        </p:nvSpPr>
        <p:spPr/>
        <p:txBody>
          <a:bodyPr/>
          <a:lstStyle/>
          <a:p>
            <a:r>
              <a:rPr lang="hu-HU" dirty="0"/>
              <a:t>Korporatizmus</a:t>
            </a:r>
          </a:p>
        </p:txBody>
      </p:sp>
      <p:sp>
        <p:nvSpPr>
          <p:cNvPr id="3" name="Szöveg helye 2">
            <a:extLst>
              <a:ext uri="{FF2B5EF4-FFF2-40B4-BE49-F238E27FC236}">
                <a16:creationId xmlns:a16="http://schemas.microsoft.com/office/drawing/2014/main" id="{F098ED5F-1896-45A9-895D-5B7EB55B8348}"/>
              </a:ext>
            </a:extLst>
          </p:cNvPr>
          <p:cNvSpPr>
            <a:spLocks noGrp="1"/>
          </p:cNvSpPr>
          <p:nvPr>
            <p:ph type="body" sz="half" idx="2"/>
          </p:nvPr>
        </p:nvSpPr>
        <p:spPr/>
        <p:txBody>
          <a:bodyPr/>
          <a:lstStyle/>
          <a:p>
            <a:pPr>
              <a:lnSpc>
                <a:spcPct val="80000"/>
              </a:lnSpc>
            </a:pPr>
            <a:r>
              <a:rPr lang="hu-HU" sz="2800" b="1" dirty="0"/>
              <a:t>Jellemzők</a:t>
            </a:r>
            <a:r>
              <a:rPr lang="hu-HU" dirty="0"/>
              <a:t>:</a:t>
            </a:r>
          </a:p>
          <a:p>
            <a:pPr marL="342900" indent="-342900">
              <a:lnSpc>
                <a:spcPct val="90000"/>
              </a:lnSpc>
              <a:buFont typeface="Arial" panose="020B0604020202020204" pitchFamily="34" charset="0"/>
              <a:buChar char="•"/>
            </a:pPr>
            <a:r>
              <a:rPr lang="hu-HU" dirty="0"/>
              <a:t>egyesített, magas fokon </a:t>
            </a:r>
            <a:r>
              <a:rPr lang="hu-HU" b="1" i="1" dirty="0"/>
              <a:t>centralizált érdekképviseleti</a:t>
            </a:r>
            <a:r>
              <a:rPr lang="hu-HU" b="1" dirty="0"/>
              <a:t> </a:t>
            </a:r>
            <a:r>
              <a:rPr lang="hu-HU" b="1" i="1" dirty="0"/>
              <a:t>rendszer</a:t>
            </a:r>
            <a:r>
              <a:rPr lang="hu-HU" dirty="0"/>
              <a:t>,</a:t>
            </a:r>
          </a:p>
          <a:p>
            <a:pPr marL="342900" indent="-342900">
              <a:lnSpc>
                <a:spcPct val="90000"/>
              </a:lnSpc>
              <a:buFont typeface="Arial" panose="020B0604020202020204" pitchFamily="34" charset="0"/>
              <a:buChar char="•"/>
            </a:pPr>
            <a:r>
              <a:rPr lang="hu-HU" dirty="0"/>
              <a:t>az </a:t>
            </a:r>
            <a:r>
              <a:rPr lang="hu-HU" b="1" i="1" dirty="0"/>
              <a:t>ipari/ágazati (egység-) szakszervezetek</a:t>
            </a:r>
            <a:r>
              <a:rPr lang="hu-HU" b="1" dirty="0"/>
              <a:t> </a:t>
            </a:r>
            <a:r>
              <a:rPr lang="hu-HU" dirty="0"/>
              <a:t>előtérbe kerülése,</a:t>
            </a:r>
          </a:p>
          <a:p>
            <a:pPr marL="342900" indent="-342900">
              <a:lnSpc>
                <a:spcPct val="90000"/>
              </a:lnSpc>
              <a:buFont typeface="Arial" panose="020B0604020202020204" pitchFamily="34" charset="0"/>
              <a:buChar char="•"/>
            </a:pPr>
            <a:r>
              <a:rPr lang="hu-HU" dirty="0"/>
              <a:t>effektív </a:t>
            </a:r>
            <a:r>
              <a:rPr lang="hu-HU" b="1" i="1" dirty="0"/>
              <a:t>képviseleti monopólium</a:t>
            </a:r>
            <a:r>
              <a:rPr lang="hu-HU" dirty="0"/>
              <a:t>,</a:t>
            </a:r>
          </a:p>
          <a:p>
            <a:pPr marL="342900" indent="-342900">
              <a:lnSpc>
                <a:spcPct val="90000"/>
              </a:lnSpc>
              <a:buFont typeface="Arial" panose="020B0604020202020204" pitchFamily="34" charset="0"/>
              <a:buChar char="•"/>
            </a:pPr>
            <a:r>
              <a:rPr lang="hu-HU" dirty="0"/>
              <a:t>a szövetségek csúcs-szervezetei tagjaik magatartása fölött megfelelő </a:t>
            </a:r>
            <a:r>
              <a:rPr lang="hu-HU" b="1" i="1" dirty="0"/>
              <a:t>kontrollt</a:t>
            </a:r>
            <a:r>
              <a:rPr lang="hu-HU" dirty="0"/>
              <a:t> gyakorolnak</a:t>
            </a:r>
          </a:p>
          <a:p>
            <a:pPr marL="342900" indent="-342900">
              <a:lnSpc>
                <a:spcPct val="90000"/>
              </a:lnSpc>
              <a:buFont typeface="Arial" panose="020B0604020202020204" pitchFamily="34" charset="0"/>
              <a:buChar char="•"/>
            </a:pPr>
            <a:r>
              <a:rPr lang="hu-HU" dirty="0" err="1"/>
              <a:t>formailag</a:t>
            </a:r>
            <a:r>
              <a:rPr lang="hu-HU" dirty="0"/>
              <a:t> </a:t>
            </a:r>
            <a:r>
              <a:rPr lang="hu-HU" b="1" i="1" dirty="0" err="1"/>
              <a:t>tripartit</a:t>
            </a:r>
            <a:r>
              <a:rPr lang="hu-HU" dirty="0"/>
              <a:t> rendszer, a szövetségek aktív </a:t>
            </a:r>
            <a:r>
              <a:rPr lang="hu-HU" b="1" i="1" dirty="0"/>
              <a:t>részvétele a gazdaságpolitika formálásában</a:t>
            </a:r>
            <a:r>
              <a:rPr lang="hu-HU" dirty="0"/>
              <a:t>,</a:t>
            </a:r>
          </a:p>
          <a:p>
            <a:pPr marL="342900" indent="-342900">
              <a:lnSpc>
                <a:spcPct val="90000"/>
              </a:lnSpc>
              <a:buFont typeface="Arial" panose="020B0604020202020204" pitchFamily="34" charset="0"/>
              <a:buChar char="•"/>
            </a:pPr>
            <a:r>
              <a:rPr lang="hu-HU" dirty="0"/>
              <a:t>erős </a:t>
            </a:r>
            <a:r>
              <a:rPr lang="hu-HU" b="1" i="1" dirty="0"/>
              <a:t>társadalmi beágyazottság</a:t>
            </a:r>
            <a:r>
              <a:rPr lang="hu-HU" dirty="0"/>
              <a:t>: a szereplők részéről erős </a:t>
            </a:r>
            <a:r>
              <a:rPr lang="hu-HU" i="1" dirty="0"/>
              <a:t>konszenzus-készség</a:t>
            </a:r>
            <a:r>
              <a:rPr lang="hu-HU" dirty="0"/>
              <a:t>, a társadalom, a politika és a gazdaság minden szereplője részéről a korporatív együttműködési rendszer </a:t>
            </a:r>
            <a:r>
              <a:rPr lang="hu-HU" b="1" i="1" dirty="0"/>
              <a:t>elfogadása és támogatása</a:t>
            </a:r>
          </a:p>
          <a:p>
            <a:pPr marL="342900" indent="-342900">
              <a:lnSpc>
                <a:spcPct val="90000"/>
              </a:lnSpc>
              <a:buFont typeface="Arial" panose="020B0604020202020204" pitchFamily="34" charset="0"/>
              <a:buChar char="•"/>
            </a:pPr>
            <a:r>
              <a:rPr lang="hu-HU" b="1" i="1" dirty="0"/>
              <a:t>kollektív előnyök cseréje</a:t>
            </a:r>
          </a:p>
          <a:p>
            <a:endParaRPr lang="hu-HU" dirty="0"/>
          </a:p>
        </p:txBody>
      </p:sp>
      <p:sp>
        <p:nvSpPr>
          <p:cNvPr id="5" name="Dia számának helye 4">
            <a:extLst>
              <a:ext uri="{FF2B5EF4-FFF2-40B4-BE49-F238E27FC236}">
                <a16:creationId xmlns:a16="http://schemas.microsoft.com/office/drawing/2014/main" id="{5C110F1E-9B71-4F39-92AC-442E46FFD019}"/>
              </a:ext>
            </a:extLst>
          </p:cNvPr>
          <p:cNvSpPr>
            <a:spLocks noGrp="1"/>
          </p:cNvSpPr>
          <p:nvPr>
            <p:ph type="sldNum" sz="quarter" idx="4"/>
          </p:nvPr>
        </p:nvSpPr>
        <p:spPr/>
        <p:txBody>
          <a:bodyPr/>
          <a:lstStyle/>
          <a:p>
            <a:fld id="{8D20C33D-EA57-4869-B900-AF436949CCB6}" type="slidenum">
              <a:rPr lang="hu-HU" smtClean="0"/>
              <a:pPr/>
              <a:t>15</a:t>
            </a:fld>
            <a:r>
              <a:rPr lang="hu-HU"/>
              <a:t>/26</a:t>
            </a:r>
            <a:endParaRPr lang="hu-HU" dirty="0"/>
          </a:p>
        </p:txBody>
      </p:sp>
    </p:spTree>
    <p:extLst>
      <p:ext uri="{BB962C8B-B14F-4D97-AF65-F5344CB8AC3E}">
        <p14:creationId xmlns:p14="http://schemas.microsoft.com/office/powerpoint/2010/main" val="3602541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D33EFC3-CE9A-4C78-93CF-232EF4CEB5FD}"/>
              </a:ext>
            </a:extLst>
          </p:cNvPr>
          <p:cNvSpPr>
            <a:spLocks noGrp="1"/>
          </p:cNvSpPr>
          <p:nvPr>
            <p:ph type="title"/>
          </p:nvPr>
        </p:nvSpPr>
        <p:spPr/>
        <p:txBody>
          <a:bodyPr/>
          <a:lstStyle/>
          <a:p>
            <a:r>
              <a:rPr lang="hu-HU" dirty="0"/>
              <a:t>A korporatizmus formái</a:t>
            </a:r>
          </a:p>
        </p:txBody>
      </p:sp>
      <p:sp>
        <p:nvSpPr>
          <p:cNvPr id="8" name="Téglalap: lekerekített 7">
            <a:extLst>
              <a:ext uri="{FF2B5EF4-FFF2-40B4-BE49-F238E27FC236}">
                <a16:creationId xmlns:a16="http://schemas.microsoft.com/office/drawing/2014/main" id="{545969F0-1557-432D-91A4-A3E4BB7FDC62}"/>
              </a:ext>
            </a:extLst>
          </p:cNvPr>
          <p:cNvSpPr/>
          <p:nvPr/>
        </p:nvSpPr>
        <p:spPr>
          <a:xfrm rot="2700000">
            <a:off x="-456258" y="3327880"/>
            <a:ext cx="5560575" cy="972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t>A) Társadalmi/szociális párbeszéd</a:t>
            </a:r>
          </a:p>
        </p:txBody>
      </p:sp>
      <p:sp>
        <p:nvSpPr>
          <p:cNvPr id="10" name="Téglalap: lekerekített 9">
            <a:extLst>
              <a:ext uri="{FF2B5EF4-FFF2-40B4-BE49-F238E27FC236}">
                <a16:creationId xmlns:a16="http://schemas.microsoft.com/office/drawing/2014/main" id="{94196BA6-567C-4B24-B7C4-1C7872ED684E}"/>
              </a:ext>
            </a:extLst>
          </p:cNvPr>
          <p:cNvSpPr/>
          <p:nvPr/>
        </p:nvSpPr>
        <p:spPr>
          <a:xfrm rot="2677438">
            <a:off x="1045782" y="3327880"/>
            <a:ext cx="5560575" cy="9720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t>B) Rendszer-szabályozó szerep</a:t>
            </a:r>
          </a:p>
        </p:txBody>
      </p:sp>
      <p:sp>
        <p:nvSpPr>
          <p:cNvPr id="11" name="Téglalap: lekerekített 10">
            <a:extLst>
              <a:ext uri="{FF2B5EF4-FFF2-40B4-BE49-F238E27FC236}">
                <a16:creationId xmlns:a16="http://schemas.microsoft.com/office/drawing/2014/main" id="{0D714C07-D8FE-4669-9A8A-9E14B39E98B3}"/>
              </a:ext>
            </a:extLst>
          </p:cNvPr>
          <p:cNvSpPr/>
          <p:nvPr/>
        </p:nvSpPr>
        <p:spPr>
          <a:xfrm rot="2728976">
            <a:off x="2493500" y="3327880"/>
            <a:ext cx="5560575" cy="972000"/>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t>C) Társadalmi-gazdasági megállapodás (paktum)</a:t>
            </a:r>
          </a:p>
        </p:txBody>
      </p:sp>
      <p:sp>
        <p:nvSpPr>
          <p:cNvPr id="12" name="Téglalap: lekerekített 11">
            <a:extLst>
              <a:ext uri="{FF2B5EF4-FFF2-40B4-BE49-F238E27FC236}">
                <a16:creationId xmlns:a16="http://schemas.microsoft.com/office/drawing/2014/main" id="{5C4AAE9A-FA2B-49FA-A70E-8C904FB349E0}"/>
              </a:ext>
            </a:extLst>
          </p:cNvPr>
          <p:cNvSpPr/>
          <p:nvPr/>
        </p:nvSpPr>
        <p:spPr>
          <a:xfrm rot="2700000">
            <a:off x="4019013" y="3328462"/>
            <a:ext cx="5560575" cy="970837"/>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t>D) </a:t>
            </a:r>
            <a:r>
              <a:rPr lang="hu-HU" sz="2800" dirty="0" err="1"/>
              <a:t>Tripartit</a:t>
            </a:r>
            <a:r>
              <a:rPr lang="hu-HU" sz="2800" dirty="0"/>
              <a:t> irányítás</a:t>
            </a:r>
          </a:p>
        </p:txBody>
      </p:sp>
      <p:sp>
        <p:nvSpPr>
          <p:cNvPr id="3" name="Dia számának helye 2">
            <a:extLst>
              <a:ext uri="{FF2B5EF4-FFF2-40B4-BE49-F238E27FC236}">
                <a16:creationId xmlns:a16="http://schemas.microsoft.com/office/drawing/2014/main" id="{48296159-41F5-4225-8365-D05D8010F541}"/>
              </a:ext>
            </a:extLst>
          </p:cNvPr>
          <p:cNvSpPr>
            <a:spLocks noGrp="1"/>
          </p:cNvSpPr>
          <p:nvPr>
            <p:ph type="sldNum" sz="quarter" idx="4"/>
          </p:nvPr>
        </p:nvSpPr>
        <p:spPr/>
        <p:txBody>
          <a:bodyPr/>
          <a:lstStyle/>
          <a:p>
            <a:fld id="{8D20C33D-EA57-4869-B900-AF436949CCB6}" type="slidenum">
              <a:rPr lang="hu-HU" smtClean="0"/>
              <a:pPr/>
              <a:t>16</a:t>
            </a:fld>
            <a:r>
              <a:rPr lang="hu-HU"/>
              <a:t>/26</a:t>
            </a:r>
            <a:endParaRPr lang="hu-HU" dirty="0"/>
          </a:p>
        </p:txBody>
      </p:sp>
    </p:spTree>
    <p:extLst>
      <p:ext uri="{BB962C8B-B14F-4D97-AF65-F5344CB8AC3E}">
        <p14:creationId xmlns:p14="http://schemas.microsoft.com/office/powerpoint/2010/main" val="6599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AF4E8ED-B455-4523-A47E-4EB144AB9A22}"/>
              </a:ext>
            </a:extLst>
          </p:cNvPr>
          <p:cNvSpPr>
            <a:spLocks noGrp="1"/>
          </p:cNvSpPr>
          <p:nvPr>
            <p:ph type="title"/>
          </p:nvPr>
        </p:nvSpPr>
        <p:spPr/>
        <p:txBody>
          <a:bodyPr/>
          <a:lstStyle/>
          <a:p>
            <a:r>
              <a:rPr lang="hu-HU" dirty="0"/>
              <a:t>A korporatizmus formái</a:t>
            </a:r>
          </a:p>
        </p:txBody>
      </p:sp>
      <p:sp>
        <p:nvSpPr>
          <p:cNvPr id="3" name="Szöveg helye 2">
            <a:extLst>
              <a:ext uri="{FF2B5EF4-FFF2-40B4-BE49-F238E27FC236}">
                <a16:creationId xmlns:a16="http://schemas.microsoft.com/office/drawing/2014/main" id="{94C053D2-B367-4F8C-B1DF-7BCCB3B35053}"/>
              </a:ext>
            </a:extLst>
          </p:cNvPr>
          <p:cNvSpPr>
            <a:spLocks noGrp="1"/>
          </p:cNvSpPr>
          <p:nvPr>
            <p:ph type="body" sz="half" idx="2"/>
          </p:nvPr>
        </p:nvSpPr>
        <p:spPr>
          <a:xfrm>
            <a:off x="457200" y="980736"/>
            <a:ext cx="8686800" cy="5256573"/>
          </a:xfrm>
        </p:spPr>
        <p:txBody>
          <a:bodyPr/>
          <a:lstStyle/>
          <a:p>
            <a:pPr>
              <a:lnSpc>
                <a:spcPct val="70000"/>
              </a:lnSpc>
              <a:spcBef>
                <a:spcPts val="1800"/>
              </a:spcBef>
              <a:buFont typeface="Wingdings" pitchFamily="2" charset="2"/>
              <a:buAutoNum type="alphaUcParenR"/>
            </a:pPr>
            <a:r>
              <a:rPr lang="hu-HU" sz="2800" b="1" dirty="0">
                <a:hlinkClick r:id="rId3"/>
              </a:rPr>
              <a:t>Társadalmi</a:t>
            </a:r>
            <a:r>
              <a:rPr lang="hu-HU" sz="2800" b="1" dirty="0"/>
              <a:t>/szociális párbeszéd</a:t>
            </a:r>
          </a:p>
          <a:p>
            <a:pPr>
              <a:lnSpc>
                <a:spcPct val="80000"/>
              </a:lnSpc>
            </a:pPr>
            <a:r>
              <a:rPr lang="hu-HU" sz="2800" dirty="0"/>
              <a:t>Martens: legfontosabb célja az, hogy lehetőséget teremtsen a szociális partnerek számára a társadalmi-gazdasági fejlődés </a:t>
            </a:r>
            <a:r>
              <a:rPr lang="hu-HU" sz="2800" b="1" dirty="0"/>
              <a:t>befolyásolására</a:t>
            </a:r>
            <a:r>
              <a:rPr lang="hu-HU" sz="2800" dirty="0"/>
              <a:t>, </a:t>
            </a:r>
            <a:r>
              <a:rPr lang="hu-HU" sz="2800" b="1" dirty="0"/>
              <a:t>bevonja őket </a:t>
            </a:r>
            <a:r>
              <a:rPr lang="hu-HU" sz="2800" dirty="0"/>
              <a:t>a társadalmi és gazdasági folyamatok </a:t>
            </a:r>
            <a:r>
              <a:rPr lang="hu-HU" sz="2800" b="1" dirty="0"/>
              <a:t>alakításába</a:t>
            </a:r>
            <a:r>
              <a:rPr lang="hu-HU" sz="2800" dirty="0"/>
              <a:t>. </a:t>
            </a:r>
          </a:p>
          <a:p>
            <a:pPr>
              <a:spcBef>
                <a:spcPts val="1800"/>
              </a:spcBef>
            </a:pPr>
            <a:r>
              <a:rPr lang="hu-HU" sz="2800" dirty="0" err="1"/>
              <a:t>Makro</a:t>
            </a:r>
            <a:r>
              <a:rPr lang="hu-HU" sz="2800" dirty="0"/>
              <a:t> szintű participáció: </a:t>
            </a:r>
          </a:p>
          <a:p>
            <a:pPr marL="649287" lvl="1" indent="-457200">
              <a:spcBef>
                <a:spcPct val="0"/>
              </a:spcBef>
              <a:buFont typeface="Arial" panose="020B0604020202020204" pitchFamily="34" charset="0"/>
              <a:buChar char="•"/>
            </a:pPr>
            <a:r>
              <a:rPr lang="hu-HU" sz="2600" dirty="0" err="1">
                <a:solidFill>
                  <a:schemeClr val="bg2"/>
                </a:solidFill>
              </a:rPr>
              <a:t>Bipartit</a:t>
            </a:r>
            <a:r>
              <a:rPr lang="hu-HU" sz="2600" dirty="0">
                <a:solidFill>
                  <a:schemeClr val="bg2"/>
                </a:solidFill>
              </a:rPr>
              <a:t> / </a:t>
            </a:r>
            <a:r>
              <a:rPr lang="hu-HU" sz="2600" dirty="0" err="1">
                <a:solidFill>
                  <a:schemeClr val="bg2"/>
                </a:solidFill>
              </a:rPr>
              <a:t>tripartit</a:t>
            </a:r>
            <a:r>
              <a:rPr lang="hu-HU" sz="2600" dirty="0">
                <a:solidFill>
                  <a:schemeClr val="bg2"/>
                </a:solidFill>
              </a:rPr>
              <a:t> </a:t>
            </a:r>
          </a:p>
          <a:p>
            <a:pPr marL="649287" lvl="1" indent="-457200">
              <a:spcBef>
                <a:spcPct val="0"/>
              </a:spcBef>
              <a:buFont typeface="Arial" panose="020B0604020202020204" pitchFamily="34" charset="0"/>
              <a:buChar char="•"/>
            </a:pPr>
            <a:r>
              <a:rPr lang="hu-HU" sz="2600" dirty="0">
                <a:solidFill>
                  <a:schemeClr val="bg2"/>
                </a:solidFill>
              </a:rPr>
              <a:t>Formális / informális</a:t>
            </a:r>
          </a:p>
          <a:p>
            <a:pPr marL="649287" lvl="1" indent="-457200">
              <a:spcBef>
                <a:spcPct val="0"/>
              </a:spcBef>
              <a:buFont typeface="Arial" panose="020B0604020202020204" pitchFamily="34" charset="0"/>
              <a:buChar char="•"/>
            </a:pPr>
            <a:r>
              <a:rPr lang="hu-HU" sz="2600" dirty="0" err="1">
                <a:solidFill>
                  <a:schemeClr val="bg2"/>
                </a:solidFill>
              </a:rPr>
              <a:t>Felülről</a:t>
            </a:r>
            <a:r>
              <a:rPr lang="hu-HU" sz="2600" dirty="0">
                <a:solidFill>
                  <a:schemeClr val="bg2"/>
                </a:solidFill>
              </a:rPr>
              <a:t> / alulról kezdeményezett</a:t>
            </a:r>
          </a:p>
          <a:p>
            <a:pPr>
              <a:spcBef>
                <a:spcPts val="1800"/>
              </a:spcBef>
            </a:pPr>
            <a:r>
              <a:rPr lang="hu-HU" sz="2800" dirty="0"/>
              <a:t>Tartalma:</a:t>
            </a:r>
          </a:p>
          <a:p>
            <a:pPr marL="647700" lvl="1" indent="-457200">
              <a:spcBef>
                <a:spcPct val="0"/>
              </a:spcBef>
              <a:buFont typeface="Arial" panose="020B0604020202020204" pitchFamily="34" charset="0"/>
              <a:buChar char="•"/>
            </a:pPr>
            <a:r>
              <a:rPr lang="hu-HU" sz="2600" dirty="0">
                <a:solidFill>
                  <a:schemeClr val="bg2"/>
                </a:solidFill>
              </a:rPr>
              <a:t>Gazdaságpolitikai egyeztetés </a:t>
            </a:r>
          </a:p>
          <a:p>
            <a:pPr marL="647700" lvl="1" indent="-457200">
              <a:spcBef>
                <a:spcPct val="0"/>
              </a:spcBef>
              <a:buFont typeface="Arial" panose="020B0604020202020204" pitchFamily="34" charset="0"/>
              <a:buChar char="•"/>
            </a:pPr>
            <a:r>
              <a:rPr lang="hu-HU" sz="2600" dirty="0">
                <a:solidFill>
                  <a:schemeClr val="bg2"/>
                </a:solidFill>
              </a:rPr>
              <a:t>Jogszabály-előkészítő egyeztetés </a:t>
            </a:r>
          </a:p>
          <a:p>
            <a:pPr marL="647700" lvl="1" indent="-457200">
              <a:spcBef>
                <a:spcPct val="0"/>
              </a:spcBef>
              <a:buFont typeface="Arial" panose="020B0604020202020204" pitchFamily="34" charset="0"/>
              <a:buChar char="•"/>
            </a:pPr>
            <a:r>
              <a:rPr lang="hu-HU" sz="2600" dirty="0">
                <a:solidFill>
                  <a:schemeClr val="bg2"/>
                </a:solidFill>
              </a:rPr>
              <a:t>Munkaerő-piaci egyeztetés </a:t>
            </a:r>
          </a:p>
          <a:p>
            <a:endParaRPr lang="hu-HU" dirty="0"/>
          </a:p>
        </p:txBody>
      </p:sp>
      <p:sp>
        <p:nvSpPr>
          <p:cNvPr id="5" name="Text Box 12">
            <a:extLst>
              <a:ext uri="{FF2B5EF4-FFF2-40B4-BE49-F238E27FC236}">
                <a16:creationId xmlns:a16="http://schemas.microsoft.com/office/drawing/2014/main" id="{BF081E57-A405-4362-8AAC-3E6AC554853B}"/>
              </a:ext>
            </a:extLst>
          </p:cNvPr>
          <p:cNvSpPr txBox="1">
            <a:spLocks noChangeArrowheads="1"/>
          </p:cNvSpPr>
          <p:nvPr/>
        </p:nvSpPr>
        <p:spPr bwMode="auto">
          <a:xfrm>
            <a:off x="5595227" y="4797152"/>
            <a:ext cx="3168650" cy="369332"/>
          </a:xfrm>
          <a:prstGeom prst="rect">
            <a:avLst/>
          </a:prstGeom>
          <a:solidFill>
            <a:schemeClr val="accent1"/>
          </a:solidFill>
          <a:ln w="38100">
            <a:solidFill>
              <a:srgbClr val="000099"/>
            </a:solidFill>
            <a:miter lim="800000"/>
            <a:headEnd/>
            <a:tailEnd/>
          </a:ln>
          <a:effectLst/>
        </p:spPr>
        <p:txBody>
          <a:bodyPr>
            <a:spAutoFit/>
          </a:bodyPr>
          <a:lstStyle/>
          <a:p>
            <a:pPr algn="l">
              <a:spcBef>
                <a:spcPct val="50000"/>
              </a:spcBef>
            </a:pPr>
            <a:r>
              <a:rPr lang="hu-HU" b="1" dirty="0">
                <a:solidFill>
                  <a:schemeClr val="bg1"/>
                </a:solidFill>
                <a:latin typeface="Arial" charset="0"/>
              </a:rPr>
              <a:t>MA                                    SZ</a:t>
            </a:r>
          </a:p>
        </p:txBody>
      </p:sp>
      <p:sp>
        <p:nvSpPr>
          <p:cNvPr id="6" name="Line 13">
            <a:extLst>
              <a:ext uri="{FF2B5EF4-FFF2-40B4-BE49-F238E27FC236}">
                <a16:creationId xmlns:a16="http://schemas.microsoft.com/office/drawing/2014/main" id="{2B516693-04E5-4132-B6DC-E1E73839B75F}"/>
              </a:ext>
            </a:extLst>
          </p:cNvPr>
          <p:cNvSpPr>
            <a:spLocks noChangeShapeType="1"/>
          </p:cNvSpPr>
          <p:nvPr/>
        </p:nvSpPr>
        <p:spPr bwMode="auto">
          <a:xfrm>
            <a:off x="6300788" y="4999558"/>
            <a:ext cx="1871662" cy="0"/>
          </a:xfrm>
          <a:prstGeom prst="line">
            <a:avLst/>
          </a:prstGeom>
          <a:noFill/>
          <a:ln w="57150">
            <a:solidFill>
              <a:srgbClr val="000099"/>
            </a:solidFill>
            <a:round/>
            <a:headEnd type="triangle" w="med" len="med"/>
            <a:tailEnd type="triangle" w="med" len="med"/>
          </a:ln>
          <a:effectLst/>
        </p:spPr>
        <p:txBody>
          <a:bodyPr/>
          <a:lstStyle/>
          <a:p>
            <a:endParaRPr lang="hu-HU"/>
          </a:p>
        </p:txBody>
      </p:sp>
      <p:sp>
        <p:nvSpPr>
          <p:cNvPr id="7" name="Text Box 14">
            <a:extLst>
              <a:ext uri="{FF2B5EF4-FFF2-40B4-BE49-F238E27FC236}">
                <a16:creationId xmlns:a16="http://schemas.microsoft.com/office/drawing/2014/main" id="{1461D414-A677-40E5-B5DE-CE6895284142}"/>
              </a:ext>
            </a:extLst>
          </p:cNvPr>
          <p:cNvSpPr txBox="1">
            <a:spLocks noChangeArrowheads="1"/>
          </p:cNvSpPr>
          <p:nvPr/>
        </p:nvSpPr>
        <p:spPr bwMode="auto">
          <a:xfrm>
            <a:off x="6516688" y="3357563"/>
            <a:ext cx="1295400" cy="369332"/>
          </a:xfrm>
          <a:prstGeom prst="rect">
            <a:avLst/>
          </a:prstGeom>
          <a:solidFill>
            <a:schemeClr val="accent1"/>
          </a:solidFill>
          <a:ln w="19050">
            <a:solidFill>
              <a:srgbClr val="000099"/>
            </a:solidFill>
            <a:miter lim="800000"/>
            <a:headEnd/>
            <a:tailEnd/>
          </a:ln>
          <a:effectLst/>
        </p:spPr>
        <p:txBody>
          <a:bodyPr>
            <a:spAutoFit/>
          </a:bodyPr>
          <a:lstStyle/>
          <a:p>
            <a:pPr algn="ctr">
              <a:spcBef>
                <a:spcPct val="50000"/>
              </a:spcBef>
            </a:pPr>
            <a:r>
              <a:rPr lang="hu-HU" b="1" dirty="0">
                <a:solidFill>
                  <a:schemeClr val="bg1"/>
                </a:solidFill>
                <a:latin typeface="Arial" charset="0"/>
              </a:rPr>
              <a:t>Kormány</a:t>
            </a:r>
          </a:p>
        </p:txBody>
      </p:sp>
      <p:sp>
        <p:nvSpPr>
          <p:cNvPr id="8" name="Line 15">
            <a:extLst>
              <a:ext uri="{FF2B5EF4-FFF2-40B4-BE49-F238E27FC236}">
                <a16:creationId xmlns:a16="http://schemas.microsoft.com/office/drawing/2014/main" id="{9C48C737-A038-4E10-8BFB-2FE7A23DD916}"/>
              </a:ext>
            </a:extLst>
          </p:cNvPr>
          <p:cNvSpPr>
            <a:spLocks noChangeShapeType="1"/>
          </p:cNvSpPr>
          <p:nvPr/>
        </p:nvSpPr>
        <p:spPr bwMode="auto">
          <a:xfrm flipV="1">
            <a:off x="7164388" y="3716338"/>
            <a:ext cx="0" cy="1080812"/>
          </a:xfrm>
          <a:prstGeom prst="line">
            <a:avLst/>
          </a:prstGeom>
          <a:noFill/>
          <a:ln w="57150" cap="rnd">
            <a:solidFill>
              <a:srgbClr val="000099"/>
            </a:solidFill>
            <a:prstDash val="sysDot"/>
            <a:round/>
            <a:headEnd/>
            <a:tailEnd type="arrow" w="med" len="med"/>
          </a:ln>
          <a:effectLst/>
        </p:spPr>
        <p:txBody>
          <a:bodyPr/>
          <a:lstStyle/>
          <a:p>
            <a:endParaRPr lang="hu-HU"/>
          </a:p>
        </p:txBody>
      </p:sp>
      <p:sp>
        <p:nvSpPr>
          <p:cNvPr id="9" name="Line 16">
            <a:extLst>
              <a:ext uri="{FF2B5EF4-FFF2-40B4-BE49-F238E27FC236}">
                <a16:creationId xmlns:a16="http://schemas.microsoft.com/office/drawing/2014/main" id="{5AAEBEBC-BA96-45A5-AE0D-DE0FE81ADF0B}"/>
              </a:ext>
            </a:extLst>
          </p:cNvPr>
          <p:cNvSpPr>
            <a:spLocks noChangeShapeType="1"/>
          </p:cNvSpPr>
          <p:nvPr/>
        </p:nvSpPr>
        <p:spPr bwMode="auto">
          <a:xfrm flipV="1">
            <a:off x="5595227" y="3428999"/>
            <a:ext cx="921461" cy="1368152"/>
          </a:xfrm>
          <a:prstGeom prst="line">
            <a:avLst/>
          </a:prstGeom>
          <a:noFill/>
          <a:ln w="38100" cap="rnd">
            <a:solidFill>
              <a:srgbClr val="000099"/>
            </a:solidFill>
            <a:prstDash val="sysDot"/>
            <a:round/>
            <a:headEnd/>
            <a:tailEnd/>
          </a:ln>
          <a:effectLst/>
        </p:spPr>
        <p:txBody>
          <a:bodyPr/>
          <a:lstStyle/>
          <a:p>
            <a:endParaRPr lang="hu-HU"/>
          </a:p>
        </p:txBody>
      </p:sp>
      <p:sp>
        <p:nvSpPr>
          <p:cNvPr id="10" name="Line 17">
            <a:extLst>
              <a:ext uri="{FF2B5EF4-FFF2-40B4-BE49-F238E27FC236}">
                <a16:creationId xmlns:a16="http://schemas.microsoft.com/office/drawing/2014/main" id="{EA346843-8AEF-4777-B47A-6F58FE0311DC}"/>
              </a:ext>
            </a:extLst>
          </p:cNvPr>
          <p:cNvSpPr>
            <a:spLocks noChangeShapeType="1"/>
          </p:cNvSpPr>
          <p:nvPr/>
        </p:nvSpPr>
        <p:spPr bwMode="auto">
          <a:xfrm>
            <a:off x="7812088" y="3428999"/>
            <a:ext cx="951789" cy="1368151"/>
          </a:xfrm>
          <a:prstGeom prst="line">
            <a:avLst/>
          </a:prstGeom>
          <a:noFill/>
          <a:ln w="38100" cap="rnd">
            <a:solidFill>
              <a:srgbClr val="000099"/>
            </a:solidFill>
            <a:prstDash val="sysDot"/>
            <a:round/>
            <a:headEnd/>
            <a:tailEnd/>
          </a:ln>
          <a:effectLst/>
        </p:spPr>
        <p:txBody>
          <a:bodyPr/>
          <a:lstStyle/>
          <a:p>
            <a:endParaRPr lang="hu-HU"/>
          </a:p>
        </p:txBody>
      </p:sp>
      <p:sp>
        <p:nvSpPr>
          <p:cNvPr id="11" name="Dia számának helye 10">
            <a:extLst>
              <a:ext uri="{FF2B5EF4-FFF2-40B4-BE49-F238E27FC236}">
                <a16:creationId xmlns:a16="http://schemas.microsoft.com/office/drawing/2014/main" id="{458DBA87-A3D0-4215-8F43-FDAA6111E84C}"/>
              </a:ext>
            </a:extLst>
          </p:cNvPr>
          <p:cNvSpPr>
            <a:spLocks noGrp="1"/>
          </p:cNvSpPr>
          <p:nvPr>
            <p:ph type="sldNum" sz="quarter" idx="4"/>
          </p:nvPr>
        </p:nvSpPr>
        <p:spPr/>
        <p:txBody>
          <a:bodyPr/>
          <a:lstStyle/>
          <a:p>
            <a:fld id="{8D20C33D-EA57-4869-B900-AF436949CCB6}" type="slidenum">
              <a:rPr lang="hu-HU" smtClean="0"/>
              <a:pPr/>
              <a:t>17</a:t>
            </a:fld>
            <a:r>
              <a:rPr lang="hu-HU"/>
              <a:t>/26</a:t>
            </a:r>
            <a:endParaRPr lang="hu-HU" dirty="0"/>
          </a:p>
        </p:txBody>
      </p:sp>
    </p:spTree>
    <p:extLst>
      <p:ext uri="{BB962C8B-B14F-4D97-AF65-F5344CB8AC3E}">
        <p14:creationId xmlns:p14="http://schemas.microsoft.com/office/powerpoint/2010/main" val="2376491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6CB00A9-1B67-4BDD-B2B4-CABC2C2CC0A3}"/>
              </a:ext>
            </a:extLst>
          </p:cNvPr>
          <p:cNvSpPr>
            <a:spLocks noGrp="1"/>
          </p:cNvSpPr>
          <p:nvPr>
            <p:ph type="title"/>
          </p:nvPr>
        </p:nvSpPr>
        <p:spPr/>
        <p:txBody>
          <a:bodyPr/>
          <a:lstStyle/>
          <a:p>
            <a:r>
              <a:rPr lang="hu-HU" dirty="0"/>
              <a:t>Nyugat-Európa</a:t>
            </a:r>
          </a:p>
        </p:txBody>
      </p:sp>
      <p:sp>
        <p:nvSpPr>
          <p:cNvPr id="3" name="Szöveg helye 2">
            <a:extLst>
              <a:ext uri="{FF2B5EF4-FFF2-40B4-BE49-F238E27FC236}">
                <a16:creationId xmlns:a16="http://schemas.microsoft.com/office/drawing/2014/main" id="{4D488C63-FAEC-4A6E-A4D1-4C05D57B75D4}"/>
              </a:ext>
            </a:extLst>
          </p:cNvPr>
          <p:cNvSpPr>
            <a:spLocks noGrp="1"/>
          </p:cNvSpPr>
          <p:nvPr>
            <p:ph type="body" sz="half" idx="2"/>
          </p:nvPr>
        </p:nvSpPr>
        <p:spPr>
          <a:xfrm>
            <a:off x="457200" y="980736"/>
            <a:ext cx="8686800" cy="5256573"/>
          </a:xfrm>
        </p:spPr>
        <p:txBody>
          <a:bodyPr/>
          <a:lstStyle/>
          <a:p>
            <a:pPr>
              <a:lnSpc>
                <a:spcPct val="80000"/>
              </a:lnSpc>
            </a:pPr>
            <a:r>
              <a:rPr lang="hu-HU" sz="2600" b="1" dirty="0"/>
              <a:t>Belgium</a:t>
            </a:r>
          </a:p>
          <a:p>
            <a:pPr>
              <a:lnSpc>
                <a:spcPct val="80000"/>
              </a:lnSpc>
            </a:pPr>
            <a:r>
              <a:rPr lang="hu-HU" b="1" dirty="0" err="1"/>
              <a:t>Makro</a:t>
            </a:r>
            <a:r>
              <a:rPr lang="hu-HU" b="1" dirty="0"/>
              <a:t> szint</a:t>
            </a:r>
          </a:p>
          <a:p>
            <a:pPr marL="342900" indent="-342900">
              <a:lnSpc>
                <a:spcPct val="70000"/>
              </a:lnSpc>
              <a:buFont typeface="Arial" panose="020B0604020202020204" pitchFamily="34" charset="0"/>
              <a:buChar char="•"/>
            </a:pPr>
            <a:r>
              <a:rPr lang="hu-HU" dirty="0"/>
              <a:t>Központi Gazdasági Tanács - paritásos konzultációs fórum</a:t>
            </a:r>
          </a:p>
          <a:p>
            <a:pPr marL="342900" indent="-342900">
              <a:lnSpc>
                <a:spcPct val="70000"/>
              </a:lnSpc>
              <a:buFont typeface="Arial" panose="020B0604020202020204" pitchFamily="34" charset="0"/>
              <a:buChar char="•"/>
            </a:pPr>
            <a:r>
              <a:rPr lang="hu-HU" dirty="0"/>
              <a:t>Országos konzultatív testület a Foglalkoztatási és Munkaügyi Minisztérium mellett</a:t>
            </a:r>
          </a:p>
          <a:p>
            <a:pPr>
              <a:lnSpc>
                <a:spcPct val="80000"/>
              </a:lnSpc>
            </a:pPr>
            <a:r>
              <a:rPr lang="hu-HU" b="1" dirty="0"/>
              <a:t>Ágazati szint</a:t>
            </a:r>
          </a:p>
          <a:p>
            <a:pPr marL="342900" indent="-342900">
              <a:lnSpc>
                <a:spcPct val="80000"/>
              </a:lnSpc>
              <a:buFont typeface="Arial" panose="020B0604020202020204" pitchFamily="34" charset="0"/>
              <a:buChar char="•"/>
            </a:pPr>
            <a:r>
              <a:rPr lang="hu-HU" dirty="0"/>
              <a:t>Ágazati paritásos bizottságok, elnöke állami tisztviselő.</a:t>
            </a:r>
            <a:r>
              <a:rPr lang="hu-HU" sz="2600" dirty="0"/>
              <a:t> </a:t>
            </a:r>
          </a:p>
          <a:p>
            <a:pPr>
              <a:lnSpc>
                <a:spcPct val="80000"/>
              </a:lnSpc>
            </a:pPr>
            <a:r>
              <a:rPr lang="hu-HU" sz="2600" b="1" dirty="0"/>
              <a:t>Hollandia</a:t>
            </a:r>
          </a:p>
          <a:p>
            <a:pPr>
              <a:lnSpc>
                <a:spcPct val="80000"/>
              </a:lnSpc>
            </a:pPr>
            <a:r>
              <a:rPr lang="hu-HU" b="1" dirty="0"/>
              <a:t>Háromoldalú tárgyalások:</a:t>
            </a:r>
          </a:p>
          <a:p>
            <a:pPr marL="342900" indent="-342900">
              <a:lnSpc>
                <a:spcPct val="80000"/>
              </a:lnSpc>
              <a:buFont typeface="Arial" panose="020B0604020202020204" pitchFamily="34" charset="0"/>
              <a:buChar char="•"/>
            </a:pPr>
            <a:r>
              <a:rPr lang="hu-HU" dirty="0"/>
              <a:t>Társadalmi és Gazdasági Tanács: közjogi szervezet, </a:t>
            </a:r>
            <a:r>
              <a:rPr lang="hu-HU" dirty="0" err="1"/>
              <a:t>tripartit</a:t>
            </a:r>
            <a:r>
              <a:rPr lang="hu-HU" dirty="0"/>
              <a:t>, 11-11-11 fő SZ/MA/független szakértő. </a:t>
            </a:r>
          </a:p>
          <a:p>
            <a:pPr marL="342900" indent="-342900">
              <a:lnSpc>
                <a:spcPct val="80000"/>
              </a:lnSpc>
              <a:buFont typeface="Arial" panose="020B0604020202020204" pitchFamily="34" charset="0"/>
              <a:buChar char="•"/>
            </a:pPr>
            <a:r>
              <a:rPr lang="hu-HU" dirty="0"/>
              <a:t>Országos és regionális foglalkoztatási tanácsok (szakszervezet, munkaadó, helyi önkormányzat)</a:t>
            </a:r>
          </a:p>
          <a:p>
            <a:pPr>
              <a:lnSpc>
                <a:spcPct val="80000"/>
              </a:lnSpc>
            </a:pPr>
            <a:r>
              <a:rPr lang="hu-HU" sz="2600" b="1" dirty="0"/>
              <a:t>Németország</a:t>
            </a:r>
          </a:p>
          <a:p>
            <a:pPr marL="342900" indent="-342900">
              <a:lnSpc>
                <a:spcPct val="80000"/>
              </a:lnSpc>
              <a:buFont typeface="Arial" panose="020B0604020202020204" pitchFamily="34" charset="0"/>
              <a:buChar char="•"/>
            </a:pPr>
            <a:r>
              <a:rPr lang="hu-HU" dirty="0" err="1"/>
              <a:t>Kanzlergespräch</a:t>
            </a:r>
            <a:endParaRPr lang="hu-HU" dirty="0"/>
          </a:p>
          <a:p>
            <a:endParaRPr lang="hu-HU" dirty="0"/>
          </a:p>
        </p:txBody>
      </p:sp>
      <p:sp>
        <p:nvSpPr>
          <p:cNvPr id="5" name="Dia számának helye 4">
            <a:extLst>
              <a:ext uri="{FF2B5EF4-FFF2-40B4-BE49-F238E27FC236}">
                <a16:creationId xmlns:a16="http://schemas.microsoft.com/office/drawing/2014/main" id="{D02808BE-5394-4B8D-8A8A-3E20655D7E2E}"/>
              </a:ext>
            </a:extLst>
          </p:cNvPr>
          <p:cNvSpPr>
            <a:spLocks noGrp="1"/>
          </p:cNvSpPr>
          <p:nvPr>
            <p:ph type="sldNum" sz="quarter" idx="4"/>
          </p:nvPr>
        </p:nvSpPr>
        <p:spPr/>
        <p:txBody>
          <a:bodyPr/>
          <a:lstStyle/>
          <a:p>
            <a:fld id="{8D20C33D-EA57-4869-B900-AF436949CCB6}" type="slidenum">
              <a:rPr lang="hu-HU" smtClean="0"/>
              <a:pPr/>
              <a:t>18</a:t>
            </a:fld>
            <a:r>
              <a:rPr lang="hu-HU"/>
              <a:t>/26</a:t>
            </a:r>
            <a:endParaRPr lang="hu-HU" dirty="0"/>
          </a:p>
        </p:txBody>
      </p:sp>
    </p:spTree>
    <p:extLst>
      <p:ext uri="{BB962C8B-B14F-4D97-AF65-F5344CB8AC3E}">
        <p14:creationId xmlns:p14="http://schemas.microsoft.com/office/powerpoint/2010/main" val="966926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FE0722C-E83E-4AFD-97F4-FB18D9598908}"/>
              </a:ext>
            </a:extLst>
          </p:cNvPr>
          <p:cNvSpPr>
            <a:spLocks noGrp="1"/>
          </p:cNvSpPr>
          <p:nvPr>
            <p:ph type="title"/>
          </p:nvPr>
        </p:nvSpPr>
        <p:spPr/>
        <p:txBody>
          <a:bodyPr/>
          <a:lstStyle/>
          <a:p>
            <a:r>
              <a:rPr lang="hu-HU" dirty="0"/>
              <a:t>A korporatizmus formái</a:t>
            </a:r>
          </a:p>
        </p:txBody>
      </p:sp>
      <p:sp>
        <p:nvSpPr>
          <p:cNvPr id="3" name="Szöveg helye 2">
            <a:extLst>
              <a:ext uri="{FF2B5EF4-FFF2-40B4-BE49-F238E27FC236}">
                <a16:creationId xmlns:a16="http://schemas.microsoft.com/office/drawing/2014/main" id="{C39EDF3A-FF9E-464D-8C18-959A638F308C}"/>
              </a:ext>
            </a:extLst>
          </p:cNvPr>
          <p:cNvSpPr>
            <a:spLocks noGrp="1"/>
          </p:cNvSpPr>
          <p:nvPr>
            <p:ph type="body" sz="half" idx="2"/>
          </p:nvPr>
        </p:nvSpPr>
        <p:spPr/>
        <p:txBody>
          <a:bodyPr/>
          <a:lstStyle/>
          <a:p>
            <a:pPr>
              <a:lnSpc>
                <a:spcPct val="80000"/>
              </a:lnSpc>
            </a:pPr>
            <a:r>
              <a:rPr lang="hu-HU" sz="2800" b="1" dirty="0"/>
              <a:t>B) Rendszer-szabályozó szerep</a:t>
            </a:r>
          </a:p>
          <a:p>
            <a:pPr>
              <a:lnSpc>
                <a:spcPct val="80000"/>
              </a:lnSpc>
            </a:pPr>
            <a:r>
              <a:rPr lang="hu-HU" sz="2800" dirty="0"/>
              <a:t>Erősebb állami szerepvállalás </a:t>
            </a:r>
          </a:p>
          <a:p>
            <a:pPr>
              <a:lnSpc>
                <a:spcPct val="80000"/>
              </a:lnSpc>
            </a:pPr>
            <a:r>
              <a:rPr lang="hu-HU" sz="2800" dirty="0"/>
              <a:t>+ új szakszervezeti filozófia </a:t>
            </a:r>
          </a:p>
          <a:p>
            <a:pPr>
              <a:lnSpc>
                <a:spcPct val="80000"/>
              </a:lnSpc>
            </a:pPr>
            <a:r>
              <a:rPr lang="hu-HU" sz="2800" dirty="0"/>
              <a:t>+ együttműködési készség </a:t>
            </a:r>
          </a:p>
          <a:p>
            <a:pPr>
              <a:lnSpc>
                <a:spcPct val="80000"/>
              </a:lnSpc>
            </a:pPr>
            <a:r>
              <a:rPr lang="hu-HU" sz="2800" dirty="0"/>
              <a:t>+ társadalmi összefogás</a:t>
            </a:r>
          </a:p>
          <a:p>
            <a:pPr>
              <a:spcBef>
                <a:spcPts val="1800"/>
              </a:spcBef>
              <a:spcAft>
                <a:spcPts val="1800"/>
              </a:spcAft>
            </a:pPr>
            <a:r>
              <a:rPr lang="hu-HU" sz="2800" dirty="0"/>
              <a:t>A kormány és a szociális partnerek együttesen  formálják a gazdaságpolitikát, határozzák meg               a bér-, foglalkoztatás- és szociális-jóléti politikát. </a:t>
            </a:r>
          </a:p>
          <a:p>
            <a:pPr>
              <a:spcBef>
                <a:spcPts val="600"/>
              </a:spcBef>
            </a:pPr>
            <a:r>
              <a:rPr lang="hu-HU" sz="2800" dirty="0"/>
              <a:t>Közös részvétel a társadalmi-gazdasági folyamatok irányításában, természetesen közös felelősség- vállalással és a megvalósításban való aktív részvétellel, támogatással.</a:t>
            </a:r>
          </a:p>
          <a:p>
            <a:endParaRPr lang="hu-HU" dirty="0"/>
          </a:p>
        </p:txBody>
      </p:sp>
      <p:sp>
        <p:nvSpPr>
          <p:cNvPr id="5" name="AutoShape 4">
            <a:extLst>
              <a:ext uri="{FF2B5EF4-FFF2-40B4-BE49-F238E27FC236}">
                <a16:creationId xmlns:a16="http://schemas.microsoft.com/office/drawing/2014/main" id="{ABEA4544-523C-40F2-A3C1-4910A1AB5876}"/>
              </a:ext>
            </a:extLst>
          </p:cNvPr>
          <p:cNvSpPr>
            <a:spLocks noChangeArrowheads="1"/>
          </p:cNvSpPr>
          <p:nvPr/>
        </p:nvSpPr>
        <p:spPr bwMode="auto">
          <a:xfrm>
            <a:off x="6191250" y="1587566"/>
            <a:ext cx="1800225" cy="863600"/>
          </a:xfrm>
          <a:prstGeom prst="triangle">
            <a:avLst>
              <a:gd name="adj" fmla="val 50000"/>
            </a:avLst>
          </a:prstGeom>
          <a:solidFill>
            <a:schemeClr val="accent1"/>
          </a:solidFill>
          <a:ln w="57150">
            <a:solidFill>
              <a:srgbClr val="000099"/>
            </a:solidFill>
            <a:miter lim="800000"/>
            <a:headEnd/>
            <a:tailEnd/>
          </a:ln>
          <a:effectLst/>
        </p:spPr>
        <p:txBody>
          <a:bodyPr wrap="none" anchor="ctr"/>
          <a:lstStyle/>
          <a:p>
            <a:endParaRPr lang="hu-HU">
              <a:solidFill>
                <a:schemeClr val="bg1"/>
              </a:solidFill>
            </a:endParaRPr>
          </a:p>
        </p:txBody>
      </p:sp>
      <p:sp>
        <p:nvSpPr>
          <p:cNvPr id="6" name="Text Box 5">
            <a:extLst>
              <a:ext uri="{FF2B5EF4-FFF2-40B4-BE49-F238E27FC236}">
                <a16:creationId xmlns:a16="http://schemas.microsoft.com/office/drawing/2014/main" id="{83CA3BF8-14EC-484B-854D-70D38B8B5453}"/>
              </a:ext>
            </a:extLst>
          </p:cNvPr>
          <p:cNvSpPr txBox="1">
            <a:spLocks noChangeArrowheads="1"/>
          </p:cNvSpPr>
          <p:nvPr/>
        </p:nvSpPr>
        <p:spPr bwMode="auto">
          <a:xfrm>
            <a:off x="6443663" y="1196752"/>
            <a:ext cx="1295400" cy="376237"/>
          </a:xfrm>
          <a:prstGeom prst="rect">
            <a:avLst/>
          </a:prstGeom>
          <a:solidFill>
            <a:schemeClr val="accent1"/>
          </a:solidFill>
          <a:ln w="9525">
            <a:solidFill>
              <a:srgbClr val="000099"/>
            </a:solidFill>
            <a:miter lim="800000"/>
            <a:headEnd/>
            <a:tailEnd/>
          </a:ln>
          <a:effectLst/>
        </p:spPr>
        <p:txBody>
          <a:bodyPr>
            <a:spAutoFit/>
          </a:bodyPr>
          <a:lstStyle/>
          <a:p>
            <a:pPr algn="ctr">
              <a:spcBef>
                <a:spcPct val="50000"/>
              </a:spcBef>
            </a:pPr>
            <a:r>
              <a:rPr lang="hu-HU" b="1" dirty="0">
                <a:solidFill>
                  <a:schemeClr val="bg1"/>
                </a:solidFill>
                <a:latin typeface="Arial" charset="0"/>
              </a:rPr>
              <a:t>Kormány</a:t>
            </a:r>
          </a:p>
        </p:txBody>
      </p:sp>
      <p:sp>
        <p:nvSpPr>
          <p:cNvPr id="7" name="Text Box 6">
            <a:extLst>
              <a:ext uri="{FF2B5EF4-FFF2-40B4-BE49-F238E27FC236}">
                <a16:creationId xmlns:a16="http://schemas.microsoft.com/office/drawing/2014/main" id="{13FA66FE-C655-4AB1-AD5A-953630185FED}"/>
              </a:ext>
            </a:extLst>
          </p:cNvPr>
          <p:cNvSpPr txBox="1">
            <a:spLocks noChangeArrowheads="1"/>
          </p:cNvSpPr>
          <p:nvPr/>
        </p:nvSpPr>
        <p:spPr bwMode="auto">
          <a:xfrm>
            <a:off x="5651500" y="2453331"/>
            <a:ext cx="720725" cy="376237"/>
          </a:xfrm>
          <a:prstGeom prst="rect">
            <a:avLst/>
          </a:prstGeom>
          <a:solidFill>
            <a:schemeClr val="accent1"/>
          </a:solidFill>
          <a:ln w="9525">
            <a:solidFill>
              <a:srgbClr val="000099"/>
            </a:solidFill>
            <a:miter lim="800000"/>
            <a:headEnd/>
            <a:tailEnd/>
          </a:ln>
          <a:effectLst/>
        </p:spPr>
        <p:txBody>
          <a:bodyPr>
            <a:spAutoFit/>
          </a:bodyPr>
          <a:lstStyle/>
          <a:p>
            <a:pPr algn="ctr">
              <a:spcBef>
                <a:spcPct val="50000"/>
              </a:spcBef>
            </a:pPr>
            <a:r>
              <a:rPr lang="hu-HU" b="1" dirty="0">
                <a:solidFill>
                  <a:schemeClr val="bg1"/>
                </a:solidFill>
                <a:latin typeface="Arial" charset="0"/>
              </a:rPr>
              <a:t>MA</a:t>
            </a:r>
          </a:p>
        </p:txBody>
      </p:sp>
      <p:sp>
        <p:nvSpPr>
          <p:cNvPr id="8" name="Text Box 7">
            <a:extLst>
              <a:ext uri="{FF2B5EF4-FFF2-40B4-BE49-F238E27FC236}">
                <a16:creationId xmlns:a16="http://schemas.microsoft.com/office/drawing/2014/main" id="{D44EFA60-1C1C-42C5-9005-A80BB81B8C34}"/>
              </a:ext>
            </a:extLst>
          </p:cNvPr>
          <p:cNvSpPr txBox="1">
            <a:spLocks noChangeArrowheads="1"/>
          </p:cNvSpPr>
          <p:nvPr/>
        </p:nvSpPr>
        <p:spPr bwMode="auto">
          <a:xfrm>
            <a:off x="7812361" y="2453331"/>
            <a:ext cx="720080" cy="376237"/>
          </a:xfrm>
          <a:prstGeom prst="rect">
            <a:avLst/>
          </a:prstGeom>
          <a:solidFill>
            <a:schemeClr val="accent1"/>
          </a:solidFill>
          <a:ln w="9525">
            <a:solidFill>
              <a:srgbClr val="000099"/>
            </a:solidFill>
            <a:miter lim="800000"/>
            <a:headEnd/>
            <a:tailEnd/>
          </a:ln>
          <a:effectLst/>
        </p:spPr>
        <p:txBody>
          <a:bodyPr wrap="square">
            <a:spAutoFit/>
          </a:bodyPr>
          <a:lstStyle/>
          <a:p>
            <a:pPr algn="ctr">
              <a:spcBef>
                <a:spcPct val="50000"/>
              </a:spcBef>
            </a:pPr>
            <a:r>
              <a:rPr lang="hu-HU" b="1" dirty="0">
                <a:solidFill>
                  <a:schemeClr val="bg1"/>
                </a:solidFill>
                <a:latin typeface="Arial" charset="0"/>
              </a:rPr>
              <a:t>SZ</a:t>
            </a:r>
          </a:p>
        </p:txBody>
      </p:sp>
      <p:sp>
        <p:nvSpPr>
          <p:cNvPr id="9" name="Dia számának helye 8">
            <a:extLst>
              <a:ext uri="{FF2B5EF4-FFF2-40B4-BE49-F238E27FC236}">
                <a16:creationId xmlns:a16="http://schemas.microsoft.com/office/drawing/2014/main" id="{4C9C573C-7347-4E84-B9B8-D530749DB7BA}"/>
              </a:ext>
            </a:extLst>
          </p:cNvPr>
          <p:cNvSpPr>
            <a:spLocks noGrp="1"/>
          </p:cNvSpPr>
          <p:nvPr>
            <p:ph type="sldNum" sz="quarter" idx="4"/>
          </p:nvPr>
        </p:nvSpPr>
        <p:spPr/>
        <p:txBody>
          <a:bodyPr/>
          <a:lstStyle/>
          <a:p>
            <a:fld id="{8D20C33D-EA57-4869-B900-AF436949CCB6}" type="slidenum">
              <a:rPr lang="hu-HU" smtClean="0"/>
              <a:pPr/>
              <a:t>19</a:t>
            </a:fld>
            <a:r>
              <a:rPr lang="hu-HU"/>
              <a:t>/26</a:t>
            </a:r>
            <a:endParaRPr lang="hu-HU" dirty="0"/>
          </a:p>
        </p:txBody>
      </p:sp>
    </p:spTree>
    <p:extLst>
      <p:ext uri="{BB962C8B-B14F-4D97-AF65-F5344CB8AC3E}">
        <p14:creationId xmlns:p14="http://schemas.microsoft.com/office/powerpoint/2010/main" val="2416834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0F7C427-6EE9-4A64-9AFF-72FA44BE0E72}"/>
              </a:ext>
            </a:extLst>
          </p:cNvPr>
          <p:cNvSpPr>
            <a:spLocks noGrp="1"/>
          </p:cNvSpPr>
          <p:nvPr>
            <p:ph type="title"/>
          </p:nvPr>
        </p:nvSpPr>
        <p:spPr/>
        <p:txBody>
          <a:bodyPr/>
          <a:lstStyle/>
          <a:p>
            <a:r>
              <a:rPr lang="hu-HU" dirty="0"/>
              <a:t>Általános alap-típusok</a:t>
            </a:r>
          </a:p>
        </p:txBody>
      </p:sp>
      <p:sp>
        <p:nvSpPr>
          <p:cNvPr id="12" name="Text Box 5">
            <a:extLst>
              <a:ext uri="{FF2B5EF4-FFF2-40B4-BE49-F238E27FC236}">
                <a16:creationId xmlns:a16="http://schemas.microsoft.com/office/drawing/2014/main" id="{73960376-41EE-47B1-909A-EBA51DEC7AA0}"/>
              </a:ext>
            </a:extLst>
          </p:cNvPr>
          <p:cNvSpPr txBox="1">
            <a:spLocks noChangeArrowheads="1"/>
          </p:cNvSpPr>
          <p:nvPr/>
        </p:nvSpPr>
        <p:spPr bwMode="auto">
          <a:xfrm>
            <a:off x="1043608" y="1468308"/>
            <a:ext cx="2342665" cy="1277273"/>
          </a:xfrm>
          <a:prstGeom prst="rect">
            <a:avLst/>
          </a:prstGeom>
          <a:noFill/>
          <a:ln w="28575">
            <a:solidFill>
              <a:srgbClr val="000099"/>
            </a:solidFill>
            <a:miter lim="800000"/>
            <a:headEnd/>
            <a:tailEnd/>
          </a:ln>
          <a:effectLst/>
        </p:spPr>
        <p:txBody>
          <a:bodyPr wrap="square">
            <a:spAutoFit/>
          </a:bodyPr>
          <a:lstStyle/>
          <a:p>
            <a:pPr algn="ctr">
              <a:spcBef>
                <a:spcPct val="50000"/>
              </a:spcBef>
            </a:pPr>
            <a:r>
              <a:rPr lang="hu-HU" sz="2400" dirty="0"/>
              <a:t>Liberális </a:t>
            </a:r>
          </a:p>
          <a:p>
            <a:pPr algn="ctr">
              <a:spcBef>
                <a:spcPts val="600"/>
              </a:spcBef>
            </a:pPr>
            <a:r>
              <a:rPr lang="hu-HU" sz="2400" dirty="0"/>
              <a:t>(piaci / demokratikus)</a:t>
            </a:r>
          </a:p>
        </p:txBody>
      </p:sp>
      <p:sp>
        <p:nvSpPr>
          <p:cNvPr id="13" name="Text Box 8">
            <a:extLst>
              <a:ext uri="{FF2B5EF4-FFF2-40B4-BE49-F238E27FC236}">
                <a16:creationId xmlns:a16="http://schemas.microsoft.com/office/drawing/2014/main" id="{B98579A3-CB1C-4B33-90D1-D6CE6E2C34EB}"/>
              </a:ext>
            </a:extLst>
          </p:cNvPr>
          <p:cNvSpPr txBox="1">
            <a:spLocks noChangeArrowheads="1"/>
          </p:cNvSpPr>
          <p:nvPr/>
        </p:nvSpPr>
        <p:spPr bwMode="auto">
          <a:xfrm>
            <a:off x="4896768" y="1468308"/>
            <a:ext cx="2375569" cy="1277273"/>
          </a:xfrm>
          <a:prstGeom prst="rect">
            <a:avLst/>
          </a:prstGeom>
          <a:noFill/>
          <a:ln w="28575">
            <a:solidFill>
              <a:srgbClr val="000099"/>
            </a:solidFill>
            <a:miter lim="800000"/>
            <a:headEnd/>
            <a:tailEnd/>
          </a:ln>
          <a:effectLst/>
        </p:spPr>
        <p:txBody>
          <a:bodyPr wrap="square">
            <a:spAutoFit/>
          </a:bodyPr>
          <a:lstStyle/>
          <a:p>
            <a:pPr algn="ctr">
              <a:spcBef>
                <a:spcPct val="50000"/>
              </a:spcBef>
            </a:pPr>
            <a:r>
              <a:rPr lang="hu-HU" sz="2400" dirty="0"/>
              <a:t>Koordinált </a:t>
            </a:r>
          </a:p>
          <a:p>
            <a:pPr algn="ctr">
              <a:spcBef>
                <a:spcPts val="600"/>
              </a:spcBef>
            </a:pPr>
            <a:r>
              <a:rPr lang="hu-HU" sz="2400" dirty="0"/>
              <a:t>(piac-</a:t>
            </a:r>
          </a:p>
          <a:p>
            <a:pPr algn="ctr">
              <a:spcBef>
                <a:spcPts val="0"/>
              </a:spcBef>
            </a:pPr>
            <a:r>
              <a:rPr lang="hu-HU" sz="2400" dirty="0"/>
              <a:t>feletti)</a:t>
            </a:r>
          </a:p>
        </p:txBody>
      </p:sp>
      <p:sp>
        <p:nvSpPr>
          <p:cNvPr id="14" name="Text Box 9">
            <a:extLst>
              <a:ext uri="{FF2B5EF4-FFF2-40B4-BE49-F238E27FC236}">
                <a16:creationId xmlns:a16="http://schemas.microsoft.com/office/drawing/2014/main" id="{85725E28-EE8B-4A9F-8B7B-7AE8A5639E81}"/>
              </a:ext>
            </a:extLst>
          </p:cNvPr>
          <p:cNvSpPr txBox="1">
            <a:spLocks noChangeArrowheads="1"/>
          </p:cNvSpPr>
          <p:nvPr/>
        </p:nvSpPr>
        <p:spPr bwMode="auto">
          <a:xfrm>
            <a:off x="2879725" y="3861048"/>
            <a:ext cx="2268538" cy="461665"/>
          </a:xfrm>
          <a:prstGeom prst="rect">
            <a:avLst/>
          </a:prstGeom>
          <a:noFill/>
          <a:ln w="28575">
            <a:solidFill>
              <a:srgbClr val="000099"/>
            </a:solidFill>
            <a:miter lim="800000"/>
            <a:headEnd/>
            <a:tailEnd/>
          </a:ln>
          <a:effectLst/>
        </p:spPr>
        <p:txBody>
          <a:bodyPr wrap="square">
            <a:spAutoFit/>
          </a:bodyPr>
          <a:lstStyle/>
          <a:p>
            <a:pPr algn="ctr">
              <a:spcBef>
                <a:spcPct val="50000"/>
              </a:spcBef>
            </a:pPr>
            <a:r>
              <a:rPr lang="hu-HU" sz="2400" dirty="0" err="1"/>
              <a:t>Bipartit</a:t>
            </a:r>
            <a:endParaRPr lang="hu-HU" sz="2400" dirty="0"/>
          </a:p>
        </p:txBody>
      </p:sp>
      <p:sp>
        <p:nvSpPr>
          <p:cNvPr id="15" name="Text Box 11">
            <a:extLst>
              <a:ext uri="{FF2B5EF4-FFF2-40B4-BE49-F238E27FC236}">
                <a16:creationId xmlns:a16="http://schemas.microsoft.com/office/drawing/2014/main" id="{1077CD93-1C99-4B36-B1C2-74B6B72EE6FC}"/>
              </a:ext>
            </a:extLst>
          </p:cNvPr>
          <p:cNvSpPr txBox="1">
            <a:spLocks noChangeArrowheads="1"/>
          </p:cNvSpPr>
          <p:nvPr/>
        </p:nvSpPr>
        <p:spPr bwMode="auto">
          <a:xfrm>
            <a:off x="6156325" y="3861047"/>
            <a:ext cx="2232025" cy="461665"/>
          </a:xfrm>
          <a:prstGeom prst="rect">
            <a:avLst/>
          </a:prstGeom>
          <a:noFill/>
          <a:ln w="28575">
            <a:solidFill>
              <a:srgbClr val="000099"/>
            </a:solidFill>
            <a:miter lim="800000"/>
            <a:headEnd/>
            <a:tailEnd/>
          </a:ln>
          <a:effectLst/>
        </p:spPr>
        <p:txBody>
          <a:bodyPr>
            <a:spAutoFit/>
          </a:bodyPr>
          <a:lstStyle/>
          <a:p>
            <a:pPr algn="ctr">
              <a:spcBef>
                <a:spcPct val="50000"/>
              </a:spcBef>
            </a:pPr>
            <a:r>
              <a:rPr lang="hu-HU" sz="2400" dirty="0" err="1"/>
              <a:t>Tripartit</a:t>
            </a:r>
            <a:endParaRPr lang="hu-HU" sz="2400" dirty="0"/>
          </a:p>
        </p:txBody>
      </p:sp>
      <p:sp>
        <p:nvSpPr>
          <p:cNvPr id="16" name="Line 12">
            <a:extLst>
              <a:ext uri="{FF2B5EF4-FFF2-40B4-BE49-F238E27FC236}">
                <a16:creationId xmlns:a16="http://schemas.microsoft.com/office/drawing/2014/main" id="{33C76456-C9F3-4BB1-8247-43C2B55C14AA}"/>
              </a:ext>
            </a:extLst>
          </p:cNvPr>
          <p:cNvSpPr>
            <a:spLocks noChangeShapeType="1"/>
          </p:cNvSpPr>
          <p:nvPr/>
        </p:nvSpPr>
        <p:spPr bwMode="auto">
          <a:xfrm>
            <a:off x="2150614" y="2745581"/>
            <a:ext cx="1511300" cy="1086657"/>
          </a:xfrm>
          <a:prstGeom prst="line">
            <a:avLst/>
          </a:prstGeom>
          <a:noFill/>
          <a:ln w="38100">
            <a:solidFill>
              <a:srgbClr val="000099"/>
            </a:solidFill>
            <a:prstDash val="dash"/>
            <a:round/>
            <a:headEnd/>
            <a:tailEnd type="triangle" w="med" len="med"/>
          </a:ln>
          <a:effectLst/>
        </p:spPr>
        <p:txBody>
          <a:bodyPr/>
          <a:lstStyle/>
          <a:p>
            <a:endParaRPr lang="hu-HU"/>
          </a:p>
        </p:txBody>
      </p:sp>
      <p:sp>
        <p:nvSpPr>
          <p:cNvPr id="17" name="Line 13">
            <a:extLst>
              <a:ext uri="{FF2B5EF4-FFF2-40B4-BE49-F238E27FC236}">
                <a16:creationId xmlns:a16="http://schemas.microsoft.com/office/drawing/2014/main" id="{99CF32B2-02BA-403E-98AB-77AE6925FCE1}"/>
              </a:ext>
            </a:extLst>
          </p:cNvPr>
          <p:cNvSpPr>
            <a:spLocks noChangeShapeType="1"/>
          </p:cNvSpPr>
          <p:nvPr/>
        </p:nvSpPr>
        <p:spPr bwMode="auto">
          <a:xfrm flipH="1">
            <a:off x="4392736" y="2745581"/>
            <a:ext cx="1475407" cy="1086657"/>
          </a:xfrm>
          <a:prstGeom prst="line">
            <a:avLst/>
          </a:prstGeom>
          <a:noFill/>
          <a:ln w="38100">
            <a:solidFill>
              <a:srgbClr val="000099"/>
            </a:solidFill>
            <a:round/>
            <a:headEnd/>
            <a:tailEnd type="triangle" w="med" len="med"/>
          </a:ln>
          <a:effectLst/>
        </p:spPr>
        <p:txBody>
          <a:bodyPr/>
          <a:lstStyle/>
          <a:p>
            <a:endParaRPr lang="hu-HU"/>
          </a:p>
        </p:txBody>
      </p:sp>
      <p:sp>
        <p:nvSpPr>
          <p:cNvPr id="18" name="Line 14">
            <a:extLst>
              <a:ext uri="{FF2B5EF4-FFF2-40B4-BE49-F238E27FC236}">
                <a16:creationId xmlns:a16="http://schemas.microsoft.com/office/drawing/2014/main" id="{9CC26E2B-CEB4-4439-A2F2-8A0A3B94FD50}"/>
              </a:ext>
            </a:extLst>
          </p:cNvPr>
          <p:cNvSpPr>
            <a:spLocks noChangeShapeType="1"/>
          </p:cNvSpPr>
          <p:nvPr/>
        </p:nvSpPr>
        <p:spPr bwMode="auto">
          <a:xfrm>
            <a:off x="6300193" y="2745581"/>
            <a:ext cx="1476176" cy="1085557"/>
          </a:xfrm>
          <a:prstGeom prst="line">
            <a:avLst/>
          </a:prstGeom>
          <a:noFill/>
          <a:ln w="38100">
            <a:solidFill>
              <a:srgbClr val="000099"/>
            </a:solidFill>
            <a:round/>
            <a:headEnd/>
            <a:tailEnd type="triangle" w="med" len="med"/>
          </a:ln>
          <a:effectLst/>
        </p:spPr>
        <p:txBody>
          <a:bodyPr/>
          <a:lstStyle/>
          <a:p>
            <a:endParaRPr lang="hu-HU"/>
          </a:p>
        </p:txBody>
      </p:sp>
      <p:sp>
        <p:nvSpPr>
          <p:cNvPr id="3" name="Dia számának helye 2">
            <a:extLst>
              <a:ext uri="{FF2B5EF4-FFF2-40B4-BE49-F238E27FC236}">
                <a16:creationId xmlns:a16="http://schemas.microsoft.com/office/drawing/2014/main" id="{B445471D-CD94-42A8-8A25-C6DBD9D822A9}"/>
              </a:ext>
            </a:extLst>
          </p:cNvPr>
          <p:cNvSpPr>
            <a:spLocks noGrp="1"/>
          </p:cNvSpPr>
          <p:nvPr>
            <p:ph type="sldNum" sz="quarter" idx="4"/>
          </p:nvPr>
        </p:nvSpPr>
        <p:spPr/>
        <p:txBody>
          <a:bodyPr/>
          <a:lstStyle/>
          <a:p>
            <a:fld id="{8D20C33D-EA57-4869-B900-AF436949CCB6}" type="slidenum">
              <a:rPr lang="hu-HU" smtClean="0"/>
              <a:pPr/>
              <a:t>2</a:t>
            </a:fld>
            <a:r>
              <a:rPr lang="hu-HU"/>
              <a:t>/26</a:t>
            </a:r>
            <a:endParaRPr lang="hu-HU" dirty="0"/>
          </a:p>
        </p:txBody>
      </p:sp>
    </p:spTree>
    <p:extLst>
      <p:ext uri="{BB962C8B-B14F-4D97-AF65-F5344CB8AC3E}">
        <p14:creationId xmlns:p14="http://schemas.microsoft.com/office/powerpoint/2010/main" val="3994186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D7395DB-1B7B-48A7-99DC-1263BA2A1352}"/>
              </a:ext>
            </a:extLst>
          </p:cNvPr>
          <p:cNvSpPr>
            <a:spLocks noGrp="1"/>
          </p:cNvSpPr>
          <p:nvPr>
            <p:ph type="title"/>
          </p:nvPr>
        </p:nvSpPr>
        <p:spPr/>
        <p:txBody>
          <a:bodyPr/>
          <a:lstStyle/>
          <a:p>
            <a:r>
              <a:rPr lang="hu-HU" dirty="0"/>
              <a:t>Nyugat-Európa</a:t>
            </a:r>
          </a:p>
        </p:txBody>
      </p:sp>
      <p:sp>
        <p:nvSpPr>
          <p:cNvPr id="3" name="Szöveg helye 2">
            <a:extLst>
              <a:ext uri="{FF2B5EF4-FFF2-40B4-BE49-F238E27FC236}">
                <a16:creationId xmlns:a16="http://schemas.microsoft.com/office/drawing/2014/main" id="{BBF7C458-0597-46CC-9AB2-2DFFA1F25B4D}"/>
              </a:ext>
            </a:extLst>
          </p:cNvPr>
          <p:cNvSpPr>
            <a:spLocks noGrp="1"/>
          </p:cNvSpPr>
          <p:nvPr>
            <p:ph type="body" sz="half" idx="2"/>
          </p:nvPr>
        </p:nvSpPr>
        <p:spPr/>
        <p:txBody>
          <a:bodyPr/>
          <a:lstStyle/>
          <a:p>
            <a:pPr>
              <a:spcBef>
                <a:spcPts val="1200"/>
              </a:spcBef>
            </a:pPr>
            <a:r>
              <a:rPr lang="hu-HU" sz="2800" b="1" dirty="0"/>
              <a:t>Hollandia</a:t>
            </a:r>
          </a:p>
          <a:p>
            <a:pPr>
              <a:spcBef>
                <a:spcPts val="600"/>
              </a:spcBef>
            </a:pPr>
            <a:r>
              <a:rPr lang="hu-HU" dirty="0"/>
              <a:t>A felekezeteken nyugvó "megosztott" demokrácia; </a:t>
            </a:r>
            <a:r>
              <a:rPr lang="hu-HU" b="1" dirty="0"/>
              <a:t>a „</a:t>
            </a:r>
            <a:r>
              <a:rPr lang="hu-HU" b="1" dirty="0" err="1"/>
              <a:t>polder</a:t>
            </a:r>
            <a:r>
              <a:rPr lang="hu-HU" b="1" dirty="0"/>
              <a:t>-elv”</a:t>
            </a:r>
          </a:p>
          <a:p>
            <a:pPr>
              <a:spcBef>
                <a:spcPts val="1200"/>
              </a:spcBef>
            </a:pPr>
            <a:r>
              <a:rPr lang="hu-HU" dirty="0"/>
              <a:t>A II. </a:t>
            </a:r>
            <a:r>
              <a:rPr lang="hu-HU" dirty="0" err="1"/>
              <a:t>vh</a:t>
            </a:r>
            <a:r>
              <a:rPr lang="hu-HU" dirty="0"/>
              <a:t>. befejezése után "</a:t>
            </a:r>
            <a:r>
              <a:rPr lang="hu-HU" b="1" dirty="0"/>
              <a:t>konszenzuson alapuló társadalom</a:t>
            </a:r>
            <a:r>
              <a:rPr lang="hu-HU" dirty="0"/>
              <a:t>", formálisan </a:t>
            </a:r>
            <a:r>
              <a:rPr lang="hu-HU" b="1" dirty="0" err="1"/>
              <a:t>tripartit</a:t>
            </a:r>
            <a:r>
              <a:rPr lang="hu-HU" dirty="0"/>
              <a:t> rendszer széleskörű állami beavatkozással, </a:t>
            </a:r>
            <a:r>
              <a:rPr lang="hu-HU" b="1" dirty="0"/>
              <a:t>irányított bérpolitika</a:t>
            </a:r>
            <a:r>
              <a:rPr lang="hu-HU" dirty="0"/>
              <a:t>. </a:t>
            </a:r>
          </a:p>
          <a:p>
            <a:pPr>
              <a:spcBef>
                <a:spcPts val="1200"/>
              </a:spcBef>
            </a:pPr>
            <a:r>
              <a:rPr lang="hu-HU" dirty="0"/>
              <a:t>A 70-es évektől </a:t>
            </a:r>
            <a:r>
              <a:rPr lang="hu-HU" b="1" dirty="0"/>
              <a:t>decentralizáció</a:t>
            </a:r>
            <a:r>
              <a:rPr lang="hu-HU" dirty="0"/>
              <a:t>, de az OT jelentős szerepe, bér-befagyasztások, az érdekképviseletek centralizált működése, a szakszervezetek "</a:t>
            </a:r>
            <a:r>
              <a:rPr lang="hu-HU" b="1" dirty="0"/>
              <a:t>felelősségteljes</a:t>
            </a:r>
            <a:r>
              <a:rPr lang="hu-HU" dirty="0"/>
              <a:t>" magatartása.</a:t>
            </a:r>
          </a:p>
          <a:p>
            <a:pPr>
              <a:spcBef>
                <a:spcPts val="2400"/>
              </a:spcBef>
            </a:pPr>
            <a:r>
              <a:rPr lang="hu-HU" sz="2800" b="1" dirty="0"/>
              <a:t>Németország</a:t>
            </a:r>
          </a:p>
          <a:p>
            <a:pPr>
              <a:spcBef>
                <a:spcPts val="600"/>
              </a:spcBef>
            </a:pPr>
            <a:r>
              <a:rPr lang="hu-HU" dirty="0" err="1"/>
              <a:t>konzertierte</a:t>
            </a:r>
            <a:r>
              <a:rPr lang="hu-HU" dirty="0"/>
              <a:t> Aktion/társadalmi összehangolás</a:t>
            </a:r>
          </a:p>
        </p:txBody>
      </p:sp>
      <p:sp>
        <p:nvSpPr>
          <p:cNvPr id="5" name="Dia számának helye 4">
            <a:extLst>
              <a:ext uri="{FF2B5EF4-FFF2-40B4-BE49-F238E27FC236}">
                <a16:creationId xmlns:a16="http://schemas.microsoft.com/office/drawing/2014/main" id="{7B95282B-B37D-4D93-ACCB-94942DEFEDD3}"/>
              </a:ext>
            </a:extLst>
          </p:cNvPr>
          <p:cNvSpPr>
            <a:spLocks noGrp="1"/>
          </p:cNvSpPr>
          <p:nvPr>
            <p:ph type="sldNum" sz="quarter" idx="4"/>
          </p:nvPr>
        </p:nvSpPr>
        <p:spPr/>
        <p:txBody>
          <a:bodyPr/>
          <a:lstStyle/>
          <a:p>
            <a:fld id="{8D20C33D-EA57-4869-B900-AF436949CCB6}" type="slidenum">
              <a:rPr lang="hu-HU" smtClean="0"/>
              <a:pPr/>
              <a:t>20</a:t>
            </a:fld>
            <a:r>
              <a:rPr lang="hu-HU"/>
              <a:t>/26</a:t>
            </a:r>
            <a:endParaRPr lang="hu-HU" dirty="0"/>
          </a:p>
        </p:txBody>
      </p:sp>
    </p:spTree>
    <p:extLst>
      <p:ext uri="{BB962C8B-B14F-4D97-AF65-F5344CB8AC3E}">
        <p14:creationId xmlns:p14="http://schemas.microsoft.com/office/powerpoint/2010/main" val="1117356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E583770-58E4-4CAD-82E4-469AF39DF969}"/>
              </a:ext>
            </a:extLst>
          </p:cNvPr>
          <p:cNvSpPr>
            <a:spLocks noGrp="1"/>
          </p:cNvSpPr>
          <p:nvPr>
            <p:ph type="title"/>
          </p:nvPr>
        </p:nvSpPr>
        <p:spPr/>
        <p:txBody>
          <a:bodyPr/>
          <a:lstStyle/>
          <a:p>
            <a:r>
              <a:rPr lang="hu-HU" dirty="0"/>
              <a:t>A korporatizmus formái</a:t>
            </a:r>
          </a:p>
        </p:txBody>
      </p:sp>
      <p:sp>
        <p:nvSpPr>
          <p:cNvPr id="3" name="Szöveg helye 2">
            <a:extLst>
              <a:ext uri="{FF2B5EF4-FFF2-40B4-BE49-F238E27FC236}">
                <a16:creationId xmlns:a16="http://schemas.microsoft.com/office/drawing/2014/main" id="{5AEE89C7-F688-4C74-94F7-6DAED26FE229}"/>
              </a:ext>
            </a:extLst>
          </p:cNvPr>
          <p:cNvSpPr>
            <a:spLocks noGrp="1"/>
          </p:cNvSpPr>
          <p:nvPr>
            <p:ph type="body" sz="half" idx="2"/>
          </p:nvPr>
        </p:nvSpPr>
        <p:spPr/>
        <p:txBody>
          <a:bodyPr/>
          <a:lstStyle/>
          <a:p>
            <a:pPr>
              <a:lnSpc>
                <a:spcPct val="80000"/>
              </a:lnSpc>
            </a:pPr>
            <a:r>
              <a:rPr lang="hu-HU" sz="2800" b="1" dirty="0"/>
              <a:t>C) Társadalmi-gazdasági megállapodás (paktum)</a:t>
            </a:r>
          </a:p>
          <a:p>
            <a:pPr lvl="1" indent="-457200">
              <a:lnSpc>
                <a:spcPct val="90000"/>
              </a:lnSpc>
              <a:buFont typeface="Arial" panose="020B0604020202020204" pitchFamily="34" charset="0"/>
              <a:buChar char="•"/>
            </a:pPr>
            <a:r>
              <a:rPr lang="hu-HU" sz="2800" dirty="0">
                <a:solidFill>
                  <a:schemeClr val="bg2"/>
                </a:solidFill>
              </a:rPr>
              <a:t>Időleges, de konkrét és formalizált szerződés és együttműködés. A kormány és a szociális partnerek (más érintettek) egy összehangolt akció-sorozatot együttesen alakítanak ki, és közösen hajtanak végre.</a:t>
            </a:r>
          </a:p>
          <a:p>
            <a:pPr lvl="1" indent="-457200">
              <a:lnSpc>
                <a:spcPct val="90000"/>
              </a:lnSpc>
              <a:buFont typeface="Arial" panose="020B0604020202020204" pitchFamily="34" charset="0"/>
              <a:buChar char="•"/>
            </a:pPr>
            <a:r>
              <a:rPr lang="hu-HU" sz="2800" dirty="0">
                <a:solidFill>
                  <a:schemeClr val="bg2"/>
                </a:solidFill>
              </a:rPr>
              <a:t>Megegyezés egy válsághelyzet feloldásáról, a makrogazdasági stabilizáció és átalakulás stratégiájáról, fő irányairól, az ebből fakadó társadalmi gondok kezeléséről és az ezzel járó </a:t>
            </a:r>
            <a:r>
              <a:rPr lang="hu-HU" sz="2800" dirty="0" err="1">
                <a:solidFill>
                  <a:schemeClr val="bg2"/>
                </a:solidFill>
              </a:rPr>
              <a:t>terhek</a:t>
            </a:r>
            <a:r>
              <a:rPr lang="hu-HU" sz="2800" dirty="0">
                <a:solidFill>
                  <a:schemeClr val="bg2"/>
                </a:solidFill>
              </a:rPr>
              <a:t> méltányos (arányos) elosztásáról – általában az aktuális problémákra fókuszálva.</a:t>
            </a:r>
          </a:p>
          <a:p>
            <a:pPr lvl="1" indent="-457200">
              <a:lnSpc>
                <a:spcPct val="90000"/>
              </a:lnSpc>
              <a:buFont typeface="Arial" panose="020B0604020202020204" pitchFamily="34" charset="0"/>
              <a:buChar char="•"/>
            </a:pPr>
            <a:r>
              <a:rPr lang="hu-HU" sz="2800" dirty="0">
                <a:solidFill>
                  <a:schemeClr val="bg2"/>
                </a:solidFill>
              </a:rPr>
              <a:t>A 90-es években Németország, Olaszország, Spanyolország, Portugália, Belgium, Írország stb.</a:t>
            </a:r>
          </a:p>
          <a:p>
            <a:endParaRPr lang="hu-HU" dirty="0"/>
          </a:p>
        </p:txBody>
      </p:sp>
      <p:sp>
        <p:nvSpPr>
          <p:cNvPr id="5" name="Dia számának helye 4">
            <a:extLst>
              <a:ext uri="{FF2B5EF4-FFF2-40B4-BE49-F238E27FC236}">
                <a16:creationId xmlns:a16="http://schemas.microsoft.com/office/drawing/2014/main" id="{A1732D7E-7E02-40F9-AF44-5C5F9F9BB42E}"/>
              </a:ext>
            </a:extLst>
          </p:cNvPr>
          <p:cNvSpPr>
            <a:spLocks noGrp="1"/>
          </p:cNvSpPr>
          <p:nvPr>
            <p:ph type="sldNum" sz="quarter" idx="4"/>
          </p:nvPr>
        </p:nvSpPr>
        <p:spPr/>
        <p:txBody>
          <a:bodyPr/>
          <a:lstStyle/>
          <a:p>
            <a:fld id="{8D20C33D-EA57-4869-B900-AF436949CCB6}" type="slidenum">
              <a:rPr lang="hu-HU" smtClean="0"/>
              <a:pPr/>
              <a:t>21</a:t>
            </a:fld>
            <a:r>
              <a:rPr lang="hu-HU"/>
              <a:t>/26</a:t>
            </a:r>
            <a:endParaRPr lang="hu-HU" dirty="0"/>
          </a:p>
        </p:txBody>
      </p:sp>
    </p:spTree>
    <p:extLst>
      <p:ext uri="{BB962C8B-B14F-4D97-AF65-F5344CB8AC3E}">
        <p14:creationId xmlns:p14="http://schemas.microsoft.com/office/powerpoint/2010/main" val="3448531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5F52895-0EB3-4C6D-88BE-C57340919AED}"/>
              </a:ext>
            </a:extLst>
          </p:cNvPr>
          <p:cNvSpPr>
            <a:spLocks noGrp="1"/>
          </p:cNvSpPr>
          <p:nvPr>
            <p:ph type="title"/>
          </p:nvPr>
        </p:nvSpPr>
        <p:spPr/>
        <p:txBody>
          <a:bodyPr/>
          <a:lstStyle/>
          <a:p>
            <a:r>
              <a:rPr lang="hu-HU" dirty="0"/>
              <a:t>A korporatizmus formái</a:t>
            </a:r>
          </a:p>
        </p:txBody>
      </p:sp>
      <p:sp>
        <p:nvSpPr>
          <p:cNvPr id="3" name="Szöveg helye 2">
            <a:extLst>
              <a:ext uri="{FF2B5EF4-FFF2-40B4-BE49-F238E27FC236}">
                <a16:creationId xmlns:a16="http://schemas.microsoft.com/office/drawing/2014/main" id="{A81CC6CB-A9ED-4897-B724-9AA12E534879}"/>
              </a:ext>
            </a:extLst>
          </p:cNvPr>
          <p:cNvSpPr>
            <a:spLocks noGrp="1"/>
          </p:cNvSpPr>
          <p:nvPr>
            <p:ph type="body" sz="half" idx="2"/>
          </p:nvPr>
        </p:nvSpPr>
        <p:spPr/>
        <p:txBody>
          <a:bodyPr/>
          <a:lstStyle/>
          <a:p>
            <a:pPr>
              <a:lnSpc>
                <a:spcPct val="80000"/>
              </a:lnSpc>
            </a:pPr>
            <a:r>
              <a:rPr lang="hu-HU" sz="2800" b="1" dirty="0"/>
              <a:t>D) </a:t>
            </a:r>
            <a:r>
              <a:rPr lang="hu-HU" sz="2800" b="1" dirty="0" err="1"/>
              <a:t>Tripartit</a:t>
            </a:r>
            <a:r>
              <a:rPr lang="hu-HU" sz="2800" b="1" dirty="0"/>
              <a:t> irányítás</a:t>
            </a:r>
          </a:p>
          <a:p>
            <a:pPr>
              <a:lnSpc>
                <a:spcPct val="80000"/>
              </a:lnSpc>
            </a:pPr>
            <a:r>
              <a:rPr lang="hu-HU" sz="2800" dirty="0"/>
              <a:t>Az irányítás és ellenőrzés feladatát a kormány</a:t>
            </a:r>
          </a:p>
          <a:p>
            <a:pPr marL="622300" lvl="1" indent="-355600">
              <a:lnSpc>
                <a:spcPct val="80000"/>
              </a:lnSpc>
            </a:pPr>
            <a:r>
              <a:rPr lang="hu-HU" sz="2800" dirty="0">
                <a:solidFill>
                  <a:schemeClr val="bg2"/>
                </a:solidFill>
              </a:rPr>
              <a:t>átengedi a társadalmi és szociális partnereknek, vagy legalábbis </a:t>
            </a:r>
          </a:p>
          <a:p>
            <a:pPr marL="622300" lvl="1" indent="-355600">
              <a:lnSpc>
                <a:spcPct val="80000"/>
              </a:lnSpc>
            </a:pPr>
            <a:r>
              <a:rPr lang="hu-HU" sz="2800" dirty="0">
                <a:solidFill>
                  <a:schemeClr val="bg2"/>
                </a:solidFill>
              </a:rPr>
              <a:t>a társadalmi és szociális partnerek bevonásával valósítja meg. </a:t>
            </a:r>
          </a:p>
          <a:p>
            <a:pPr>
              <a:lnSpc>
                <a:spcPct val="80000"/>
              </a:lnSpc>
              <a:spcBef>
                <a:spcPts val="1800"/>
              </a:spcBef>
            </a:pPr>
            <a:r>
              <a:rPr lang="hu-HU" sz="2800" dirty="0"/>
              <a:t>Különösen a munka világával kapcsolatos foglalkoztatási és szociális-jóléti ellátás elemei, pl</a:t>
            </a:r>
            <a:r>
              <a:rPr lang="hu-HU" sz="2800" i="1" dirty="0"/>
              <a:t>. </a:t>
            </a:r>
          </a:p>
          <a:p>
            <a:pPr marL="622300" lvl="1" indent="-355600">
              <a:lnSpc>
                <a:spcPct val="80000"/>
              </a:lnSpc>
              <a:spcBef>
                <a:spcPct val="10000"/>
              </a:spcBef>
              <a:buFont typeface="Wingdings" pitchFamily="2" charset="2"/>
              <a:buChar char="§"/>
            </a:pPr>
            <a:r>
              <a:rPr lang="hu-HU" sz="2800" dirty="0">
                <a:solidFill>
                  <a:schemeClr val="bg2"/>
                </a:solidFill>
              </a:rPr>
              <a:t>a társadalombiztosítási önkormányzatok, </a:t>
            </a:r>
          </a:p>
          <a:p>
            <a:pPr marL="622300" lvl="1" indent="-355600">
              <a:lnSpc>
                <a:spcPct val="80000"/>
              </a:lnSpc>
              <a:spcBef>
                <a:spcPct val="10000"/>
              </a:spcBef>
              <a:buFont typeface="Wingdings" pitchFamily="2" charset="2"/>
              <a:buChar char="§"/>
            </a:pPr>
            <a:r>
              <a:rPr lang="hu-HU" sz="2800" dirty="0">
                <a:solidFill>
                  <a:schemeClr val="bg2"/>
                </a:solidFill>
              </a:rPr>
              <a:t>a foglalkoztatási hivatalok, </a:t>
            </a:r>
          </a:p>
          <a:p>
            <a:pPr marL="622300" lvl="1" indent="-355600">
              <a:lnSpc>
                <a:spcPct val="80000"/>
              </a:lnSpc>
              <a:spcBef>
                <a:spcPct val="10000"/>
              </a:spcBef>
              <a:buFont typeface="Wingdings" pitchFamily="2" charset="2"/>
              <a:buChar char="§"/>
            </a:pPr>
            <a:r>
              <a:rPr lang="hu-HU" sz="2800" dirty="0">
                <a:solidFill>
                  <a:schemeClr val="bg2"/>
                </a:solidFill>
              </a:rPr>
              <a:t>szociális gondozó rendszerek irányítása</a:t>
            </a:r>
          </a:p>
          <a:p>
            <a:endParaRPr lang="hu-HU" dirty="0"/>
          </a:p>
        </p:txBody>
      </p:sp>
      <p:sp>
        <p:nvSpPr>
          <p:cNvPr id="5" name="Dia számának helye 4">
            <a:extLst>
              <a:ext uri="{FF2B5EF4-FFF2-40B4-BE49-F238E27FC236}">
                <a16:creationId xmlns:a16="http://schemas.microsoft.com/office/drawing/2014/main" id="{81B90BEC-9383-4A9C-A703-1F4D37ECF7CA}"/>
              </a:ext>
            </a:extLst>
          </p:cNvPr>
          <p:cNvSpPr>
            <a:spLocks noGrp="1"/>
          </p:cNvSpPr>
          <p:nvPr>
            <p:ph type="sldNum" sz="quarter" idx="4"/>
          </p:nvPr>
        </p:nvSpPr>
        <p:spPr/>
        <p:txBody>
          <a:bodyPr/>
          <a:lstStyle/>
          <a:p>
            <a:fld id="{8D20C33D-EA57-4869-B900-AF436949CCB6}" type="slidenum">
              <a:rPr lang="hu-HU" smtClean="0"/>
              <a:pPr/>
              <a:t>22</a:t>
            </a:fld>
            <a:r>
              <a:rPr lang="hu-HU"/>
              <a:t>/26</a:t>
            </a:r>
            <a:endParaRPr lang="hu-HU" dirty="0"/>
          </a:p>
        </p:txBody>
      </p:sp>
    </p:spTree>
    <p:extLst>
      <p:ext uri="{BB962C8B-B14F-4D97-AF65-F5344CB8AC3E}">
        <p14:creationId xmlns:p14="http://schemas.microsoft.com/office/powerpoint/2010/main" val="2313049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C0E2620-0FCE-47FF-A77E-F2AB01B28FD0}"/>
              </a:ext>
            </a:extLst>
          </p:cNvPr>
          <p:cNvSpPr>
            <a:spLocks noGrp="1"/>
          </p:cNvSpPr>
          <p:nvPr>
            <p:ph type="title"/>
          </p:nvPr>
        </p:nvSpPr>
        <p:spPr/>
        <p:txBody>
          <a:bodyPr/>
          <a:lstStyle/>
          <a:p>
            <a:r>
              <a:rPr lang="hu-HU" dirty="0" err="1"/>
              <a:t>Tripartit</a:t>
            </a:r>
            <a:r>
              <a:rPr lang="hu-HU" dirty="0"/>
              <a:t> irányítás</a:t>
            </a:r>
          </a:p>
        </p:txBody>
      </p:sp>
      <p:sp>
        <p:nvSpPr>
          <p:cNvPr id="3" name="Szöveg helye 2">
            <a:extLst>
              <a:ext uri="{FF2B5EF4-FFF2-40B4-BE49-F238E27FC236}">
                <a16:creationId xmlns:a16="http://schemas.microsoft.com/office/drawing/2014/main" id="{6507837C-7943-4615-A341-0FE961073765}"/>
              </a:ext>
            </a:extLst>
          </p:cNvPr>
          <p:cNvSpPr>
            <a:spLocks noGrp="1"/>
          </p:cNvSpPr>
          <p:nvPr>
            <p:ph type="body" sz="half" idx="2"/>
          </p:nvPr>
        </p:nvSpPr>
        <p:spPr/>
        <p:txBody>
          <a:bodyPr/>
          <a:lstStyle/>
          <a:p>
            <a:pPr>
              <a:lnSpc>
                <a:spcPct val="80000"/>
              </a:lnSpc>
            </a:pPr>
            <a:r>
              <a:rPr lang="hu-HU" sz="2800" b="1" dirty="0"/>
              <a:t>Belgium</a:t>
            </a:r>
          </a:p>
          <a:p>
            <a:pPr marL="342900" indent="-342900">
              <a:lnSpc>
                <a:spcPct val="80000"/>
              </a:lnSpc>
              <a:buFont typeface="Arial" panose="020B0604020202020204" pitchFamily="34" charset="0"/>
              <a:buChar char="•"/>
            </a:pPr>
            <a:r>
              <a:rPr lang="hu-HU" sz="2800" dirty="0"/>
              <a:t>a társadalombiztosítás és a munkaerő-piaci szervezetek paritásos vezetés alatt állnak</a:t>
            </a:r>
          </a:p>
          <a:p>
            <a:pPr>
              <a:lnSpc>
                <a:spcPct val="80000"/>
              </a:lnSpc>
            </a:pPr>
            <a:r>
              <a:rPr lang="hu-HU" sz="2800" b="1" dirty="0"/>
              <a:t>Svédország</a:t>
            </a:r>
          </a:p>
          <a:p>
            <a:pPr marL="342900" indent="-342900">
              <a:lnSpc>
                <a:spcPct val="80000"/>
              </a:lnSpc>
              <a:buFont typeface="Arial" panose="020B0604020202020204" pitchFamily="34" charset="0"/>
              <a:buChar char="•"/>
            </a:pPr>
            <a:r>
              <a:rPr lang="hu-HU" sz="2800" dirty="0"/>
              <a:t>A munkanélküliek segélyezése szakszervezeti</a:t>
            </a:r>
          </a:p>
          <a:p>
            <a:pPr>
              <a:lnSpc>
                <a:spcPct val="80000"/>
              </a:lnSpc>
            </a:pPr>
            <a:r>
              <a:rPr lang="hu-HU" sz="2800" b="1" dirty="0"/>
              <a:t>Németország</a:t>
            </a:r>
          </a:p>
          <a:p>
            <a:pPr marL="342900" indent="-342900">
              <a:lnSpc>
                <a:spcPct val="80000"/>
              </a:lnSpc>
              <a:buFont typeface="Arial" panose="020B0604020202020204" pitchFamily="34" charset="0"/>
              <a:buChar char="•"/>
            </a:pPr>
            <a:r>
              <a:rPr lang="hu-HU" sz="2800" dirty="0"/>
              <a:t>A közszolgálati rádió és televízió felügyelő bizottságában helyet kapnak a szociális partnerek</a:t>
            </a:r>
          </a:p>
          <a:p>
            <a:pPr>
              <a:lnSpc>
                <a:spcPct val="80000"/>
              </a:lnSpc>
            </a:pPr>
            <a:r>
              <a:rPr lang="hu-HU" sz="2800" b="1" dirty="0"/>
              <a:t>Ausztria</a:t>
            </a:r>
          </a:p>
          <a:p>
            <a:pPr marL="342900" indent="-342900">
              <a:lnSpc>
                <a:spcPct val="80000"/>
              </a:lnSpc>
              <a:buFont typeface="Arial" panose="020B0604020202020204" pitchFamily="34" charset="0"/>
              <a:buChar char="•"/>
            </a:pPr>
            <a:r>
              <a:rPr lang="hu-HU" sz="2800" dirty="0"/>
              <a:t>A Nemzeti Bank részvényesei között ott vannak a szociális partnerek is</a:t>
            </a:r>
          </a:p>
          <a:p>
            <a:pPr>
              <a:lnSpc>
                <a:spcPct val="80000"/>
              </a:lnSpc>
            </a:pPr>
            <a:r>
              <a:rPr lang="hu-HU" sz="2800" b="1" dirty="0"/>
              <a:t>Dánia</a:t>
            </a:r>
          </a:p>
          <a:p>
            <a:pPr marL="342900" indent="-342900">
              <a:lnSpc>
                <a:spcPct val="80000"/>
              </a:lnSpc>
              <a:buFont typeface="Arial" panose="020B0604020202020204" pitchFamily="34" charset="0"/>
              <a:buChar char="•"/>
            </a:pPr>
            <a:r>
              <a:rPr lang="hu-HU" sz="2800" dirty="0"/>
              <a:t>Az országos és regionális munkaerő-piaci intézmények </a:t>
            </a:r>
            <a:r>
              <a:rPr lang="hu-HU" sz="2800" dirty="0" err="1"/>
              <a:t>tripartit</a:t>
            </a:r>
            <a:r>
              <a:rPr lang="hu-HU" sz="2800" dirty="0"/>
              <a:t> működtetése</a:t>
            </a:r>
          </a:p>
          <a:p>
            <a:endParaRPr lang="hu-HU" dirty="0"/>
          </a:p>
        </p:txBody>
      </p:sp>
      <p:sp>
        <p:nvSpPr>
          <p:cNvPr id="5" name="Dia számának helye 4">
            <a:extLst>
              <a:ext uri="{FF2B5EF4-FFF2-40B4-BE49-F238E27FC236}">
                <a16:creationId xmlns:a16="http://schemas.microsoft.com/office/drawing/2014/main" id="{2C37C463-0DB2-4379-9C53-D600AFDAD2DA}"/>
              </a:ext>
            </a:extLst>
          </p:cNvPr>
          <p:cNvSpPr>
            <a:spLocks noGrp="1"/>
          </p:cNvSpPr>
          <p:nvPr>
            <p:ph type="sldNum" sz="quarter" idx="4"/>
          </p:nvPr>
        </p:nvSpPr>
        <p:spPr/>
        <p:txBody>
          <a:bodyPr/>
          <a:lstStyle/>
          <a:p>
            <a:fld id="{8D20C33D-EA57-4869-B900-AF436949CCB6}" type="slidenum">
              <a:rPr lang="hu-HU" smtClean="0"/>
              <a:pPr/>
              <a:t>23</a:t>
            </a:fld>
            <a:r>
              <a:rPr lang="hu-HU"/>
              <a:t>/26</a:t>
            </a:r>
            <a:endParaRPr lang="hu-HU" dirty="0"/>
          </a:p>
        </p:txBody>
      </p:sp>
    </p:spTree>
    <p:extLst>
      <p:ext uri="{BB962C8B-B14F-4D97-AF65-F5344CB8AC3E}">
        <p14:creationId xmlns:p14="http://schemas.microsoft.com/office/powerpoint/2010/main" val="4218357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F395161-E57C-4998-B4EB-75B7DD032744}"/>
              </a:ext>
            </a:extLst>
          </p:cNvPr>
          <p:cNvSpPr>
            <a:spLocks noGrp="1"/>
          </p:cNvSpPr>
          <p:nvPr>
            <p:ph type="title"/>
          </p:nvPr>
        </p:nvSpPr>
        <p:spPr/>
        <p:txBody>
          <a:bodyPr/>
          <a:lstStyle/>
          <a:p>
            <a:r>
              <a:rPr lang="hu-HU" sz="3200" dirty="0"/>
              <a:t>A szociális párbeszéd fejlődése az EK-ban </a:t>
            </a:r>
          </a:p>
        </p:txBody>
      </p:sp>
      <p:sp>
        <p:nvSpPr>
          <p:cNvPr id="5" name="Rectangle 3">
            <a:extLst>
              <a:ext uri="{FF2B5EF4-FFF2-40B4-BE49-F238E27FC236}">
                <a16:creationId xmlns:a16="http://schemas.microsoft.com/office/drawing/2014/main" id="{100D27E0-B21A-4DEF-AC8F-D9474E15C4BB}"/>
              </a:ext>
            </a:extLst>
          </p:cNvPr>
          <p:cNvSpPr>
            <a:spLocks noChangeArrowheads="1"/>
          </p:cNvSpPr>
          <p:nvPr/>
        </p:nvSpPr>
        <p:spPr bwMode="auto">
          <a:xfrm>
            <a:off x="6372225" y="1196975"/>
            <a:ext cx="1871663" cy="1368425"/>
          </a:xfrm>
          <a:prstGeom prst="rect">
            <a:avLst/>
          </a:prstGeom>
          <a:solidFill>
            <a:schemeClr val="accent1"/>
          </a:solidFill>
          <a:ln w="38100">
            <a:solidFill>
              <a:srgbClr val="000099"/>
            </a:solidFill>
            <a:miter lim="800000"/>
            <a:headEnd/>
            <a:tailEnd/>
          </a:ln>
          <a:effectLst/>
        </p:spPr>
        <p:txBody>
          <a:bodyPr lIns="0" tIns="0" rIns="0" bIns="0"/>
          <a:lstStyle/>
          <a:p>
            <a:pPr marL="92075">
              <a:lnSpc>
                <a:spcPct val="90000"/>
              </a:lnSpc>
              <a:spcBef>
                <a:spcPts val="600"/>
              </a:spcBef>
            </a:pPr>
            <a:r>
              <a:rPr lang="hu-HU" sz="2400" b="1" dirty="0">
                <a:solidFill>
                  <a:schemeClr val="bg1"/>
                </a:solidFill>
                <a:latin typeface="Times New Roman" pitchFamily="18" charset="0"/>
              </a:rPr>
              <a:t>Tárgyalás és megállapodás</a:t>
            </a:r>
            <a:r>
              <a:rPr lang="hu-HU" sz="2000" dirty="0">
                <a:solidFill>
                  <a:schemeClr val="bg1"/>
                </a:solidFill>
                <a:latin typeface="Times New Roman" pitchFamily="18" charset="0"/>
              </a:rPr>
              <a:t> </a:t>
            </a:r>
          </a:p>
          <a:p>
            <a:pPr marL="92075">
              <a:lnSpc>
                <a:spcPct val="90000"/>
              </a:lnSpc>
            </a:pPr>
            <a:r>
              <a:rPr lang="hu-HU" sz="2000" dirty="0">
                <a:solidFill>
                  <a:schemeClr val="bg1"/>
                </a:solidFill>
                <a:latin typeface="Times New Roman" pitchFamily="18" charset="0"/>
              </a:rPr>
              <a:t>(európai szintű </a:t>
            </a:r>
          </a:p>
          <a:p>
            <a:pPr marL="92075">
              <a:lnSpc>
                <a:spcPct val="90000"/>
              </a:lnSpc>
            </a:pPr>
            <a:r>
              <a:rPr lang="hu-HU" sz="2000" dirty="0">
                <a:solidFill>
                  <a:schemeClr val="bg1"/>
                </a:solidFill>
                <a:latin typeface="Times New Roman" pitchFamily="18" charset="0"/>
              </a:rPr>
              <a:t>alku)</a:t>
            </a:r>
          </a:p>
        </p:txBody>
      </p:sp>
      <p:sp>
        <p:nvSpPr>
          <p:cNvPr id="6" name="Rectangle 4">
            <a:extLst>
              <a:ext uri="{FF2B5EF4-FFF2-40B4-BE49-F238E27FC236}">
                <a16:creationId xmlns:a16="http://schemas.microsoft.com/office/drawing/2014/main" id="{FC76AF15-B9D6-4251-BDE5-9FD3DD0F5F79}"/>
              </a:ext>
            </a:extLst>
          </p:cNvPr>
          <p:cNvSpPr>
            <a:spLocks noChangeArrowheads="1"/>
          </p:cNvSpPr>
          <p:nvPr/>
        </p:nvSpPr>
        <p:spPr bwMode="auto">
          <a:xfrm>
            <a:off x="5724525" y="2565400"/>
            <a:ext cx="2519363" cy="1008063"/>
          </a:xfrm>
          <a:prstGeom prst="rect">
            <a:avLst/>
          </a:prstGeom>
          <a:solidFill>
            <a:schemeClr val="accent1"/>
          </a:solidFill>
          <a:ln w="38100">
            <a:solidFill>
              <a:srgbClr val="000099"/>
            </a:solidFill>
            <a:miter lim="800000"/>
            <a:headEnd/>
            <a:tailEnd/>
          </a:ln>
          <a:effectLst/>
        </p:spPr>
        <p:txBody>
          <a:bodyPr lIns="0" tIns="0" rIns="0" bIns="0"/>
          <a:lstStyle/>
          <a:p>
            <a:pPr marL="92075">
              <a:lnSpc>
                <a:spcPct val="80000"/>
              </a:lnSpc>
              <a:spcBef>
                <a:spcPts val="600"/>
              </a:spcBef>
            </a:pPr>
            <a:r>
              <a:rPr lang="hu-HU" sz="2400" b="1" dirty="0">
                <a:solidFill>
                  <a:schemeClr val="bg1"/>
                </a:solidFill>
                <a:latin typeface="Times New Roman" pitchFamily="18" charset="0"/>
              </a:rPr>
              <a:t>Autonóm </a:t>
            </a:r>
          </a:p>
          <a:p>
            <a:pPr marL="92075">
              <a:lnSpc>
                <a:spcPct val="80000"/>
              </a:lnSpc>
            </a:pPr>
            <a:r>
              <a:rPr lang="hu-HU" sz="2400" b="1" dirty="0">
                <a:solidFill>
                  <a:schemeClr val="bg1"/>
                </a:solidFill>
                <a:latin typeface="Times New Roman" pitchFamily="18" charset="0"/>
              </a:rPr>
              <a:t>párbeszéd</a:t>
            </a:r>
            <a:endParaRPr lang="hu-HU" sz="2400" b="1" baseline="30000" dirty="0">
              <a:solidFill>
                <a:schemeClr val="bg1"/>
              </a:solidFill>
              <a:latin typeface="Times New Roman" pitchFamily="18" charset="0"/>
            </a:endParaRPr>
          </a:p>
          <a:p>
            <a:pPr marL="92075">
              <a:lnSpc>
                <a:spcPct val="80000"/>
              </a:lnSpc>
              <a:spcBef>
                <a:spcPts val="600"/>
              </a:spcBef>
            </a:pPr>
            <a:r>
              <a:rPr lang="hu-HU" sz="2000" dirty="0">
                <a:solidFill>
                  <a:schemeClr val="bg1"/>
                </a:solidFill>
                <a:latin typeface="Times New Roman" pitchFamily="18" charset="0"/>
              </a:rPr>
              <a:t>(közös állásfoglalás)</a:t>
            </a:r>
          </a:p>
        </p:txBody>
      </p:sp>
      <p:sp>
        <p:nvSpPr>
          <p:cNvPr id="7" name="Rectangle 5">
            <a:extLst>
              <a:ext uri="{FF2B5EF4-FFF2-40B4-BE49-F238E27FC236}">
                <a16:creationId xmlns:a16="http://schemas.microsoft.com/office/drawing/2014/main" id="{B2D71381-7564-4088-A6F4-2FEB4F57D7C7}"/>
              </a:ext>
            </a:extLst>
          </p:cNvPr>
          <p:cNvSpPr>
            <a:spLocks noChangeArrowheads="1"/>
          </p:cNvSpPr>
          <p:nvPr/>
        </p:nvSpPr>
        <p:spPr bwMode="auto">
          <a:xfrm>
            <a:off x="4427538" y="3573463"/>
            <a:ext cx="3816350" cy="936625"/>
          </a:xfrm>
          <a:prstGeom prst="rect">
            <a:avLst/>
          </a:prstGeom>
          <a:solidFill>
            <a:schemeClr val="accent1"/>
          </a:solidFill>
          <a:ln w="38100">
            <a:solidFill>
              <a:srgbClr val="000099"/>
            </a:solidFill>
            <a:miter lim="800000"/>
            <a:headEnd/>
            <a:tailEnd/>
          </a:ln>
          <a:effectLst/>
        </p:spPr>
        <p:txBody>
          <a:bodyPr lIns="0" tIns="0" rIns="0" bIns="0"/>
          <a:lstStyle/>
          <a:p>
            <a:pPr marL="92075">
              <a:lnSpc>
                <a:spcPct val="80000"/>
              </a:lnSpc>
              <a:spcBef>
                <a:spcPts val="600"/>
              </a:spcBef>
            </a:pPr>
            <a:r>
              <a:rPr lang="hu-HU" sz="2400" b="1" dirty="0">
                <a:solidFill>
                  <a:schemeClr val="bg1"/>
                </a:solidFill>
                <a:latin typeface="Times New Roman" pitchFamily="18" charset="0"/>
              </a:rPr>
              <a:t>Közös politikaformálás és </a:t>
            </a:r>
          </a:p>
          <a:p>
            <a:pPr marL="92075">
              <a:lnSpc>
                <a:spcPct val="80000"/>
              </a:lnSpc>
            </a:pPr>
            <a:r>
              <a:rPr lang="hu-HU" sz="2400" b="1" dirty="0">
                <a:solidFill>
                  <a:schemeClr val="bg1"/>
                </a:solidFill>
                <a:latin typeface="Times New Roman" pitchFamily="18" charset="0"/>
              </a:rPr>
              <a:t>megvalósítás (</a:t>
            </a:r>
            <a:r>
              <a:rPr lang="hu-HU" sz="2400" b="1" dirty="0" err="1">
                <a:solidFill>
                  <a:schemeClr val="bg1"/>
                </a:solidFill>
                <a:latin typeface="Times New Roman" pitchFamily="18" charset="0"/>
              </a:rPr>
              <a:t>Fogl</a:t>
            </a:r>
            <a:r>
              <a:rPr lang="hu-HU" sz="2400" b="1" dirty="0">
                <a:solidFill>
                  <a:schemeClr val="bg1"/>
                </a:solidFill>
                <a:latin typeface="Times New Roman" pitchFamily="18" charset="0"/>
              </a:rPr>
              <a:t>. Áll. Biz.)</a:t>
            </a:r>
            <a:endParaRPr lang="hu-HU" sz="2400" dirty="0">
              <a:solidFill>
                <a:schemeClr val="bg1"/>
              </a:solidFill>
              <a:latin typeface="Times New Roman" pitchFamily="18" charset="0"/>
            </a:endParaRPr>
          </a:p>
          <a:p>
            <a:pPr marL="92075">
              <a:lnSpc>
                <a:spcPct val="80000"/>
              </a:lnSpc>
            </a:pPr>
            <a:r>
              <a:rPr lang="hu-HU" sz="2000" dirty="0">
                <a:solidFill>
                  <a:schemeClr val="bg1"/>
                </a:solidFill>
                <a:latin typeface="Times New Roman" pitchFamily="18" charset="0"/>
              </a:rPr>
              <a:t>("</a:t>
            </a:r>
            <a:r>
              <a:rPr lang="hu-HU" sz="2000" dirty="0" err="1">
                <a:solidFill>
                  <a:schemeClr val="bg1"/>
                </a:solidFill>
                <a:latin typeface="Times New Roman" pitchFamily="18" charset="0"/>
              </a:rPr>
              <a:t>concertation</a:t>
            </a:r>
            <a:r>
              <a:rPr lang="hu-HU" sz="2000" dirty="0">
                <a:solidFill>
                  <a:schemeClr val="bg1"/>
                </a:solidFill>
                <a:latin typeface="Times New Roman" pitchFamily="18" charset="0"/>
              </a:rPr>
              <a:t>")</a:t>
            </a:r>
          </a:p>
        </p:txBody>
      </p:sp>
      <p:sp>
        <p:nvSpPr>
          <p:cNvPr id="8" name="Rectangle 6">
            <a:extLst>
              <a:ext uri="{FF2B5EF4-FFF2-40B4-BE49-F238E27FC236}">
                <a16:creationId xmlns:a16="http://schemas.microsoft.com/office/drawing/2014/main" id="{BB11DE47-58E2-4995-B775-57CD83C8F1D9}"/>
              </a:ext>
            </a:extLst>
          </p:cNvPr>
          <p:cNvSpPr>
            <a:spLocks noChangeArrowheads="1"/>
          </p:cNvSpPr>
          <p:nvPr/>
        </p:nvSpPr>
        <p:spPr bwMode="auto">
          <a:xfrm>
            <a:off x="1692275" y="4508500"/>
            <a:ext cx="6551613" cy="1081088"/>
          </a:xfrm>
          <a:prstGeom prst="rect">
            <a:avLst/>
          </a:prstGeom>
          <a:solidFill>
            <a:schemeClr val="accent1"/>
          </a:solidFill>
          <a:ln w="38100">
            <a:solidFill>
              <a:srgbClr val="000099"/>
            </a:solidFill>
            <a:miter lim="800000"/>
            <a:headEnd/>
            <a:tailEnd/>
          </a:ln>
          <a:effectLst/>
        </p:spPr>
        <p:txBody>
          <a:bodyPr lIns="0" tIns="0" rIns="0" bIns="0"/>
          <a:lstStyle/>
          <a:p>
            <a:pPr marL="92075">
              <a:spcBef>
                <a:spcPts val="600"/>
              </a:spcBef>
            </a:pPr>
            <a:r>
              <a:rPr lang="hu-HU" sz="2400" b="1" dirty="0">
                <a:solidFill>
                  <a:schemeClr val="bg1"/>
                </a:solidFill>
                <a:latin typeface="Times New Roman" pitchFamily="18" charset="0"/>
              </a:rPr>
              <a:t>Konzultáció</a:t>
            </a:r>
          </a:p>
          <a:p>
            <a:pPr marL="92075"/>
            <a:r>
              <a:rPr lang="hu-HU" sz="2000" dirty="0">
                <a:solidFill>
                  <a:schemeClr val="bg1"/>
                </a:solidFill>
                <a:latin typeface="Times New Roman" pitchFamily="18" charset="0"/>
              </a:rPr>
              <a:t>(a szociális partnerek véleményének megismerése, </a:t>
            </a:r>
          </a:p>
          <a:p>
            <a:pPr marL="92075"/>
            <a:r>
              <a:rPr lang="hu-HU" sz="2000" dirty="0">
                <a:solidFill>
                  <a:schemeClr val="bg1"/>
                </a:solidFill>
                <a:latin typeface="Times New Roman" pitchFamily="18" charset="0"/>
              </a:rPr>
              <a:t>mérlegelése, figyelembevétele)</a:t>
            </a:r>
          </a:p>
        </p:txBody>
      </p:sp>
      <p:sp>
        <p:nvSpPr>
          <p:cNvPr id="9" name="Rectangle 7">
            <a:extLst>
              <a:ext uri="{FF2B5EF4-FFF2-40B4-BE49-F238E27FC236}">
                <a16:creationId xmlns:a16="http://schemas.microsoft.com/office/drawing/2014/main" id="{A3EAB876-FB00-497D-AA4C-AF8F948A3995}"/>
              </a:ext>
            </a:extLst>
          </p:cNvPr>
          <p:cNvSpPr>
            <a:spLocks noChangeArrowheads="1"/>
          </p:cNvSpPr>
          <p:nvPr/>
        </p:nvSpPr>
        <p:spPr bwMode="auto">
          <a:xfrm>
            <a:off x="6588125" y="5589588"/>
            <a:ext cx="1655763" cy="503237"/>
          </a:xfrm>
          <a:prstGeom prst="rect">
            <a:avLst/>
          </a:prstGeom>
          <a:solidFill>
            <a:schemeClr val="accent1"/>
          </a:solidFill>
          <a:ln w="38100">
            <a:solidFill>
              <a:srgbClr val="000099"/>
            </a:solidFill>
            <a:miter lim="800000"/>
            <a:headEnd/>
            <a:tailEnd/>
          </a:ln>
          <a:effectLst/>
        </p:spPr>
        <p:txBody>
          <a:bodyPr lIns="0" tIns="0" rIns="0" bIns="0"/>
          <a:lstStyle/>
          <a:p>
            <a:pPr algn="l">
              <a:spcBef>
                <a:spcPts val="900"/>
              </a:spcBef>
            </a:pPr>
            <a:r>
              <a:rPr lang="hu-HU" sz="2400" b="1">
                <a:solidFill>
                  <a:schemeClr val="bg1"/>
                </a:solidFill>
                <a:latin typeface="Times New Roman" pitchFamily="18" charset="0"/>
              </a:rPr>
              <a:t> 1993</a:t>
            </a:r>
            <a:endParaRPr lang="hu-HU" sz="2400">
              <a:solidFill>
                <a:schemeClr val="bg1"/>
              </a:solidFill>
              <a:latin typeface="Times New Roman" pitchFamily="18" charset="0"/>
            </a:endParaRPr>
          </a:p>
        </p:txBody>
      </p:sp>
      <p:sp>
        <p:nvSpPr>
          <p:cNvPr id="10" name="Rectangle 8">
            <a:extLst>
              <a:ext uri="{FF2B5EF4-FFF2-40B4-BE49-F238E27FC236}">
                <a16:creationId xmlns:a16="http://schemas.microsoft.com/office/drawing/2014/main" id="{BD292329-AF33-41EB-B295-E14A1EE4358E}"/>
              </a:ext>
            </a:extLst>
          </p:cNvPr>
          <p:cNvSpPr>
            <a:spLocks noChangeArrowheads="1"/>
          </p:cNvSpPr>
          <p:nvPr/>
        </p:nvSpPr>
        <p:spPr bwMode="auto">
          <a:xfrm>
            <a:off x="5651500" y="5589588"/>
            <a:ext cx="935038" cy="503237"/>
          </a:xfrm>
          <a:prstGeom prst="rect">
            <a:avLst/>
          </a:prstGeom>
          <a:solidFill>
            <a:schemeClr val="accent1"/>
          </a:solidFill>
          <a:ln w="38100">
            <a:solidFill>
              <a:srgbClr val="000099"/>
            </a:solidFill>
            <a:miter lim="800000"/>
            <a:headEnd/>
            <a:tailEnd/>
          </a:ln>
          <a:effectLst/>
        </p:spPr>
        <p:txBody>
          <a:bodyPr lIns="0" tIns="0" rIns="0" bIns="0"/>
          <a:lstStyle/>
          <a:p>
            <a:pPr algn="l">
              <a:spcBef>
                <a:spcPts val="900"/>
              </a:spcBef>
            </a:pPr>
            <a:r>
              <a:rPr lang="hu-HU" sz="2400" b="1">
                <a:solidFill>
                  <a:schemeClr val="bg1"/>
                </a:solidFill>
                <a:latin typeface="Times New Roman" pitchFamily="18" charset="0"/>
              </a:rPr>
              <a:t>  1985</a:t>
            </a:r>
            <a:endParaRPr lang="hu-HU" sz="2400">
              <a:solidFill>
                <a:schemeClr val="bg1"/>
              </a:solidFill>
              <a:latin typeface="Times New Roman" pitchFamily="18" charset="0"/>
            </a:endParaRPr>
          </a:p>
        </p:txBody>
      </p:sp>
      <p:sp>
        <p:nvSpPr>
          <p:cNvPr id="11" name="Rectangle 9">
            <a:extLst>
              <a:ext uri="{FF2B5EF4-FFF2-40B4-BE49-F238E27FC236}">
                <a16:creationId xmlns:a16="http://schemas.microsoft.com/office/drawing/2014/main" id="{029ADE12-8483-402D-A444-4F999BBFF190}"/>
              </a:ext>
            </a:extLst>
          </p:cNvPr>
          <p:cNvSpPr>
            <a:spLocks noChangeArrowheads="1"/>
          </p:cNvSpPr>
          <p:nvPr/>
        </p:nvSpPr>
        <p:spPr bwMode="auto">
          <a:xfrm>
            <a:off x="4427538" y="5589588"/>
            <a:ext cx="1296987" cy="503237"/>
          </a:xfrm>
          <a:prstGeom prst="rect">
            <a:avLst/>
          </a:prstGeom>
          <a:solidFill>
            <a:schemeClr val="accent1"/>
          </a:solidFill>
          <a:ln w="38100">
            <a:solidFill>
              <a:srgbClr val="000099"/>
            </a:solidFill>
            <a:miter lim="800000"/>
            <a:headEnd/>
            <a:tailEnd/>
          </a:ln>
          <a:effectLst/>
        </p:spPr>
        <p:txBody>
          <a:bodyPr lIns="0" tIns="0" rIns="0" bIns="0"/>
          <a:lstStyle/>
          <a:p>
            <a:pPr algn="l">
              <a:spcBef>
                <a:spcPts val="900"/>
              </a:spcBef>
            </a:pPr>
            <a:r>
              <a:rPr lang="hu-HU" sz="2400" b="1">
                <a:solidFill>
                  <a:schemeClr val="bg1"/>
                </a:solidFill>
                <a:latin typeface="Times New Roman" pitchFamily="18" charset="0"/>
              </a:rPr>
              <a:t> 1970</a:t>
            </a:r>
            <a:endParaRPr lang="hu-HU" sz="2400">
              <a:solidFill>
                <a:schemeClr val="bg1"/>
              </a:solidFill>
              <a:latin typeface="Times New Roman" pitchFamily="18" charset="0"/>
            </a:endParaRPr>
          </a:p>
        </p:txBody>
      </p:sp>
      <p:sp>
        <p:nvSpPr>
          <p:cNvPr id="12" name="Rectangle 10">
            <a:extLst>
              <a:ext uri="{FF2B5EF4-FFF2-40B4-BE49-F238E27FC236}">
                <a16:creationId xmlns:a16="http://schemas.microsoft.com/office/drawing/2014/main" id="{AD47F1BE-3BCB-4D67-855F-7B03B48EECFB}"/>
              </a:ext>
            </a:extLst>
          </p:cNvPr>
          <p:cNvSpPr>
            <a:spLocks noChangeArrowheads="1"/>
          </p:cNvSpPr>
          <p:nvPr/>
        </p:nvSpPr>
        <p:spPr bwMode="auto">
          <a:xfrm>
            <a:off x="1692275" y="5589588"/>
            <a:ext cx="2735263" cy="503237"/>
          </a:xfrm>
          <a:prstGeom prst="rect">
            <a:avLst/>
          </a:prstGeom>
          <a:solidFill>
            <a:schemeClr val="accent1"/>
          </a:solidFill>
          <a:ln w="38100">
            <a:solidFill>
              <a:srgbClr val="000099"/>
            </a:solidFill>
            <a:miter lim="800000"/>
            <a:headEnd/>
            <a:tailEnd/>
          </a:ln>
          <a:effectLst/>
        </p:spPr>
        <p:txBody>
          <a:bodyPr lIns="0" tIns="0" rIns="0" bIns="0"/>
          <a:lstStyle/>
          <a:p>
            <a:pPr algn="l">
              <a:spcBef>
                <a:spcPts val="900"/>
              </a:spcBef>
            </a:pPr>
            <a:r>
              <a:rPr lang="hu-HU" sz="2400" b="1">
                <a:solidFill>
                  <a:schemeClr val="bg1"/>
                </a:solidFill>
                <a:latin typeface="Times New Roman" pitchFamily="18" charset="0"/>
              </a:rPr>
              <a:t> 1957</a:t>
            </a:r>
            <a:endParaRPr lang="hu-HU" sz="2400">
              <a:solidFill>
                <a:schemeClr val="bg1"/>
              </a:solidFill>
              <a:latin typeface="Times New Roman" pitchFamily="18" charset="0"/>
            </a:endParaRPr>
          </a:p>
        </p:txBody>
      </p:sp>
      <p:sp>
        <p:nvSpPr>
          <p:cNvPr id="13" name="Text Box 11">
            <a:extLst>
              <a:ext uri="{FF2B5EF4-FFF2-40B4-BE49-F238E27FC236}">
                <a16:creationId xmlns:a16="http://schemas.microsoft.com/office/drawing/2014/main" id="{E475A32C-0106-4EDA-A5AE-FA169F80CB5B}"/>
              </a:ext>
            </a:extLst>
          </p:cNvPr>
          <p:cNvSpPr txBox="1">
            <a:spLocks noChangeArrowheads="1"/>
          </p:cNvSpPr>
          <p:nvPr/>
        </p:nvSpPr>
        <p:spPr bwMode="auto">
          <a:xfrm>
            <a:off x="971550" y="6308725"/>
            <a:ext cx="6480175" cy="244475"/>
          </a:xfrm>
          <a:prstGeom prst="rect">
            <a:avLst/>
          </a:prstGeom>
          <a:noFill/>
          <a:ln w="9525">
            <a:noFill/>
            <a:miter lim="800000"/>
            <a:headEnd/>
            <a:tailEnd/>
          </a:ln>
          <a:effectLst/>
        </p:spPr>
        <p:txBody>
          <a:bodyPr>
            <a:spAutoFit/>
          </a:bodyPr>
          <a:lstStyle/>
          <a:p>
            <a:pPr algn="l">
              <a:spcBef>
                <a:spcPct val="50000"/>
              </a:spcBef>
            </a:pPr>
            <a:r>
              <a:rPr lang="hu-HU" sz="1000">
                <a:latin typeface="Times New Roman" pitchFamily="18" charset="0"/>
              </a:rPr>
              <a:t>Forrás: Ladó Mária: Az európai szociális párbeszéd Munkaügyi Szemle 2000. 4., 44. o.</a:t>
            </a:r>
          </a:p>
        </p:txBody>
      </p:sp>
      <p:sp>
        <p:nvSpPr>
          <p:cNvPr id="3" name="Dia számának helye 2">
            <a:extLst>
              <a:ext uri="{FF2B5EF4-FFF2-40B4-BE49-F238E27FC236}">
                <a16:creationId xmlns:a16="http://schemas.microsoft.com/office/drawing/2014/main" id="{893A7458-E2E6-47D1-890C-B55975F5C18C}"/>
              </a:ext>
            </a:extLst>
          </p:cNvPr>
          <p:cNvSpPr>
            <a:spLocks noGrp="1"/>
          </p:cNvSpPr>
          <p:nvPr>
            <p:ph type="sldNum" sz="quarter" idx="4"/>
          </p:nvPr>
        </p:nvSpPr>
        <p:spPr/>
        <p:txBody>
          <a:bodyPr/>
          <a:lstStyle/>
          <a:p>
            <a:fld id="{8D20C33D-EA57-4869-B900-AF436949CCB6}" type="slidenum">
              <a:rPr lang="hu-HU" smtClean="0"/>
              <a:pPr/>
              <a:t>24</a:t>
            </a:fld>
            <a:r>
              <a:rPr lang="hu-HU"/>
              <a:t>/26</a:t>
            </a:r>
            <a:endParaRPr lang="hu-HU" dirty="0"/>
          </a:p>
        </p:txBody>
      </p:sp>
    </p:spTree>
    <p:extLst>
      <p:ext uri="{BB962C8B-B14F-4D97-AF65-F5344CB8AC3E}">
        <p14:creationId xmlns:p14="http://schemas.microsoft.com/office/powerpoint/2010/main" val="296083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FC101CF-EDE3-4EA1-9402-0BEC05E0B097}"/>
              </a:ext>
            </a:extLst>
          </p:cNvPr>
          <p:cNvSpPr>
            <a:spLocks noGrp="1"/>
          </p:cNvSpPr>
          <p:nvPr>
            <p:ph type="title"/>
          </p:nvPr>
        </p:nvSpPr>
        <p:spPr/>
        <p:txBody>
          <a:bodyPr/>
          <a:lstStyle/>
          <a:p>
            <a:r>
              <a:rPr lang="hu-HU" dirty="0"/>
              <a:t>EU-szintű szociális partnerség</a:t>
            </a:r>
          </a:p>
        </p:txBody>
      </p:sp>
      <p:sp>
        <p:nvSpPr>
          <p:cNvPr id="5" name="Text Box 4">
            <a:extLst>
              <a:ext uri="{FF2B5EF4-FFF2-40B4-BE49-F238E27FC236}">
                <a16:creationId xmlns:a16="http://schemas.microsoft.com/office/drawing/2014/main" id="{6187FDE7-40BD-494A-8551-AA6E30D3F8A3}"/>
              </a:ext>
            </a:extLst>
          </p:cNvPr>
          <p:cNvSpPr txBox="1">
            <a:spLocks noChangeArrowheads="1"/>
          </p:cNvSpPr>
          <p:nvPr/>
        </p:nvSpPr>
        <p:spPr bwMode="auto">
          <a:xfrm>
            <a:off x="755650" y="1557338"/>
            <a:ext cx="1871663" cy="711200"/>
          </a:xfrm>
          <a:prstGeom prst="rect">
            <a:avLst/>
          </a:prstGeom>
          <a:noFill/>
          <a:ln w="9525">
            <a:solidFill>
              <a:srgbClr val="000099"/>
            </a:solidFill>
            <a:miter lim="800000"/>
            <a:headEnd/>
            <a:tailEnd/>
          </a:ln>
          <a:effectLst/>
        </p:spPr>
        <p:txBody>
          <a:bodyPr>
            <a:spAutoFit/>
          </a:bodyPr>
          <a:lstStyle/>
          <a:p>
            <a:pPr>
              <a:spcBef>
                <a:spcPct val="50000"/>
              </a:spcBef>
            </a:pPr>
            <a:r>
              <a:rPr lang="hu-HU" sz="2000" b="1"/>
              <a:t>Szociális probléma</a:t>
            </a:r>
          </a:p>
        </p:txBody>
      </p:sp>
      <p:sp>
        <p:nvSpPr>
          <p:cNvPr id="6" name="Text Box 5">
            <a:extLst>
              <a:ext uri="{FF2B5EF4-FFF2-40B4-BE49-F238E27FC236}">
                <a16:creationId xmlns:a16="http://schemas.microsoft.com/office/drawing/2014/main" id="{59ABB615-37B6-4641-AEB4-29656D24E7DF}"/>
              </a:ext>
            </a:extLst>
          </p:cNvPr>
          <p:cNvSpPr txBox="1">
            <a:spLocks noChangeArrowheads="1"/>
          </p:cNvSpPr>
          <p:nvPr/>
        </p:nvSpPr>
        <p:spPr bwMode="auto">
          <a:xfrm>
            <a:off x="755650" y="2708275"/>
            <a:ext cx="1871663" cy="711200"/>
          </a:xfrm>
          <a:prstGeom prst="rect">
            <a:avLst/>
          </a:prstGeom>
          <a:noFill/>
          <a:ln w="9525">
            <a:solidFill>
              <a:srgbClr val="000099"/>
            </a:solidFill>
            <a:miter lim="800000"/>
            <a:headEnd/>
            <a:tailEnd/>
          </a:ln>
          <a:effectLst/>
        </p:spPr>
        <p:txBody>
          <a:bodyPr>
            <a:spAutoFit/>
          </a:bodyPr>
          <a:lstStyle/>
          <a:p>
            <a:pPr>
              <a:spcBef>
                <a:spcPct val="50000"/>
              </a:spcBef>
            </a:pPr>
            <a:r>
              <a:rPr lang="hu-HU" sz="2000" b="1"/>
              <a:t>Európai Bizottság</a:t>
            </a:r>
          </a:p>
        </p:txBody>
      </p:sp>
      <p:sp>
        <p:nvSpPr>
          <p:cNvPr id="7" name="Text Box 6">
            <a:extLst>
              <a:ext uri="{FF2B5EF4-FFF2-40B4-BE49-F238E27FC236}">
                <a16:creationId xmlns:a16="http://schemas.microsoft.com/office/drawing/2014/main" id="{53D1CDDE-F41F-4B6F-B10C-8CFA9F605E2A}"/>
              </a:ext>
            </a:extLst>
          </p:cNvPr>
          <p:cNvSpPr txBox="1">
            <a:spLocks noChangeArrowheads="1"/>
          </p:cNvSpPr>
          <p:nvPr/>
        </p:nvSpPr>
        <p:spPr bwMode="auto">
          <a:xfrm>
            <a:off x="755650" y="3789363"/>
            <a:ext cx="1871663" cy="406400"/>
          </a:xfrm>
          <a:prstGeom prst="rect">
            <a:avLst/>
          </a:prstGeom>
          <a:noFill/>
          <a:ln w="9525">
            <a:solidFill>
              <a:srgbClr val="000099"/>
            </a:solidFill>
            <a:miter lim="800000"/>
            <a:headEnd/>
            <a:tailEnd/>
          </a:ln>
          <a:effectLst/>
        </p:spPr>
        <p:txBody>
          <a:bodyPr>
            <a:spAutoFit/>
          </a:bodyPr>
          <a:lstStyle/>
          <a:p>
            <a:pPr>
              <a:spcBef>
                <a:spcPct val="50000"/>
              </a:spcBef>
            </a:pPr>
            <a:r>
              <a:rPr lang="hu-HU" sz="2000" b="1"/>
              <a:t>irányelv</a:t>
            </a:r>
          </a:p>
        </p:txBody>
      </p:sp>
      <p:sp>
        <p:nvSpPr>
          <p:cNvPr id="8" name="Text Box 8">
            <a:extLst>
              <a:ext uri="{FF2B5EF4-FFF2-40B4-BE49-F238E27FC236}">
                <a16:creationId xmlns:a16="http://schemas.microsoft.com/office/drawing/2014/main" id="{B27C4619-0AFB-4949-9CDF-6694FC9C179F}"/>
              </a:ext>
            </a:extLst>
          </p:cNvPr>
          <p:cNvSpPr txBox="1">
            <a:spLocks noChangeArrowheads="1"/>
          </p:cNvSpPr>
          <p:nvPr/>
        </p:nvSpPr>
        <p:spPr bwMode="auto">
          <a:xfrm>
            <a:off x="4067175" y="2205038"/>
            <a:ext cx="4608513" cy="406400"/>
          </a:xfrm>
          <a:prstGeom prst="rect">
            <a:avLst/>
          </a:prstGeom>
          <a:noFill/>
          <a:ln w="9525">
            <a:solidFill>
              <a:srgbClr val="000099"/>
            </a:solidFill>
            <a:miter lim="800000"/>
            <a:headEnd/>
            <a:tailEnd/>
          </a:ln>
          <a:effectLst/>
        </p:spPr>
        <p:txBody>
          <a:bodyPr>
            <a:spAutoFit/>
          </a:bodyPr>
          <a:lstStyle/>
          <a:p>
            <a:pPr>
              <a:spcBef>
                <a:spcPct val="50000"/>
              </a:spcBef>
            </a:pPr>
            <a:r>
              <a:rPr lang="hu-HU" sz="2000" b="1"/>
              <a:t>Európai szociális partnerek (MA+SZ)</a:t>
            </a:r>
          </a:p>
        </p:txBody>
      </p:sp>
      <p:sp>
        <p:nvSpPr>
          <p:cNvPr id="9" name="Line 10">
            <a:extLst>
              <a:ext uri="{FF2B5EF4-FFF2-40B4-BE49-F238E27FC236}">
                <a16:creationId xmlns:a16="http://schemas.microsoft.com/office/drawing/2014/main" id="{22716DB4-441E-4E65-8ED0-78896D8F9F28}"/>
              </a:ext>
            </a:extLst>
          </p:cNvPr>
          <p:cNvSpPr>
            <a:spLocks noChangeShapeType="1"/>
          </p:cNvSpPr>
          <p:nvPr/>
        </p:nvSpPr>
        <p:spPr bwMode="auto">
          <a:xfrm>
            <a:off x="1403350" y="2276475"/>
            <a:ext cx="0" cy="431800"/>
          </a:xfrm>
          <a:prstGeom prst="line">
            <a:avLst/>
          </a:prstGeom>
          <a:noFill/>
          <a:ln w="28575">
            <a:solidFill>
              <a:srgbClr val="000099"/>
            </a:solidFill>
            <a:round/>
            <a:headEnd/>
            <a:tailEnd type="arrow" w="med" len="med"/>
          </a:ln>
          <a:effectLst/>
        </p:spPr>
        <p:txBody>
          <a:bodyPr/>
          <a:lstStyle/>
          <a:p>
            <a:endParaRPr lang="hu-HU"/>
          </a:p>
        </p:txBody>
      </p:sp>
      <p:sp>
        <p:nvSpPr>
          <p:cNvPr id="10" name="Line 11">
            <a:extLst>
              <a:ext uri="{FF2B5EF4-FFF2-40B4-BE49-F238E27FC236}">
                <a16:creationId xmlns:a16="http://schemas.microsoft.com/office/drawing/2014/main" id="{307B5F72-4659-4538-91D4-746C8FDCEC83}"/>
              </a:ext>
            </a:extLst>
          </p:cNvPr>
          <p:cNvSpPr>
            <a:spLocks noChangeShapeType="1"/>
          </p:cNvSpPr>
          <p:nvPr/>
        </p:nvSpPr>
        <p:spPr bwMode="auto">
          <a:xfrm>
            <a:off x="1403350" y="3429000"/>
            <a:ext cx="0" cy="360363"/>
          </a:xfrm>
          <a:prstGeom prst="line">
            <a:avLst/>
          </a:prstGeom>
          <a:noFill/>
          <a:ln w="28575">
            <a:solidFill>
              <a:srgbClr val="000099"/>
            </a:solidFill>
            <a:round/>
            <a:headEnd/>
            <a:tailEnd type="arrow" w="med" len="med"/>
          </a:ln>
          <a:effectLst/>
        </p:spPr>
        <p:txBody>
          <a:bodyPr/>
          <a:lstStyle/>
          <a:p>
            <a:endParaRPr lang="hu-HU"/>
          </a:p>
        </p:txBody>
      </p:sp>
      <p:sp>
        <p:nvSpPr>
          <p:cNvPr id="11" name="Line 12">
            <a:extLst>
              <a:ext uri="{FF2B5EF4-FFF2-40B4-BE49-F238E27FC236}">
                <a16:creationId xmlns:a16="http://schemas.microsoft.com/office/drawing/2014/main" id="{6A8311C9-C6D9-4337-AFEE-6C48DADF6A23}"/>
              </a:ext>
            </a:extLst>
          </p:cNvPr>
          <p:cNvSpPr>
            <a:spLocks noChangeShapeType="1"/>
          </p:cNvSpPr>
          <p:nvPr/>
        </p:nvSpPr>
        <p:spPr bwMode="auto">
          <a:xfrm>
            <a:off x="1403350" y="2420938"/>
            <a:ext cx="2663825" cy="0"/>
          </a:xfrm>
          <a:prstGeom prst="line">
            <a:avLst/>
          </a:prstGeom>
          <a:noFill/>
          <a:ln w="28575">
            <a:solidFill>
              <a:srgbClr val="000099"/>
            </a:solidFill>
            <a:round/>
            <a:headEnd type="arrow" w="med" len="med"/>
            <a:tailEnd type="arrow" w="med" len="med"/>
          </a:ln>
          <a:effectLst/>
        </p:spPr>
        <p:txBody>
          <a:bodyPr/>
          <a:lstStyle/>
          <a:p>
            <a:endParaRPr lang="hu-HU"/>
          </a:p>
        </p:txBody>
      </p:sp>
      <p:sp>
        <p:nvSpPr>
          <p:cNvPr id="12" name="AutoShape 13">
            <a:extLst>
              <a:ext uri="{FF2B5EF4-FFF2-40B4-BE49-F238E27FC236}">
                <a16:creationId xmlns:a16="http://schemas.microsoft.com/office/drawing/2014/main" id="{E4D99A99-97DC-40EB-9428-61709596B841}"/>
              </a:ext>
            </a:extLst>
          </p:cNvPr>
          <p:cNvSpPr>
            <a:spLocks noChangeArrowheads="1"/>
          </p:cNvSpPr>
          <p:nvPr/>
        </p:nvSpPr>
        <p:spPr bwMode="auto">
          <a:xfrm>
            <a:off x="3132138" y="1557338"/>
            <a:ext cx="1584325" cy="358775"/>
          </a:xfrm>
          <a:prstGeom prst="wedgeRoundRectCallout">
            <a:avLst>
              <a:gd name="adj1" fmla="val -43787"/>
              <a:gd name="adj2" fmla="val 166815"/>
              <a:gd name="adj3" fmla="val 16667"/>
            </a:avLst>
          </a:prstGeom>
          <a:solidFill>
            <a:srgbClr val="FFFFFF"/>
          </a:solidFill>
          <a:ln w="9525" algn="ctr">
            <a:solidFill>
              <a:srgbClr val="000099"/>
            </a:solidFill>
            <a:miter lim="800000"/>
            <a:headEnd/>
            <a:tailEnd/>
          </a:ln>
          <a:effectLst/>
        </p:spPr>
        <p:txBody>
          <a:bodyPr/>
          <a:lstStyle/>
          <a:p>
            <a:pPr algn="l"/>
            <a:r>
              <a:rPr lang="hu-HU"/>
              <a:t> konzultáció</a:t>
            </a:r>
          </a:p>
        </p:txBody>
      </p:sp>
      <p:sp>
        <p:nvSpPr>
          <p:cNvPr id="13" name="Line 14">
            <a:extLst>
              <a:ext uri="{FF2B5EF4-FFF2-40B4-BE49-F238E27FC236}">
                <a16:creationId xmlns:a16="http://schemas.microsoft.com/office/drawing/2014/main" id="{2E2EB9CD-B653-4AD3-B4C0-1F55F6D08543}"/>
              </a:ext>
            </a:extLst>
          </p:cNvPr>
          <p:cNvSpPr>
            <a:spLocks noChangeShapeType="1"/>
          </p:cNvSpPr>
          <p:nvPr/>
        </p:nvSpPr>
        <p:spPr bwMode="auto">
          <a:xfrm>
            <a:off x="1908175" y="2276475"/>
            <a:ext cx="0" cy="431800"/>
          </a:xfrm>
          <a:prstGeom prst="line">
            <a:avLst/>
          </a:prstGeom>
          <a:noFill/>
          <a:ln w="28575">
            <a:solidFill>
              <a:srgbClr val="009900"/>
            </a:solidFill>
            <a:round/>
            <a:headEnd/>
            <a:tailEnd type="arrow" w="med" len="med"/>
          </a:ln>
          <a:effectLst/>
        </p:spPr>
        <p:txBody>
          <a:bodyPr/>
          <a:lstStyle/>
          <a:p>
            <a:endParaRPr lang="hu-HU"/>
          </a:p>
        </p:txBody>
      </p:sp>
      <p:sp>
        <p:nvSpPr>
          <p:cNvPr id="14" name="Line 15">
            <a:extLst>
              <a:ext uri="{FF2B5EF4-FFF2-40B4-BE49-F238E27FC236}">
                <a16:creationId xmlns:a16="http://schemas.microsoft.com/office/drawing/2014/main" id="{D31574F8-EDB5-4C30-97C3-61916DE707FE}"/>
              </a:ext>
            </a:extLst>
          </p:cNvPr>
          <p:cNvSpPr>
            <a:spLocks noChangeShapeType="1"/>
          </p:cNvSpPr>
          <p:nvPr/>
        </p:nvSpPr>
        <p:spPr bwMode="auto">
          <a:xfrm flipV="1">
            <a:off x="2627313" y="2565400"/>
            <a:ext cx="1439862" cy="431800"/>
          </a:xfrm>
          <a:prstGeom prst="line">
            <a:avLst/>
          </a:prstGeom>
          <a:noFill/>
          <a:ln w="28575">
            <a:solidFill>
              <a:srgbClr val="009900"/>
            </a:solidFill>
            <a:round/>
            <a:headEnd/>
            <a:tailEnd type="arrow" w="med" len="med"/>
          </a:ln>
          <a:effectLst/>
        </p:spPr>
        <p:txBody>
          <a:bodyPr/>
          <a:lstStyle/>
          <a:p>
            <a:endParaRPr lang="hu-HU"/>
          </a:p>
        </p:txBody>
      </p:sp>
      <p:sp>
        <p:nvSpPr>
          <p:cNvPr id="15" name="Text Box 16">
            <a:extLst>
              <a:ext uri="{FF2B5EF4-FFF2-40B4-BE49-F238E27FC236}">
                <a16:creationId xmlns:a16="http://schemas.microsoft.com/office/drawing/2014/main" id="{40D2F042-1149-44EF-B070-A3744AA4BF3B}"/>
              </a:ext>
            </a:extLst>
          </p:cNvPr>
          <p:cNvSpPr txBox="1">
            <a:spLocks noChangeArrowheads="1"/>
          </p:cNvSpPr>
          <p:nvPr/>
        </p:nvSpPr>
        <p:spPr bwMode="auto">
          <a:xfrm>
            <a:off x="4067175" y="2997200"/>
            <a:ext cx="4249738" cy="406400"/>
          </a:xfrm>
          <a:prstGeom prst="rect">
            <a:avLst/>
          </a:prstGeom>
          <a:noFill/>
          <a:ln w="9525" algn="ctr">
            <a:solidFill>
              <a:srgbClr val="000099"/>
            </a:solidFill>
            <a:miter lim="800000"/>
            <a:headEnd/>
            <a:tailEnd/>
          </a:ln>
          <a:effectLst/>
        </p:spPr>
        <p:txBody>
          <a:bodyPr>
            <a:spAutoFit/>
          </a:bodyPr>
          <a:lstStyle/>
          <a:p>
            <a:pPr>
              <a:spcBef>
                <a:spcPct val="50000"/>
              </a:spcBef>
            </a:pPr>
            <a:r>
              <a:rPr lang="hu-HU" sz="2000" b="1"/>
              <a:t>együttes megoldás</a:t>
            </a:r>
          </a:p>
        </p:txBody>
      </p:sp>
      <p:sp>
        <p:nvSpPr>
          <p:cNvPr id="16" name="Line 17">
            <a:extLst>
              <a:ext uri="{FF2B5EF4-FFF2-40B4-BE49-F238E27FC236}">
                <a16:creationId xmlns:a16="http://schemas.microsoft.com/office/drawing/2014/main" id="{BB3788D2-7DFB-4059-A294-D647C8FC465A}"/>
              </a:ext>
            </a:extLst>
          </p:cNvPr>
          <p:cNvSpPr>
            <a:spLocks noChangeShapeType="1"/>
          </p:cNvSpPr>
          <p:nvPr/>
        </p:nvSpPr>
        <p:spPr bwMode="auto">
          <a:xfrm>
            <a:off x="6156325" y="2636838"/>
            <a:ext cx="0" cy="360362"/>
          </a:xfrm>
          <a:prstGeom prst="line">
            <a:avLst/>
          </a:prstGeom>
          <a:noFill/>
          <a:ln w="28575">
            <a:solidFill>
              <a:srgbClr val="009900"/>
            </a:solidFill>
            <a:round/>
            <a:headEnd/>
            <a:tailEnd type="arrow" w="med" len="med"/>
          </a:ln>
          <a:effectLst/>
        </p:spPr>
        <p:txBody>
          <a:bodyPr/>
          <a:lstStyle/>
          <a:p>
            <a:endParaRPr lang="hu-HU"/>
          </a:p>
        </p:txBody>
      </p:sp>
      <p:sp>
        <p:nvSpPr>
          <p:cNvPr id="17" name="Text Box 18">
            <a:extLst>
              <a:ext uri="{FF2B5EF4-FFF2-40B4-BE49-F238E27FC236}">
                <a16:creationId xmlns:a16="http://schemas.microsoft.com/office/drawing/2014/main" id="{5AB67795-EB9F-4B8F-8A11-68868C13D87B}"/>
              </a:ext>
            </a:extLst>
          </p:cNvPr>
          <p:cNvSpPr txBox="1">
            <a:spLocks noChangeArrowheads="1"/>
          </p:cNvSpPr>
          <p:nvPr/>
        </p:nvSpPr>
        <p:spPr bwMode="auto">
          <a:xfrm>
            <a:off x="4067175" y="3789363"/>
            <a:ext cx="4249738" cy="406400"/>
          </a:xfrm>
          <a:prstGeom prst="rect">
            <a:avLst/>
          </a:prstGeom>
          <a:noFill/>
          <a:ln w="9525" algn="ctr">
            <a:solidFill>
              <a:srgbClr val="000099"/>
            </a:solidFill>
            <a:miter lim="800000"/>
            <a:headEnd/>
            <a:tailEnd/>
          </a:ln>
          <a:effectLst/>
        </p:spPr>
        <p:txBody>
          <a:bodyPr>
            <a:spAutoFit/>
          </a:bodyPr>
          <a:lstStyle/>
          <a:p>
            <a:pPr>
              <a:spcBef>
                <a:spcPct val="50000"/>
              </a:spcBef>
            </a:pPr>
            <a:r>
              <a:rPr lang="hu-HU" sz="2000" b="1"/>
              <a:t>megállapodás (szerződés)</a:t>
            </a:r>
          </a:p>
        </p:txBody>
      </p:sp>
      <p:sp>
        <p:nvSpPr>
          <p:cNvPr id="18" name="Line 19">
            <a:extLst>
              <a:ext uri="{FF2B5EF4-FFF2-40B4-BE49-F238E27FC236}">
                <a16:creationId xmlns:a16="http://schemas.microsoft.com/office/drawing/2014/main" id="{3C743869-08B1-41A9-88B0-5D008F5DFE3B}"/>
              </a:ext>
            </a:extLst>
          </p:cNvPr>
          <p:cNvSpPr>
            <a:spLocks noChangeShapeType="1"/>
          </p:cNvSpPr>
          <p:nvPr/>
        </p:nvSpPr>
        <p:spPr bwMode="auto">
          <a:xfrm>
            <a:off x="6156325" y="3429000"/>
            <a:ext cx="0" cy="358775"/>
          </a:xfrm>
          <a:prstGeom prst="line">
            <a:avLst/>
          </a:prstGeom>
          <a:noFill/>
          <a:ln w="28575">
            <a:solidFill>
              <a:srgbClr val="009900"/>
            </a:solidFill>
            <a:round/>
            <a:headEnd/>
            <a:tailEnd type="arrow" w="med" len="med"/>
          </a:ln>
          <a:effectLst/>
        </p:spPr>
        <p:txBody>
          <a:bodyPr/>
          <a:lstStyle/>
          <a:p>
            <a:endParaRPr lang="hu-HU"/>
          </a:p>
        </p:txBody>
      </p:sp>
      <p:sp>
        <p:nvSpPr>
          <p:cNvPr id="19" name="Text Box 20">
            <a:extLst>
              <a:ext uri="{FF2B5EF4-FFF2-40B4-BE49-F238E27FC236}">
                <a16:creationId xmlns:a16="http://schemas.microsoft.com/office/drawing/2014/main" id="{F4116BBC-6177-49E0-B10B-D9AFD1FD2711}"/>
              </a:ext>
            </a:extLst>
          </p:cNvPr>
          <p:cNvSpPr txBox="1">
            <a:spLocks noChangeArrowheads="1"/>
          </p:cNvSpPr>
          <p:nvPr/>
        </p:nvSpPr>
        <p:spPr bwMode="auto">
          <a:xfrm>
            <a:off x="4067175" y="4581525"/>
            <a:ext cx="4248150" cy="406400"/>
          </a:xfrm>
          <a:prstGeom prst="rect">
            <a:avLst/>
          </a:prstGeom>
          <a:noFill/>
          <a:ln w="9525" algn="ctr">
            <a:solidFill>
              <a:srgbClr val="000099"/>
            </a:solidFill>
            <a:miter lim="800000"/>
            <a:headEnd/>
            <a:tailEnd/>
          </a:ln>
          <a:effectLst/>
        </p:spPr>
        <p:txBody>
          <a:bodyPr>
            <a:spAutoFit/>
          </a:bodyPr>
          <a:lstStyle/>
          <a:p>
            <a:pPr>
              <a:spcBef>
                <a:spcPct val="50000"/>
              </a:spcBef>
            </a:pPr>
            <a:r>
              <a:rPr lang="hu-HU" sz="2000" b="1"/>
              <a:t>megvalósítás</a:t>
            </a:r>
          </a:p>
        </p:txBody>
      </p:sp>
      <p:sp>
        <p:nvSpPr>
          <p:cNvPr id="20" name="Text Box 21">
            <a:extLst>
              <a:ext uri="{FF2B5EF4-FFF2-40B4-BE49-F238E27FC236}">
                <a16:creationId xmlns:a16="http://schemas.microsoft.com/office/drawing/2014/main" id="{989C9DD4-DED4-4FAF-8099-7BEA11610B84}"/>
              </a:ext>
            </a:extLst>
          </p:cNvPr>
          <p:cNvSpPr txBox="1">
            <a:spLocks noChangeArrowheads="1"/>
          </p:cNvSpPr>
          <p:nvPr/>
        </p:nvSpPr>
        <p:spPr bwMode="auto">
          <a:xfrm>
            <a:off x="4211638" y="5373688"/>
            <a:ext cx="1800225" cy="406400"/>
          </a:xfrm>
          <a:prstGeom prst="rect">
            <a:avLst/>
          </a:prstGeom>
          <a:noFill/>
          <a:ln w="9525" algn="ctr">
            <a:solidFill>
              <a:srgbClr val="000099"/>
            </a:solidFill>
            <a:miter lim="800000"/>
            <a:headEnd/>
            <a:tailEnd/>
          </a:ln>
          <a:effectLst/>
        </p:spPr>
        <p:txBody>
          <a:bodyPr>
            <a:spAutoFit/>
          </a:bodyPr>
          <a:lstStyle/>
          <a:p>
            <a:pPr>
              <a:spcBef>
                <a:spcPct val="50000"/>
              </a:spcBef>
            </a:pPr>
            <a:r>
              <a:rPr lang="hu-HU" sz="2000" b="1"/>
              <a:t>Tagszervezet</a:t>
            </a:r>
          </a:p>
        </p:txBody>
      </p:sp>
      <p:sp>
        <p:nvSpPr>
          <p:cNvPr id="21" name="Text Box 22">
            <a:extLst>
              <a:ext uri="{FF2B5EF4-FFF2-40B4-BE49-F238E27FC236}">
                <a16:creationId xmlns:a16="http://schemas.microsoft.com/office/drawing/2014/main" id="{E7367F51-AA68-4E55-904B-17BF2E99054D}"/>
              </a:ext>
            </a:extLst>
          </p:cNvPr>
          <p:cNvSpPr txBox="1">
            <a:spLocks noChangeArrowheads="1"/>
          </p:cNvSpPr>
          <p:nvPr/>
        </p:nvSpPr>
        <p:spPr bwMode="auto">
          <a:xfrm>
            <a:off x="6443663" y="5373688"/>
            <a:ext cx="1800225" cy="406400"/>
          </a:xfrm>
          <a:prstGeom prst="rect">
            <a:avLst/>
          </a:prstGeom>
          <a:noFill/>
          <a:ln w="9525" algn="ctr">
            <a:solidFill>
              <a:srgbClr val="000099"/>
            </a:solidFill>
            <a:miter lim="800000"/>
            <a:headEnd/>
            <a:tailEnd/>
          </a:ln>
          <a:effectLst/>
        </p:spPr>
        <p:txBody>
          <a:bodyPr>
            <a:spAutoFit/>
          </a:bodyPr>
          <a:lstStyle/>
          <a:p>
            <a:pPr>
              <a:spcBef>
                <a:spcPct val="50000"/>
              </a:spcBef>
            </a:pPr>
            <a:r>
              <a:rPr lang="hu-HU" sz="2000" b="1"/>
              <a:t>Tagszervezet</a:t>
            </a:r>
          </a:p>
        </p:txBody>
      </p:sp>
      <p:sp>
        <p:nvSpPr>
          <p:cNvPr id="22" name="Line 23">
            <a:extLst>
              <a:ext uri="{FF2B5EF4-FFF2-40B4-BE49-F238E27FC236}">
                <a16:creationId xmlns:a16="http://schemas.microsoft.com/office/drawing/2014/main" id="{E0D65956-DC0F-4648-8B79-3DF8CC0BD24A}"/>
              </a:ext>
            </a:extLst>
          </p:cNvPr>
          <p:cNvSpPr>
            <a:spLocks noChangeShapeType="1"/>
          </p:cNvSpPr>
          <p:nvPr/>
        </p:nvSpPr>
        <p:spPr bwMode="auto">
          <a:xfrm>
            <a:off x="6156325" y="4221163"/>
            <a:ext cx="0" cy="360362"/>
          </a:xfrm>
          <a:prstGeom prst="line">
            <a:avLst/>
          </a:prstGeom>
          <a:noFill/>
          <a:ln w="28575">
            <a:solidFill>
              <a:srgbClr val="009900"/>
            </a:solidFill>
            <a:round/>
            <a:headEnd/>
            <a:tailEnd type="arrow" w="med" len="med"/>
          </a:ln>
          <a:effectLst/>
        </p:spPr>
        <p:txBody>
          <a:bodyPr/>
          <a:lstStyle/>
          <a:p>
            <a:endParaRPr lang="hu-HU"/>
          </a:p>
        </p:txBody>
      </p:sp>
      <p:sp>
        <p:nvSpPr>
          <p:cNvPr id="23" name="Line 24">
            <a:extLst>
              <a:ext uri="{FF2B5EF4-FFF2-40B4-BE49-F238E27FC236}">
                <a16:creationId xmlns:a16="http://schemas.microsoft.com/office/drawing/2014/main" id="{C4AF87F6-4039-4D21-9FB2-D3DD5D9FDD3F}"/>
              </a:ext>
            </a:extLst>
          </p:cNvPr>
          <p:cNvSpPr>
            <a:spLocks noChangeShapeType="1"/>
          </p:cNvSpPr>
          <p:nvPr/>
        </p:nvSpPr>
        <p:spPr bwMode="auto">
          <a:xfrm>
            <a:off x="4859338" y="5013325"/>
            <a:ext cx="0" cy="360363"/>
          </a:xfrm>
          <a:prstGeom prst="line">
            <a:avLst/>
          </a:prstGeom>
          <a:noFill/>
          <a:ln w="28575">
            <a:solidFill>
              <a:srgbClr val="009900"/>
            </a:solidFill>
            <a:round/>
            <a:headEnd/>
            <a:tailEnd type="arrow" w="med" len="med"/>
          </a:ln>
          <a:effectLst/>
        </p:spPr>
        <p:txBody>
          <a:bodyPr/>
          <a:lstStyle/>
          <a:p>
            <a:endParaRPr lang="hu-HU"/>
          </a:p>
        </p:txBody>
      </p:sp>
      <p:sp>
        <p:nvSpPr>
          <p:cNvPr id="24" name="Line 25">
            <a:extLst>
              <a:ext uri="{FF2B5EF4-FFF2-40B4-BE49-F238E27FC236}">
                <a16:creationId xmlns:a16="http://schemas.microsoft.com/office/drawing/2014/main" id="{1CCA42A0-EF97-4A0F-AD82-254FF14107F9}"/>
              </a:ext>
            </a:extLst>
          </p:cNvPr>
          <p:cNvSpPr>
            <a:spLocks noChangeShapeType="1"/>
          </p:cNvSpPr>
          <p:nvPr/>
        </p:nvSpPr>
        <p:spPr bwMode="auto">
          <a:xfrm>
            <a:off x="5580063" y="5013325"/>
            <a:ext cx="0" cy="360363"/>
          </a:xfrm>
          <a:prstGeom prst="line">
            <a:avLst/>
          </a:prstGeom>
          <a:noFill/>
          <a:ln w="28575">
            <a:solidFill>
              <a:srgbClr val="009900"/>
            </a:solidFill>
            <a:round/>
            <a:headEnd/>
            <a:tailEnd type="arrow" w="med" len="med"/>
          </a:ln>
          <a:effectLst/>
        </p:spPr>
        <p:txBody>
          <a:bodyPr/>
          <a:lstStyle/>
          <a:p>
            <a:endParaRPr lang="hu-HU"/>
          </a:p>
        </p:txBody>
      </p:sp>
      <p:sp>
        <p:nvSpPr>
          <p:cNvPr id="25" name="Line 26">
            <a:extLst>
              <a:ext uri="{FF2B5EF4-FFF2-40B4-BE49-F238E27FC236}">
                <a16:creationId xmlns:a16="http://schemas.microsoft.com/office/drawing/2014/main" id="{C55FF722-3C75-409F-BE89-F2DF3039D643}"/>
              </a:ext>
            </a:extLst>
          </p:cNvPr>
          <p:cNvSpPr>
            <a:spLocks noChangeShapeType="1"/>
          </p:cNvSpPr>
          <p:nvPr/>
        </p:nvSpPr>
        <p:spPr bwMode="auto">
          <a:xfrm>
            <a:off x="6804025" y="5013325"/>
            <a:ext cx="0" cy="360363"/>
          </a:xfrm>
          <a:prstGeom prst="line">
            <a:avLst/>
          </a:prstGeom>
          <a:noFill/>
          <a:ln w="28575">
            <a:solidFill>
              <a:srgbClr val="009900"/>
            </a:solidFill>
            <a:round/>
            <a:headEnd/>
            <a:tailEnd type="arrow" w="med" len="med"/>
          </a:ln>
          <a:effectLst/>
        </p:spPr>
        <p:txBody>
          <a:bodyPr/>
          <a:lstStyle/>
          <a:p>
            <a:endParaRPr lang="hu-HU"/>
          </a:p>
        </p:txBody>
      </p:sp>
      <p:sp>
        <p:nvSpPr>
          <p:cNvPr id="26" name="Line 27">
            <a:extLst>
              <a:ext uri="{FF2B5EF4-FFF2-40B4-BE49-F238E27FC236}">
                <a16:creationId xmlns:a16="http://schemas.microsoft.com/office/drawing/2014/main" id="{C8EE43A3-EA9C-4521-BAE9-2247005A128D}"/>
              </a:ext>
            </a:extLst>
          </p:cNvPr>
          <p:cNvSpPr>
            <a:spLocks noChangeShapeType="1"/>
          </p:cNvSpPr>
          <p:nvPr/>
        </p:nvSpPr>
        <p:spPr bwMode="auto">
          <a:xfrm>
            <a:off x="7524750" y="5013325"/>
            <a:ext cx="0" cy="360363"/>
          </a:xfrm>
          <a:prstGeom prst="line">
            <a:avLst/>
          </a:prstGeom>
          <a:noFill/>
          <a:ln w="28575">
            <a:solidFill>
              <a:srgbClr val="009900"/>
            </a:solidFill>
            <a:round/>
            <a:headEnd/>
            <a:tailEnd type="arrow" w="med" len="med"/>
          </a:ln>
          <a:effectLst/>
        </p:spPr>
        <p:txBody>
          <a:bodyPr/>
          <a:lstStyle/>
          <a:p>
            <a:endParaRPr lang="hu-HU"/>
          </a:p>
        </p:txBody>
      </p:sp>
      <p:sp>
        <p:nvSpPr>
          <p:cNvPr id="27" name="Line 28">
            <a:extLst>
              <a:ext uri="{FF2B5EF4-FFF2-40B4-BE49-F238E27FC236}">
                <a16:creationId xmlns:a16="http://schemas.microsoft.com/office/drawing/2014/main" id="{F4493535-0BBD-4FA9-993D-A1C10453EBDF}"/>
              </a:ext>
            </a:extLst>
          </p:cNvPr>
          <p:cNvSpPr>
            <a:spLocks noChangeShapeType="1"/>
          </p:cNvSpPr>
          <p:nvPr/>
        </p:nvSpPr>
        <p:spPr bwMode="auto">
          <a:xfrm flipH="1" flipV="1">
            <a:off x="2627313" y="3068638"/>
            <a:ext cx="1439862" cy="144462"/>
          </a:xfrm>
          <a:prstGeom prst="line">
            <a:avLst/>
          </a:prstGeom>
          <a:noFill/>
          <a:ln w="28575">
            <a:solidFill>
              <a:srgbClr val="CC3300"/>
            </a:solidFill>
            <a:round/>
            <a:headEnd/>
            <a:tailEnd type="arrow" w="med" len="med"/>
          </a:ln>
          <a:effectLst/>
        </p:spPr>
        <p:txBody>
          <a:bodyPr/>
          <a:lstStyle/>
          <a:p>
            <a:endParaRPr lang="hu-HU"/>
          </a:p>
        </p:txBody>
      </p:sp>
      <p:sp>
        <p:nvSpPr>
          <p:cNvPr id="28" name="Text Box 29">
            <a:extLst>
              <a:ext uri="{FF2B5EF4-FFF2-40B4-BE49-F238E27FC236}">
                <a16:creationId xmlns:a16="http://schemas.microsoft.com/office/drawing/2014/main" id="{4A75B0B0-0C56-4FF0-8526-EC6730C3FAD2}"/>
              </a:ext>
            </a:extLst>
          </p:cNvPr>
          <p:cNvSpPr txBox="1">
            <a:spLocks noChangeArrowheads="1"/>
          </p:cNvSpPr>
          <p:nvPr/>
        </p:nvSpPr>
        <p:spPr bwMode="auto">
          <a:xfrm>
            <a:off x="755650" y="4581525"/>
            <a:ext cx="1871663" cy="406400"/>
          </a:xfrm>
          <a:prstGeom prst="rect">
            <a:avLst/>
          </a:prstGeom>
          <a:noFill/>
          <a:ln w="9525" algn="ctr">
            <a:solidFill>
              <a:srgbClr val="000099"/>
            </a:solidFill>
            <a:miter lim="800000"/>
            <a:headEnd/>
            <a:tailEnd/>
          </a:ln>
          <a:effectLst/>
        </p:spPr>
        <p:txBody>
          <a:bodyPr>
            <a:spAutoFit/>
          </a:bodyPr>
          <a:lstStyle/>
          <a:p>
            <a:pPr>
              <a:spcBef>
                <a:spcPct val="50000"/>
              </a:spcBef>
            </a:pPr>
            <a:r>
              <a:rPr lang="hu-HU" sz="2000" b="1"/>
              <a:t>megvalósítás</a:t>
            </a:r>
          </a:p>
        </p:txBody>
      </p:sp>
      <p:sp>
        <p:nvSpPr>
          <p:cNvPr id="29" name="Line 30">
            <a:extLst>
              <a:ext uri="{FF2B5EF4-FFF2-40B4-BE49-F238E27FC236}">
                <a16:creationId xmlns:a16="http://schemas.microsoft.com/office/drawing/2014/main" id="{729EB654-1E81-4AB2-937E-EF532B6C38C3}"/>
              </a:ext>
            </a:extLst>
          </p:cNvPr>
          <p:cNvSpPr>
            <a:spLocks noChangeShapeType="1"/>
          </p:cNvSpPr>
          <p:nvPr/>
        </p:nvSpPr>
        <p:spPr bwMode="auto">
          <a:xfrm>
            <a:off x="1692275" y="4221163"/>
            <a:ext cx="0" cy="360362"/>
          </a:xfrm>
          <a:prstGeom prst="line">
            <a:avLst/>
          </a:prstGeom>
          <a:noFill/>
          <a:ln w="28575">
            <a:solidFill>
              <a:srgbClr val="000099"/>
            </a:solidFill>
            <a:round/>
            <a:headEnd/>
            <a:tailEnd type="arrow" w="med" len="med"/>
          </a:ln>
          <a:effectLst/>
        </p:spPr>
        <p:txBody>
          <a:bodyPr/>
          <a:lstStyle/>
          <a:p>
            <a:endParaRPr lang="hu-HU"/>
          </a:p>
        </p:txBody>
      </p:sp>
      <p:sp>
        <p:nvSpPr>
          <p:cNvPr id="30" name="Text Box 31">
            <a:extLst>
              <a:ext uri="{FF2B5EF4-FFF2-40B4-BE49-F238E27FC236}">
                <a16:creationId xmlns:a16="http://schemas.microsoft.com/office/drawing/2014/main" id="{B36B6ECB-25CD-4E23-8F1B-448815CE0CEF}"/>
              </a:ext>
            </a:extLst>
          </p:cNvPr>
          <p:cNvSpPr txBox="1">
            <a:spLocks noChangeArrowheads="1"/>
          </p:cNvSpPr>
          <p:nvPr/>
        </p:nvSpPr>
        <p:spPr bwMode="auto">
          <a:xfrm>
            <a:off x="755650" y="5373688"/>
            <a:ext cx="1873250" cy="406400"/>
          </a:xfrm>
          <a:prstGeom prst="rect">
            <a:avLst/>
          </a:prstGeom>
          <a:noFill/>
          <a:ln w="9525" algn="ctr">
            <a:solidFill>
              <a:srgbClr val="000099"/>
            </a:solidFill>
            <a:miter lim="800000"/>
            <a:headEnd/>
            <a:tailEnd/>
          </a:ln>
          <a:effectLst/>
        </p:spPr>
        <p:txBody>
          <a:bodyPr>
            <a:spAutoFit/>
          </a:bodyPr>
          <a:lstStyle/>
          <a:p>
            <a:pPr>
              <a:spcBef>
                <a:spcPct val="50000"/>
              </a:spcBef>
            </a:pPr>
            <a:r>
              <a:rPr lang="hu-HU" sz="2000" b="1"/>
              <a:t>Tagállamok</a:t>
            </a:r>
          </a:p>
        </p:txBody>
      </p:sp>
      <p:sp>
        <p:nvSpPr>
          <p:cNvPr id="31" name="Line 32">
            <a:extLst>
              <a:ext uri="{FF2B5EF4-FFF2-40B4-BE49-F238E27FC236}">
                <a16:creationId xmlns:a16="http://schemas.microsoft.com/office/drawing/2014/main" id="{E4223537-47A9-4154-B20C-C28E036D94F9}"/>
              </a:ext>
            </a:extLst>
          </p:cNvPr>
          <p:cNvSpPr>
            <a:spLocks noChangeShapeType="1"/>
          </p:cNvSpPr>
          <p:nvPr/>
        </p:nvSpPr>
        <p:spPr bwMode="auto">
          <a:xfrm>
            <a:off x="1692275" y="5013325"/>
            <a:ext cx="0" cy="358775"/>
          </a:xfrm>
          <a:prstGeom prst="line">
            <a:avLst/>
          </a:prstGeom>
          <a:noFill/>
          <a:ln w="28575">
            <a:solidFill>
              <a:srgbClr val="000099"/>
            </a:solidFill>
            <a:round/>
            <a:headEnd/>
            <a:tailEnd type="arrow" w="med" len="med"/>
          </a:ln>
          <a:effectLst/>
        </p:spPr>
        <p:txBody>
          <a:bodyPr/>
          <a:lstStyle/>
          <a:p>
            <a:endParaRPr lang="hu-HU"/>
          </a:p>
        </p:txBody>
      </p:sp>
      <p:sp>
        <p:nvSpPr>
          <p:cNvPr id="32" name="Line 33">
            <a:extLst>
              <a:ext uri="{FF2B5EF4-FFF2-40B4-BE49-F238E27FC236}">
                <a16:creationId xmlns:a16="http://schemas.microsoft.com/office/drawing/2014/main" id="{5BA948D1-A27A-4A53-B4B4-BED1F3134937}"/>
              </a:ext>
            </a:extLst>
          </p:cNvPr>
          <p:cNvSpPr>
            <a:spLocks noChangeShapeType="1"/>
          </p:cNvSpPr>
          <p:nvPr/>
        </p:nvSpPr>
        <p:spPr bwMode="auto">
          <a:xfrm>
            <a:off x="1908175" y="3429000"/>
            <a:ext cx="0" cy="360363"/>
          </a:xfrm>
          <a:prstGeom prst="line">
            <a:avLst/>
          </a:prstGeom>
          <a:noFill/>
          <a:ln w="28575">
            <a:solidFill>
              <a:srgbClr val="CC3300"/>
            </a:solidFill>
            <a:round/>
            <a:headEnd/>
            <a:tailEnd type="arrow" w="med" len="med"/>
          </a:ln>
          <a:effectLst/>
        </p:spPr>
        <p:txBody>
          <a:bodyPr/>
          <a:lstStyle/>
          <a:p>
            <a:endParaRPr lang="hu-HU"/>
          </a:p>
        </p:txBody>
      </p:sp>
      <p:sp>
        <p:nvSpPr>
          <p:cNvPr id="33" name="Téglalap 32">
            <a:extLst>
              <a:ext uri="{FF2B5EF4-FFF2-40B4-BE49-F238E27FC236}">
                <a16:creationId xmlns:a16="http://schemas.microsoft.com/office/drawing/2014/main" id="{030DB523-2C19-49B8-BB5F-D44AC81304C5}"/>
              </a:ext>
            </a:extLst>
          </p:cNvPr>
          <p:cNvSpPr/>
          <p:nvPr/>
        </p:nvSpPr>
        <p:spPr>
          <a:xfrm>
            <a:off x="755650" y="6155293"/>
            <a:ext cx="4572000" cy="369332"/>
          </a:xfrm>
          <a:prstGeom prst="rect">
            <a:avLst/>
          </a:prstGeom>
        </p:spPr>
        <p:txBody>
          <a:bodyPr>
            <a:spAutoFit/>
          </a:bodyPr>
          <a:lstStyle/>
          <a:p>
            <a:r>
              <a:rPr lang="hu-HU" dirty="0">
                <a:hlinkClick r:id="rId3"/>
              </a:rPr>
              <a:t>VIDEÓ</a:t>
            </a:r>
            <a:endParaRPr lang="hu-HU" dirty="0"/>
          </a:p>
        </p:txBody>
      </p:sp>
      <p:sp>
        <p:nvSpPr>
          <p:cNvPr id="3" name="Dia számának helye 2">
            <a:extLst>
              <a:ext uri="{FF2B5EF4-FFF2-40B4-BE49-F238E27FC236}">
                <a16:creationId xmlns:a16="http://schemas.microsoft.com/office/drawing/2014/main" id="{825EA13F-5B31-4FBA-93F5-DFD5EFCC937F}"/>
              </a:ext>
            </a:extLst>
          </p:cNvPr>
          <p:cNvSpPr>
            <a:spLocks noGrp="1"/>
          </p:cNvSpPr>
          <p:nvPr>
            <p:ph type="sldNum" sz="quarter" idx="4"/>
          </p:nvPr>
        </p:nvSpPr>
        <p:spPr/>
        <p:txBody>
          <a:bodyPr/>
          <a:lstStyle/>
          <a:p>
            <a:fld id="{8D20C33D-EA57-4869-B900-AF436949CCB6}" type="slidenum">
              <a:rPr lang="hu-HU" smtClean="0"/>
              <a:pPr/>
              <a:t>25</a:t>
            </a:fld>
            <a:r>
              <a:rPr lang="hu-HU"/>
              <a:t>/26</a:t>
            </a:r>
            <a:endParaRPr lang="hu-HU" dirty="0"/>
          </a:p>
        </p:txBody>
      </p:sp>
    </p:spTree>
    <p:extLst>
      <p:ext uri="{BB962C8B-B14F-4D97-AF65-F5344CB8AC3E}">
        <p14:creationId xmlns:p14="http://schemas.microsoft.com/office/powerpoint/2010/main" val="2686524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2"/>
                                        </p:tgtEl>
                                        <p:attrNameLst>
                                          <p:attrName>style.visibility</p:attrName>
                                        </p:attrNameLst>
                                      </p:cBhvr>
                                      <p:to>
                                        <p:strVal val="visible"/>
                                      </p:to>
                                    </p:set>
                                  </p:childTnLst>
                                </p:cTn>
                              </p:par>
                            </p:childTnLst>
                          </p:cTn>
                        </p:par>
                        <p:par>
                          <p:cTn id="60" fill="hold">
                            <p:stCondLst>
                              <p:cond delay="0"/>
                            </p:stCondLst>
                            <p:childTnLst>
                              <p:par>
                                <p:cTn id="61" presetID="1" presetClass="entr" presetSubtype="0" fill="hold" grpId="0" nodeType="after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grpId="0" nodeType="afterEffect">
                                  <p:stCondLst>
                                    <p:cond delay="0"/>
                                  </p:stCondLst>
                                  <p:childTnLst>
                                    <p:set>
                                      <p:cBhvr>
                                        <p:cTn id="65" dur="1" fill="hold">
                                          <p:stCondLst>
                                            <p:cond delay="0"/>
                                          </p:stCondLst>
                                        </p:cTn>
                                        <p:tgtEl>
                                          <p:spTgt spid="23"/>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grpId="0" nodeType="after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zöveg helye 2">
            <a:extLst>
              <a:ext uri="{FF2B5EF4-FFF2-40B4-BE49-F238E27FC236}">
                <a16:creationId xmlns:a16="http://schemas.microsoft.com/office/drawing/2014/main" id="{B7D276CD-2093-428B-8E9F-865589C23BBD}"/>
              </a:ext>
            </a:extLst>
          </p:cNvPr>
          <p:cNvSpPr txBox="1">
            <a:spLocks/>
          </p:cNvSpPr>
          <p:nvPr/>
        </p:nvSpPr>
        <p:spPr>
          <a:xfrm>
            <a:off x="457200" y="2780928"/>
            <a:ext cx="8229600" cy="2228816"/>
          </a:xfrm>
          <a:prstGeom prst="rect">
            <a:avLst/>
          </a:prstGeom>
        </p:spPr>
        <p:txBody>
          <a:bodyPr lIns="0" tIns="0"/>
          <a:lstStyle>
            <a:lvl1pPr marL="0" indent="0" algn="l" defTabSz="914400" rtl="0" eaLnBrk="1" latinLnBrk="0" hangingPunct="1">
              <a:spcBef>
                <a:spcPct val="20000"/>
              </a:spcBef>
              <a:buFont typeface="Arial" panose="020B0604020202020204" pitchFamily="34" charset="0"/>
              <a:buNone/>
              <a:defRPr sz="2400" kern="1200">
                <a:solidFill>
                  <a:schemeClr val="bg2"/>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9pPr>
          </a:lstStyle>
          <a:p>
            <a:pPr algn="ctr"/>
            <a:r>
              <a:rPr lang="hu-HU" sz="3600" b="1"/>
              <a:t>Köszönjük a figyelmet!</a:t>
            </a:r>
            <a:endParaRPr lang="hu-HU" sz="3600" b="1" dirty="0"/>
          </a:p>
        </p:txBody>
      </p:sp>
      <p:sp>
        <p:nvSpPr>
          <p:cNvPr id="2" name="Dia számának helye 1">
            <a:extLst>
              <a:ext uri="{FF2B5EF4-FFF2-40B4-BE49-F238E27FC236}">
                <a16:creationId xmlns:a16="http://schemas.microsoft.com/office/drawing/2014/main" id="{BA4FF566-E132-46AE-9B81-31DAF5A7B878}"/>
              </a:ext>
            </a:extLst>
          </p:cNvPr>
          <p:cNvSpPr>
            <a:spLocks noGrp="1"/>
          </p:cNvSpPr>
          <p:nvPr>
            <p:ph type="sldNum" sz="quarter" idx="4"/>
          </p:nvPr>
        </p:nvSpPr>
        <p:spPr/>
        <p:txBody>
          <a:bodyPr/>
          <a:lstStyle/>
          <a:p>
            <a:fld id="{8D20C33D-EA57-4869-B900-AF436949CCB6}" type="slidenum">
              <a:rPr lang="hu-HU" smtClean="0"/>
              <a:pPr/>
              <a:t>26</a:t>
            </a:fld>
            <a:r>
              <a:rPr lang="hu-HU"/>
              <a:t>/26</a:t>
            </a:r>
            <a:endParaRPr lang="hu-HU" dirty="0"/>
          </a:p>
        </p:txBody>
      </p:sp>
    </p:spTree>
    <p:extLst>
      <p:ext uri="{BB962C8B-B14F-4D97-AF65-F5344CB8AC3E}">
        <p14:creationId xmlns:p14="http://schemas.microsoft.com/office/powerpoint/2010/main" val="251078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5964966-00F7-4685-99D9-375F0C7C64EC}"/>
              </a:ext>
            </a:extLst>
          </p:cNvPr>
          <p:cNvSpPr>
            <a:spLocks noGrp="1"/>
          </p:cNvSpPr>
          <p:nvPr>
            <p:ph type="title"/>
          </p:nvPr>
        </p:nvSpPr>
        <p:spPr/>
        <p:txBody>
          <a:bodyPr/>
          <a:lstStyle/>
          <a:p>
            <a:r>
              <a:rPr lang="hu-HU" dirty="0"/>
              <a:t>Forrás, felkészülés</a:t>
            </a:r>
          </a:p>
        </p:txBody>
      </p:sp>
      <p:sp>
        <p:nvSpPr>
          <p:cNvPr id="3" name="Szöveg helye 2">
            <a:extLst>
              <a:ext uri="{FF2B5EF4-FFF2-40B4-BE49-F238E27FC236}">
                <a16:creationId xmlns:a16="http://schemas.microsoft.com/office/drawing/2014/main" id="{F15D372F-A4B6-4543-A9DA-E62E5E1DBC24}"/>
              </a:ext>
            </a:extLst>
          </p:cNvPr>
          <p:cNvSpPr>
            <a:spLocks noGrp="1"/>
          </p:cNvSpPr>
          <p:nvPr>
            <p:ph type="body" sz="half" idx="2"/>
          </p:nvPr>
        </p:nvSpPr>
        <p:spPr/>
        <p:txBody>
          <a:bodyPr/>
          <a:lstStyle/>
          <a:p>
            <a:pPr lvl="0"/>
            <a:r>
              <a:rPr lang="hu-HU" sz="2400" b="1" dirty="0"/>
              <a:t>IRODALOM</a:t>
            </a:r>
          </a:p>
          <a:p>
            <a:pPr marL="342900" indent="-342900">
              <a:buFont typeface="Arial" panose="020B0604020202020204" pitchFamily="34" charset="0"/>
              <a:buChar char="•"/>
            </a:pPr>
            <a:r>
              <a:rPr lang="hu-HU" dirty="0"/>
              <a:t>László (2007): Munkaerőpiaci politikák PTE-KTK jegyzet 299-336. oldala </a:t>
            </a:r>
          </a:p>
          <a:p>
            <a:pPr marL="342900" lvl="0" indent="-342900">
              <a:buFont typeface="Arial" panose="020B0604020202020204" pitchFamily="34" charset="0"/>
              <a:buChar char="•"/>
            </a:pPr>
            <a:endParaRPr lang="hu-HU" sz="2400" dirty="0"/>
          </a:p>
          <a:p>
            <a:endParaRPr lang="hu-HU" dirty="0"/>
          </a:p>
        </p:txBody>
      </p:sp>
    </p:spTree>
    <p:extLst>
      <p:ext uri="{BB962C8B-B14F-4D97-AF65-F5344CB8AC3E}">
        <p14:creationId xmlns:p14="http://schemas.microsoft.com/office/powerpoint/2010/main" val="2594798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78E4144-4214-4FC5-97D9-CF5EA2C9CE42}"/>
              </a:ext>
            </a:extLst>
          </p:cNvPr>
          <p:cNvSpPr>
            <a:spLocks noGrp="1"/>
          </p:cNvSpPr>
          <p:nvPr>
            <p:ph type="title"/>
          </p:nvPr>
        </p:nvSpPr>
        <p:spPr/>
        <p:txBody>
          <a:bodyPr/>
          <a:lstStyle/>
          <a:p>
            <a:r>
              <a:rPr lang="hu-HU" dirty="0"/>
              <a:t>Általános alap-típusok</a:t>
            </a:r>
          </a:p>
        </p:txBody>
      </p:sp>
      <p:sp>
        <p:nvSpPr>
          <p:cNvPr id="5" name="Rectangle 11">
            <a:extLst>
              <a:ext uri="{FF2B5EF4-FFF2-40B4-BE49-F238E27FC236}">
                <a16:creationId xmlns:a16="http://schemas.microsoft.com/office/drawing/2014/main" id="{DA07C4F7-D9CF-43AD-9D1E-4D9ABFBE89B9}"/>
              </a:ext>
            </a:extLst>
          </p:cNvPr>
          <p:cNvSpPr>
            <a:spLocks noChangeArrowheads="1"/>
          </p:cNvSpPr>
          <p:nvPr/>
        </p:nvSpPr>
        <p:spPr bwMode="auto">
          <a:xfrm>
            <a:off x="152021" y="1230286"/>
            <a:ext cx="3223383" cy="523220"/>
          </a:xfrm>
          <a:prstGeom prst="rect">
            <a:avLst/>
          </a:prstGeom>
          <a:noFill/>
          <a:ln w="9525">
            <a:noFill/>
            <a:miter lim="800000"/>
            <a:headEnd/>
            <a:tailEnd/>
          </a:ln>
          <a:effectLst/>
        </p:spPr>
        <p:txBody>
          <a:bodyPr wrap="none" anchor="ctr">
            <a:spAutoFit/>
          </a:bodyPr>
          <a:lstStyle/>
          <a:p>
            <a:pPr algn="l"/>
            <a:r>
              <a:rPr lang="hu-HU" sz="2800" b="1" dirty="0">
                <a:latin typeface="+mn-lt"/>
              </a:rPr>
              <a:t>A p</a:t>
            </a:r>
            <a:r>
              <a:rPr lang="hu-HU" sz="2800" b="1" dirty="0">
                <a:latin typeface="+mn-lt"/>
                <a:cs typeface="Times New Roman" pitchFamily="18" charset="0"/>
              </a:rPr>
              <a:t>lurális modell: </a:t>
            </a:r>
            <a:endParaRPr lang="hu-HU" sz="2800" dirty="0">
              <a:latin typeface="+mn-lt"/>
            </a:endParaRPr>
          </a:p>
        </p:txBody>
      </p:sp>
      <p:sp>
        <p:nvSpPr>
          <p:cNvPr id="6" name="Rectangle 12">
            <a:extLst>
              <a:ext uri="{FF2B5EF4-FFF2-40B4-BE49-F238E27FC236}">
                <a16:creationId xmlns:a16="http://schemas.microsoft.com/office/drawing/2014/main" id="{9765B0CF-21F8-4AEF-BB85-E051D21BB603}"/>
              </a:ext>
            </a:extLst>
          </p:cNvPr>
          <p:cNvSpPr>
            <a:spLocks noChangeArrowheads="1"/>
          </p:cNvSpPr>
          <p:nvPr/>
        </p:nvSpPr>
        <p:spPr bwMode="auto">
          <a:xfrm>
            <a:off x="0" y="2978150"/>
            <a:ext cx="222250" cy="534988"/>
          </a:xfrm>
          <a:prstGeom prst="rect">
            <a:avLst/>
          </a:prstGeom>
          <a:noFill/>
          <a:ln w="9525">
            <a:noFill/>
            <a:miter lim="800000"/>
            <a:headEnd/>
            <a:tailEnd/>
          </a:ln>
          <a:effectLst/>
        </p:spPr>
        <p:txBody>
          <a:bodyPr wrap="none" anchor="ctr">
            <a:spAutoFit/>
          </a:bodyPr>
          <a:lstStyle/>
          <a:p>
            <a:pPr algn="l"/>
            <a:r>
              <a:rPr lang="hu-HU" sz="1100">
                <a:cs typeface="Times New Roman" pitchFamily="18" charset="0"/>
              </a:rPr>
              <a:t> </a:t>
            </a:r>
            <a:endParaRPr lang="hu-HU" sz="600"/>
          </a:p>
          <a:p>
            <a:pPr algn="l" eaLnBrk="0" hangingPunct="0"/>
            <a:endParaRPr lang="hu-HU"/>
          </a:p>
        </p:txBody>
      </p:sp>
      <p:sp>
        <p:nvSpPr>
          <p:cNvPr id="7" name="Oval 17">
            <a:extLst>
              <a:ext uri="{FF2B5EF4-FFF2-40B4-BE49-F238E27FC236}">
                <a16:creationId xmlns:a16="http://schemas.microsoft.com/office/drawing/2014/main" id="{1F8EB222-26A0-4587-AC43-668FE0E3EAFE}"/>
              </a:ext>
            </a:extLst>
          </p:cNvPr>
          <p:cNvSpPr>
            <a:spLocks noChangeArrowheads="1"/>
          </p:cNvSpPr>
          <p:nvPr/>
        </p:nvSpPr>
        <p:spPr bwMode="auto">
          <a:xfrm>
            <a:off x="1763713" y="1916113"/>
            <a:ext cx="1152525" cy="1008062"/>
          </a:xfrm>
          <a:prstGeom prst="ellipse">
            <a:avLst/>
          </a:prstGeom>
          <a:solidFill>
            <a:srgbClr val="FFFFFF"/>
          </a:solidFill>
          <a:ln w="9525">
            <a:solidFill>
              <a:srgbClr val="000000"/>
            </a:solidFill>
            <a:round/>
            <a:headEnd/>
            <a:tailEnd/>
          </a:ln>
        </p:spPr>
        <p:txBody>
          <a:bodyPr/>
          <a:lstStyle/>
          <a:p>
            <a:endParaRPr lang="hu-HU"/>
          </a:p>
        </p:txBody>
      </p:sp>
      <p:sp>
        <p:nvSpPr>
          <p:cNvPr id="8" name="Oval 18">
            <a:extLst>
              <a:ext uri="{FF2B5EF4-FFF2-40B4-BE49-F238E27FC236}">
                <a16:creationId xmlns:a16="http://schemas.microsoft.com/office/drawing/2014/main" id="{0A3BACFD-D482-4544-9ECF-6A997462F4D0}"/>
              </a:ext>
            </a:extLst>
          </p:cNvPr>
          <p:cNvSpPr>
            <a:spLocks noChangeArrowheads="1"/>
          </p:cNvSpPr>
          <p:nvPr/>
        </p:nvSpPr>
        <p:spPr bwMode="auto">
          <a:xfrm>
            <a:off x="539750" y="2349500"/>
            <a:ext cx="1150938" cy="1008063"/>
          </a:xfrm>
          <a:prstGeom prst="ellipse">
            <a:avLst/>
          </a:prstGeom>
          <a:solidFill>
            <a:srgbClr val="FFFFFF"/>
          </a:solidFill>
          <a:ln w="9525">
            <a:solidFill>
              <a:srgbClr val="000000"/>
            </a:solidFill>
            <a:round/>
            <a:headEnd/>
            <a:tailEnd/>
          </a:ln>
        </p:spPr>
        <p:txBody>
          <a:bodyPr/>
          <a:lstStyle/>
          <a:p>
            <a:endParaRPr lang="hu-HU"/>
          </a:p>
        </p:txBody>
      </p:sp>
      <p:sp>
        <p:nvSpPr>
          <p:cNvPr id="9" name="Oval 19">
            <a:extLst>
              <a:ext uri="{FF2B5EF4-FFF2-40B4-BE49-F238E27FC236}">
                <a16:creationId xmlns:a16="http://schemas.microsoft.com/office/drawing/2014/main" id="{9E32EC54-3E6C-41CF-BACA-2632DF16DD19}"/>
              </a:ext>
            </a:extLst>
          </p:cNvPr>
          <p:cNvSpPr>
            <a:spLocks noChangeArrowheads="1"/>
          </p:cNvSpPr>
          <p:nvPr/>
        </p:nvSpPr>
        <p:spPr bwMode="auto">
          <a:xfrm>
            <a:off x="3059113" y="2276475"/>
            <a:ext cx="1152525" cy="1008063"/>
          </a:xfrm>
          <a:prstGeom prst="ellipse">
            <a:avLst/>
          </a:prstGeom>
          <a:solidFill>
            <a:srgbClr val="FFFFFF"/>
          </a:solidFill>
          <a:ln w="9525">
            <a:solidFill>
              <a:srgbClr val="000000"/>
            </a:solidFill>
            <a:round/>
            <a:headEnd/>
            <a:tailEnd/>
          </a:ln>
        </p:spPr>
        <p:txBody>
          <a:bodyPr/>
          <a:lstStyle/>
          <a:p>
            <a:endParaRPr lang="hu-HU"/>
          </a:p>
        </p:txBody>
      </p:sp>
      <p:sp>
        <p:nvSpPr>
          <p:cNvPr id="10" name="Text Box 20">
            <a:extLst>
              <a:ext uri="{FF2B5EF4-FFF2-40B4-BE49-F238E27FC236}">
                <a16:creationId xmlns:a16="http://schemas.microsoft.com/office/drawing/2014/main" id="{CC852AC4-00BD-4C31-A5EC-E0DCC93CFDCE}"/>
              </a:ext>
            </a:extLst>
          </p:cNvPr>
          <p:cNvSpPr txBox="1">
            <a:spLocks noChangeArrowheads="1"/>
          </p:cNvSpPr>
          <p:nvPr/>
        </p:nvSpPr>
        <p:spPr bwMode="auto">
          <a:xfrm>
            <a:off x="755650" y="2636838"/>
            <a:ext cx="720725" cy="414337"/>
          </a:xfrm>
          <a:prstGeom prst="rect">
            <a:avLst/>
          </a:prstGeom>
          <a:solidFill>
            <a:srgbClr val="FFFFFF"/>
          </a:solidFill>
          <a:ln w="9525">
            <a:noFill/>
            <a:miter lim="800000"/>
            <a:headEnd/>
            <a:tailEnd/>
          </a:ln>
        </p:spPr>
        <p:txBody>
          <a:bodyPr/>
          <a:lstStyle/>
          <a:p>
            <a:pPr algn="ctr"/>
            <a:r>
              <a:rPr lang="hu-HU" sz="2000" b="1" dirty="0"/>
              <a:t>MA</a:t>
            </a:r>
          </a:p>
        </p:txBody>
      </p:sp>
      <p:sp>
        <p:nvSpPr>
          <p:cNvPr id="11" name="Text Box 21">
            <a:extLst>
              <a:ext uri="{FF2B5EF4-FFF2-40B4-BE49-F238E27FC236}">
                <a16:creationId xmlns:a16="http://schemas.microsoft.com/office/drawing/2014/main" id="{8B4EB05F-8352-41E4-8C56-6BDF0672CF59}"/>
              </a:ext>
            </a:extLst>
          </p:cNvPr>
          <p:cNvSpPr txBox="1">
            <a:spLocks noChangeArrowheads="1"/>
          </p:cNvSpPr>
          <p:nvPr/>
        </p:nvSpPr>
        <p:spPr bwMode="auto">
          <a:xfrm>
            <a:off x="2051050" y="2205038"/>
            <a:ext cx="649288" cy="328612"/>
          </a:xfrm>
          <a:prstGeom prst="rect">
            <a:avLst/>
          </a:prstGeom>
          <a:solidFill>
            <a:srgbClr val="FFFFFF"/>
          </a:solidFill>
          <a:ln w="9525">
            <a:noFill/>
            <a:miter lim="800000"/>
            <a:headEnd/>
            <a:tailEnd/>
          </a:ln>
        </p:spPr>
        <p:txBody>
          <a:bodyPr/>
          <a:lstStyle/>
          <a:p>
            <a:pPr algn="ctr"/>
            <a:r>
              <a:rPr lang="hu-HU" sz="2000" b="1" dirty="0" err="1"/>
              <a:t>Ko</a:t>
            </a:r>
            <a:endParaRPr lang="hu-HU" sz="2000" b="1" dirty="0"/>
          </a:p>
        </p:txBody>
      </p:sp>
      <p:sp>
        <p:nvSpPr>
          <p:cNvPr id="12" name="Text Box 22">
            <a:extLst>
              <a:ext uri="{FF2B5EF4-FFF2-40B4-BE49-F238E27FC236}">
                <a16:creationId xmlns:a16="http://schemas.microsoft.com/office/drawing/2014/main" id="{31373F68-6E04-430A-ABB0-04EC6E7EC75A}"/>
              </a:ext>
            </a:extLst>
          </p:cNvPr>
          <p:cNvSpPr txBox="1">
            <a:spLocks noChangeArrowheads="1"/>
          </p:cNvSpPr>
          <p:nvPr/>
        </p:nvSpPr>
        <p:spPr bwMode="auto">
          <a:xfrm>
            <a:off x="3348038" y="2565400"/>
            <a:ext cx="647700" cy="487363"/>
          </a:xfrm>
          <a:prstGeom prst="rect">
            <a:avLst/>
          </a:prstGeom>
          <a:solidFill>
            <a:srgbClr val="FFFFFF"/>
          </a:solidFill>
          <a:ln w="9525">
            <a:noFill/>
            <a:miter lim="800000"/>
            <a:headEnd/>
            <a:tailEnd/>
          </a:ln>
        </p:spPr>
        <p:txBody>
          <a:bodyPr/>
          <a:lstStyle/>
          <a:p>
            <a:pPr algn="ctr"/>
            <a:r>
              <a:rPr lang="hu-HU" sz="2000" b="1" dirty="0" err="1"/>
              <a:t>Sz</a:t>
            </a:r>
            <a:endParaRPr lang="hu-HU" sz="2000" b="1" dirty="0"/>
          </a:p>
        </p:txBody>
      </p:sp>
      <p:sp>
        <p:nvSpPr>
          <p:cNvPr id="13" name="Rectangle 23">
            <a:extLst>
              <a:ext uri="{FF2B5EF4-FFF2-40B4-BE49-F238E27FC236}">
                <a16:creationId xmlns:a16="http://schemas.microsoft.com/office/drawing/2014/main" id="{0643F1C1-E6DD-4F86-A7B4-73B4C8330719}"/>
              </a:ext>
            </a:extLst>
          </p:cNvPr>
          <p:cNvSpPr>
            <a:spLocks noChangeArrowheads="1"/>
          </p:cNvSpPr>
          <p:nvPr/>
        </p:nvSpPr>
        <p:spPr bwMode="auto">
          <a:xfrm>
            <a:off x="4104349" y="1240717"/>
            <a:ext cx="3472425" cy="523220"/>
          </a:xfrm>
          <a:prstGeom prst="rect">
            <a:avLst/>
          </a:prstGeom>
          <a:noFill/>
          <a:ln w="9525">
            <a:noFill/>
            <a:miter lim="800000"/>
            <a:headEnd/>
            <a:tailEnd/>
          </a:ln>
          <a:effectLst/>
        </p:spPr>
        <p:txBody>
          <a:bodyPr wrap="none" anchor="ctr">
            <a:spAutoFit/>
          </a:bodyPr>
          <a:lstStyle/>
          <a:p>
            <a:pPr algn="l"/>
            <a:r>
              <a:rPr lang="hu-HU" sz="2800" b="1" dirty="0">
                <a:latin typeface="+mn-lt"/>
              </a:rPr>
              <a:t>Az etatista modell:</a:t>
            </a:r>
            <a:r>
              <a:rPr lang="hu-HU" sz="2800" dirty="0">
                <a:latin typeface="+mn-lt"/>
              </a:rPr>
              <a:t> </a:t>
            </a:r>
          </a:p>
        </p:txBody>
      </p:sp>
      <p:sp>
        <p:nvSpPr>
          <p:cNvPr id="14" name="Oval 29">
            <a:extLst>
              <a:ext uri="{FF2B5EF4-FFF2-40B4-BE49-F238E27FC236}">
                <a16:creationId xmlns:a16="http://schemas.microsoft.com/office/drawing/2014/main" id="{CC879319-F906-4256-BBE4-571380EC1E7E}"/>
              </a:ext>
            </a:extLst>
          </p:cNvPr>
          <p:cNvSpPr>
            <a:spLocks noChangeArrowheads="1"/>
          </p:cNvSpPr>
          <p:nvPr/>
        </p:nvSpPr>
        <p:spPr bwMode="auto">
          <a:xfrm>
            <a:off x="5795963" y="2492375"/>
            <a:ext cx="1044575" cy="938213"/>
          </a:xfrm>
          <a:prstGeom prst="ellipse">
            <a:avLst/>
          </a:prstGeom>
          <a:solidFill>
            <a:srgbClr val="FFFFFF"/>
          </a:solidFill>
          <a:ln w="9525">
            <a:solidFill>
              <a:srgbClr val="000000"/>
            </a:solidFill>
            <a:round/>
            <a:headEnd/>
            <a:tailEnd/>
          </a:ln>
        </p:spPr>
        <p:txBody>
          <a:bodyPr/>
          <a:lstStyle/>
          <a:p>
            <a:endParaRPr lang="hu-HU"/>
          </a:p>
        </p:txBody>
      </p:sp>
      <p:sp>
        <p:nvSpPr>
          <p:cNvPr id="15" name="Oval 28">
            <a:extLst>
              <a:ext uri="{FF2B5EF4-FFF2-40B4-BE49-F238E27FC236}">
                <a16:creationId xmlns:a16="http://schemas.microsoft.com/office/drawing/2014/main" id="{850AEEE0-9251-4EAA-BB33-AA97D24037C7}"/>
              </a:ext>
            </a:extLst>
          </p:cNvPr>
          <p:cNvSpPr>
            <a:spLocks noChangeArrowheads="1"/>
          </p:cNvSpPr>
          <p:nvPr/>
        </p:nvSpPr>
        <p:spPr bwMode="auto">
          <a:xfrm>
            <a:off x="7667625" y="2492375"/>
            <a:ext cx="1008063" cy="935038"/>
          </a:xfrm>
          <a:prstGeom prst="ellipse">
            <a:avLst/>
          </a:prstGeom>
          <a:solidFill>
            <a:srgbClr val="FFFFFF"/>
          </a:solidFill>
          <a:ln w="9525">
            <a:solidFill>
              <a:srgbClr val="000000"/>
            </a:solidFill>
            <a:round/>
            <a:headEnd/>
            <a:tailEnd/>
          </a:ln>
        </p:spPr>
        <p:txBody>
          <a:bodyPr/>
          <a:lstStyle/>
          <a:p>
            <a:endParaRPr lang="hu-HU"/>
          </a:p>
        </p:txBody>
      </p:sp>
      <p:sp>
        <p:nvSpPr>
          <p:cNvPr id="16" name="Text Box 27">
            <a:extLst>
              <a:ext uri="{FF2B5EF4-FFF2-40B4-BE49-F238E27FC236}">
                <a16:creationId xmlns:a16="http://schemas.microsoft.com/office/drawing/2014/main" id="{9D61E945-E876-414A-8D80-FCD133656E77}"/>
              </a:ext>
            </a:extLst>
          </p:cNvPr>
          <p:cNvSpPr txBox="1">
            <a:spLocks noChangeArrowheads="1"/>
          </p:cNvSpPr>
          <p:nvPr/>
        </p:nvSpPr>
        <p:spPr bwMode="auto">
          <a:xfrm>
            <a:off x="5940425" y="2752725"/>
            <a:ext cx="647700" cy="342900"/>
          </a:xfrm>
          <a:prstGeom prst="rect">
            <a:avLst/>
          </a:prstGeom>
          <a:solidFill>
            <a:srgbClr val="FFFFFF"/>
          </a:solidFill>
          <a:ln w="9525">
            <a:noFill/>
            <a:miter lim="800000"/>
            <a:headEnd/>
            <a:tailEnd/>
          </a:ln>
        </p:spPr>
        <p:txBody>
          <a:bodyPr/>
          <a:lstStyle/>
          <a:p>
            <a:r>
              <a:rPr lang="hu-HU" sz="2000" b="1" dirty="0">
                <a:cs typeface="Times New Roman" pitchFamily="18" charset="0"/>
              </a:rPr>
              <a:t>MA</a:t>
            </a:r>
            <a:endParaRPr lang="hu-HU" sz="2000" b="1" dirty="0"/>
          </a:p>
        </p:txBody>
      </p:sp>
      <p:sp>
        <p:nvSpPr>
          <p:cNvPr id="17" name="Text Box 26">
            <a:extLst>
              <a:ext uri="{FF2B5EF4-FFF2-40B4-BE49-F238E27FC236}">
                <a16:creationId xmlns:a16="http://schemas.microsoft.com/office/drawing/2014/main" id="{955ECE2E-5838-4E89-9866-5C5F8D21C6BC}"/>
              </a:ext>
            </a:extLst>
          </p:cNvPr>
          <p:cNvSpPr txBox="1">
            <a:spLocks noChangeArrowheads="1"/>
          </p:cNvSpPr>
          <p:nvPr/>
        </p:nvSpPr>
        <p:spPr bwMode="auto">
          <a:xfrm>
            <a:off x="7994731" y="2709863"/>
            <a:ext cx="504825" cy="342900"/>
          </a:xfrm>
          <a:prstGeom prst="rect">
            <a:avLst/>
          </a:prstGeom>
          <a:solidFill>
            <a:srgbClr val="FFFFFF"/>
          </a:solidFill>
          <a:ln w="9525">
            <a:noFill/>
            <a:miter lim="800000"/>
            <a:headEnd/>
            <a:tailEnd/>
          </a:ln>
        </p:spPr>
        <p:txBody>
          <a:bodyPr/>
          <a:lstStyle/>
          <a:p>
            <a:pPr algn="just"/>
            <a:r>
              <a:rPr lang="hu-HU" sz="2000" b="1" dirty="0" err="1">
                <a:cs typeface="Times New Roman" pitchFamily="18" charset="0"/>
              </a:rPr>
              <a:t>Sz</a:t>
            </a:r>
            <a:endParaRPr lang="hu-HU" sz="2000" b="1" dirty="0"/>
          </a:p>
        </p:txBody>
      </p:sp>
      <p:sp>
        <p:nvSpPr>
          <p:cNvPr id="18" name="Oval 25">
            <a:extLst>
              <a:ext uri="{FF2B5EF4-FFF2-40B4-BE49-F238E27FC236}">
                <a16:creationId xmlns:a16="http://schemas.microsoft.com/office/drawing/2014/main" id="{1458DB30-E9C0-48C6-ABBB-CC61D156466A}"/>
              </a:ext>
            </a:extLst>
          </p:cNvPr>
          <p:cNvSpPr>
            <a:spLocks noChangeArrowheads="1"/>
          </p:cNvSpPr>
          <p:nvPr/>
        </p:nvSpPr>
        <p:spPr bwMode="auto">
          <a:xfrm>
            <a:off x="6443663" y="1916113"/>
            <a:ext cx="1584325" cy="1368425"/>
          </a:xfrm>
          <a:prstGeom prst="ellipse">
            <a:avLst/>
          </a:prstGeom>
          <a:solidFill>
            <a:srgbClr val="FFFFFF"/>
          </a:solidFill>
          <a:ln w="9525">
            <a:solidFill>
              <a:srgbClr val="000000"/>
            </a:solidFill>
            <a:round/>
            <a:headEnd/>
            <a:tailEnd/>
          </a:ln>
        </p:spPr>
        <p:txBody>
          <a:bodyPr/>
          <a:lstStyle/>
          <a:p>
            <a:endParaRPr lang="hu-HU"/>
          </a:p>
        </p:txBody>
      </p:sp>
      <p:sp>
        <p:nvSpPr>
          <p:cNvPr id="19" name="Text Box 24">
            <a:extLst>
              <a:ext uri="{FF2B5EF4-FFF2-40B4-BE49-F238E27FC236}">
                <a16:creationId xmlns:a16="http://schemas.microsoft.com/office/drawing/2014/main" id="{E02BC8FF-A9EC-4B2B-87F4-4FFF8635B683}"/>
              </a:ext>
            </a:extLst>
          </p:cNvPr>
          <p:cNvSpPr txBox="1">
            <a:spLocks noChangeArrowheads="1"/>
          </p:cNvSpPr>
          <p:nvPr/>
        </p:nvSpPr>
        <p:spPr bwMode="auto">
          <a:xfrm>
            <a:off x="6804025" y="2349500"/>
            <a:ext cx="863600" cy="485775"/>
          </a:xfrm>
          <a:prstGeom prst="rect">
            <a:avLst/>
          </a:prstGeom>
          <a:solidFill>
            <a:srgbClr val="FFFFFF"/>
          </a:solidFill>
          <a:ln w="9525">
            <a:noFill/>
            <a:miter lim="800000"/>
            <a:headEnd/>
            <a:tailEnd/>
          </a:ln>
        </p:spPr>
        <p:txBody>
          <a:bodyPr/>
          <a:lstStyle/>
          <a:p>
            <a:pPr algn="ctr"/>
            <a:r>
              <a:rPr lang="hu-HU" sz="2000" b="1" dirty="0" err="1">
                <a:cs typeface="Times New Roman" pitchFamily="18" charset="0"/>
              </a:rPr>
              <a:t>Ko</a:t>
            </a:r>
            <a:endParaRPr lang="hu-HU" sz="2000" b="1" dirty="0"/>
          </a:p>
        </p:txBody>
      </p:sp>
      <p:sp>
        <p:nvSpPr>
          <p:cNvPr id="20" name="Rectangle 35">
            <a:extLst>
              <a:ext uri="{FF2B5EF4-FFF2-40B4-BE49-F238E27FC236}">
                <a16:creationId xmlns:a16="http://schemas.microsoft.com/office/drawing/2014/main" id="{D8A0D942-0F4B-4A6A-A568-FCC8CFB51E94}"/>
              </a:ext>
            </a:extLst>
          </p:cNvPr>
          <p:cNvSpPr>
            <a:spLocks noChangeArrowheads="1"/>
          </p:cNvSpPr>
          <p:nvPr/>
        </p:nvSpPr>
        <p:spPr bwMode="auto">
          <a:xfrm>
            <a:off x="379533" y="4005263"/>
            <a:ext cx="2968505" cy="954107"/>
          </a:xfrm>
          <a:prstGeom prst="rect">
            <a:avLst/>
          </a:prstGeom>
          <a:noFill/>
          <a:ln w="9525">
            <a:noFill/>
            <a:miter lim="800000"/>
            <a:headEnd/>
            <a:tailEnd/>
          </a:ln>
          <a:effectLst/>
        </p:spPr>
        <p:txBody>
          <a:bodyPr wrap="none" anchor="ctr">
            <a:spAutoFit/>
          </a:bodyPr>
          <a:lstStyle/>
          <a:p>
            <a:pPr algn="just"/>
            <a:r>
              <a:rPr lang="hu-HU" sz="2800" b="1" dirty="0">
                <a:latin typeface="+mn-lt"/>
              </a:rPr>
              <a:t>A </a:t>
            </a:r>
            <a:r>
              <a:rPr lang="hu-HU" sz="2800" b="1" dirty="0" err="1">
                <a:latin typeface="+mn-lt"/>
              </a:rPr>
              <a:t>neokorporatív</a:t>
            </a:r>
            <a:r>
              <a:rPr lang="hu-HU" sz="2800" b="1" dirty="0">
                <a:latin typeface="+mn-lt"/>
              </a:rPr>
              <a:t> </a:t>
            </a:r>
          </a:p>
          <a:p>
            <a:pPr algn="just"/>
            <a:r>
              <a:rPr lang="hu-HU" sz="2800" b="1" dirty="0">
                <a:latin typeface="+mn-lt"/>
              </a:rPr>
              <a:t>modell:</a:t>
            </a:r>
            <a:r>
              <a:rPr lang="hu-HU" sz="2800" dirty="0">
                <a:latin typeface="+mn-lt"/>
              </a:rPr>
              <a:t> </a:t>
            </a:r>
          </a:p>
        </p:txBody>
      </p:sp>
      <p:sp>
        <p:nvSpPr>
          <p:cNvPr id="21" name="Oval 40">
            <a:extLst>
              <a:ext uri="{FF2B5EF4-FFF2-40B4-BE49-F238E27FC236}">
                <a16:creationId xmlns:a16="http://schemas.microsoft.com/office/drawing/2014/main" id="{7E7FE4E7-0D01-49D8-87EA-5D94D9081B3E}"/>
              </a:ext>
            </a:extLst>
          </p:cNvPr>
          <p:cNvSpPr>
            <a:spLocks noChangeArrowheads="1"/>
          </p:cNvSpPr>
          <p:nvPr/>
        </p:nvSpPr>
        <p:spPr bwMode="auto">
          <a:xfrm>
            <a:off x="4787900" y="4508500"/>
            <a:ext cx="1439863" cy="1296988"/>
          </a:xfrm>
          <a:prstGeom prst="ellipse">
            <a:avLst/>
          </a:prstGeom>
          <a:solidFill>
            <a:srgbClr val="FFFFFF"/>
          </a:solidFill>
          <a:ln w="9525">
            <a:solidFill>
              <a:srgbClr val="000000"/>
            </a:solidFill>
            <a:round/>
            <a:headEnd/>
            <a:tailEnd/>
          </a:ln>
        </p:spPr>
        <p:txBody>
          <a:bodyPr/>
          <a:lstStyle/>
          <a:p>
            <a:endParaRPr lang="hu-HU"/>
          </a:p>
        </p:txBody>
      </p:sp>
      <p:sp>
        <p:nvSpPr>
          <p:cNvPr id="22" name="Oval 39">
            <a:extLst>
              <a:ext uri="{FF2B5EF4-FFF2-40B4-BE49-F238E27FC236}">
                <a16:creationId xmlns:a16="http://schemas.microsoft.com/office/drawing/2014/main" id="{FFAE7C6A-8CC2-4159-A3BD-2CF98AC604F9}"/>
              </a:ext>
            </a:extLst>
          </p:cNvPr>
          <p:cNvSpPr>
            <a:spLocks noChangeArrowheads="1"/>
          </p:cNvSpPr>
          <p:nvPr/>
        </p:nvSpPr>
        <p:spPr bwMode="auto">
          <a:xfrm>
            <a:off x="3924300" y="4508500"/>
            <a:ext cx="1439863" cy="1296988"/>
          </a:xfrm>
          <a:prstGeom prst="ellipse">
            <a:avLst/>
          </a:prstGeom>
          <a:solidFill>
            <a:srgbClr val="FFFFFF"/>
          </a:solidFill>
          <a:ln w="9525">
            <a:solidFill>
              <a:srgbClr val="000000"/>
            </a:solidFill>
            <a:round/>
            <a:headEnd/>
            <a:tailEnd/>
          </a:ln>
        </p:spPr>
        <p:txBody>
          <a:bodyPr/>
          <a:lstStyle/>
          <a:p>
            <a:endParaRPr lang="hu-HU"/>
          </a:p>
        </p:txBody>
      </p:sp>
      <p:sp>
        <p:nvSpPr>
          <p:cNvPr id="23" name="Text Box 38">
            <a:extLst>
              <a:ext uri="{FF2B5EF4-FFF2-40B4-BE49-F238E27FC236}">
                <a16:creationId xmlns:a16="http://schemas.microsoft.com/office/drawing/2014/main" id="{DB0C89E3-CC2E-4172-B308-0314C1D4F2FF}"/>
              </a:ext>
            </a:extLst>
          </p:cNvPr>
          <p:cNvSpPr txBox="1">
            <a:spLocks noChangeArrowheads="1"/>
          </p:cNvSpPr>
          <p:nvPr/>
        </p:nvSpPr>
        <p:spPr bwMode="auto">
          <a:xfrm>
            <a:off x="5527747" y="5012766"/>
            <a:ext cx="504825" cy="288453"/>
          </a:xfrm>
          <a:prstGeom prst="rect">
            <a:avLst/>
          </a:prstGeom>
          <a:solidFill>
            <a:srgbClr val="FFFFFF"/>
          </a:solidFill>
          <a:ln w="9525">
            <a:noFill/>
            <a:miter lim="800000"/>
            <a:headEnd/>
            <a:tailEnd/>
          </a:ln>
        </p:spPr>
        <p:txBody>
          <a:bodyPr/>
          <a:lstStyle/>
          <a:p>
            <a:pPr algn="just"/>
            <a:r>
              <a:rPr lang="hu-HU" sz="2000" b="1" dirty="0" err="1">
                <a:cs typeface="Times New Roman" pitchFamily="18" charset="0"/>
              </a:rPr>
              <a:t>Sz</a:t>
            </a:r>
            <a:endParaRPr lang="hu-HU" sz="2000" b="1" dirty="0"/>
          </a:p>
        </p:txBody>
      </p:sp>
      <p:sp>
        <p:nvSpPr>
          <p:cNvPr id="24" name="Text Box 37">
            <a:extLst>
              <a:ext uri="{FF2B5EF4-FFF2-40B4-BE49-F238E27FC236}">
                <a16:creationId xmlns:a16="http://schemas.microsoft.com/office/drawing/2014/main" id="{FFF11243-F77C-404C-8850-5D7178E49A57}"/>
              </a:ext>
            </a:extLst>
          </p:cNvPr>
          <p:cNvSpPr txBox="1">
            <a:spLocks noChangeArrowheads="1"/>
          </p:cNvSpPr>
          <p:nvPr/>
        </p:nvSpPr>
        <p:spPr bwMode="auto">
          <a:xfrm>
            <a:off x="4067174" y="5012767"/>
            <a:ext cx="720725" cy="288453"/>
          </a:xfrm>
          <a:prstGeom prst="rect">
            <a:avLst/>
          </a:prstGeom>
          <a:solidFill>
            <a:srgbClr val="FFFFFF"/>
          </a:solidFill>
          <a:ln w="9525">
            <a:noFill/>
            <a:miter lim="800000"/>
            <a:headEnd/>
            <a:tailEnd/>
          </a:ln>
        </p:spPr>
        <p:txBody>
          <a:bodyPr/>
          <a:lstStyle/>
          <a:p>
            <a:pPr algn="r"/>
            <a:r>
              <a:rPr lang="hu-HU" sz="2000" b="1" dirty="0">
                <a:cs typeface="Times New Roman" pitchFamily="18" charset="0"/>
              </a:rPr>
              <a:t>MA</a:t>
            </a:r>
            <a:endParaRPr lang="hu-HU" sz="2000" b="1" dirty="0"/>
          </a:p>
        </p:txBody>
      </p:sp>
      <p:sp>
        <p:nvSpPr>
          <p:cNvPr id="25" name="Oval 57">
            <a:extLst>
              <a:ext uri="{FF2B5EF4-FFF2-40B4-BE49-F238E27FC236}">
                <a16:creationId xmlns:a16="http://schemas.microsoft.com/office/drawing/2014/main" id="{E8D4B6DC-7F39-4F7A-91CF-16EDA04B0D42}"/>
              </a:ext>
            </a:extLst>
          </p:cNvPr>
          <p:cNvSpPr>
            <a:spLocks noChangeArrowheads="1"/>
          </p:cNvSpPr>
          <p:nvPr/>
        </p:nvSpPr>
        <p:spPr bwMode="auto">
          <a:xfrm>
            <a:off x="4211638" y="3767303"/>
            <a:ext cx="1512887" cy="1246022"/>
          </a:xfrm>
          <a:prstGeom prst="ellipse">
            <a:avLst/>
          </a:prstGeom>
          <a:solidFill>
            <a:srgbClr val="FFFFFF"/>
          </a:solidFill>
          <a:ln w="9525">
            <a:solidFill>
              <a:srgbClr val="000000"/>
            </a:solidFill>
            <a:round/>
            <a:headEnd/>
            <a:tailEnd/>
          </a:ln>
        </p:spPr>
        <p:txBody>
          <a:bodyPr/>
          <a:lstStyle/>
          <a:p>
            <a:endParaRPr lang="hu-HU"/>
          </a:p>
        </p:txBody>
      </p:sp>
      <p:sp>
        <p:nvSpPr>
          <p:cNvPr id="26" name="Text Box 67">
            <a:extLst>
              <a:ext uri="{FF2B5EF4-FFF2-40B4-BE49-F238E27FC236}">
                <a16:creationId xmlns:a16="http://schemas.microsoft.com/office/drawing/2014/main" id="{CDCBBE33-6918-45CD-9609-DD5D935839E4}"/>
              </a:ext>
            </a:extLst>
          </p:cNvPr>
          <p:cNvSpPr txBox="1">
            <a:spLocks noChangeArrowheads="1"/>
          </p:cNvSpPr>
          <p:nvPr/>
        </p:nvSpPr>
        <p:spPr bwMode="auto">
          <a:xfrm>
            <a:off x="4714875" y="4287837"/>
            <a:ext cx="649288" cy="328613"/>
          </a:xfrm>
          <a:prstGeom prst="rect">
            <a:avLst/>
          </a:prstGeom>
          <a:solidFill>
            <a:srgbClr val="FFFFFF"/>
          </a:solidFill>
          <a:ln w="9525">
            <a:noFill/>
            <a:miter lim="800000"/>
            <a:headEnd/>
            <a:tailEnd/>
          </a:ln>
        </p:spPr>
        <p:txBody>
          <a:bodyPr/>
          <a:lstStyle/>
          <a:p>
            <a:r>
              <a:rPr lang="hu-HU" sz="2000" b="1" dirty="0" err="1"/>
              <a:t>Ko</a:t>
            </a:r>
            <a:endParaRPr lang="hu-HU" sz="2000" b="1" dirty="0"/>
          </a:p>
        </p:txBody>
      </p:sp>
      <p:sp>
        <p:nvSpPr>
          <p:cNvPr id="3" name="Dia számának helye 2">
            <a:extLst>
              <a:ext uri="{FF2B5EF4-FFF2-40B4-BE49-F238E27FC236}">
                <a16:creationId xmlns:a16="http://schemas.microsoft.com/office/drawing/2014/main" id="{63F196C7-94AA-46F0-92B2-EAD8DFF7792A}"/>
              </a:ext>
            </a:extLst>
          </p:cNvPr>
          <p:cNvSpPr>
            <a:spLocks noGrp="1"/>
          </p:cNvSpPr>
          <p:nvPr>
            <p:ph type="sldNum" sz="quarter" idx="4"/>
          </p:nvPr>
        </p:nvSpPr>
        <p:spPr/>
        <p:txBody>
          <a:bodyPr/>
          <a:lstStyle/>
          <a:p>
            <a:fld id="{8D20C33D-EA57-4869-B900-AF436949CCB6}" type="slidenum">
              <a:rPr lang="hu-HU" smtClean="0"/>
              <a:pPr/>
              <a:t>3</a:t>
            </a:fld>
            <a:r>
              <a:rPr lang="hu-HU"/>
              <a:t>/26</a:t>
            </a:r>
            <a:endParaRPr lang="hu-HU" dirty="0"/>
          </a:p>
        </p:txBody>
      </p:sp>
    </p:spTree>
    <p:extLst>
      <p:ext uri="{BB962C8B-B14F-4D97-AF65-F5344CB8AC3E}">
        <p14:creationId xmlns:p14="http://schemas.microsoft.com/office/powerpoint/2010/main" val="2626701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grpId="0" nodeType="afterEffect">
                                  <p:stCondLst>
                                    <p:cond delay="0"/>
                                  </p:stCondLst>
                                  <p:childTnLst>
                                    <p:set>
                                      <p:cBhvr>
                                        <p:cTn id="57" dur="1" fill="hold">
                                          <p:stCondLst>
                                            <p:cond delay="0"/>
                                          </p:stCondLst>
                                        </p:cTn>
                                        <p:tgtEl>
                                          <p:spTgt spid="21"/>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P spid="9" grpId="0" animBg="1"/>
      <p:bldP spid="10" grpId="0" animBg="1"/>
      <p:bldP spid="11" grpId="0" animBg="1"/>
      <p:bldP spid="12" grpId="0" animBg="1"/>
      <p:bldP spid="13" grpId="0"/>
      <p:bldP spid="14" grpId="0" animBg="1"/>
      <p:bldP spid="15" grpId="0" animBg="1"/>
      <p:bldP spid="16" grpId="0" animBg="1"/>
      <p:bldP spid="17" grpId="0" animBg="1"/>
      <p:bldP spid="18" grpId="0" animBg="1"/>
      <p:bldP spid="19" grpId="0" animBg="1"/>
      <p:bldP spid="20" grpId="0"/>
      <p:bldP spid="21" grpId="0" animBg="1"/>
      <p:bldP spid="22" grpId="0" animBg="1"/>
      <p:bldP spid="23" grpId="0" animBg="1"/>
      <p:bldP spid="24" grpId="0" animBg="1"/>
      <p:bldP spid="25" grpId="0" animBg="1"/>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21CC27F-E7CA-4BFD-BA8C-0D92EE48A0E7}"/>
              </a:ext>
            </a:extLst>
          </p:cNvPr>
          <p:cNvSpPr>
            <a:spLocks noGrp="1"/>
          </p:cNvSpPr>
          <p:nvPr>
            <p:ph type="title"/>
          </p:nvPr>
        </p:nvSpPr>
        <p:spPr/>
        <p:txBody>
          <a:bodyPr/>
          <a:lstStyle/>
          <a:p>
            <a:endParaRPr lang="hu-HU"/>
          </a:p>
        </p:txBody>
      </p:sp>
      <p:graphicFrame>
        <p:nvGraphicFramePr>
          <p:cNvPr id="5" name="Group 151">
            <a:extLst>
              <a:ext uri="{FF2B5EF4-FFF2-40B4-BE49-F238E27FC236}">
                <a16:creationId xmlns:a16="http://schemas.microsoft.com/office/drawing/2014/main" id="{453B0221-8842-494E-8B06-30D452C6FF3E}"/>
              </a:ext>
            </a:extLst>
          </p:cNvPr>
          <p:cNvGraphicFramePr>
            <a:graphicFrameLocks/>
          </p:cNvGraphicFramePr>
          <p:nvPr>
            <p:extLst>
              <p:ext uri="{D42A27DB-BD31-4B8C-83A1-F6EECF244321}">
                <p14:modId xmlns:p14="http://schemas.microsoft.com/office/powerpoint/2010/main" val="1192670988"/>
              </p:ext>
            </p:extLst>
          </p:nvPr>
        </p:nvGraphicFramePr>
        <p:xfrm>
          <a:off x="107504" y="620688"/>
          <a:ext cx="8928992" cy="6162405"/>
        </p:xfrm>
        <a:graphic>
          <a:graphicData uri="http://schemas.openxmlformats.org/drawingml/2006/table">
            <a:tbl>
              <a:tblPr firstRow="1" firstCol="1" bandRow="1">
                <a:tableStyleId>{3C2FFA5D-87B4-456A-9821-1D502468CF0F}</a:tableStyleId>
              </a:tblPr>
              <a:tblGrid>
                <a:gridCol w="1008112">
                  <a:extLst>
                    <a:ext uri="{9D8B030D-6E8A-4147-A177-3AD203B41FA5}">
                      <a16:colId xmlns:a16="http://schemas.microsoft.com/office/drawing/2014/main" val="20000"/>
                    </a:ext>
                  </a:extLst>
                </a:gridCol>
                <a:gridCol w="2520280">
                  <a:extLst>
                    <a:ext uri="{9D8B030D-6E8A-4147-A177-3AD203B41FA5}">
                      <a16:colId xmlns:a16="http://schemas.microsoft.com/office/drawing/2014/main" val="20001"/>
                    </a:ext>
                  </a:extLst>
                </a:gridCol>
                <a:gridCol w="2520280">
                  <a:extLst>
                    <a:ext uri="{9D8B030D-6E8A-4147-A177-3AD203B41FA5}">
                      <a16:colId xmlns:a16="http://schemas.microsoft.com/office/drawing/2014/main" val="20002"/>
                    </a:ext>
                  </a:extLst>
                </a:gridCol>
                <a:gridCol w="2880320">
                  <a:extLst>
                    <a:ext uri="{9D8B030D-6E8A-4147-A177-3AD203B41FA5}">
                      <a16:colId xmlns:a16="http://schemas.microsoft.com/office/drawing/2014/main" val="20003"/>
                    </a:ext>
                  </a:extLst>
                </a:gridCol>
              </a:tblGrid>
              <a:tr h="49320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hu-HU" sz="2400" u="none" strike="noStrike" cap="none" normalizeH="0" baseline="0" dirty="0">
                          <a:ln>
                            <a:noFill/>
                          </a:ln>
                          <a:effectLst/>
                        </a:rPr>
                        <a:t>Szint</a:t>
                      </a:r>
                      <a:endParaRPr kumimoji="0" lang="hu-HU" sz="2400" b="1" i="0" u="none" strike="noStrike" cap="none" normalizeH="0" baseline="0" dirty="0">
                        <a:ln>
                          <a:noFill/>
                        </a:ln>
                        <a:solidFill>
                          <a:srgbClr val="000168"/>
                        </a:solidFill>
                        <a:effectLst/>
                        <a:latin typeface="+mn-lt"/>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400" u="none" strike="noStrike" cap="none" normalizeH="0" baseline="0" dirty="0">
                          <a:ln>
                            <a:noFill/>
                          </a:ln>
                          <a:effectLst/>
                        </a:rPr>
                        <a:t>Északi (</a:t>
                      </a:r>
                      <a:r>
                        <a:rPr kumimoji="0" lang="hu-HU" sz="2400" u="none" strike="noStrike" cap="none" normalizeH="0" baseline="0" dirty="0" err="1">
                          <a:ln>
                            <a:noFill/>
                          </a:ln>
                          <a:effectLst/>
                        </a:rPr>
                        <a:t>integr</a:t>
                      </a:r>
                      <a:r>
                        <a:rPr kumimoji="0" lang="hu-HU" sz="2400" u="none" strike="noStrike" cap="none" normalizeH="0" baseline="0" dirty="0">
                          <a:ln>
                            <a:noFill/>
                          </a:ln>
                          <a:effectLst/>
                        </a:rPr>
                        <a:t>.)</a:t>
                      </a:r>
                      <a:endParaRPr kumimoji="0" lang="hu-HU" sz="2400" b="1" i="0" u="none" strike="noStrike" cap="none" normalizeH="0" baseline="0" dirty="0">
                        <a:ln>
                          <a:noFill/>
                        </a:ln>
                        <a:solidFill>
                          <a:srgbClr val="000168"/>
                        </a:solidFill>
                        <a:effectLst/>
                        <a:latin typeface="+mn-lt"/>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400" u="none" strike="noStrike" cap="none" normalizeH="0" baseline="0" dirty="0">
                          <a:ln>
                            <a:noFill/>
                          </a:ln>
                          <a:effectLst/>
                        </a:rPr>
                        <a:t>Déli (</a:t>
                      </a:r>
                      <a:r>
                        <a:rPr kumimoji="0" lang="hu-HU" sz="2400" u="none" strike="noStrike" cap="none" normalizeH="0" baseline="0" dirty="0" err="1">
                          <a:ln>
                            <a:noFill/>
                          </a:ln>
                          <a:effectLst/>
                        </a:rPr>
                        <a:t>polar</a:t>
                      </a:r>
                      <a:r>
                        <a:rPr kumimoji="0" lang="hu-HU" sz="2400" u="none" strike="noStrike" cap="none" normalizeH="0" baseline="0" dirty="0">
                          <a:ln>
                            <a:noFill/>
                          </a:ln>
                          <a:effectLst/>
                        </a:rPr>
                        <a:t>.)</a:t>
                      </a:r>
                      <a:endParaRPr kumimoji="0" lang="hu-HU" sz="2400" b="1" i="0" u="none" strike="noStrike" cap="none" normalizeH="0" baseline="0" dirty="0">
                        <a:ln>
                          <a:noFill/>
                        </a:ln>
                        <a:solidFill>
                          <a:srgbClr val="000168"/>
                        </a:solidFill>
                        <a:effectLst/>
                        <a:latin typeface="+mn-lt"/>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400" u="none" strike="noStrike" cap="none" normalizeH="0" baseline="0" dirty="0">
                          <a:ln>
                            <a:noFill/>
                          </a:ln>
                          <a:effectLst/>
                        </a:rPr>
                        <a:t>Angolszász (</a:t>
                      </a:r>
                      <a:r>
                        <a:rPr kumimoji="0" lang="hu-HU" sz="2400" u="none" strike="noStrike" cap="none" normalizeH="0" baseline="0" dirty="0" err="1">
                          <a:ln>
                            <a:noFill/>
                          </a:ln>
                          <a:effectLst/>
                        </a:rPr>
                        <a:t>inform</a:t>
                      </a:r>
                      <a:r>
                        <a:rPr kumimoji="0" lang="hu-HU" sz="2400" u="none" strike="noStrike" cap="none" normalizeH="0" baseline="0" dirty="0">
                          <a:ln>
                            <a:noFill/>
                          </a:ln>
                          <a:effectLst/>
                        </a:rPr>
                        <a:t>.)</a:t>
                      </a:r>
                      <a:endParaRPr kumimoji="0" lang="hu-HU" sz="2400" b="1" i="0" u="none" strike="noStrike" cap="none" normalizeH="0" baseline="0" dirty="0">
                        <a:ln>
                          <a:noFill/>
                        </a:ln>
                        <a:solidFill>
                          <a:srgbClr val="000168"/>
                        </a:solidFill>
                        <a:effectLst/>
                        <a:latin typeface="+mn-lt"/>
                      </a:endParaRPr>
                    </a:p>
                  </a:txBody>
                  <a:tcPr anchor="ctr" horzOverflow="overflow"/>
                </a:tc>
                <a:extLst>
                  <a:ext uri="{0D108BD9-81ED-4DB2-BD59-A6C34878D82A}">
                    <a16:rowId xmlns:a16="http://schemas.microsoft.com/office/drawing/2014/main" val="10000"/>
                  </a:ext>
                </a:extLst>
              </a:tr>
              <a:tr h="210455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hu-HU" sz="2400" u="none" strike="noStrike" cap="none" normalizeH="0" baseline="0" dirty="0">
                          <a:ln>
                            <a:noFill/>
                          </a:ln>
                          <a:effectLst/>
                        </a:rPr>
                        <a:t>Köz-ponti</a:t>
                      </a:r>
                      <a:endParaRPr kumimoji="0" lang="hu-HU" sz="2400" b="1" i="0" u="none" strike="noStrike" cap="none" normalizeH="0" baseline="0" dirty="0">
                        <a:ln>
                          <a:noFill/>
                        </a:ln>
                        <a:solidFill>
                          <a:srgbClr val="000168"/>
                        </a:solidFill>
                        <a:effectLst/>
                        <a:latin typeface="+mn-lt"/>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hu-HU" sz="2400" u="none" strike="noStrike" cap="none" normalizeH="0" baseline="0" dirty="0">
                          <a:ln>
                            <a:noFill/>
                          </a:ln>
                          <a:effectLst/>
                        </a:rPr>
                        <a:t>Konzultáció a </a:t>
                      </a:r>
                      <a:r>
                        <a:rPr kumimoji="0" lang="hu-HU" sz="2400" u="none" strike="noStrike" cap="none" normalizeH="0" baseline="0" dirty="0" err="1">
                          <a:ln>
                            <a:noFill/>
                          </a:ln>
                          <a:effectLst/>
                        </a:rPr>
                        <a:t>kormánypolitiká-ról</a:t>
                      </a:r>
                      <a:r>
                        <a:rPr kumimoji="0" lang="hu-HU" sz="2400" u="none" strike="noStrike" cap="none" normalizeH="0" baseline="0" dirty="0">
                          <a:ln>
                            <a:noFill/>
                          </a:ln>
                          <a:effectLst/>
                        </a:rPr>
                        <a:t>, összehangolt tárgyalások, kevés állam/SZ konfliktus</a:t>
                      </a:r>
                      <a:endParaRPr kumimoji="0" lang="hu-HU" sz="2400" b="0" i="0" u="none" strike="noStrike" cap="none" normalizeH="0" baseline="0" dirty="0">
                        <a:ln>
                          <a:noFill/>
                        </a:ln>
                        <a:solidFill>
                          <a:srgbClr val="000168"/>
                        </a:solidFill>
                        <a:effectLst/>
                        <a:latin typeface="+mn-lt"/>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hu-HU" sz="2400" u="none" strike="noStrike" cap="none" normalizeH="0" baseline="0" dirty="0">
                          <a:ln>
                            <a:noFill/>
                          </a:ln>
                          <a:effectLst/>
                        </a:rPr>
                        <a:t>Eseti tárgyalások, gyakori állam/SZ konfliktus</a:t>
                      </a:r>
                      <a:endParaRPr kumimoji="0" lang="hu-HU" sz="2400" b="0" i="0" u="none" strike="noStrike" cap="none" normalizeH="0" baseline="0" dirty="0">
                        <a:ln>
                          <a:noFill/>
                        </a:ln>
                        <a:solidFill>
                          <a:srgbClr val="000168"/>
                        </a:solidFill>
                        <a:effectLst/>
                        <a:latin typeface="+mn-lt"/>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hu-HU" sz="2400" u="none" strike="noStrike" cap="none" normalizeH="0" baseline="0" dirty="0">
                          <a:ln>
                            <a:noFill/>
                          </a:ln>
                          <a:effectLst/>
                        </a:rPr>
                        <a:t>Nincs tárgyalás,      kevés ütközés az állam és </a:t>
                      </a:r>
                      <a:r>
                        <a:rPr kumimoji="0" lang="hu-HU" sz="2400" u="none" strike="noStrike" cap="none" normalizeH="0" baseline="0" dirty="0" err="1">
                          <a:ln>
                            <a:noFill/>
                          </a:ln>
                          <a:effectLst/>
                        </a:rPr>
                        <a:t>SZ-ek</a:t>
                      </a:r>
                      <a:r>
                        <a:rPr kumimoji="0" lang="hu-HU" sz="2400" u="none" strike="noStrike" cap="none" normalizeH="0" baseline="0" dirty="0">
                          <a:ln>
                            <a:noFill/>
                          </a:ln>
                          <a:effectLst/>
                        </a:rPr>
                        <a:t> között</a:t>
                      </a:r>
                      <a:endParaRPr kumimoji="0" lang="hu-HU" sz="2400" b="0" i="0" u="none" strike="noStrike" cap="none" normalizeH="0" baseline="0" dirty="0">
                        <a:ln>
                          <a:noFill/>
                        </a:ln>
                        <a:solidFill>
                          <a:srgbClr val="000168"/>
                        </a:solidFill>
                        <a:effectLst/>
                        <a:latin typeface="+mn-lt"/>
                      </a:endParaRPr>
                    </a:p>
                  </a:txBody>
                  <a:tcPr horzOverflow="overflow"/>
                </a:tc>
                <a:extLst>
                  <a:ext uri="{0D108BD9-81ED-4DB2-BD59-A6C34878D82A}">
                    <a16:rowId xmlns:a16="http://schemas.microsoft.com/office/drawing/2014/main" val="10001"/>
                  </a:ext>
                </a:extLst>
              </a:tr>
              <a:tr h="143408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hu-HU" sz="2400" u="none" strike="noStrike" cap="none" normalizeH="0" baseline="0" dirty="0">
                          <a:ln>
                            <a:noFill/>
                          </a:ln>
                          <a:effectLst/>
                        </a:rPr>
                        <a:t>Ága-</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hu-HU" sz="2400" u="none" strike="noStrike" cap="none" normalizeH="0" baseline="0" dirty="0" err="1">
                          <a:ln>
                            <a:noFill/>
                          </a:ln>
                          <a:effectLst/>
                        </a:rPr>
                        <a:t>zati</a:t>
                      </a:r>
                      <a:endParaRPr kumimoji="0" lang="hu-HU" sz="2400" b="1" i="0" u="none" strike="noStrike" cap="none" normalizeH="0" baseline="0" dirty="0">
                        <a:ln>
                          <a:noFill/>
                        </a:ln>
                        <a:solidFill>
                          <a:srgbClr val="000168"/>
                        </a:solidFill>
                        <a:effectLst/>
                        <a:latin typeface="+mn-lt"/>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hu-HU" sz="2400" u="none" strike="noStrike" cap="none" normalizeH="0" baseline="0" dirty="0">
                          <a:ln>
                            <a:noFill/>
                          </a:ln>
                          <a:effectLst/>
                        </a:rPr>
                        <a:t>Kiterjedt tárgyalások, esetenként munkaharc</a:t>
                      </a:r>
                      <a:endParaRPr kumimoji="0" lang="hu-HU" sz="2400" b="0" i="0" u="none" strike="noStrike" cap="none" normalizeH="0" baseline="0" dirty="0">
                        <a:ln>
                          <a:noFill/>
                        </a:ln>
                        <a:solidFill>
                          <a:srgbClr val="000168"/>
                        </a:solidFill>
                        <a:effectLst/>
                        <a:latin typeface="+mn-lt"/>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hu-HU" sz="2400" u="none" strike="noStrike" cap="none" normalizeH="0" baseline="0" dirty="0">
                          <a:ln>
                            <a:noFill/>
                          </a:ln>
                          <a:effectLst/>
                        </a:rPr>
                        <a:t>Korlátozott tárgyalások, gyakori harcok</a:t>
                      </a:r>
                      <a:endParaRPr kumimoji="0" lang="hu-HU" sz="2400" b="0" i="0" u="none" strike="noStrike" cap="none" normalizeH="0" baseline="0" dirty="0">
                        <a:ln>
                          <a:noFill/>
                        </a:ln>
                        <a:solidFill>
                          <a:srgbClr val="000168"/>
                        </a:solidFill>
                        <a:effectLst/>
                        <a:latin typeface="+mn-lt"/>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hu-HU" sz="2400" u="none" strike="noStrike" cap="none" normalizeH="0" baseline="0" dirty="0">
                          <a:ln>
                            <a:noFill/>
                          </a:ln>
                          <a:effectLst/>
                        </a:rPr>
                        <a:t>Korlátozott, hanyatló tárgyalások. </a:t>
                      </a:r>
                      <a:r>
                        <a:rPr kumimoji="0" lang="hu-HU" sz="2400" u="none" strike="noStrike" cap="none" normalizeH="0" baseline="0" dirty="0" err="1">
                          <a:ln>
                            <a:noFill/>
                          </a:ln>
                          <a:effectLst/>
                        </a:rPr>
                        <a:t>Gentleman’s</a:t>
                      </a:r>
                      <a:r>
                        <a:rPr kumimoji="0" lang="hu-HU" sz="2400" u="none" strike="noStrike" cap="none" normalizeH="0" baseline="0" dirty="0">
                          <a:ln>
                            <a:noFill/>
                          </a:ln>
                          <a:effectLst/>
                        </a:rPr>
                        <a:t> </a:t>
                      </a:r>
                      <a:r>
                        <a:rPr kumimoji="0" lang="hu-HU" sz="2400" u="none" strike="noStrike" cap="none" normalizeH="0" baseline="0" dirty="0" err="1">
                          <a:ln>
                            <a:noFill/>
                          </a:ln>
                          <a:effectLst/>
                        </a:rPr>
                        <a:t>agr</a:t>
                      </a:r>
                      <a:r>
                        <a:rPr kumimoji="0" lang="hu-HU" sz="2400" u="none" strike="noStrike" cap="none" normalizeH="0" baseline="0" dirty="0">
                          <a:ln>
                            <a:noFill/>
                          </a:ln>
                          <a:effectLst/>
                        </a:rPr>
                        <a:t>.</a:t>
                      </a:r>
                      <a:endParaRPr kumimoji="0" lang="hu-HU" sz="2400" b="0" i="0" u="none" strike="noStrike" cap="none" normalizeH="0" baseline="0" dirty="0">
                        <a:ln>
                          <a:noFill/>
                        </a:ln>
                        <a:solidFill>
                          <a:srgbClr val="000168"/>
                        </a:solidFill>
                        <a:effectLst/>
                        <a:latin typeface="+mn-lt"/>
                      </a:endParaRPr>
                    </a:p>
                  </a:txBody>
                  <a:tcPr horzOverflow="overflow"/>
                </a:tc>
                <a:extLst>
                  <a:ext uri="{0D108BD9-81ED-4DB2-BD59-A6C34878D82A}">
                    <a16:rowId xmlns:a16="http://schemas.microsoft.com/office/drawing/2014/main" val="10002"/>
                  </a:ext>
                </a:extLst>
              </a:tr>
              <a:tr h="180080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hu-HU" sz="2400" u="none" strike="noStrike" cap="none" normalizeH="0" baseline="0" dirty="0">
                          <a:ln>
                            <a:noFill/>
                          </a:ln>
                          <a:effectLst/>
                        </a:rPr>
                        <a:t>Válla-</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hu-HU" sz="2400" u="none" strike="noStrike" cap="none" normalizeH="0" baseline="0" dirty="0">
                          <a:ln>
                            <a:noFill/>
                          </a:ln>
                          <a:effectLst/>
                        </a:rPr>
                        <a:t>lati</a:t>
                      </a:r>
                      <a:endParaRPr kumimoji="0" lang="hu-HU" sz="2400" b="1" i="0" u="none" strike="noStrike" cap="none" normalizeH="0" baseline="0" dirty="0">
                        <a:ln>
                          <a:noFill/>
                        </a:ln>
                        <a:solidFill>
                          <a:srgbClr val="000168"/>
                        </a:solidFill>
                        <a:effectLst/>
                        <a:latin typeface="+mn-lt"/>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hu-HU" sz="2400" u="none" strike="noStrike" cap="none" normalizeH="0" baseline="0" dirty="0">
                          <a:ln>
                            <a:noFill/>
                          </a:ln>
                          <a:effectLst/>
                        </a:rPr>
                        <a:t>Kevés kollektív tárgyalás; a részvételben erős az üzemi tanács</a:t>
                      </a:r>
                      <a:endParaRPr kumimoji="0" lang="hu-HU" sz="2400" b="0" i="0" u="none" strike="noStrike" cap="none" normalizeH="0" baseline="0" dirty="0">
                        <a:ln>
                          <a:noFill/>
                        </a:ln>
                        <a:solidFill>
                          <a:srgbClr val="000168"/>
                        </a:solidFill>
                        <a:effectLst/>
                        <a:latin typeface="+mn-lt"/>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hu-HU" sz="2400" u="none" strike="noStrike" cap="none" normalizeH="0" baseline="0" dirty="0">
                          <a:ln>
                            <a:noFill/>
                          </a:ln>
                          <a:effectLst/>
                        </a:rPr>
                        <a:t>Harcos </a:t>
                      </a:r>
                      <a:r>
                        <a:rPr kumimoji="0" lang="hu-HU" sz="2400" u="none" strike="noStrike" cap="none" normalizeH="0" baseline="0" dirty="0" err="1">
                          <a:ln>
                            <a:noFill/>
                          </a:ln>
                          <a:effectLst/>
                        </a:rPr>
                        <a:t>MV-k</a:t>
                      </a:r>
                      <a:r>
                        <a:rPr kumimoji="0" lang="hu-HU" sz="2400" u="none" strike="noStrike" cap="none" normalizeH="0" baseline="0" dirty="0">
                          <a:ln>
                            <a:noFill/>
                          </a:ln>
                          <a:effectLst/>
                        </a:rPr>
                        <a:t>, tárgyalásos, konzultatív jellegű részvétel</a:t>
                      </a:r>
                      <a:endParaRPr kumimoji="0" lang="hu-HU" sz="2400" b="0" i="0" u="none" strike="noStrike" cap="none" normalizeH="0" baseline="0" dirty="0">
                        <a:ln>
                          <a:noFill/>
                        </a:ln>
                        <a:solidFill>
                          <a:srgbClr val="000168"/>
                        </a:solidFill>
                        <a:effectLst/>
                        <a:latin typeface="+mn-lt"/>
                      </a:endParaRPr>
                    </a:p>
                  </a:txBody>
                  <a:tcP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hu-HU" sz="2400" u="none" strike="noStrike" cap="none" normalizeH="0" baseline="0" dirty="0">
                          <a:ln>
                            <a:noFill/>
                          </a:ln>
                          <a:effectLst/>
                        </a:rPr>
                        <a:t>Intenzív és növekvő informális tárgya-lások; üzemi tanács az erő- és szokásjog alapján</a:t>
                      </a:r>
                      <a:endParaRPr kumimoji="0" lang="hu-HU" sz="2400" b="0" i="0" u="none" strike="noStrike" cap="none" normalizeH="0" baseline="0" dirty="0">
                        <a:ln>
                          <a:noFill/>
                        </a:ln>
                        <a:solidFill>
                          <a:srgbClr val="000168"/>
                        </a:solidFill>
                        <a:effectLst/>
                        <a:latin typeface="+mn-lt"/>
                      </a:endParaRPr>
                    </a:p>
                  </a:txBody>
                  <a:tcPr horzOverflow="overflow"/>
                </a:tc>
                <a:extLst>
                  <a:ext uri="{0D108BD9-81ED-4DB2-BD59-A6C34878D82A}">
                    <a16:rowId xmlns:a16="http://schemas.microsoft.com/office/drawing/2014/main" val="10003"/>
                  </a:ext>
                </a:extLst>
              </a:tr>
            </a:tbl>
          </a:graphicData>
        </a:graphic>
      </p:graphicFrame>
      <p:sp>
        <p:nvSpPr>
          <p:cNvPr id="3" name="Dia számának helye 2">
            <a:extLst>
              <a:ext uri="{FF2B5EF4-FFF2-40B4-BE49-F238E27FC236}">
                <a16:creationId xmlns:a16="http://schemas.microsoft.com/office/drawing/2014/main" id="{69C5101C-3BD1-47C3-9B41-05D87E42F4EC}"/>
              </a:ext>
            </a:extLst>
          </p:cNvPr>
          <p:cNvSpPr>
            <a:spLocks noGrp="1"/>
          </p:cNvSpPr>
          <p:nvPr>
            <p:ph type="sldNum" sz="quarter" idx="4"/>
          </p:nvPr>
        </p:nvSpPr>
        <p:spPr/>
        <p:txBody>
          <a:bodyPr/>
          <a:lstStyle/>
          <a:p>
            <a:fld id="{8D20C33D-EA57-4869-B900-AF436949CCB6}" type="slidenum">
              <a:rPr lang="hu-HU" smtClean="0"/>
              <a:pPr/>
              <a:t>4</a:t>
            </a:fld>
            <a:r>
              <a:rPr lang="hu-HU"/>
              <a:t>/26</a:t>
            </a:r>
            <a:endParaRPr lang="hu-HU" dirty="0"/>
          </a:p>
        </p:txBody>
      </p:sp>
    </p:spTree>
    <p:extLst>
      <p:ext uri="{BB962C8B-B14F-4D97-AF65-F5344CB8AC3E}">
        <p14:creationId xmlns:p14="http://schemas.microsoft.com/office/powerpoint/2010/main" val="3963818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C3B48ED-A29A-4B7B-BF3A-078F37016841}"/>
              </a:ext>
            </a:extLst>
          </p:cNvPr>
          <p:cNvSpPr>
            <a:spLocks noGrp="1"/>
          </p:cNvSpPr>
          <p:nvPr>
            <p:ph type="title"/>
          </p:nvPr>
        </p:nvSpPr>
        <p:spPr/>
        <p:txBody>
          <a:bodyPr/>
          <a:lstStyle/>
          <a:p>
            <a:r>
              <a:rPr lang="hu-HU" dirty="0"/>
              <a:t>A szociális partnerség (DE)</a:t>
            </a:r>
          </a:p>
        </p:txBody>
      </p:sp>
      <p:sp>
        <p:nvSpPr>
          <p:cNvPr id="6" name="Rectangle 3">
            <a:extLst>
              <a:ext uri="{FF2B5EF4-FFF2-40B4-BE49-F238E27FC236}">
                <a16:creationId xmlns:a16="http://schemas.microsoft.com/office/drawing/2014/main" id="{53B22D28-8971-4C3C-A875-B1E5DD080B6A}"/>
              </a:ext>
            </a:extLst>
          </p:cNvPr>
          <p:cNvSpPr>
            <a:spLocks noChangeArrowheads="1"/>
          </p:cNvSpPr>
          <p:nvPr/>
        </p:nvSpPr>
        <p:spPr bwMode="auto">
          <a:xfrm>
            <a:off x="4357688" y="764704"/>
            <a:ext cx="4464372" cy="1368425"/>
          </a:xfrm>
          <a:prstGeom prst="rect">
            <a:avLst/>
          </a:prstGeom>
          <a:solidFill>
            <a:schemeClr val="accent1"/>
          </a:solidFill>
          <a:ln w="38100">
            <a:solidFill>
              <a:srgbClr val="000099"/>
            </a:solidFill>
            <a:miter lim="800000"/>
            <a:headEnd/>
            <a:tailEnd/>
          </a:ln>
          <a:effectLst/>
        </p:spPr>
        <p:txBody>
          <a:bodyPr lIns="0" tIns="0" rIns="0" bIns="0"/>
          <a:lstStyle/>
          <a:p>
            <a:pPr marL="92075">
              <a:spcBef>
                <a:spcPts val="600"/>
              </a:spcBef>
            </a:pPr>
            <a:r>
              <a:rPr lang="hu-HU" sz="2000" b="1" dirty="0">
                <a:solidFill>
                  <a:schemeClr val="bg1"/>
                </a:solidFill>
                <a:latin typeface="Times New Roman" pitchFamily="18" charset="0"/>
              </a:rPr>
              <a:t>Alapelvek</a:t>
            </a:r>
          </a:p>
          <a:p>
            <a:pPr marL="92075">
              <a:lnSpc>
                <a:spcPct val="80000"/>
              </a:lnSpc>
              <a:spcBef>
                <a:spcPct val="50000"/>
              </a:spcBef>
            </a:pPr>
            <a:r>
              <a:rPr lang="hu-HU" sz="2000" dirty="0">
                <a:solidFill>
                  <a:schemeClr val="bg1"/>
                </a:solidFill>
                <a:latin typeface="Times New Roman" pitchFamily="18" charset="0"/>
              </a:rPr>
              <a:t>koalíciós szabadság</a:t>
            </a:r>
          </a:p>
          <a:p>
            <a:pPr marL="92075">
              <a:lnSpc>
                <a:spcPct val="80000"/>
              </a:lnSpc>
            </a:pPr>
            <a:r>
              <a:rPr lang="hu-HU" sz="2000" dirty="0">
                <a:solidFill>
                  <a:schemeClr val="bg1"/>
                </a:solidFill>
                <a:latin typeface="Times New Roman" pitchFamily="18" charset="0"/>
              </a:rPr>
              <a:t>autonóm szerződéskötési jog</a:t>
            </a:r>
          </a:p>
          <a:p>
            <a:pPr marL="92075">
              <a:lnSpc>
                <a:spcPct val="80000"/>
              </a:lnSpc>
            </a:pPr>
            <a:r>
              <a:rPr lang="hu-HU" sz="2000" dirty="0">
                <a:solidFill>
                  <a:schemeClr val="bg1"/>
                </a:solidFill>
                <a:latin typeface="Times New Roman" pitchFamily="18" charset="0"/>
              </a:rPr>
              <a:t>esélyegyenlőség</a:t>
            </a:r>
          </a:p>
        </p:txBody>
      </p:sp>
      <p:sp>
        <p:nvSpPr>
          <p:cNvPr id="7" name="Line 4">
            <a:extLst>
              <a:ext uri="{FF2B5EF4-FFF2-40B4-BE49-F238E27FC236}">
                <a16:creationId xmlns:a16="http://schemas.microsoft.com/office/drawing/2014/main" id="{8AAC08AD-A81C-4805-8691-5D86F2F75D75}"/>
              </a:ext>
            </a:extLst>
          </p:cNvPr>
          <p:cNvSpPr>
            <a:spLocks noChangeShapeType="1"/>
          </p:cNvSpPr>
          <p:nvPr/>
        </p:nvSpPr>
        <p:spPr bwMode="auto">
          <a:xfrm>
            <a:off x="4427538" y="1124744"/>
            <a:ext cx="4248918" cy="0"/>
          </a:xfrm>
          <a:prstGeom prst="line">
            <a:avLst/>
          </a:prstGeom>
          <a:noFill/>
          <a:ln w="12700">
            <a:solidFill>
              <a:srgbClr val="000000"/>
            </a:solidFill>
            <a:round/>
            <a:headEnd/>
            <a:tailEnd/>
          </a:ln>
          <a:effectLst/>
        </p:spPr>
        <p:txBody>
          <a:bodyPr/>
          <a:lstStyle/>
          <a:p>
            <a:endParaRPr lang="hu-HU"/>
          </a:p>
        </p:txBody>
      </p:sp>
      <p:sp>
        <p:nvSpPr>
          <p:cNvPr id="8" name="Rectangle 5">
            <a:extLst>
              <a:ext uri="{FF2B5EF4-FFF2-40B4-BE49-F238E27FC236}">
                <a16:creationId xmlns:a16="http://schemas.microsoft.com/office/drawing/2014/main" id="{87D1E688-6FAD-46A0-86A5-6BFA39B9E824}"/>
              </a:ext>
            </a:extLst>
          </p:cNvPr>
          <p:cNvSpPr>
            <a:spLocks noChangeArrowheads="1"/>
          </p:cNvSpPr>
          <p:nvPr/>
        </p:nvSpPr>
        <p:spPr bwMode="auto">
          <a:xfrm>
            <a:off x="4357688" y="2425412"/>
            <a:ext cx="4464372" cy="1439862"/>
          </a:xfrm>
          <a:prstGeom prst="rect">
            <a:avLst/>
          </a:prstGeom>
          <a:solidFill>
            <a:schemeClr val="accent1"/>
          </a:solidFill>
          <a:ln w="38100">
            <a:solidFill>
              <a:srgbClr val="000099"/>
            </a:solidFill>
            <a:miter lim="800000"/>
            <a:headEnd/>
            <a:tailEnd/>
          </a:ln>
          <a:effectLst/>
        </p:spPr>
        <p:txBody>
          <a:bodyPr lIns="0" tIns="0" rIns="0" bIns="0"/>
          <a:lstStyle/>
          <a:p>
            <a:pPr>
              <a:spcBef>
                <a:spcPts val="0"/>
              </a:spcBef>
            </a:pPr>
            <a:endParaRPr lang="hu-HU" sz="800" b="1" dirty="0">
              <a:solidFill>
                <a:schemeClr val="bg1"/>
              </a:solidFill>
              <a:latin typeface="Times New Roman" pitchFamily="18" charset="0"/>
            </a:endParaRPr>
          </a:p>
          <a:p>
            <a:pPr marL="90488">
              <a:lnSpc>
                <a:spcPct val="80000"/>
              </a:lnSpc>
              <a:spcBef>
                <a:spcPts val="0"/>
              </a:spcBef>
            </a:pPr>
            <a:r>
              <a:rPr lang="hu-HU" sz="2000" b="1" dirty="0">
                <a:solidFill>
                  <a:schemeClr val="bg1"/>
                </a:solidFill>
                <a:latin typeface="Times New Roman" pitchFamily="18" charset="0"/>
              </a:rPr>
              <a:t>A munkaügyi kapcsolatok szabályozása</a:t>
            </a:r>
            <a:endParaRPr lang="hu-HU" sz="2000" dirty="0">
              <a:solidFill>
                <a:schemeClr val="bg1"/>
              </a:solidFill>
              <a:latin typeface="Times New Roman" pitchFamily="18" charset="0"/>
            </a:endParaRPr>
          </a:p>
          <a:p>
            <a:pPr marL="92075">
              <a:lnSpc>
                <a:spcPct val="80000"/>
              </a:lnSpc>
              <a:spcBef>
                <a:spcPct val="30000"/>
              </a:spcBef>
            </a:pPr>
            <a:r>
              <a:rPr lang="hu-HU" sz="2000" dirty="0">
                <a:solidFill>
                  <a:schemeClr val="bg1"/>
                </a:solidFill>
                <a:latin typeface="Times New Roman" pitchFamily="18" charset="0"/>
              </a:rPr>
              <a:t>törvény a tarifaszerződésről</a:t>
            </a:r>
          </a:p>
          <a:p>
            <a:pPr marL="92075">
              <a:lnSpc>
                <a:spcPct val="80000"/>
              </a:lnSpc>
            </a:pPr>
            <a:r>
              <a:rPr lang="hu-HU" sz="2000" dirty="0">
                <a:solidFill>
                  <a:schemeClr val="bg1"/>
                </a:solidFill>
                <a:latin typeface="Times New Roman" pitchFamily="18" charset="0"/>
              </a:rPr>
              <a:t>bérmegállapodás</a:t>
            </a:r>
          </a:p>
          <a:p>
            <a:pPr marL="92075">
              <a:lnSpc>
                <a:spcPct val="80000"/>
              </a:lnSpc>
            </a:pPr>
            <a:r>
              <a:rPr lang="hu-HU" sz="2000" dirty="0">
                <a:solidFill>
                  <a:schemeClr val="bg1"/>
                </a:solidFill>
                <a:latin typeface="Times New Roman" pitchFamily="18" charset="0"/>
              </a:rPr>
              <a:t>kollektív szerződések</a:t>
            </a:r>
          </a:p>
        </p:txBody>
      </p:sp>
      <p:sp>
        <p:nvSpPr>
          <p:cNvPr id="9" name="Line 6">
            <a:extLst>
              <a:ext uri="{FF2B5EF4-FFF2-40B4-BE49-F238E27FC236}">
                <a16:creationId xmlns:a16="http://schemas.microsoft.com/office/drawing/2014/main" id="{F8FE3C12-A9F6-4DFC-96A6-4D498D575A4D}"/>
              </a:ext>
            </a:extLst>
          </p:cNvPr>
          <p:cNvSpPr>
            <a:spLocks noChangeShapeType="1"/>
          </p:cNvSpPr>
          <p:nvPr/>
        </p:nvSpPr>
        <p:spPr bwMode="auto">
          <a:xfrm>
            <a:off x="4465415" y="2802438"/>
            <a:ext cx="4248918" cy="0"/>
          </a:xfrm>
          <a:prstGeom prst="line">
            <a:avLst/>
          </a:prstGeom>
          <a:noFill/>
          <a:ln w="12700">
            <a:solidFill>
              <a:srgbClr val="000000"/>
            </a:solidFill>
            <a:round/>
            <a:headEnd/>
            <a:tailEnd/>
          </a:ln>
          <a:effectLst/>
        </p:spPr>
        <p:txBody>
          <a:bodyPr/>
          <a:lstStyle/>
          <a:p>
            <a:endParaRPr lang="hu-HU"/>
          </a:p>
        </p:txBody>
      </p:sp>
      <p:sp>
        <p:nvSpPr>
          <p:cNvPr id="10" name="Rectangle 7">
            <a:extLst>
              <a:ext uri="{FF2B5EF4-FFF2-40B4-BE49-F238E27FC236}">
                <a16:creationId xmlns:a16="http://schemas.microsoft.com/office/drawing/2014/main" id="{19AB574C-D81F-4137-853B-AEC2EE3A8207}"/>
              </a:ext>
            </a:extLst>
          </p:cNvPr>
          <p:cNvSpPr>
            <a:spLocks noChangeArrowheads="1"/>
          </p:cNvSpPr>
          <p:nvPr/>
        </p:nvSpPr>
        <p:spPr bwMode="auto">
          <a:xfrm>
            <a:off x="4356100" y="4149725"/>
            <a:ext cx="4464372" cy="2303463"/>
          </a:xfrm>
          <a:prstGeom prst="rect">
            <a:avLst/>
          </a:prstGeom>
          <a:solidFill>
            <a:schemeClr val="accent1"/>
          </a:solidFill>
          <a:ln w="38100">
            <a:solidFill>
              <a:srgbClr val="000099"/>
            </a:solidFill>
            <a:miter lim="800000"/>
            <a:headEnd/>
            <a:tailEnd/>
          </a:ln>
          <a:effectLst/>
        </p:spPr>
        <p:txBody>
          <a:bodyPr lIns="0" tIns="0" rIns="0" bIns="0"/>
          <a:lstStyle/>
          <a:p>
            <a:pPr marL="92075">
              <a:spcBef>
                <a:spcPts val="600"/>
              </a:spcBef>
            </a:pPr>
            <a:r>
              <a:rPr lang="hu-HU" sz="2000" b="1" dirty="0">
                <a:solidFill>
                  <a:schemeClr val="bg1"/>
                </a:solidFill>
                <a:latin typeface="Times New Roman" pitchFamily="18" charset="0"/>
              </a:rPr>
              <a:t>Az érdekérvényesítés eszközei</a:t>
            </a:r>
          </a:p>
          <a:p>
            <a:pPr marL="92075">
              <a:lnSpc>
                <a:spcPct val="80000"/>
              </a:lnSpc>
              <a:spcBef>
                <a:spcPct val="30000"/>
              </a:spcBef>
            </a:pPr>
            <a:r>
              <a:rPr lang="hu-HU" sz="2000" dirty="0">
                <a:solidFill>
                  <a:schemeClr val="bg1"/>
                </a:solidFill>
                <a:latin typeface="Times New Roman" pitchFamily="18" charset="0"/>
              </a:rPr>
              <a:t>a szerződés felmondása</a:t>
            </a:r>
          </a:p>
          <a:p>
            <a:pPr marL="92075">
              <a:lnSpc>
                <a:spcPct val="80000"/>
              </a:lnSpc>
            </a:pPr>
            <a:r>
              <a:rPr lang="hu-HU" sz="2000" dirty="0">
                <a:solidFill>
                  <a:schemeClr val="bg1"/>
                </a:solidFill>
                <a:latin typeface="Times New Roman" pitchFamily="18" charset="0"/>
              </a:rPr>
              <a:t>tárgyalás</a:t>
            </a:r>
          </a:p>
          <a:p>
            <a:pPr marL="92075">
              <a:lnSpc>
                <a:spcPct val="80000"/>
              </a:lnSpc>
            </a:pPr>
            <a:r>
              <a:rPr lang="hu-HU" sz="2000" dirty="0">
                <a:solidFill>
                  <a:schemeClr val="bg1"/>
                </a:solidFill>
                <a:latin typeface="Times New Roman" pitchFamily="18" charset="0"/>
              </a:rPr>
              <a:t>a tárgyalás megszakításának kimondása</a:t>
            </a:r>
          </a:p>
          <a:p>
            <a:pPr marL="92075">
              <a:lnSpc>
                <a:spcPct val="80000"/>
              </a:lnSpc>
            </a:pPr>
            <a:r>
              <a:rPr lang="hu-HU" sz="2000" dirty="0">
                <a:solidFill>
                  <a:schemeClr val="bg1"/>
                </a:solidFill>
                <a:latin typeface="Times New Roman" pitchFamily="18" charset="0"/>
              </a:rPr>
              <a:t>szavazás a sztrájkról</a:t>
            </a:r>
          </a:p>
          <a:p>
            <a:pPr marL="92075">
              <a:lnSpc>
                <a:spcPct val="80000"/>
              </a:lnSpc>
            </a:pPr>
            <a:r>
              <a:rPr lang="hu-HU" sz="2000" dirty="0">
                <a:solidFill>
                  <a:schemeClr val="bg1"/>
                </a:solidFill>
                <a:latin typeface="Times New Roman" pitchFamily="18" charset="0"/>
              </a:rPr>
              <a:t>sztrájk, kizárás</a:t>
            </a:r>
          </a:p>
          <a:p>
            <a:pPr marL="92075">
              <a:lnSpc>
                <a:spcPct val="80000"/>
              </a:lnSpc>
            </a:pPr>
            <a:r>
              <a:rPr lang="hu-HU" sz="2000" dirty="0">
                <a:solidFill>
                  <a:schemeClr val="bg1"/>
                </a:solidFill>
                <a:latin typeface="Times New Roman" pitchFamily="18" charset="0"/>
              </a:rPr>
              <a:t>egyeztetés</a:t>
            </a:r>
          </a:p>
          <a:p>
            <a:pPr marL="92075">
              <a:lnSpc>
                <a:spcPct val="80000"/>
              </a:lnSpc>
            </a:pPr>
            <a:r>
              <a:rPr lang="hu-HU" sz="2000" dirty="0">
                <a:solidFill>
                  <a:schemeClr val="bg1"/>
                </a:solidFill>
                <a:latin typeface="Times New Roman" pitchFamily="18" charset="0"/>
              </a:rPr>
              <a:t>megállapodás</a:t>
            </a:r>
            <a:endParaRPr lang="hu-HU" sz="2000" dirty="0">
              <a:solidFill>
                <a:schemeClr val="bg1"/>
              </a:solidFill>
              <a:latin typeface="Arial" charset="0"/>
            </a:endParaRPr>
          </a:p>
        </p:txBody>
      </p:sp>
      <p:sp>
        <p:nvSpPr>
          <p:cNvPr id="11" name="Line 8">
            <a:extLst>
              <a:ext uri="{FF2B5EF4-FFF2-40B4-BE49-F238E27FC236}">
                <a16:creationId xmlns:a16="http://schemas.microsoft.com/office/drawing/2014/main" id="{FCEF5510-22C6-4FBC-9761-88F17F3D53B4}"/>
              </a:ext>
            </a:extLst>
          </p:cNvPr>
          <p:cNvSpPr>
            <a:spLocks noChangeShapeType="1"/>
          </p:cNvSpPr>
          <p:nvPr/>
        </p:nvSpPr>
        <p:spPr bwMode="auto">
          <a:xfrm>
            <a:off x="4427538" y="4508500"/>
            <a:ext cx="4248918" cy="0"/>
          </a:xfrm>
          <a:prstGeom prst="line">
            <a:avLst/>
          </a:prstGeom>
          <a:noFill/>
          <a:ln w="12700">
            <a:solidFill>
              <a:srgbClr val="000000"/>
            </a:solidFill>
            <a:round/>
            <a:headEnd/>
            <a:tailEnd/>
          </a:ln>
          <a:effectLst/>
        </p:spPr>
        <p:txBody>
          <a:bodyPr/>
          <a:lstStyle/>
          <a:p>
            <a:endParaRPr lang="hu-HU"/>
          </a:p>
        </p:txBody>
      </p:sp>
      <p:sp>
        <p:nvSpPr>
          <p:cNvPr id="12" name="Rectangle 9">
            <a:extLst>
              <a:ext uri="{FF2B5EF4-FFF2-40B4-BE49-F238E27FC236}">
                <a16:creationId xmlns:a16="http://schemas.microsoft.com/office/drawing/2014/main" id="{233B9A92-31DF-451A-9B2C-562E23D339B1}"/>
              </a:ext>
            </a:extLst>
          </p:cNvPr>
          <p:cNvSpPr>
            <a:spLocks noChangeArrowheads="1"/>
          </p:cNvSpPr>
          <p:nvPr/>
        </p:nvSpPr>
        <p:spPr bwMode="auto">
          <a:xfrm>
            <a:off x="611560" y="2781300"/>
            <a:ext cx="2663453" cy="1079500"/>
          </a:xfrm>
          <a:prstGeom prst="rect">
            <a:avLst/>
          </a:prstGeom>
          <a:solidFill>
            <a:schemeClr val="accent1"/>
          </a:solidFill>
          <a:ln w="57150">
            <a:solidFill>
              <a:srgbClr val="000099"/>
            </a:solidFill>
            <a:miter lim="800000"/>
            <a:headEnd/>
            <a:tailEnd/>
          </a:ln>
          <a:effectLst/>
        </p:spPr>
        <p:txBody>
          <a:bodyPr lIns="0" tIns="0" rIns="0" bIns="0"/>
          <a:lstStyle/>
          <a:p>
            <a:pPr marL="92075">
              <a:spcBef>
                <a:spcPts val="600"/>
              </a:spcBef>
            </a:pPr>
            <a:r>
              <a:rPr lang="hu-HU" sz="2000" b="1" dirty="0">
                <a:solidFill>
                  <a:schemeClr val="bg1"/>
                </a:solidFill>
                <a:latin typeface="Times New Roman" pitchFamily="18" charset="0"/>
              </a:rPr>
              <a:t>A szociális partnerek</a:t>
            </a:r>
            <a:endParaRPr lang="hu-HU" sz="2000" dirty="0">
              <a:solidFill>
                <a:schemeClr val="bg1"/>
              </a:solidFill>
              <a:latin typeface="Times New Roman" pitchFamily="18" charset="0"/>
            </a:endParaRPr>
          </a:p>
          <a:p>
            <a:pPr marL="92075">
              <a:spcBef>
                <a:spcPct val="30000"/>
              </a:spcBef>
            </a:pPr>
            <a:r>
              <a:rPr lang="hu-HU" sz="2000" dirty="0">
                <a:solidFill>
                  <a:schemeClr val="bg1"/>
                </a:solidFill>
                <a:latin typeface="Times New Roman" pitchFamily="18" charset="0"/>
              </a:rPr>
              <a:t>szakszervezetek</a:t>
            </a:r>
          </a:p>
          <a:p>
            <a:pPr marL="92075"/>
            <a:r>
              <a:rPr lang="hu-HU" sz="2000" dirty="0">
                <a:solidFill>
                  <a:schemeClr val="bg1"/>
                </a:solidFill>
                <a:latin typeface="Times New Roman" pitchFamily="18" charset="0"/>
              </a:rPr>
              <a:t>munkaadói szövetségek</a:t>
            </a:r>
            <a:endParaRPr lang="hu-HU" dirty="0">
              <a:solidFill>
                <a:schemeClr val="bg1"/>
              </a:solidFill>
              <a:latin typeface="Arial" charset="0"/>
            </a:endParaRPr>
          </a:p>
        </p:txBody>
      </p:sp>
      <p:sp>
        <p:nvSpPr>
          <p:cNvPr id="13" name="Line 10">
            <a:extLst>
              <a:ext uri="{FF2B5EF4-FFF2-40B4-BE49-F238E27FC236}">
                <a16:creationId xmlns:a16="http://schemas.microsoft.com/office/drawing/2014/main" id="{6D38EB2E-6336-4121-976C-B5AD064817F4}"/>
              </a:ext>
            </a:extLst>
          </p:cNvPr>
          <p:cNvSpPr>
            <a:spLocks noChangeShapeType="1"/>
          </p:cNvSpPr>
          <p:nvPr/>
        </p:nvSpPr>
        <p:spPr bwMode="auto">
          <a:xfrm>
            <a:off x="683568" y="3141663"/>
            <a:ext cx="2520007" cy="0"/>
          </a:xfrm>
          <a:prstGeom prst="line">
            <a:avLst/>
          </a:prstGeom>
          <a:noFill/>
          <a:ln w="12700">
            <a:solidFill>
              <a:srgbClr val="000000"/>
            </a:solidFill>
            <a:round/>
            <a:headEnd/>
            <a:tailEnd/>
          </a:ln>
          <a:effectLst/>
        </p:spPr>
        <p:txBody>
          <a:bodyPr/>
          <a:lstStyle/>
          <a:p>
            <a:endParaRPr lang="hu-HU"/>
          </a:p>
        </p:txBody>
      </p:sp>
      <p:sp>
        <p:nvSpPr>
          <p:cNvPr id="14" name="Line 11">
            <a:extLst>
              <a:ext uri="{FF2B5EF4-FFF2-40B4-BE49-F238E27FC236}">
                <a16:creationId xmlns:a16="http://schemas.microsoft.com/office/drawing/2014/main" id="{352EA95E-EAED-4608-9FF7-2C56CF30673D}"/>
              </a:ext>
            </a:extLst>
          </p:cNvPr>
          <p:cNvSpPr>
            <a:spLocks noChangeShapeType="1"/>
          </p:cNvSpPr>
          <p:nvPr/>
        </p:nvSpPr>
        <p:spPr bwMode="auto">
          <a:xfrm>
            <a:off x="3276600" y="3321050"/>
            <a:ext cx="1081088" cy="0"/>
          </a:xfrm>
          <a:prstGeom prst="line">
            <a:avLst/>
          </a:prstGeom>
          <a:noFill/>
          <a:ln w="38100">
            <a:solidFill>
              <a:srgbClr val="000099"/>
            </a:solidFill>
            <a:round/>
            <a:headEnd/>
            <a:tailEnd type="arrow" w="med" len="med"/>
          </a:ln>
          <a:effectLst/>
        </p:spPr>
        <p:txBody>
          <a:bodyPr/>
          <a:lstStyle/>
          <a:p>
            <a:endParaRPr lang="hu-HU"/>
          </a:p>
        </p:txBody>
      </p:sp>
      <p:sp>
        <p:nvSpPr>
          <p:cNvPr id="15" name="Line 12">
            <a:extLst>
              <a:ext uri="{FF2B5EF4-FFF2-40B4-BE49-F238E27FC236}">
                <a16:creationId xmlns:a16="http://schemas.microsoft.com/office/drawing/2014/main" id="{30369CD9-4046-44EE-93E7-D0783511DB59}"/>
              </a:ext>
            </a:extLst>
          </p:cNvPr>
          <p:cNvSpPr>
            <a:spLocks noChangeShapeType="1"/>
          </p:cNvSpPr>
          <p:nvPr/>
        </p:nvSpPr>
        <p:spPr bwMode="auto">
          <a:xfrm flipH="1">
            <a:off x="2700338" y="1340768"/>
            <a:ext cx="1657350" cy="1440532"/>
          </a:xfrm>
          <a:prstGeom prst="line">
            <a:avLst/>
          </a:prstGeom>
          <a:noFill/>
          <a:ln w="38100">
            <a:solidFill>
              <a:srgbClr val="000099"/>
            </a:solidFill>
            <a:round/>
            <a:headEnd type="arrow" w="med" len="med"/>
            <a:tailEnd/>
          </a:ln>
          <a:effectLst/>
        </p:spPr>
        <p:txBody>
          <a:bodyPr/>
          <a:lstStyle/>
          <a:p>
            <a:endParaRPr lang="hu-HU"/>
          </a:p>
        </p:txBody>
      </p:sp>
      <p:sp>
        <p:nvSpPr>
          <p:cNvPr id="16" name="Line 13">
            <a:extLst>
              <a:ext uri="{FF2B5EF4-FFF2-40B4-BE49-F238E27FC236}">
                <a16:creationId xmlns:a16="http://schemas.microsoft.com/office/drawing/2014/main" id="{AC8DD181-FFE4-4C98-BE4E-622AA11FBD14}"/>
              </a:ext>
            </a:extLst>
          </p:cNvPr>
          <p:cNvSpPr>
            <a:spLocks noChangeShapeType="1"/>
          </p:cNvSpPr>
          <p:nvPr/>
        </p:nvSpPr>
        <p:spPr bwMode="auto">
          <a:xfrm>
            <a:off x="2484438" y="3860800"/>
            <a:ext cx="1873250" cy="1584424"/>
          </a:xfrm>
          <a:prstGeom prst="line">
            <a:avLst/>
          </a:prstGeom>
          <a:noFill/>
          <a:ln w="38100">
            <a:solidFill>
              <a:srgbClr val="000099"/>
            </a:solidFill>
            <a:round/>
            <a:headEnd/>
            <a:tailEnd type="arrow" w="med" len="med"/>
          </a:ln>
          <a:effectLst/>
        </p:spPr>
        <p:txBody>
          <a:bodyPr/>
          <a:lstStyle/>
          <a:p>
            <a:endParaRPr lang="hu-HU"/>
          </a:p>
        </p:txBody>
      </p:sp>
      <p:sp>
        <p:nvSpPr>
          <p:cNvPr id="17" name="Text Box 14">
            <a:extLst>
              <a:ext uri="{FF2B5EF4-FFF2-40B4-BE49-F238E27FC236}">
                <a16:creationId xmlns:a16="http://schemas.microsoft.com/office/drawing/2014/main" id="{263ABD5A-E299-4675-98D6-DFF0E0CDBDF7}"/>
              </a:ext>
            </a:extLst>
          </p:cNvPr>
          <p:cNvSpPr txBox="1">
            <a:spLocks noChangeArrowheads="1"/>
          </p:cNvSpPr>
          <p:nvPr/>
        </p:nvSpPr>
        <p:spPr bwMode="auto">
          <a:xfrm>
            <a:off x="250825" y="6092825"/>
            <a:ext cx="3744913" cy="396875"/>
          </a:xfrm>
          <a:prstGeom prst="rect">
            <a:avLst/>
          </a:prstGeom>
          <a:noFill/>
          <a:ln w="9525">
            <a:noFill/>
            <a:miter lim="800000"/>
            <a:headEnd/>
            <a:tailEnd/>
          </a:ln>
          <a:effectLst/>
        </p:spPr>
        <p:txBody>
          <a:bodyPr>
            <a:spAutoFit/>
          </a:bodyPr>
          <a:lstStyle/>
          <a:p>
            <a:pPr algn="l">
              <a:spcBef>
                <a:spcPct val="50000"/>
              </a:spcBef>
            </a:pPr>
            <a:r>
              <a:rPr lang="hu-HU" sz="1000">
                <a:latin typeface="Times New Roman" pitchFamily="18" charset="0"/>
              </a:rPr>
              <a:t>Forrás: Horst-Udo Niedenhoff: Die Organisationen und Aufgaben der Sozialpartner in der Bundesrepublik Deutschland p. 59.</a:t>
            </a:r>
          </a:p>
        </p:txBody>
      </p:sp>
      <p:sp>
        <p:nvSpPr>
          <p:cNvPr id="3" name="Dia számának helye 2">
            <a:extLst>
              <a:ext uri="{FF2B5EF4-FFF2-40B4-BE49-F238E27FC236}">
                <a16:creationId xmlns:a16="http://schemas.microsoft.com/office/drawing/2014/main" id="{6F8F5A09-AB6E-4A71-B7B2-96290CCA1888}"/>
              </a:ext>
            </a:extLst>
          </p:cNvPr>
          <p:cNvSpPr>
            <a:spLocks noGrp="1"/>
          </p:cNvSpPr>
          <p:nvPr>
            <p:ph type="sldNum" sz="quarter" idx="4"/>
          </p:nvPr>
        </p:nvSpPr>
        <p:spPr/>
        <p:txBody>
          <a:bodyPr/>
          <a:lstStyle/>
          <a:p>
            <a:fld id="{8D20C33D-EA57-4869-B900-AF436949CCB6}" type="slidenum">
              <a:rPr lang="hu-HU" smtClean="0"/>
              <a:pPr/>
              <a:t>5</a:t>
            </a:fld>
            <a:r>
              <a:rPr lang="hu-HU"/>
              <a:t>/26</a:t>
            </a:r>
            <a:endParaRPr lang="hu-HU" dirty="0"/>
          </a:p>
        </p:txBody>
      </p:sp>
    </p:spTree>
    <p:extLst>
      <p:ext uri="{BB962C8B-B14F-4D97-AF65-F5344CB8AC3E}">
        <p14:creationId xmlns:p14="http://schemas.microsoft.com/office/powerpoint/2010/main" val="2923082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69D64AF-47DD-4244-9286-6461055F9FDC}"/>
              </a:ext>
            </a:extLst>
          </p:cNvPr>
          <p:cNvSpPr>
            <a:spLocks noGrp="1"/>
          </p:cNvSpPr>
          <p:nvPr>
            <p:ph type="title"/>
          </p:nvPr>
        </p:nvSpPr>
        <p:spPr/>
        <p:txBody>
          <a:bodyPr/>
          <a:lstStyle/>
          <a:p>
            <a:r>
              <a:rPr lang="hu-HU" dirty="0"/>
              <a:t>Gazdasági és szociális partnerség (AT)</a:t>
            </a:r>
          </a:p>
        </p:txBody>
      </p:sp>
      <p:sp>
        <p:nvSpPr>
          <p:cNvPr id="3" name="Szöveg helye 2">
            <a:extLst>
              <a:ext uri="{FF2B5EF4-FFF2-40B4-BE49-F238E27FC236}">
                <a16:creationId xmlns:a16="http://schemas.microsoft.com/office/drawing/2014/main" id="{A5643A1F-379D-4950-A745-1E56580BB58A}"/>
              </a:ext>
            </a:extLst>
          </p:cNvPr>
          <p:cNvSpPr>
            <a:spLocks noGrp="1"/>
          </p:cNvSpPr>
          <p:nvPr>
            <p:ph type="body" sz="half" idx="2"/>
          </p:nvPr>
        </p:nvSpPr>
        <p:spPr/>
        <p:txBody>
          <a:bodyPr/>
          <a:lstStyle/>
          <a:p>
            <a:pPr>
              <a:lnSpc>
                <a:spcPct val="90000"/>
              </a:lnSpc>
            </a:pPr>
            <a:r>
              <a:rPr lang="hu-HU" dirty="0"/>
              <a:t>„</a:t>
            </a:r>
            <a:r>
              <a:rPr lang="hu-HU" sz="2800" dirty="0"/>
              <a:t>A </a:t>
            </a:r>
            <a:r>
              <a:rPr lang="hu-HU" sz="2800" b="1" dirty="0"/>
              <a:t>'szociális partnerség</a:t>
            </a:r>
            <a:r>
              <a:rPr lang="hu-HU" sz="2800" dirty="0"/>
              <a:t>' az állam és a gazdasági szövetségek közti, a gazdaságra vonatkozó egyetértésen alapuló tervezési és végrehajtási rendszer, amelynek sajátossága, hogy az egyes társadalmi csoportok részei, s nemcsak köztes végrehajtói a tényleges döntéseknek.„ (</a:t>
            </a:r>
            <a:r>
              <a:rPr lang="hu-HU" sz="2800" dirty="0" err="1"/>
              <a:t>F.Traxler</a:t>
            </a:r>
            <a:r>
              <a:rPr lang="hu-HU" sz="2800" dirty="0"/>
              <a:t>)</a:t>
            </a:r>
          </a:p>
          <a:p>
            <a:pPr>
              <a:lnSpc>
                <a:spcPct val="80000"/>
              </a:lnSpc>
              <a:spcBef>
                <a:spcPct val="50000"/>
              </a:spcBef>
            </a:pPr>
            <a:r>
              <a:rPr lang="hu-HU" sz="2800" b="1" dirty="0"/>
              <a:t>A WSP keretfeltételei:</a:t>
            </a:r>
          </a:p>
          <a:p>
            <a:pPr marL="342900" indent="-342900">
              <a:lnSpc>
                <a:spcPct val="80000"/>
              </a:lnSpc>
              <a:buFont typeface="Arial" panose="020B0604020202020204" pitchFamily="34" charset="0"/>
              <a:buChar char="•"/>
            </a:pPr>
            <a:r>
              <a:rPr lang="hu-HU" dirty="0"/>
              <a:t>centralizáció, "monopol-jelleg" </a:t>
            </a:r>
          </a:p>
          <a:p>
            <a:pPr marL="342900" indent="-342900">
              <a:lnSpc>
                <a:spcPct val="80000"/>
              </a:lnSpc>
              <a:buFont typeface="Arial" panose="020B0604020202020204" pitchFamily="34" charset="0"/>
              <a:buChar char="•"/>
            </a:pPr>
            <a:r>
              <a:rPr lang="hu-HU" dirty="0"/>
              <a:t>együttműködés a szövetségek, illetve a pártok és érdekképviseletek között </a:t>
            </a:r>
          </a:p>
          <a:p>
            <a:pPr marL="342900" indent="-342900">
              <a:lnSpc>
                <a:spcPct val="80000"/>
              </a:lnSpc>
              <a:buFont typeface="Arial" panose="020B0604020202020204" pitchFamily="34" charset="0"/>
              <a:buChar char="•"/>
            </a:pPr>
            <a:r>
              <a:rPr lang="hu-HU" dirty="0"/>
              <a:t>a partnerség relatív autonómiája, függetlensége a parlamenttől, </a:t>
            </a:r>
          </a:p>
          <a:p>
            <a:pPr marL="342900" indent="-342900">
              <a:lnSpc>
                <a:spcPct val="80000"/>
              </a:lnSpc>
              <a:buFont typeface="Arial" panose="020B0604020202020204" pitchFamily="34" charset="0"/>
              <a:buChar char="•"/>
            </a:pPr>
            <a:r>
              <a:rPr lang="hu-HU" dirty="0"/>
              <a:t>megegyezésre törekvés, egységes szavazás</a:t>
            </a:r>
          </a:p>
          <a:p>
            <a:pPr marL="342900" indent="-342900">
              <a:lnSpc>
                <a:spcPct val="80000"/>
              </a:lnSpc>
              <a:buFont typeface="Arial" panose="020B0604020202020204" pitchFamily="34" charset="0"/>
              <a:buChar char="•"/>
            </a:pPr>
            <a:r>
              <a:rPr lang="hu-HU" dirty="0"/>
              <a:t>a gazdasági növekedésre, mint legkisebb közös nevezőre koncentrál.</a:t>
            </a:r>
          </a:p>
          <a:p>
            <a:endParaRPr lang="hu-HU" dirty="0"/>
          </a:p>
        </p:txBody>
      </p:sp>
      <p:pic>
        <p:nvPicPr>
          <p:cNvPr id="5" name="Kép 4">
            <a:extLst>
              <a:ext uri="{FF2B5EF4-FFF2-40B4-BE49-F238E27FC236}">
                <a16:creationId xmlns:a16="http://schemas.microsoft.com/office/drawing/2014/main" id="{B0726085-E19F-47D3-A454-0516E0A3B7A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36713" y="617662"/>
            <a:ext cx="8255000" cy="6237312"/>
          </a:xfrm>
          <a:prstGeom prst="rect">
            <a:avLst/>
          </a:prstGeom>
        </p:spPr>
      </p:pic>
      <p:sp>
        <p:nvSpPr>
          <p:cNvPr id="6" name="Dia számának helye 5">
            <a:extLst>
              <a:ext uri="{FF2B5EF4-FFF2-40B4-BE49-F238E27FC236}">
                <a16:creationId xmlns:a16="http://schemas.microsoft.com/office/drawing/2014/main" id="{1E1AA19F-941B-4680-954B-017A2E82D638}"/>
              </a:ext>
            </a:extLst>
          </p:cNvPr>
          <p:cNvSpPr>
            <a:spLocks noGrp="1"/>
          </p:cNvSpPr>
          <p:nvPr>
            <p:ph type="sldNum" sz="quarter" idx="4"/>
          </p:nvPr>
        </p:nvSpPr>
        <p:spPr/>
        <p:txBody>
          <a:bodyPr/>
          <a:lstStyle/>
          <a:p>
            <a:fld id="{8D20C33D-EA57-4869-B900-AF436949CCB6}" type="slidenum">
              <a:rPr lang="hu-HU" smtClean="0"/>
              <a:pPr/>
              <a:t>6</a:t>
            </a:fld>
            <a:r>
              <a:rPr lang="hu-HU"/>
              <a:t>/26</a:t>
            </a:r>
            <a:endParaRPr lang="hu-HU" dirty="0"/>
          </a:p>
        </p:txBody>
      </p:sp>
    </p:spTree>
    <p:extLst>
      <p:ext uri="{BB962C8B-B14F-4D97-AF65-F5344CB8AC3E}">
        <p14:creationId xmlns:p14="http://schemas.microsoft.com/office/powerpoint/2010/main" val="214568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53DF5B5-89AF-4EF5-83CA-14D096F806B7}"/>
              </a:ext>
            </a:extLst>
          </p:cNvPr>
          <p:cNvSpPr>
            <a:spLocks noGrp="1"/>
          </p:cNvSpPr>
          <p:nvPr>
            <p:ph type="title"/>
          </p:nvPr>
        </p:nvSpPr>
        <p:spPr/>
        <p:txBody>
          <a:bodyPr/>
          <a:lstStyle/>
          <a:p>
            <a:r>
              <a:rPr lang="hu-HU" sz="3200" dirty="0"/>
              <a:t>A gazdasági és szociális partnerség (AT)</a:t>
            </a:r>
          </a:p>
        </p:txBody>
      </p:sp>
      <p:sp>
        <p:nvSpPr>
          <p:cNvPr id="5" name="Rectangle 3">
            <a:extLst>
              <a:ext uri="{FF2B5EF4-FFF2-40B4-BE49-F238E27FC236}">
                <a16:creationId xmlns:a16="http://schemas.microsoft.com/office/drawing/2014/main" id="{9EBC61FE-86C6-44F0-BC7A-0F37103C78DE}"/>
              </a:ext>
            </a:extLst>
          </p:cNvPr>
          <p:cNvSpPr>
            <a:spLocks noChangeArrowheads="1"/>
          </p:cNvSpPr>
          <p:nvPr/>
        </p:nvSpPr>
        <p:spPr bwMode="auto">
          <a:xfrm>
            <a:off x="3492500" y="1341438"/>
            <a:ext cx="4032250" cy="431800"/>
          </a:xfrm>
          <a:prstGeom prst="rect">
            <a:avLst/>
          </a:prstGeom>
          <a:solidFill>
            <a:schemeClr val="accent1"/>
          </a:solidFill>
          <a:ln w="57150">
            <a:solidFill>
              <a:srgbClr val="000099"/>
            </a:solidFill>
            <a:miter lim="800000"/>
            <a:headEnd/>
            <a:tailEnd/>
          </a:ln>
          <a:effectLst/>
        </p:spPr>
        <p:txBody>
          <a:bodyPr lIns="0" tIns="0" rIns="0" bIns="0" anchor="ctr"/>
          <a:lstStyle/>
          <a:p>
            <a:pPr marL="92075" algn="ctr">
              <a:spcBef>
                <a:spcPct val="50000"/>
              </a:spcBef>
            </a:pPr>
            <a:r>
              <a:rPr lang="hu-HU" b="1" dirty="0">
                <a:solidFill>
                  <a:schemeClr val="bg1"/>
                </a:solidFill>
                <a:latin typeface="Times New Roman" pitchFamily="18" charset="0"/>
              </a:rPr>
              <a:t>a Paritásos Bizottság közgyűlése</a:t>
            </a:r>
          </a:p>
        </p:txBody>
      </p:sp>
      <p:sp>
        <p:nvSpPr>
          <p:cNvPr id="6" name="Rectangle 4">
            <a:extLst>
              <a:ext uri="{FF2B5EF4-FFF2-40B4-BE49-F238E27FC236}">
                <a16:creationId xmlns:a16="http://schemas.microsoft.com/office/drawing/2014/main" id="{D12F72A1-6E7D-4B05-8D36-4DF0238A444C}"/>
              </a:ext>
            </a:extLst>
          </p:cNvPr>
          <p:cNvSpPr>
            <a:spLocks noChangeArrowheads="1"/>
          </p:cNvSpPr>
          <p:nvPr/>
        </p:nvSpPr>
        <p:spPr bwMode="auto">
          <a:xfrm>
            <a:off x="3492500" y="2205038"/>
            <a:ext cx="4032250" cy="647700"/>
          </a:xfrm>
          <a:prstGeom prst="rect">
            <a:avLst/>
          </a:prstGeom>
          <a:solidFill>
            <a:schemeClr val="accent1"/>
          </a:solidFill>
          <a:ln w="57150">
            <a:solidFill>
              <a:srgbClr val="000099"/>
            </a:solidFill>
            <a:miter lim="800000"/>
            <a:headEnd/>
            <a:tailEnd/>
          </a:ln>
          <a:effectLst/>
        </p:spPr>
        <p:txBody>
          <a:bodyPr lIns="0" tIns="0" rIns="0" bIns="0"/>
          <a:lstStyle/>
          <a:p>
            <a:pPr marL="92075" algn="ctr"/>
            <a:r>
              <a:rPr lang="hu-HU" b="1" dirty="0">
                <a:solidFill>
                  <a:schemeClr val="bg1"/>
                </a:solidFill>
                <a:latin typeface="Times New Roman" pitchFamily="18" charset="0"/>
              </a:rPr>
              <a:t>a négy szövetség elnökének</a:t>
            </a:r>
          </a:p>
          <a:p>
            <a:pPr marL="92075" algn="ctr"/>
            <a:r>
              <a:rPr lang="hu-HU" b="1" dirty="0">
                <a:solidFill>
                  <a:schemeClr val="bg1"/>
                </a:solidFill>
                <a:latin typeface="Times New Roman" pitchFamily="18" charset="0"/>
              </a:rPr>
              <a:t>"előzetes elnöki megbeszélése"</a:t>
            </a:r>
          </a:p>
        </p:txBody>
      </p:sp>
      <p:sp>
        <p:nvSpPr>
          <p:cNvPr id="7" name="Rectangle 5">
            <a:extLst>
              <a:ext uri="{FF2B5EF4-FFF2-40B4-BE49-F238E27FC236}">
                <a16:creationId xmlns:a16="http://schemas.microsoft.com/office/drawing/2014/main" id="{EBA1DA99-8B47-45A8-976F-E4A9DC317965}"/>
              </a:ext>
            </a:extLst>
          </p:cNvPr>
          <p:cNvSpPr>
            <a:spLocks noChangeArrowheads="1"/>
          </p:cNvSpPr>
          <p:nvPr/>
        </p:nvSpPr>
        <p:spPr bwMode="auto">
          <a:xfrm>
            <a:off x="2555875" y="3357563"/>
            <a:ext cx="1292225" cy="1223962"/>
          </a:xfrm>
          <a:prstGeom prst="rect">
            <a:avLst/>
          </a:prstGeom>
          <a:solidFill>
            <a:schemeClr val="accent1"/>
          </a:solidFill>
          <a:ln w="57150">
            <a:solidFill>
              <a:srgbClr val="000099"/>
            </a:solidFill>
            <a:miter lim="800000"/>
            <a:headEnd/>
            <a:tailEnd/>
          </a:ln>
          <a:effectLst/>
        </p:spPr>
        <p:txBody>
          <a:bodyPr lIns="0" tIns="0" rIns="0" bIns="0" anchor="ctr"/>
          <a:lstStyle/>
          <a:p>
            <a:pPr algn="ctr"/>
            <a:r>
              <a:rPr lang="hu-HU" b="1" dirty="0">
                <a:solidFill>
                  <a:schemeClr val="bg1"/>
                </a:solidFill>
                <a:latin typeface="Times New Roman" pitchFamily="18" charset="0"/>
              </a:rPr>
              <a:t>Bér </a:t>
            </a:r>
          </a:p>
          <a:p>
            <a:pPr algn="ctr"/>
            <a:r>
              <a:rPr lang="hu-HU" b="1" dirty="0" err="1">
                <a:solidFill>
                  <a:schemeClr val="bg1"/>
                </a:solidFill>
                <a:latin typeface="Times New Roman" pitchFamily="18" charset="0"/>
              </a:rPr>
              <a:t>albizott-</a:t>
            </a:r>
            <a:endParaRPr lang="hu-HU" b="1" dirty="0">
              <a:solidFill>
                <a:schemeClr val="bg1"/>
              </a:solidFill>
              <a:latin typeface="Times New Roman" pitchFamily="18" charset="0"/>
            </a:endParaRPr>
          </a:p>
          <a:p>
            <a:pPr algn="ctr"/>
            <a:r>
              <a:rPr lang="hu-HU" b="1" dirty="0" err="1">
                <a:solidFill>
                  <a:schemeClr val="bg1"/>
                </a:solidFill>
                <a:latin typeface="Times New Roman" pitchFamily="18" charset="0"/>
              </a:rPr>
              <a:t>ság</a:t>
            </a:r>
            <a:endParaRPr lang="hu-HU" b="1" dirty="0">
              <a:solidFill>
                <a:schemeClr val="bg1"/>
              </a:solidFill>
              <a:latin typeface="Times New Roman" pitchFamily="18" charset="0"/>
            </a:endParaRPr>
          </a:p>
        </p:txBody>
      </p:sp>
      <p:sp>
        <p:nvSpPr>
          <p:cNvPr id="8" name="Rectangle 6">
            <a:extLst>
              <a:ext uri="{FF2B5EF4-FFF2-40B4-BE49-F238E27FC236}">
                <a16:creationId xmlns:a16="http://schemas.microsoft.com/office/drawing/2014/main" id="{1A535B00-D52A-4F6D-953A-D42BB89E7588}"/>
              </a:ext>
            </a:extLst>
          </p:cNvPr>
          <p:cNvSpPr>
            <a:spLocks noChangeArrowheads="1"/>
          </p:cNvSpPr>
          <p:nvPr/>
        </p:nvSpPr>
        <p:spPr bwMode="auto">
          <a:xfrm>
            <a:off x="3995738" y="3357563"/>
            <a:ext cx="1368425" cy="1223962"/>
          </a:xfrm>
          <a:prstGeom prst="rect">
            <a:avLst/>
          </a:prstGeom>
          <a:solidFill>
            <a:schemeClr val="accent1"/>
          </a:solidFill>
          <a:ln w="57150">
            <a:solidFill>
              <a:srgbClr val="000099"/>
            </a:solidFill>
            <a:miter lim="800000"/>
            <a:headEnd/>
            <a:tailEnd/>
          </a:ln>
          <a:effectLst/>
        </p:spPr>
        <p:txBody>
          <a:bodyPr lIns="0" tIns="0" rIns="0" bIns="0" anchor="ctr"/>
          <a:lstStyle/>
          <a:p>
            <a:pPr algn="ctr"/>
            <a:r>
              <a:rPr lang="hu-HU" b="1" dirty="0">
                <a:solidFill>
                  <a:schemeClr val="bg1"/>
                </a:solidFill>
                <a:latin typeface="Times New Roman" pitchFamily="18" charset="0"/>
              </a:rPr>
              <a:t>Ár (verseny)</a:t>
            </a:r>
          </a:p>
          <a:p>
            <a:pPr algn="ctr"/>
            <a:r>
              <a:rPr lang="hu-HU" b="1" dirty="0" err="1">
                <a:solidFill>
                  <a:schemeClr val="bg1"/>
                </a:solidFill>
                <a:latin typeface="Times New Roman" pitchFamily="18" charset="0"/>
              </a:rPr>
              <a:t>albizott-</a:t>
            </a:r>
            <a:endParaRPr lang="hu-HU" b="1" dirty="0">
              <a:solidFill>
                <a:schemeClr val="bg1"/>
              </a:solidFill>
              <a:latin typeface="Times New Roman" pitchFamily="18" charset="0"/>
            </a:endParaRPr>
          </a:p>
          <a:p>
            <a:pPr algn="ctr"/>
            <a:r>
              <a:rPr lang="hu-HU" b="1" dirty="0" err="1">
                <a:solidFill>
                  <a:schemeClr val="bg1"/>
                </a:solidFill>
                <a:latin typeface="Times New Roman" pitchFamily="18" charset="0"/>
              </a:rPr>
              <a:t>ság</a:t>
            </a:r>
            <a:endParaRPr lang="hu-HU" b="1" dirty="0">
              <a:solidFill>
                <a:schemeClr val="bg1"/>
              </a:solidFill>
              <a:latin typeface="Times New Roman" pitchFamily="18" charset="0"/>
            </a:endParaRPr>
          </a:p>
        </p:txBody>
      </p:sp>
      <p:sp>
        <p:nvSpPr>
          <p:cNvPr id="9" name="Rectangle 7">
            <a:extLst>
              <a:ext uri="{FF2B5EF4-FFF2-40B4-BE49-F238E27FC236}">
                <a16:creationId xmlns:a16="http://schemas.microsoft.com/office/drawing/2014/main" id="{451B402C-1385-4856-B9F2-75706CB94D9B}"/>
              </a:ext>
            </a:extLst>
          </p:cNvPr>
          <p:cNvSpPr>
            <a:spLocks noChangeArrowheads="1"/>
          </p:cNvSpPr>
          <p:nvPr/>
        </p:nvSpPr>
        <p:spPr bwMode="auto">
          <a:xfrm>
            <a:off x="5508625" y="3357563"/>
            <a:ext cx="1368425" cy="1223962"/>
          </a:xfrm>
          <a:prstGeom prst="rect">
            <a:avLst/>
          </a:prstGeom>
          <a:solidFill>
            <a:schemeClr val="accent1"/>
          </a:solidFill>
          <a:ln w="57150">
            <a:solidFill>
              <a:srgbClr val="000099"/>
            </a:solidFill>
            <a:miter lim="800000"/>
            <a:headEnd/>
            <a:tailEnd/>
          </a:ln>
          <a:effectLst/>
        </p:spPr>
        <p:txBody>
          <a:bodyPr lIns="0" tIns="0" rIns="0" bIns="0"/>
          <a:lstStyle/>
          <a:p>
            <a:pPr algn="ctr"/>
            <a:r>
              <a:rPr lang="hu-HU" b="1" dirty="0">
                <a:solidFill>
                  <a:schemeClr val="bg1"/>
                </a:solidFill>
                <a:latin typeface="Times New Roman" pitchFamily="18" charset="0"/>
              </a:rPr>
              <a:t>A gazdasági és szociális kérdések tanácsa</a:t>
            </a:r>
          </a:p>
        </p:txBody>
      </p:sp>
      <p:sp>
        <p:nvSpPr>
          <p:cNvPr id="10" name="Rectangle 8">
            <a:extLst>
              <a:ext uri="{FF2B5EF4-FFF2-40B4-BE49-F238E27FC236}">
                <a16:creationId xmlns:a16="http://schemas.microsoft.com/office/drawing/2014/main" id="{BE00AE4F-EEA2-4F35-A216-6D1A4A4E5755}"/>
              </a:ext>
            </a:extLst>
          </p:cNvPr>
          <p:cNvSpPr>
            <a:spLocks noChangeArrowheads="1"/>
          </p:cNvSpPr>
          <p:nvPr/>
        </p:nvSpPr>
        <p:spPr bwMode="auto">
          <a:xfrm>
            <a:off x="7019925" y="3357563"/>
            <a:ext cx="1295400" cy="1223962"/>
          </a:xfrm>
          <a:prstGeom prst="rect">
            <a:avLst/>
          </a:prstGeom>
          <a:solidFill>
            <a:schemeClr val="accent1"/>
          </a:solidFill>
          <a:ln w="57150">
            <a:solidFill>
              <a:srgbClr val="000099"/>
            </a:solidFill>
            <a:miter lim="800000"/>
            <a:headEnd/>
            <a:tailEnd/>
          </a:ln>
          <a:effectLst/>
        </p:spPr>
        <p:txBody>
          <a:bodyPr lIns="0" tIns="0" rIns="0" bIns="0"/>
          <a:lstStyle/>
          <a:p>
            <a:pPr algn="ctr"/>
            <a:r>
              <a:rPr lang="hu-HU" b="1" dirty="0">
                <a:solidFill>
                  <a:schemeClr val="bg1"/>
                </a:solidFill>
                <a:latin typeface="Times New Roman" pitchFamily="18" charset="0"/>
              </a:rPr>
              <a:t>A nemzet-közi kérdések albizottsága</a:t>
            </a:r>
          </a:p>
        </p:txBody>
      </p:sp>
      <p:sp>
        <p:nvSpPr>
          <p:cNvPr id="11" name="Rectangle 9">
            <a:extLst>
              <a:ext uri="{FF2B5EF4-FFF2-40B4-BE49-F238E27FC236}">
                <a16:creationId xmlns:a16="http://schemas.microsoft.com/office/drawing/2014/main" id="{3A7B48CE-8112-4BBF-AA87-B7F4B3307002}"/>
              </a:ext>
            </a:extLst>
          </p:cNvPr>
          <p:cNvSpPr>
            <a:spLocks noChangeArrowheads="1"/>
          </p:cNvSpPr>
          <p:nvPr/>
        </p:nvSpPr>
        <p:spPr bwMode="auto">
          <a:xfrm>
            <a:off x="1979613" y="5084763"/>
            <a:ext cx="2516187" cy="431800"/>
          </a:xfrm>
          <a:prstGeom prst="rect">
            <a:avLst/>
          </a:prstGeom>
          <a:solidFill>
            <a:schemeClr val="accent1"/>
          </a:solidFill>
          <a:ln w="57150">
            <a:solidFill>
              <a:srgbClr val="000099"/>
            </a:solidFill>
            <a:miter lim="800000"/>
            <a:headEnd/>
            <a:tailEnd/>
          </a:ln>
          <a:effectLst/>
        </p:spPr>
        <p:txBody>
          <a:bodyPr lIns="0" tIns="0" rIns="0" bIns="0" anchor="ctr"/>
          <a:lstStyle/>
          <a:p>
            <a:pPr algn="ctr"/>
            <a:r>
              <a:rPr lang="hu-HU" b="1" dirty="0">
                <a:solidFill>
                  <a:schemeClr val="bg1"/>
                </a:solidFill>
                <a:latin typeface="Times New Roman" pitchFamily="18" charset="0"/>
              </a:rPr>
              <a:t>Munkavállalói Kamara</a:t>
            </a:r>
          </a:p>
        </p:txBody>
      </p:sp>
      <p:sp>
        <p:nvSpPr>
          <p:cNvPr id="12" name="Rectangle 10">
            <a:extLst>
              <a:ext uri="{FF2B5EF4-FFF2-40B4-BE49-F238E27FC236}">
                <a16:creationId xmlns:a16="http://schemas.microsoft.com/office/drawing/2014/main" id="{86872962-E059-4CEA-982A-3ED9692C7DAC}"/>
              </a:ext>
            </a:extLst>
          </p:cNvPr>
          <p:cNvSpPr>
            <a:spLocks noChangeArrowheads="1"/>
          </p:cNvSpPr>
          <p:nvPr/>
        </p:nvSpPr>
        <p:spPr bwMode="auto">
          <a:xfrm>
            <a:off x="1979613" y="5516563"/>
            <a:ext cx="2519362" cy="430212"/>
          </a:xfrm>
          <a:prstGeom prst="rect">
            <a:avLst/>
          </a:prstGeom>
          <a:solidFill>
            <a:schemeClr val="accent1"/>
          </a:solidFill>
          <a:ln w="57150">
            <a:solidFill>
              <a:srgbClr val="000099"/>
            </a:solidFill>
            <a:miter lim="800000"/>
            <a:headEnd/>
            <a:tailEnd/>
          </a:ln>
          <a:effectLst/>
        </p:spPr>
        <p:txBody>
          <a:bodyPr lIns="0" tIns="0" rIns="0" bIns="0" anchor="ctr"/>
          <a:lstStyle/>
          <a:p>
            <a:pPr algn="ctr"/>
            <a:r>
              <a:rPr lang="hu-HU" b="1" dirty="0">
                <a:solidFill>
                  <a:schemeClr val="bg1"/>
                </a:solidFill>
                <a:latin typeface="Times New Roman" pitchFamily="18" charset="0"/>
              </a:rPr>
              <a:t>Osztrák Szakszerv. </a:t>
            </a:r>
            <a:r>
              <a:rPr lang="hu-HU" b="1" dirty="0" err="1">
                <a:solidFill>
                  <a:schemeClr val="bg1"/>
                </a:solidFill>
                <a:latin typeface="Times New Roman" pitchFamily="18" charset="0"/>
              </a:rPr>
              <a:t>Szöv</a:t>
            </a:r>
            <a:r>
              <a:rPr lang="hu-HU" b="1" dirty="0">
                <a:solidFill>
                  <a:schemeClr val="bg1"/>
                </a:solidFill>
                <a:latin typeface="Times New Roman" pitchFamily="18" charset="0"/>
              </a:rPr>
              <a:t>.</a:t>
            </a:r>
          </a:p>
        </p:txBody>
      </p:sp>
      <p:sp>
        <p:nvSpPr>
          <p:cNvPr id="13" name="Rectangle 11">
            <a:extLst>
              <a:ext uri="{FF2B5EF4-FFF2-40B4-BE49-F238E27FC236}">
                <a16:creationId xmlns:a16="http://schemas.microsoft.com/office/drawing/2014/main" id="{2F8C8CE8-B444-430A-ACCD-D56F60AE2E51}"/>
              </a:ext>
            </a:extLst>
          </p:cNvPr>
          <p:cNvSpPr>
            <a:spLocks noChangeArrowheads="1"/>
          </p:cNvSpPr>
          <p:nvPr/>
        </p:nvSpPr>
        <p:spPr bwMode="auto">
          <a:xfrm>
            <a:off x="6443663" y="5084763"/>
            <a:ext cx="2376487" cy="430212"/>
          </a:xfrm>
          <a:prstGeom prst="rect">
            <a:avLst/>
          </a:prstGeom>
          <a:solidFill>
            <a:schemeClr val="accent1"/>
          </a:solidFill>
          <a:ln w="57150">
            <a:solidFill>
              <a:srgbClr val="000099"/>
            </a:solidFill>
            <a:miter lim="800000"/>
            <a:headEnd/>
            <a:tailEnd/>
          </a:ln>
          <a:effectLst/>
        </p:spPr>
        <p:txBody>
          <a:bodyPr lIns="0" tIns="0" rIns="0" bIns="0" anchor="ctr"/>
          <a:lstStyle/>
          <a:p>
            <a:pPr algn="ctr"/>
            <a:r>
              <a:rPr lang="hu-HU" b="1" dirty="0">
                <a:solidFill>
                  <a:schemeClr val="bg1"/>
                </a:solidFill>
                <a:latin typeface="Times New Roman" pitchFamily="18" charset="0"/>
              </a:rPr>
              <a:t>Agrárkamara</a:t>
            </a:r>
          </a:p>
        </p:txBody>
      </p:sp>
      <p:sp>
        <p:nvSpPr>
          <p:cNvPr id="14" name="Rectangle 12">
            <a:extLst>
              <a:ext uri="{FF2B5EF4-FFF2-40B4-BE49-F238E27FC236}">
                <a16:creationId xmlns:a16="http://schemas.microsoft.com/office/drawing/2014/main" id="{A372B69D-977D-4327-9B52-8447B92AAE9A}"/>
              </a:ext>
            </a:extLst>
          </p:cNvPr>
          <p:cNvSpPr>
            <a:spLocks noChangeArrowheads="1"/>
          </p:cNvSpPr>
          <p:nvPr/>
        </p:nvSpPr>
        <p:spPr bwMode="auto">
          <a:xfrm>
            <a:off x="6443663" y="5516563"/>
            <a:ext cx="2376487" cy="430212"/>
          </a:xfrm>
          <a:prstGeom prst="rect">
            <a:avLst/>
          </a:prstGeom>
          <a:solidFill>
            <a:schemeClr val="accent1"/>
          </a:solidFill>
          <a:ln w="57150">
            <a:solidFill>
              <a:srgbClr val="000099"/>
            </a:solidFill>
            <a:miter lim="800000"/>
            <a:headEnd/>
            <a:tailEnd/>
          </a:ln>
          <a:effectLst/>
        </p:spPr>
        <p:txBody>
          <a:bodyPr lIns="0" tIns="0" rIns="0" bIns="0" anchor="ctr"/>
          <a:lstStyle/>
          <a:p>
            <a:pPr algn="ctr"/>
            <a:r>
              <a:rPr lang="hu-HU" b="1" dirty="0">
                <a:solidFill>
                  <a:schemeClr val="bg1"/>
                </a:solidFill>
                <a:latin typeface="Times New Roman" pitchFamily="18" charset="0"/>
              </a:rPr>
              <a:t>Kereskedelmi Kamara</a:t>
            </a:r>
          </a:p>
        </p:txBody>
      </p:sp>
      <p:sp>
        <p:nvSpPr>
          <p:cNvPr id="15" name="Line 13">
            <a:extLst>
              <a:ext uri="{FF2B5EF4-FFF2-40B4-BE49-F238E27FC236}">
                <a16:creationId xmlns:a16="http://schemas.microsoft.com/office/drawing/2014/main" id="{75667BF7-2215-479C-B781-4C6026EB1290}"/>
              </a:ext>
            </a:extLst>
          </p:cNvPr>
          <p:cNvSpPr>
            <a:spLocks noChangeShapeType="1"/>
          </p:cNvSpPr>
          <p:nvPr/>
        </p:nvSpPr>
        <p:spPr bwMode="auto">
          <a:xfrm>
            <a:off x="4427538" y="5516563"/>
            <a:ext cx="1147762" cy="0"/>
          </a:xfrm>
          <a:prstGeom prst="line">
            <a:avLst/>
          </a:prstGeom>
          <a:noFill/>
          <a:ln w="38100">
            <a:solidFill>
              <a:srgbClr val="000099"/>
            </a:solidFill>
            <a:round/>
            <a:headEnd/>
            <a:tailEnd/>
          </a:ln>
          <a:effectLst/>
        </p:spPr>
        <p:txBody>
          <a:bodyPr/>
          <a:lstStyle/>
          <a:p>
            <a:endParaRPr lang="hu-HU"/>
          </a:p>
        </p:txBody>
      </p:sp>
      <p:sp>
        <p:nvSpPr>
          <p:cNvPr id="16" name="Line 14">
            <a:extLst>
              <a:ext uri="{FF2B5EF4-FFF2-40B4-BE49-F238E27FC236}">
                <a16:creationId xmlns:a16="http://schemas.microsoft.com/office/drawing/2014/main" id="{4EAEA347-2E18-43F3-9584-F7F2A01CF4CB}"/>
              </a:ext>
            </a:extLst>
          </p:cNvPr>
          <p:cNvSpPr>
            <a:spLocks noChangeShapeType="1"/>
          </p:cNvSpPr>
          <p:nvPr/>
        </p:nvSpPr>
        <p:spPr bwMode="auto">
          <a:xfrm flipH="1">
            <a:off x="5292725" y="5516563"/>
            <a:ext cx="1147763" cy="0"/>
          </a:xfrm>
          <a:prstGeom prst="line">
            <a:avLst/>
          </a:prstGeom>
          <a:noFill/>
          <a:ln w="38100">
            <a:solidFill>
              <a:srgbClr val="000099"/>
            </a:solidFill>
            <a:round/>
            <a:headEnd/>
            <a:tailEnd/>
          </a:ln>
          <a:effectLst/>
        </p:spPr>
        <p:txBody>
          <a:bodyPr/>
          <a:lstStyle/>
          <a:p>
            <a:endParaRPr lang="hu-HU"/>
          </a:p>
        </p:txBody>
      </p:sp>
      <p:sp>
        <p:nvSpPr>
          <p:cNvPr id="17" name="Line 15">
            <a:extLst>
              <a:ext uri="{FF2B5EF4-FFF2-40B4-BE49-F238E27FC236}">
                <a16:creationId xmlns:a16="http://schemas.microsoft.com/office/drawing/2014/main" id="{ACCA4595-9C35-4F38-9114-D2EDC325B6E5}"/>
              </a:ext>
            </a:extLst>
          </p:cNvPr>
          <p:cNvSpPr>
            <a:spLocks noChangeShapeType="1"/>
          </p:cNvSpPr>
          <p:nvPr/>
        </p:nvSpPr>
        <p:spPr bwMode="auto">
          <a:xfrm flipH="1">
            <a:off x="5508625" y="4868863"/>
            <a:ext cx="0" cy="647700"/>
          </a:xfrm>
          <a:prstGeom prst="line">
            <a:avLst/>
          </a:prstGeom>
          <a:noFill/>
          <a:ln w="38100">
            <a:solidFill>
              <a:srgbClr val="000099"/>
            </a:solidFill>
            <a:round/>
            <a:headEnd/>
            <a:tailEnd/>
          </a:ln>
          <a:effectLst/>
        </p:spPr>
        <p:txBody>
          <a:bodyPr/>
          <a:lstStyle/>
          <a:p>
            <a:endParaRPr lang="hu-HU"/>
          </a:p>
        </p:txBody>
      </p:sp>
      <p:sp>
        <p:nvSpPr>
          <p:cNvPr id="18" name="Line 16">
            <a:extLst>
              <a:ext uri="{FF2B5EF4-FFF2-40B4-BE49-F238E27FC236}">
                <a16:creationId xmlns:a16="http://schemas.microsoft.com/office/drawing/2014/main" id="{46398038-0571-42C7-A1CB-9268414E2085}"/>
              </a:ext>
            </a:extLst>
          </p:cNvPr>
          <p:cNvSpPr>
            <a:spLocks noChangeShapeType="1"/>
          </p:cNvSpPr>
          <p:nvPr/>
        </p:nvSpPr>
        <p:spPr bwMode="auto">
          <a:xfrm flipH="1">
            <a:off x="4787900" y="2852738"/>
            <a:ext cx="0" cy="504825"/>
          </a:xfrm>
          <a:prstGeom prst="line">
            <a:avLst/>
          </a:prstGeom>
          <a:noFill/>
          <a:ln w="38100">
            <a:solidFill>
              <a:srgbClr val="000099"/>
            </a:solidFill>
            <a:round/>
            <a:headEnd type="triangle" w="med" len="med"/>
            <a:tailEnd/>
          </a:ln>
          <a:effectLst/>
        </p:spPr>
        <p:txBody>
          <a:bodyPr/>
          <a:lstStyle/>
          <a:p>
            <a:endParaRPr lang="hu-HU"/>
          </a:p>
        </p:txBody>
      </p:sp>
      <p:sp>
        <p:nvSpPr>
          <p:cNvPr id="19" name="Line 17">
            <a:extLst>
              <a:ext uri="{FF2B5EF4-FFF2-40B4-BE49-F238E27FC236}">
                <a16:creationId xmlns:a16="http://schemas.microsoft.com/office/drawing/2014/main" id="{2A265576-6B68-463A-BEE9-A0615D802F95}"/>
              </a:ext>
            </a:extLst>
          </p:cNvPr>
          <p:cNvSpPr>
            <a:spLocks noChangeShapeType="1"/>
          </p:cNvSpPr>
          <p:nvPr/>
        </p:nvSpPr>
        <p:spPr bwMode="auto">
          <a:xfrm flipH="1">
            <a:off x="6156325" y="2852738"/>
            <a:ext cx="0" cy="503237"/>
          </a:xfrm>
          <a:prstGeom prst="line">
            <a:avLst/>
          </a:prstGeom>
          <a:noFill/>
          <a:ln w="38100">
            <a:solidFill>
              <a:srgbClr val="000099"/>
            </a:solidFill>
            <a:round/>
            <a:headEnd type="triangle" w="med" len="med"/>
            <a:tailEnd/>
          </a:ln>
          <a:effectLst/>
        </p:spPr>
        <p:txBody>
          <a:bodyPr/>
          <a:lstStyle/>
          <a:p>
            <a:endParaRPr lang="hu-HU"/>
          </a:p>
        </p:txBody>
      </p:sp>
      <p:sp>
        <p:nvSpPr>
          <p:cNvPr id="20" name="Line 18">
            <a:extLst>
              <a:ext uri="{FF2B5EF4-FFF2-40B4-BE49-F238E27FC236}">
                <a16:creationId xmlns:a16="http://schemas.microsoft.com/office/drawing/2014/main" id="{17A23FBA-AE15-4238-BB14-D3D374D96D43}"/>
              </a:ext>
            </a:extLst>
          </p:cNvPr>
          <p:cNvSpPr>
            <a:spLocks noChangeShapeType="1"/>
          </p:cNvSpPr>
          <p:nvPr/>
        </p:nvSpPr>
        <p:spPr bwMode="auto">
          <a:xfrm flipH="1">
            <a:off x="7380288" y="2852738"/>
            <a:ext cx="0" cy="503237"/>
          </a:xfrm>
          <a:prstGeom prst="line">
            <a:avLst/>
          </a:prstGeom>
          <a:noFill/>
          <a:ln w="38100">
            <a:solidFill>
              <a:srgbClr val="000099"/>
            </a:solidFill>
            <a:round/>
            <a:headEnd type="triangle" w="med" len="med"/>
            <a:tailEnd/>
          </a:ln>
          <a:effectLst/>
        </p:spPr>
        <p:txBody>
          <a:bodyPr/>
          <a:lstStyle/>
          <a:p>
            <a:endParaRPr lang="hu-HU"/>
          </a:p>
        </p:txBody>
      </p:sp>
      <p:sp>
        <p:nvSpPr>
          <p:cNvPr id="21" name="Line 19">
            <a:extLst>
              <a:ext uri="{FF2B5EF4-FFF2-40B4-BE49-F238E27FC236}">
                <a16:creationId xmlns:a16="http://schemas.microsoft.com/office/drawing/2014/main" id="{A8C5F6FC-FF95-45FE-B300-0E3CEE6A9A2F}"/>
              </a:ext>
            </a:extLst>
          </p:cNvPr>
          <p:cNvSpPr>
            <a:spLocks noChangeShapeType="1"/>
          </p:cNvSpPr>
          <p:nvPr/>
        </p:nvSpPr>
        <p:spPr bwMode="auto">
          <a:xfrm flipH="1">
            <a:off x="3635375" y="2852738"/>
            <a:ext cx="1588" cy="503237"/>
          </a:xfrm>
          <a:prstGeom prst="line">
            <a:avLst/>
          </a:prstGeom>
          <a:noFill/>
          <a:ln w="38100">
            <a:solidFill>
              <a:srgbClr val="000099"/>
            </a:solidFill>
            <a:round/>
            <a:headEnd type="triangle" w="med" len="med"/>
            <a:tailEnd/>
          </a:ln>
          <a:effectLst/>
        </p:spPr>
        <p:txBody>
          <a:bodyPr/>
          <a:lstStyle/>
          <a:p>
            <a:endParaRPr lang="hu-HU"/>
          </a:p>
        </p:txBody>
      </p:sp>
      <p:sp>
        <p:nvSpPr>
          <p:cNvPr id="22" name="Line 20">
            <a:extLst>
              <a:ext uri="{FF2B5EF4-FFF2-40B4-BE49-F238E27FC236}">
                <a16:creationId xmlns:a16="http://schemas.microsoft.com/office/drawing/2014/main" id="{DC65E96D-3A69-4133-8FC0-708BFB6215B7}"/>
              </a:ext>
            </a:extLst>
          </p:cNvPr>
          <p:cNvSpPr>
            <a:spLocks noChangeShapeType="1"/>
          </p:cNvSpPr>
          <p:nvPr/>
        </p:nvSpPr>
        <p:spPr bwMode="auto">
          <a:xfrm flipH="1">
            <a:off x="5435600" y="1773238"/>
            <a:ext cx="1588" cy="431800"/>
          </a:xfrm>
          <a:prstGeom prst="line">
            <a:avLst/>
          </a:prstGeom>
          <a:noFill/>
          <a:ln w="38100">
            <a:solidFill>
              <a:srgbClr val="000099"/>
            </a:solidFill>
            <a:round/>
            <a:headEnd type="triangle" w="med" len="med"/>
            <a:tailEnd/>
          </a:ln>
          <a:effectLst/>
        </p:spPr>
        <p:txBody>
          <a:bodyPr/>
          <a:lstStyle/>
          <a:p>
            <a:endParaRPr lang="hu-HU"/>
          </a:p>
        </p:txBody>
      </p:sp>
      <p:sp>
        <p:nvSpPr>
          <p:cNvPr id="23" name="Text Box 21">
            <a:extLst>
              <a:ext uri="{FF2B5EF4-FFF2-40B4-BE49-F238E27FC236}">
                <a16:creationId xmlns:a16="http://schemas.microsoft.com/office/drawing/2014/main" id="{0584B1BC-31AD-4E06-B1B1-D9E0F280FBDA}"/>
              </a:ext>
            </a:extLst>
          </p:cNvPr>
          <p:cNvSpPr txBox="1">
            <a:spLocks noChangeArrowheads="1"/>
          </p:cNvSpPr>
          <p:nvPr/>
        </p:nvSpPr>
        <p:spPr bwMode="auto">
          <a:xfrm>
            <a:off x="827088" y="1268413"/>
            <a:ext cx="1728787" cy="366712"/>
          </a:xfrm>
          <a:prstGeom prst="rect">
            <a:avLst/>
          </a:prstGeom>
          <a:noFill/>
          <a:ln w="9525">
            <a:noFill/>
            <a:miter lim="800000"/>
            <a:headEnd/>
            <a:tailEnd/>
          </a:ln>
          <a:effectLst/>
        </p:spPr>
        <p:txBody>
          <a:bodyPr>
            <a:spAutoFit/>
          </a:bodyPr>
          <a:lstStyle/>
          <a:p>
            <a:pPr algn="l">
              <a:spcBef>
                <a:spcPct val="50000"/>
              </a:spcBef>
            </a:pPr>
            <a:endParaRPr lang="hu-HU">
              <a:latin typeface="Arial" charset="0"/>
            </a:endParaRPr>
          </a:p>
        </p:txBody>
      </p:sp>
      <p:sp>
        <p:nvSpPr>
          <p:cNvPr id="24" name="Rectangle 22">
            <a:extLst>
              <a:ext uri="{FF2B5EF4-FFF2-40B4-BE49-F238E27FC236}">
                <a16:creationId xmlns:a16="http://schemas.microsoft.com/office/drawing/2014/main" id="{028440AB-8C3A-4859-A706-5D935DADA21D}"/>
              </a:ext>
            </a:extLst>
          </p:cNvPr>
          <p:cNvSpPr>
            <a:spLocks noChangeArrowheads="1"/>
          </p:cNvSpPr>
          <p:nvPr/>
        </p:nvSpPr>
        <p:spPr bwMode="auto">
          <a:xfrm>
            <a:off x="611188" y="1125538"/>
            <a:ext cx="2447925" cy="1552575"/>
          </a:xfrm>
          <a:prstGeom prst="rect">
            <a:avLst/>
          </a:prstGeom>
          <a:noFill/>
          <a:ln w="9525">
            <a:noFill/>
            <a:miter lim="800000"/>
            <a:headEnd/>
            <a:tailEnd/>
          </a:ln>
          <a:effectLst/>
        </p:spPr>
        <p:txBody>
          <a:bodyPr anchor="ctr">
            <a:spAutoFit/>
          </a:bodyPr>
          <a:lstStyle/>
          <a:p>
            <a:pPr algn="l"/>
            <a:r>
              <a:rPr lang="hu-HU" sz="2400" b="1" dirty="0">
                <a:solidFill>
                  <a:srgbClr val="000168"/>
                </a:solidFill>
                <a:latin typeface="Times New Roman" pitchFamily="18" charset="0"/>
              </a:rPr>
              <a:t>A Bér- és Ár-kérdések Paritásos Bizottsága</a:t>
            </a:r>
            <a:endParaRPr lang="hu-HU" sz="2400" dirty="0">
              <a:solidFill>
                <a:srgbClr val="000168"/>
              </a:solidFill>
              <a:latin typeface="Times New Roman" pitchFamily="18" charset="0"/>
            </a:endParaRPr>
          </a:p>
        </p:txBody>
      </p:sp>
      <p:sp>
        <p:nvSpPr>
          <p:cNvPr id="25" name="Line 23">
            <a:extLst>
              <a:ext uri="{FF2B5EF4-FFF2-40B4-BE49-F238E27FC236}">
                <a16:creationId xmlns:a16="http://schemas.microsoft.com/office/drawing/2014/main" id="{38B38E1F-956B-494E-81AD-50DB4957B288}"/>
              </a:ext>
            </a:extLst>
          </p:cNvPr>
          <p:cNvSpPr>
            <a:spLocks noChangeShapeType="1"/>
          </p:cNvSpPr>
          <p:nvPr/>
        </p:nvSpPr>
        <p:spPr bwMode="auto">
          <a:xfrm>
            <a:off x="3203575" y="4868863"/>
            <a:ext cx="4608513" cy="0"/>
          </a:xfrm>
          <a:prstGeom prst="line">
            <a:avLst/>
          </a:prstGeom>
          <a:noFill/>
          <a:ln w="38100">
            <a:solidFill>
              <a:srgbClr val="000099"/>
            </a:solidFill>
            <a:round/>
            <a:headEnd/>
            <a:tailEnd/>
          </a:ln>
          <a:effectLst/>
        </p:spPr>
        <p:txBody>
          <a:bodyPr/>
          <a:lstStyle/>
          <a:p>
            <a:endParaRPr lang="hu-HU"/>
          </a:p>
        </p:txBody>
      </p:sp>
      <p:sp>
        <p:nvSpPr>
          <p:cNvPr id="26" name="Line 24">
            <a:extLst>
              <a:ext uri="{FF2B5EF4-FFF2-40B4-BE49-F238E27FC236}">
                <a16:creationId xmlns:a16="http://schemas.microsoft.com/office/drawing/2014/main" id="{7708C91A-F14A-4061-8979-1B9E1C5A0FB2}"/>
              </a:ext>
            </a:extLst>
          </p:cNvPr>
          <p:cNvSpPr>
            <a:spLocks noChangeShapeType="1"/>
          </p:cNvSpPr>
          <p:nvPr/>
        </p:nvSpPr>
        <p:spPr bwMode="auto">
          <a:xfrm flipV="1">
            <a:off x="3203575" y="4581525"/>
            <a:ext cx="0" cy="287338"/>
          </a:xfrm>
          <a:prstGeom prst="line">
            <a:avLst/>
          </a:prstGeom>
          <a:noFill/>
          <a:ln w="38100">
            <a:solidFill>
              <a:srgbClr val="000099"/>
            </a:solidFill>
            <a:round/>
            <a:headEnd/>
            <a:tailEnd type="triangle" w="med" len="med"/>
          </a:ln>
          <a:effectLst/>
        </p:spPr>
        <p:txBody>
          <a:bodyPr/>
          <a:lstStyle/>
          <a:p>
            <a:endParaRPr lang="hu-HU"/>
          </a:p>
        </p:txBody>
      </p:sp>
      <p:sp>
        <p:nvSpPr>
          <p:cNvPr id="27" name="Line 25">
            <a:extLst>
              <a:ext uri="{FF2B5EF4-FFF2-40B4-BE49-F238E27FC236}">
                <a16:creationId xmlns:a16="http://schemas.microsoft.com/office/drawing/2014/main" id="{D68DAB7A-2418-48FB-8C76-DF8902F9FE65}"/>
              </a:ext>
            </a:extLst>
          </p:cNvPr>
          <p:cNvSpPr>
            <a:spLocks noChangeShapeType="1"/>
          </p:cNvSpPr>
          <p:nvPr/>
        </p:nvSpPr>
        <p:spPr bwMode="auto">
          <a:xfrm flipV="1">
            <a:off x="7812088" y="4581525"/>
            <a:ext cx="0" cy="287338"/>
          </a:xfrm>
          <a:prstGeom prst="line">
            <a:avLst/>
          </a:prstGeom>
          <a:noFill/>
          <a:ln w="38100">
            <a:solidFill>
              <a:srgbClr val="000099"/>
            </a:solidFill>
            <a:round/>
            <a:headEnd/>
            <a:tailEnd type="triangle" w="med" len="med"/>
          </a:ln>
          <a:effectLst/>
        </p:spPr>
        <p:txBody>
          <a:bodyPr/>
          <a:lstStyle/>
          <a:p>
            <a:endParaRPr lang="hu-HU"/>
          </a:p>
        </p:txBody>
      </p:sp>
      <p:sp>
        <p:nvSpPr>
          <p:cNvPr id="28" name="Line 26">
            <a:extLst>
              <a:ext uri="{FF2B5EF4-FFF2-40B4-BE49-F238E27FC236}">
                <a16:creationId xmlns:a16="http://schemas.microsoft.com/office/drawing/2014/main" id="{DEBDEAB3-D2B0-4200-B13D-1511111E9692}"/>
              </a:ext>
            </a:extLst>
          </p:cNvPr>
          <p:cNvSpPr>
            <a:spLocks noChangeShapeType="1"/>
          </p:cNvSpPr>
          <p:nvPr/>
        </p:nvSpPr>
        <p:spPr bwMode="auto">
          <a:xfrm flipV="1">
            <a:off x="4716463" y="4581525"/>
            <a:ext cx="0" cy="287338"/>
          </a:xfrm>
          <a:prstGeom prst="line">
            <a:avLst/>
          </a:prstGeom>
          <a:noFill/>
          <a:ln w="38100">
            <a:solidFill>
              <a:srgbClr val="000099"/>
            </a:solidFill>
            <a:round/>
            <a:headEnd/>
            <a:tailEnd type="triangle" w="med" len="med"/>
          </a:ln>
          <a:effectLst/>
        </p:spPr>
        <p:txBody>
          <a:bodyPr/>
          <a:lstStyle/>
          <a:p>
            <a:endParaRPr lang="hu-HU"/>
          </a:p>
        </p:txBody>
      </p:sp>
      <p:sp>
        <p:nvSpPr>
          <p:cNvPr id="29" name="Line 27">
            <a:extLst>
              <a:ext uri="{FF2B5EF4-FFF2-40B4-BE49-F238E27FC236}">
                <a16:creationId xmlns:a16="http://schemas.microsoft.com/office/drawing/2014/main" id="{1662C79A-91BA-421F-BCBD-A18AD2E3947E}"/>
              </a:ext>
            </a:extLst>
          </p:cNvPr>
          <p:cNvSpPr>
            <a:spLocks noChangeShapeType="1"/>
          </p:cNvSpPr>
          <p:nvPr/>
        </p:nvSpPr>
        <p:spPr bwMode="auto">
          <a:xfrm flipV="1">
            <a:off x="6227763" y="4581525"/>
            <a:ext cx="0" cy="287338"/>
          </a:xfrm>
          <a:prstGeom prst="line">
            <a:avLst/>
          </a:prstGeom>
          <a:noFill/>
          <a:ln w="38100">
            <a:solidFill>
              <a:srgbClr val="000099"/>
            </a:solidFill>
            <a:round/>
            <a:headEnd/>
            <a:tailEnd type="triangle" w="med" len="med"/>
          </a:ln>
          <a:effectLst/>
        </p:spPr>
        <p:txBody>
          <a:bodyPr/>
          <a:lstStyle/>
          <a:p>
            <a:endParaRPr lang="hu-HU"/>
          </a:p>
        </p:txBody>
      </p:sp>
      <p:sp>
        <p:nvSpPr>
          <p:cNvPr id="30" name="Text Box 28">
            <a:extLst>
              <a:ext uri="{FF2B5EF4-FFF2-40B4-BE49-F238E27FC236}">
                <a16:creationId xmlns:a16="http://schemas.microsoft.com/office/drawing/2014/main" id="{73328A16-4BCF-4BEA-A254-495CF706B8AE}"/>
              </a:ext>
            </a:extLst>
          </p:cNvPr>
          <p:cNvSpPr txBox="1">
            <a:spLocks noChangeArrowheads="1"/>
          </p:cNvSpPr>
          <p:nvPr/>
        </p:nvSpPr>
        <p:spPr bwMode="auto">
          <a:xfrm>
            <a:off x="539750" y="6165850"/>
            <a:ext cx="4752975" cy="396875"/>
          </a:xfrm>
          <a:prstGeom prst="rect">
            <a:avLst/>
          </a:prstGeom>
          <a:noFill/>
          <a:ln w="9525">
            <a:noFill/>
            <a:miter lim="800000"/>
            <a:headEnd/>
            <a:tailEnd/>
          </a:ln>
          <a:effectLst/>
        </p:spPr>
        <p:txBody>
          <a:bodyPr>
            <a:spAutoFit/>
          </a:bodyPr>
          <a:lstStyle/>
          <a:p>
            <a:pPr algn="l"/>
            <a:r>
              <a:rPr lang="hu-HU" sz="1000">
                <a:latin typeface="Times New Roman" pitchFamily="18" charset="0"/>
              </a:rPr>
              <a:t>Forrás: Anton Pelinka: Politik und moderne Demokratie. Kronberg/Taunus 1976, S. 122. </a:t>
            </a:r>
          </a:p>
          <a:p>
            <a:pPr algn="l"/>
            <a:r>
              <a:rPr lang="hu-HU" sz="1000">
                <a:latin typeface="Times New Roman" pitchFamily="18" charset="0"/>
              </a:rPr>
              <a:t>(az 1992. novemberi Szociális partnerségi megállapodás alapján kiegészítve)</a:t>
            </a:r>
          </a:p>
        </p:txBody>
      </p:sp>
      <p:pic>
        <p:nvPicPr>
          <p:cNvPr id="31" name="Kép 30">
            <a:extLst>
              <a:ext uri="{FF2B5EF4-FFF2-40B4-BE49-F238E27FC236}">
                <a16:creationId xmlns:a16="http://schemas.microsoft.com/office/drawing/2014/main" id="{69975E66-CEAC-494F-8C04-0952C857C7B2}"/>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20042" t="5827" b="5827"/>
          <a:stretch/>
        </p:blipFill>
        <p:spPr>
          <a:xfrm>
            <a:off x="3140696" y="800647"/>
            <a:ext cx="3267248" cy="5040560"/>
          </a:xfrm>
          <a:prstGeom prst="rect">
            <a:avLst/>
          </a:prstGeom>
        </p:spPr>
      </p:pic>
      <p:sp>
        <p:nvSpPr>
          <p:cNvPr id="3" name="Dia számának helye 2">
            <a:extLst>
              <a:ext uri="{FF2B5EF4-FFF2-40B4-BE49-F238E27FC236}">
                <a16:creationId xmlns:a16="http://schemas.microsoft.com/office/drawing/2014/main" id="{1128FBFE-9529-4FC3-B1B8-CEB1BB6A0729}"/>
              </a:ext>
            </a:extLst>
          </p:cNvPr>
          <p:cNvSpPr>
            <a:spLocks noGrp="1"/>
          </p:cNvSpPr>
          <p:nvPr>
            <p:ph type="sldNum" sz="quarter" idx="4"/>
          </p:nvPr>
        </p:nvSpPr>
        <p:spPr/>
        <p:txBody>
          <a:bodyPr/>
          <a:lstStyle/>
          <a:p>
            <a:fld id="{8D20C33D-EA57-4869-B900-AF436949CCB6}" type="slidenum">
              <a:rPr lang="hu-HU" smtClean="0"/>
              <a:pPr/>
              <a:t>7</a:t>
            </a:fld>
            <a:r>
              <a:rPr lang="hu-HU"/>
              <a:t>/26</a:t>
            </a:r>
            <a:endParaRPr lang="hu-HU" dirty="0"/>
          </a:p>
        </p:txBody>
      </p:sp>
    </p:spTree>
    <p:extLst>
      <p:ext uri="{BB962C8B-B14F-4D97-AF65-F5344CB8AC3E}">
        <p14:creationId xmlns:p14="http://schemas.microsoft.com/office/powerpoint/2010/main" val="161443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5" grpId="0" animBg="1"/>
      <p:bldP spid="16" grpId="0" animBg="1"/>
      <p:bldP spid="17" grpId="0" animBg="1"/>
      <p:bldP spid="18" grpId="0" animBg="1"/>
      <p:bldP spid="19" grpId="0" animBg="1"/>
      <p:bldP spid="20" grpId="0" animBg="1"/>
      <p:bldP spid="21" grpId="0" animBg="1"/>
      <p:bldP spid="22" grpId="0" animBg="1"/>
      <p:bldP spid="25" grpId="0" animBg="1"/>
      <p:bldP spid="26" grpId="0" animBg="1"/>
      <p:bldP spid="27" grpId="0" animBg="1"/>
      <p:bldP spid="28"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AC548DF-D15F-466A-82E8-12DD8E80E853}"/>
              </a:ext>
            </a:extLst>
          </p:cNvPr>
          <p:cNvSpPr>
            <a:spLocks noGrp="1"/>
          </p:cNvSpPr>
          <p:nvPr>
            <p:ph type="title"/>
          </p:nvPr>
        </p:nvSpPr>
        <p:spPr/>
        <p:txBody>
          <a:bodyPr/>
          <a:lstStyle/>
          <a:p>
            <a:r>
              <a:rPr lang="hu-HU" dirty="0"/>
              <a:t>Ausztria – presztízs és hatalomvesztés</a:t>
            </a:r>
          </a:p>
        </p:txBody>
      </p:sp>
      <p:graphicFrame>
        <p:nvGraphicFramePr>
          <p:cNvPr id="7" name="Diagram 6">
            <a:extLst>
              <a:ext uri="{FF2B5EF4-FFF2-40B4-BE49-F238E27FC236}">
                <a16:creationId xmlns:a16="http://schemas.microsoft.com/office/drawing/2014/main" id="{B5E7A619-58AB-4387-B53B-6EFC9A03C524}"/>
              </a:ext>
            </a:extLst>
          </p:cNvPr>
          <p:cNvGraphicFramePr/>
          <p:nvPr>
            <p:extLst>
              <p:ext uri="{D42A27DB-BD31-4B8C-83A1-F6EECF244321}">
                <p14:modId xmlns:p14="http://schemas.microsoft.com/office/powerpoint/2010/main" val="385006315"/>
              </p:ext>
            </p:extLst>
          </p:nvPr>
        </p:nvGraphicFramePr>
        <p:xfrm>
          <a:off x="492628" y="946108"/>
          <a:ext cx="8471859" cy="55754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ia számának helye 2">
            <a:extLst>
              <a:ext uri="{FF2B5EF4-FFF2-40B4-BE49-F238E27FC236}">
                <a16:creationId xmlns:a16="http://schemas.microsoft.com/office/drawing/2014/main" id="{FE79C5B6-DFFD-4E37-B138-A172E01A42B9}"/>
              </a:ext>
            </a:extLst>
          </p:cNvPr>
          <p:cNvSpPr>
            <a:spLocks noGrp="1"/>
          </p:cNvSpPr>
          <p:nvPr>
            <p:ph type="sldNum" sz="quarter" idx="4"/>
          </p:nvPr>
        </p:nvSpPr>
        <p:spPr/>
        <p:txBody>
          <a:bodyPr/>
          <a:lstStyle/>
          <a:p>
            <a:fld id="{8D20C33D-EA57-4869-B900-AF436949CCB6}" type="slidenum">
              <a:rPr lang="hu-HU" smtClean="0"/>
              <a:pPr/>
              <a:t>8</a:t>
            </a:fld>
            <a:r>
              <a:rPr lang="hu-HU"/>
              <a:t>/26</a:t>
            </a:r>
            <a:endParaRPr lang="hu-HU" dirty="0"/>
          </a:p>
        </p:txBody>
      </p:sp>
    </p:spTree>
    <p:extLst>
      <p:ext uri="{BB962C8B-B14F-4D97-AF65-F5344CB8AC3E}">
        <p14:creationId xmlns:p14="http://schemas.microsoft.com/office/powerpoint/2010/main" val="1121889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9F2A416-CEC1-4064-BDE7-CE736E816D58}"/>
              </a:ext>
            </a:extLst>
          </p:cNvPr>
          <p:cNvSpPr>
            <a:spLocks noGrp="1"/>
          </p:cNvSpPr>
          <p:nvPr>
            <p:ph type="title"/>
          </p:nvPr>
        </p:nvSpPr>
        <p:spPr/>
        <p:txBody>
          <a:bodyPr/>
          <a:lstStyle/>
          <a:p>
            <a:endParaRPr lang="hu-HU"/>
          </a:p>
        </p:txBody>
      </p:sp>
      <p:sp>
        <p:nvSpPr>
          <p:cNvPr id="3" name="Szöveg helye 2">
            <a:extLst>
              <a:ext uri="{FF2B5EF4-FFF2-40B4-BE49-F238E27FC236}">
                <a16:creationId xmlns:a16="http://schemas.microsoft.com/office/drawing/2014/main" id="{C852620E-6671-48B6-BFD1-0B82B5F35D5A}"/>
              </a:ext>
            </a:extLst>
          </p:cNvPr>
          <p:cNvSpPr>
            <a:spLocks noGrp="1"/>
          </p:cNvSpPr>
          <p:nvPr>
            <p:ph type="body" sz="half" idx="2"/>
          </p:nvPr>
        </p:nvSpPr>
        <p:spPr/>
        <p:txBody>
          <a:bodyPr/>
          <a:lstStyle/>
          <a:p>
            <a:endParaRPr lang="hu-HU"/>
          </a:p>
        </p:txBody>
      </p:sp>
      <p:pic>
        <p:nvPicPr>
          <p:cNvPr id="5" name="Kép 4">
            <a:extLst>
              <a:ext uri="{FF2B5EF4-FFF2-40B4-BE49-F238E27FC236}">
                <a16:creationId xmlns:a16="http://schemas.microsoft.com/office/drawing/2014/main" id="{0367C5E8-6A23-4971-A63A-3EB664AD6293}"/>
              </a:ext>
            </a:extLst>
          </p:cNvPr>
          <p:cNvPicPr>
            <a:picLocks noChangeAspect="1"/>
          </p:cNvPicPr>
          <p:nvPr/>
        </p:nvPicPr>
        <p:blipFill>
          <a:blip r:embed="rId2"/>
          <a:stretch>
            <a:fillRect/>
          </a:stretch>
        </p:blipFill>
        <p:spPr>
          <a:xfrm>
            <a:off x="-1" y="0"/>
            <a:ext cx="9141827" cy="6597352"/>
          </a:xfrm>
          <a:prstGeom prst="rect">
            <a:avLst/>
          </a:prstGeom>
        </p:spPr>
      </p:pic>
      <p:sp>
        <p:nvSpPr>
          <p:cNvPr id="6" name="Dia számának helye 5">
            <a:extLst>
              <a:ext uri="{FF2B5EF4-FFF2-40B4-BE49-F238E27FC236}">
                <a16:creationId xmlns:a16="http://schemas.microsoft.com/office/drawing/2014/main" id="{5A482F29-50AE-41DC-AC36-E1D6F47393B3}"/>
              </a:ext>
            </a:extLst>
          </p:cNvPr>
          <p:cNvSpPr>
            <a:spLocks noGrp="1"/>
          </p:cNvSpPr>
          <p:nvPr>
            <p:ph type="sldNum" sz="quarter" idx="4"/>
          </p:nvPr>
        </p:nvSpPr>
        <p:spPr/>
        <p:txBody>
          <a:bodyPr/>
          <a:lstStyle/>
          <a:p>
            <a:fld id="{8D20C33D-EA57-4869-B900-AF436949CCB6}" type="slidenum">
              <a:rPr lang="hu-HU" smtClean="0"/>
              <a:pPr/>
              <a:t>9</a:t>
            </a:fld>
            <a:r>
              <a:rPr lang="hu-HU"/>
              <a:t>/26</a:t>
            </a:r>
            <a:endParaRPr lang="hu-HU" dirty="0"/>
          </a:p>
        </p:txBody>
      </p:sp>
    </p:spTree>
    <p:extLst>
      <p:ext uri="{BB962C8B-B14F-4D97-AF65-F5344CB8AC3E}">
        <p14:creationId xmlns:p14="http://schemas.microsoft.com/office/powerpoint/2010/main" val="3104149810"/>
      </p:ext>
    </p:extLst>
  </p:cSld>
  <p:clrMapOvr>
    <a:masterClrMapping/>
  </p:clrMapOvr>
</p:sld>
</file>

<file path=ppt/theme/theme1.xml><?xml version="1.0" encoding="utf-8"?>
<a:theme xmlns:a="http://schemas.openxmlformats.org/drawingml/2006/main" name="KTK kari ppt sablon_2">
  <a:themeElements>
    <a:clrScheme name="KTK PPT">
      <a:dk1>
        <a:sysClr val="windowText" lastClr="000000"/>
      </a:dk1>
      <a:lt1>
        <a:sysClr val="window" lastClr="FFFFFF"/>
      </a:lt1>
      <a:dk2>
        <a:srgbClr val="1F497D"/>
      </a:dk2>
      <a:lt2>
        <a:srgbClr val="2E8FD6"/>
      </a:lt2>
      <a:accent1>
        <a:srgbClr val="2E8FD6"/>
      </a:accent1>
      <a:accent2>
        <a:srgbClr val="00ABD1"/>
      </a:accent2>
      <a:accent3>
        <a:srgbClr val="62C530"/>
      </a:accent3>
      <a:accent4>
        <a:srgbClr val="FF0000"/>
      </a:accent4>
      <a:accent5>
        <a:srgbClr val="4BACC6"/>
      </a:accent5>
      <a:accent6>
        <a:srgbClr val="C00000"/>
      </a:accent6>
      <a:hlink>
        <a:srgbClr val="1F497D"/>
      </a:hlink>
      <a:folHlink>
        <a:srgbClr val="1F497D"/>
      </a:folHlink>
    </a:clrScheme>
    <a:fontScheme name="Klasszikus Offic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é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é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Pécsiközgáz_ ppt_hu</Template>
  <TotalTime>5590</TotalTime>
  <Words>4517</Words>
  <Application>Microsoft Office PowerPoint</Application>
  <PresentationFormat>Diavetítés a képernyőre (4:3 oldalarány)</PresentationFormat>
  <Paragraphs>526</Paragraphs>
  <Slides>27</Slides>
  <Notes>23</Notes>
  <HiddenSlides>0</HiddenSlides>
  <MMClips>0</MMClips>
  <ScaleCrop>false</ScaleCrop>
  <HeadingPairs>
    <vt:vector size="6" baseType="variant">
      <vt:variant>
        <vt:lpstr>Használt betűtípusok</vt:lpstr>
      </vt:variant>
      <vt:variant>
        <vt:i4>6</vt:i4>
      </vt:variant>
      <vt:variant>
        <vt:lpstr>Téma</vt:lpstr>
      </vt:variant>
      <vt:variant>
        <vt:i4>1</vt:i4>
      </vt:variant>
      <vt:variant>
        <vt:lpstr>Diacímek</vt:lpstr>
      </vt:variant>
      <vt:variant>
        <vt:i4>27</vt:i4>
      </vt:variant>
    </vt:vector>
  </HeadingPairs>
  <TitlesOfParts>
    <vt:vector size="34" baseType="lpstr">
      <vt:lpstr>Arial Unicode MS</vt:lpstr>
      <vt:lpstr>Arial</vt:lpstr>
      <vt:lpstr>Futura Std Medium</vt:lpstr>
      <vt:lpstr>Times New Roman</vt:lpstr>
      <vt:lpstr>Trebuchet MS</vt:lpstr>
      <vt:lpstr>Wingdings</vt:lpstr>
      <vt:lpstr>KTK kari ppt sablon_2</vt:lpstr>
      <vt:lpstr>A munkaügyi kapcsolatok rendszere – 3. A munkaügyi kapcsolatok makro modelljei </vt:lpstr>
      <vt:lpstr>Általános alap-típusok</vt:lpstr>
      <vt:lpstr>Általános alap-típusok</vt:lpstr>
      <vt:lpstr>PowerPoint-bemutató</vt:lpstr>
      <vt:lpstr>A szociális partnerség (DE)</vt:lpstr>
      <vt:lpstr>Gazdasági és szociális partnerség (AT)</vt:lpstr>
      <vt:lpstr>A gazdasági és szociális partnerség (AT)</vt:lpstr>
      <vt:lpstr>Ausztria – presztízs és hatalomvesztés</vt:lpstr>
      <vt:lpstr>PowerPoint-bemutató</vt:lpstr>
      <vt:lpstr>A béralku szintje Nyugat-Európában</vt:lpstr>
      <vt:lpstr>KSZ lefedettség (2002, 2013)</vt:lpstr>
      <vt:lpstr>Belgium</vt:lpstr>
      <vt:lpstr>Hollandia</vt:lpstr>
      <vt:lpstr>Korporatizmus</vt:lpstr>
      <vt:lpstr>Korporatizmus</vt:lpstr>
      <vt:lpstr>A korporatizmus formái</vt:lpstr>
      <vt:lpstr>A korporatizmus formái</vt:lpstr>
      <vt:lpstr>Nyugat-Európa</vt:lpstr>
      <vt:lpstr>A korporatizmus formái</vt:lpstr>
      <vt:lpstr>Nyugat-Európa</vt:lpstr>
      <vt:lpstr>A korporatizmus formái</vt:lpstr>
      <vt:lpstr>A korporatizmus formái</vt:lpstr>
      <vt:lpstr>Tripartit irányítás</vt:lpstr>
      <vt:lpstr>A szociális párbeszéd fejlődése az EK-ban </vt:lpstr>
      <vt:lpstr>EU-szintű szociális partnerség</vt:lpstr>
      <vt:lpstr>PowerPoint-bemutató</vt:lpstr>
      <vt:lpstr>Forrás, felkészülés</vt:lpstr>
    </vt:vector>
  </TitlesOfParts>
  <Company>PTE MARKETING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munkaügyi kapcsolatok rendszere – 3. A munkaügyi kapcsolatok makro modelljei </dc:title>
  <cp:lastModifiedBy>Sipos Norbert</cp:lastModifiedBy>
  <cp:revision>248</cp:revision>
  <dcterms:created xsi:type="dcterms:W3CDTF">2007-11-10T19:28:10Z</dcterms:created>
  <dcterms:modified xsi:type="dcterms:W3CDTF">2018-03-20T09:43:51Z</dcterms:modified>
</cp:coreProperties>
</file>