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1" r:id="rId1"/>
  </p:sldMasterIdLst>
  <p:notesMasterIdLst>
    <p:notesMasterId r:id="rId40"/>
  </p:notesMasterIdLst>
  <p:handoutMasterIdLst>
    <p:handoutMasterId r:id="rId41"/>
  </p:handoutMasterIdLst>
  <p:sldIdLst>
    <p:sldId id="413" r:id="rId2"/>
    <p:sldId id="479" r:id="rId3"/>
    <p:sldId id="480" r:id="rId4"/>
    <p:sldId id="484" r:id="rId5"/>
    <p:sldId id="483" r:id="rId6"/>
    <p:sldId id="490" r:id="rId7"/>
    <p:sldId id="486" r:id="rId8"/>
    <p:sldId id="491" r:id="rId9"/>
    <p:sldId id="492" r:id="rId10"/>
    <p:sldId id="493" r:id="rId11"/>
    <p:sldId id="494" r:id="rId12"/>
    <p:sldId id="495" r:id="rId13"/>
    <p:sldId id="487" r:id="rId14"/>
    <p:sldId id="496" r:id="rId15"/>
    <p:sldId id="488" r:id="rId16"/>
    <p:sldId id="499" r:id="rId17"/>
    <p:sldId id="500" r:id="rId18"/>
    <p:sldId id="497" r:id="rId19"/>
    <p:sldId id="501" r:id="rId20"/>
    <p:sldId id="498" r:id="rId21"/>
    <p:sldId id="489" r:id="rId22"/>
    <p:sldId id="485" r:id="rId23"/>
    <p:sldId id="505" r:id="rId24"/>
    <p:sldId id="507" r:id="rId25"/>
    <p:sldId id="508" r:id="rId26"/>
    <p:sldId id="503" r:id="rId27"/>
    <p:sldId id="509" r:id="rId28"/>
    <p:sldId id="510" r:id="rId29"/>
    <p:sldId id="511" r:id="rId30"/>
    <p:sldId id="512" r:id="rId31"/>
    <p:sldId id="502" r:id="rId32"/>
    <p:sldId id="513" r:id="rId33"/>
    <p:sldId id="514" r:id="rId34"/>
    <p:sldId id="504" r:id="rId35"/>
    <p:sldId id="506" r:id="rId36"/>
    <p:sldId id="515" r:id="rId37"/>
    <p:sldId id="457" r:id="rId38"/>
    <p:sldId id="517" r:id="rId39"/>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Közepesen sötét stílus 3 – 1. jelölőszín">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Sötét stílus 1 – 1. jelölőszín">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éma alapján készült stílus 1 – 1. jelölőszín">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Közepesen sötét stílus 1 – 1. jelölőszín">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05" autoAdjust="0"/>
  </p:normalViewPr>
  <p:slideViewPr>
    <p:cSldViewPr>
      <p:cViewPr varScale="1">
        <p:scale>
          <a:sx n="82" d="100"/>
          <a:sy n="82" d="100"/>
        </p:scale>
        <p:origin x="23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0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FC5AD-BE72-45EC-9495-98B31F3ACDBF}" type="doc">
      <dgm:prSet loTypeId="urn:microsoft.com/office/officeart/2005/8/layout/pyramid3" loCatId="pyramid" qsTypeId="urn:microsoft.com/office/officeart/2005/8/quickstyle/simple1" qsCatId="simple" csTypeId="urn:microsoft.com/office/officeart/2005/8/colors/accent1_2" csCatId="accent1" phldr="1"/>
      <dgm:spPr/>
    </dgm:pt>
    <dgm:pt modelId="{60819D94-AFC9-417B-B0E5-D5510C167B08}">
      <dgm:prSet phldrT="[Szöveg]"/>
      <dgm:spPr/>
      <dgm:t>
        <a:bodyPr/>
        <a:lstStyle/>
        <a:p>
          <a:r>
            <a:rPr lang="hu-HU" dirty="0"/>
            <a:t>Társadalom = párt</a:t>
          </a:r>
        </a:p>
      </dgm:t>
    </dgm:pt>
    <dgm:pt modelId="{73989271-E789-4582-B251-A7CC6E99780C}" type="parTrans" cxnId="{3103E21B-878C-4D66-934B-3FA5FA9D2DD4}">
      <dgm:prSet/>
      <dgm:spPr/>
      <dgm:t>
        <a:bodyPr/>
        <a:lstStyle/>
        <a:p>
          <a:endParaRPr lang="hu-HU"/>
        </a:p>
      </dgm:t>
    </dgm:pt>
    <dgm:pt modelId="{1578822F-0432-4FA0-A731-20B696EE51B4}" type="sibTrans" cxnId="{3103E21B-878C-4D66-934B-3FA5FA9D2DD4}">
      <dgm:prSet/>
      <dgm:spPr/>
      <dgm:t>
        <a:bodyPr/>
        <a:lstStyle/>
        <a:p>
          <a:endParaRPr lang="hu-HU"/>
        </a:p>
      </dgm:t>
    </dgm:pt>
    <dgm:pt modelId="{EFFD0081-6521-4F6C-B7AC-C9D3B587BF07}">
      <dgm:prSet phldrT="[Szöveg]"/>
      <dgm:spPr/>
      <dgm:t>
        <a:bodyPr/>
        <a:lstStyle/>
        <a:p>
          <a:r>
            <a:rPr lang="hu-HU" dirty="0"/>
            <a:t>Vállalat</a:t>
          </a:r>
        </a:p>
      </dgm:t>
    </dgm:pt>
    <dgm:pt modelId="{4F14781B-6A64-4996-A9FF-BDEDB8865BAB}" type="parTrans" cxnId="{85695554-0664-4E42-BD74-40A41DECD29D}">
      <dgm:prSet/>
      <dgm:spPr/>
      <dgm:t>
        <a:bodyPr/>
        <a:lstStyle/>
        <a:p>
          <a:endParaRPr lang="hu-HU"/>
        </a:p>
      </dgm:t>
    </dgm:pt>
    <dgm:pt modelId="{EAA9A9B6-B244-4E15-BE3F-AD50707D49A1}" type="sibTrans" cxnId="{85695554-0664-4E42-BD74-40A41DECD29D}">
      <dgm:prSet/>
      <dgm:spPr/>
      <dgm:t>
        <a:bodyPr/>
        <a:lstStyle/>
        <a:p>
          <a:endParaRPr lang="hu-HU"/>
        </a:p>
      </dgm:t>
    </dgm:pt>
    <dgm:pt modelId="{F48086A7-AB45-49AE-B922-DCFEE2F09B34}">
      <dgm:prSet phldrT="[Szöveg]"/>
      <dgm:spPr/>
      <dgm:t>
        <a:bodyPr/>
        <a:lstStyle/>
        <a:p>
          <a:r>
            <a:rPr lang="hu-HU" dirty="0"/>
            <a:t>Egyén</a:t>
          </a:r>
        </a:p>
      </dgm:t>
    </dgm:pt>
    <dgm:pt modelId="{D7FB2BD7-7FC3-47F3-8FCE-B582221BFBA9}" type="parTrans" cxnId="{A2338ED7-F96F-4DC5-933B-E0B27C41A4EB}">
      <dgm:prSet/>
      <dgm:spPr/>
      <dgm:t>
        <a:bodyPr/>
        <a:lstStyle/>
        <a:p>
          <a:endParaRPr lang="hu-HU"/>
        </a:p>
      </dgm:t>
    </dgm:pt>
    <dgm:pt modelId="{62945FA1-F3C5-4273-ACBC-81E59128B936}" type="sibTrans" cxnId="{A2338ED7-F96F-4DC5-933B-E0B27C41A4EB}">
      <dgm:prSet/>
      <dgm:spPr/>
      <dgm:t>
        <a:bodyPr/>
        <a:lstStyle/>
        <a:p>
          <a:endParaRPr lang="hu-HU"/>
        </a:p>
      </dgm:t>
    </dgm:pt>
    <dgm:pt modelId="{70592855-1C65-41B3-9ACA-9C90ADAA5992}" type="pres">
      <dgm:prSet presAssocID="{967FC5AD-BE72-45EC-9495-98B31F3ACDBF}" presName="Name0" presStyleCnt="0">
        <dgm:presLayoutVars>
          <dgm:dir/>
          <dgm:animLvl val="lvl"/>
          <dgm:resizeHandles val="exact"/>
        </dgm:presLayoutVars>
      </dgm:prSet>
      <dgm:spPr/>
    </dgm:pt>
    <dgm:pt modelId="{51B82B0F-2AE7-4A3A-A161-C5FCEB0FB694}" type="pres">
      <dgm:prSet presAssocID="{60819D94-AFC9-417B-B0E5-D5510C167B08}" presName="Name8" presStyleCnt="0"/>
      <dgm:spPr/>
    </dgm:pt>
    <dgm:pt modelId="{D360B404-F400-4EE5-ABF4-D4C2F6691033}" type="pres">
      <dgm:prSet presAssocID="{60819D94-AFC9-417B-B0E5-D5510C167B08}" presName="level" presStyleLbl="node1" presStyleIdx="0" presStyleCnt="3">
        <dgm:presLayoutVars>
          <dgm:chMax val="1"/>
          <dgm:bulletEnabled val="1"/>
        </dgm:presLayoutVars>
      </dgm:prSet>
      <dgm:spPr/>
    </dgm:pt>
    <dgm:pt modelId="{1DD0DC9C-8A04-49C9-AF2A-438D0A242D15}" type="pres">
      <dgm:prSet presAssocID="{60819D94-AFC9-417B-B0E5-D5510C167B08}" presName="levelTx" presStyleLbl="revTx" presStyleIdx="0" presStyleCnt="0">
        <dgm:presLayoutVars>
          <dgm:chMax val="1"/>
          <dgm:bulletEnabled val="1"/>
        </dgm:presLayoutVars>
      </dgm:prSet>
      <dgm:spPr/>
    </dgm:pt>
    <dgm:pt modelId="{B45DB342-5550-495C-99AB-84FBC40B9E34}" type="pres">
      <dgm:prSet presAssocID="{EFFD0081-6521-4F6C-B7AC-C9D3B587BF07}" presName="Name8" presStyleCnt="0"/>
      <dgm:spPr/>
    </dgm:pt>
    <dgm:pt modelId="{52D4F97E-B691-43A5-9FA8-E86E9AFB833D}" type="pres">
      <dgm:prSet presAssocID="{EFFD0081-6521-4F6C-B7AC-C9D3B587BF07}" presName="level" presStyleLbl="node1" presStyleIdx="1" presStyleCnt="3">
        <dgm:presLayoutVars>
          <dgm:chMax val="1"/>
          <dgm:bulletEnabled val="1"/>
        </dgm:presLayoutVars>
      </dgm:prSet>
      <dgm:spPr/>
    </dgm:pt>
    <dgm:pt modelId="{DB0905E4-F6DF-4274-835F-0D10DD32013C}" type="pres">
      <dgm:prSet presAssocID="{EFFD0081-6521-4F6C-B7AC-C9D3B587BF07}" presName="levelTx" presStyleLbl="revTx" presStyleIdx="0" presStyleCnt="0">
        <dgm:presLayoutVars>
          <dgm:chMax val="1"/>
          <dgm:bulletEnabled val="1"/>
        </dgm:presLayoutVars>
      </dgm:prSet>
      <dgm:spPr/>
    </dgm:pt>
    <dgm:pt modelId="{6AE22136-466C-4962-A170-E1C1FF771408}" type="pres">
      <dgm:prSet presAssocID="{F48086A7-AB45-49AE-B922-DCFEE2F09B34}" presName="Name8" presStyleCnt="0"/>
      <dgm:spPr/>
    </dgm:pt>
    <dgm:pt modelId="{CFC93A42-8C29-4648-B2FD-BF2A3B88B93C}" type="pres">
      <dgm:prSet presAssocID="{F48086A7-AB45-49AE-B922-DCFEE2F09B34}" presName="level" presStyleLbl="node1" presStyleIdx="2" presStyleCnt="3">
        <dgm:presLayoutVars>
          <dgm:chMax val="1"/>
          <dgm:bulletEnabled val="1"/>
        </dgm:presLayoutVars>
      </dgm:prSet>
      <dgm:spPr/>
    </dgm:pt>
    <dgm:pt modelId="{3914A659-907E-41EC-BFD3-CA3A74E4A95B}" type="pres">
      <dgm:prSet presAssocID="{F48086A7-AB45-49AE-B922-DCFEE2F09B34}" presName="levelTx" presStyleLbl="revTx" presStyleIdx="0" presStyleCnt="0">
        <dgm:presLayoutVars>
          <dgm:chMax val="1"/>
          <dgm:bulletEnabled val="1"/>
        </dgm:presLayoutVars>
      </dgm:prSet>
      <dgm:spPr/>
    </dgm:pt>
  </dgm:ptLst>
  <dgm:cxnLst>
    <dgm:cxn modelId="{3103E21B-878C-4D66-934B-3FA5FA9D2DD4}" srcId="{967FC5AD-BE72-45EC-9495-98B31F3ACDBF}" destId="{60819D94-AFC9-417B-B0E5-D5510C167B08}" srcOrd="0" destOrd="0" parTransId="{73989271-E789-4582-B251-A7CC6E99780C}" sibTransId="{1578822F-0432-4FA0-A731-20B696EE51B4}"/>
    <dgm:cxn modelId="{C7D2FB3D-8DF9-4E35-8F7C-87D781E778C0}" type="presOf" srcId="{EFFD0081-6521-4F6C-B7AC-C9D3B587BF07}" destId="{DB0905E4-F6DF-4274-835F-0D10DD32013C}" srcOrd="1" destOrd="0" presId="urn:microsoft.com/office/officeart/2005/8/layout/pyramid3"/>
    <dgm:cxn modelId="{54D1BE41-76DC-4FED-BFCC-DEE611353719}" type="presOf" srcId="{F48086A7-AB45-49AE-B922-DCFEE2F09B34}" destId="{CFC93A42-8C29-4648-B2FD-BF2A3B88B93C}" srcOrd="0" destOrd="0" presId="urn:microsoft.com/office/officeart/2005/8/layout/pyramid3"/>
    <dgm:cxn modelId="{85695554-0664-4E42-BD74-40A41DECD29D}" srcId="{967FC5AD-BE72-45EC-9495-98B31F3ACDBF}" destId="{EFFD0081-6521-4F6C-B7AC-C9D3B587BF07}" srcOrd="1" destOrd="0" parTransId="{4F14781B-6A64-4996-A9FF-BDEDB8865BAB}" sibTransId="{EAA9A9B6-B244-4E15-BE3F-AD50707D49A1}"/>
    <dgm:cxn modelId="{41E13FB6-1DFB-40FF-8528-1D831EC1782E}" type="presOf" srcId="{EFFD0081-6521-4F6C-B7AC-C9D3B587BF07}" destId="{52D4F97E-B691-43A5-9FA8-E86E9AFB833D}" srcOrd="0" destOrd="0" presId="urn:microsoft.com/office/officeart/2005/8/layout/pyramid3"/>
    <dgm:cxn modelId="{7DB692B9-EEE8-4D86-9455-E6AD5CF9D457}" type="presOf" srcId="{60819D94-AFC9-417B-B0E5-D5510C167B08}" destId="{1DD0DC9C-8A04-49C9-AF2A-438D0A242D15}" srcOrd="1" destOrd="0" presId="urn:microsoft.com/office/officeart/2005/8/layout/pyramid3"/>
    <dgm:cxn modelId="{6F2547C5-3F09-4509-99D0-DE838476539E}" type="presOf" srcId="{967FC5AD-BE72-45EC-9495-98B31F3ACDBF}" destId="{70592855-1C65-41B3-9ACA-9C90ADAA5992}" srcOrd="0" destOrd="0" presId="urn:microsoft.com/office/officeart/2005/8/layout/pyramid3"/>
    <dgm:cxn modelId="{A2338ED7-F96F-4DC5-933B-E0B27C41A4EB}" srcId="{967FC5AD-BE72-45EC-9495-98B31F3ACDBF}" destId="{F48086A7-AB45-49AE-B922-DCFEE2F09B34}" srcOrd="2" destOrd="0" parTransId="{D7FB2BD7-7FC3-47F3-8FCE-B582221BFBA9}" sibTransId="{62945FA1-F3C5-4273-ACBC-81E59128B936}"/>
    <dgm:cxn modelId="{8C6262DB-CE88-465C-B658-31BD1A871C84}" type="presOf" srcId="{60819D94-AFC9-417B-B0E5-D5510C167B08}" destId="{D360B404-F400-4EE5-ABF4-D4C2F6691033}" srcOrd="0" destOrd="0" presId="urn:microsoft.com/office/officeart/2005/8/layout/pyramid3"/>
    <dgm:cxn modelId="{E985A3DC-B07B-4C00-B1A1-86DD4E55FE5E}" type="presOf" srcId="{F48086A7-AB45-49AE-B922-DCFEE2F09B34}" destId="{3914A659-907E-41EC-BFD3-CA3A74E4A95B}" srcOrd="1" destOrd="0" presId="urn:microsoft.com/office/officeart/2005/8/layout/pyramid3"/>
    <dgm:cxn modelId="{C6E1AD1D-2220-41DD-8F30-DA1D5D2F860C}" type="presParOf" srcId="{70592855-1C65-41B3-9ACA-9C90ADAA5992}" destId="{51B82B0F-2AE7-4A3A-A161-C5FCEB0FB694}" srcOrd="0" destOrd="0" presId="urn:microsoft.com/office/officeart/2005/8/layout/pyramid3"/>
    <dgm:cxn modelId="{054349AF-B70B-404B-9403-4CEC4F44B6E2}" type="presParOf" srcId="{51B82B0F-2AE7-4A3A-A161-C5FCEB0FB694}" destId="{D360B404-F400-4EE5-ABF4-D4C2F6691033}" srcOrd="0" destOrd="0" presId="urn:microsoft.com/office/officeart/2005/8/layout/pyramid3"/>
    <dgm:cxn modelId="{3B842012-340D-4ADD-A711-D6F2D74ED55F}" type="presParOf" srcId="{51B82B0F-2AE7-4A3A-A161-C5FCEB0FB694}" destId="{1DD0DC9C-8A04-49C9-AF2A-438D0A242D15}" srcOrd="1" destOrd="0" presId="urn:microsoft.com/office/officeart/2005/8/layout/pyramid3"/>
    <dgm:cxn modelId="{E275C51D-7DB1-4006-AA70-430555109A28}" type="presParOf" srcId="{70592855-1C65-41B3-9ACA-9C90ADAA5992}" destId="{B45DB342-5550-495C-99AB-84FBC40B9E34}" srcOrd="1" destOrd="0" presId="urn:microsoft.com/office/officeart/2005/8/layout/pyramid3"/>
    <dgm:cxn modelId="{E13F4A92-F338-4F79-B996-BE7A047EF34D}" type="presParOf" srcId="{B45DB342-5550-495C-99AB-84FBC40B9E34}" destId="{52D4F97E-B691-43A5-9FA8-E86E9AFB833D}" srcOrd="0" destOrd="0" presId="urn:microsoft.com/office/officeart/2005/8/layout/pyramid3"/>
    <dgm:cxn modelId="{A8E9FFCE-963E-4684-A4D8-47C2BFB9A077}" type="presParOf" srcId="{B45DB342-5550-495C-99AB-84FBC40B9E34}" destId="{DB0905E4-F6DF-4274-835F-0D10DD32013C}" srcOrd="1" destOrd="0" presId="urn:microsoft.com/office/officeart/2005/8/layout/pyramid3"/>
    <dgm:cxn modelId="{C291FE0C-BA6D-4243-8ECE-62C3F0F36B5F}" type="presParOf" srcId="{70592855-1C65-41B3-9ACA-9C90ADAA5992}" destId="{6AE22136-466C-4962-A170-E1C1FF771408}" srcOrd="2" destOrd="0" presId="urn:microsoft.com/office/officeart/2005/8/layout/pyramid3"/>
    <dgm:cxn modelId="{B0B9AC77-4C2F-4CE7-A8D5-80ED04FCF086}" type="presParOf" srcId="{6AE22136-466C-4962-A170-E1C1FF771408}" destId="{CFC93A42-8C29-4648-B2FD-BF2A3B88B93C}" srcOrd="0" destOrd="0" presId="urn:microsoft.com/office/officeart/2005/8/layout/pyramid3"/>
    <dgm:cxn modelId="{B256B7F5-E9E9-494D-A923-ED8DE4FEDB89}" type="presParOf" srcId="{6AE22136-466C-4962-A170-E1C1FF771408}" destId="{3914A659-907E-41EC-BFD3-CA3A74E4A95B}" srcOrd="1" destOrd="0" presId="urn:microsoft.com/office/officeart/2005/8/layout/pyramid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C64F2B-A5D8-4467-BA00-819097C222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hu-HU"/>
        </a:p>
      </dgm:t>
    </dgm:pt>
    <dgm:pt modelId="{F119EDF7-47F9-461A-B7E2-4A9622086FA7}">
      <dgm:prSet phldrT="[Szöveg]"/>
      <dgm:spPr/>
      <dgm:t>
        <a:bodyPr/>
        <a:lstStyle/>
        <a:p>
          <a:r>
            <a:rPr lang="hu-HU" dirty="0"/>
            <a:t>Politikai. ellentét</a:t>
          </a:r>
        </a:p>
      </dgm:t>
    </dgm:pt>
    <dgm:pt modelId="{159E0716-B4F1-4EB4-9413-190CB8CC24B8}" type="parTrans" cxnId="{590FCCCD-8281-485D-BE15-203871A19F5A}">
      <dgm:prSet/>
      <dgm:spPr/>
      <dgm:t>
        <a:bodyPr/>
        <a:lstStyle/>
        <a:p>
          <a:endParaRPr lang="hu-HU"/>
        </a:p>
      </dgm:t>
    </dgm:pt>
    <dgm:pt modelId="{80F076DA-0BE8-49C8-8123-6FED28615BAD}" type="sibTrans" cxnId="{590FCCCD-8281-485D-BE15-203871A19F5A}">
      <dgm:prSet/>
      <dgm:spPr/>
      <dgm:t>
        <a:bodyPr/>
        <a:lstStyle/>
        <a:p>
          <a:endParaRPr lang="hu-HU"/>
        </a:p>
      </dgm:t>
    </dgm:pt>
    <dgm:pt modelId="{FACCF23C-A427-4FB4-811C-D5AD05F1EBD4}">
      <dgm:prSet phldrT="[Szöveg]"/>
      <dgm:spPr/>
      <dgm:t>
        <a:bodyPr/>
        <a:lstStyle/>
        <a:p>
          <a:r>
            <a:rPr lang="hu-HU" dirty="0"/>
            <a:t>Negatív társa-</a:t>
          </a:r>
          <a:r>
            <a:rPr lang="hu-HU" dirty="0" err="1"/>
            <a:t>dalmi</a:t>
          </a:r>
          <a:r>
            <a:rPr lang="hu-HU" dirty="0"/>
            <a:t> megítélés</a:t>
          </a:r>
        </a:p>
      </dgm:t>
    </dgm:pt>
    <dgm:pt modelId="{43B0FAC9-BD27-45BB-B6D3-3BB09AAFFF31}" type="parTrans" cxnId="{86AECFFD-EFA1-40CA-A745-E664F49AF16A}">
      <dgm:prSet/>
      <dgm:spPr/>
      <dgm:t>
        <a:bodyPr/>
        <a:lstStyle/>
        <a:p>
          <a:endParaRPr lang="hu-HU"/>
        </a:p>
      </dgm:t>
    </dgm:pt>
    <dgm:pt modelId="{B6C0B49C-9508-4AED-BB30-3892D471F62B}" type="sibTrans" cxnId="{86AECFFD-EFA1-40CA-A745-E664F49AF16A}">
      <dgm:prSet/>
      <dgm:spPr/>
      <dgm:t>
        <a:bodyPr/>
        <a:lstStyle/>
        <a:p>
          <a:endParaRPr lang="hu-HU"/>
        </a:p>
      </dgm:t>
    </dgm:pt>
    <dgm:pt modelId="{66EFAC95-19E7-43CA-A406-85CC8A40C08E}">
      <dgm:prSet phldrT="[Szöveg]"/>
      <dgm:spPr/>
      <dgm:t>
        <a:bodyPr/>
        <a:lstStyle/>
        <a:p>
          <a:r>
            <a:rPr lang="hu-HU" dirty="0"/>
            <a:t>Szakszervezeti Kerekasztal 91-ig</a:t>
          </a:r>
        </a:p>
      </dgm:t>
    </dgm:pt>
    <dgm:pt modelId="{E361EF0D-AA32-4765-9C72-462FDF363F70}" type="parTrans" cxnId="{3E5C5C26-3D34-43E2-8CB0-7C87F9FE21E0}">
      <dgm:prSet/>
      <dgm:spPr/>
      <dgm:t>
        <a:bodyPr/>
        <a:lstStyle/>
        <a:p>
          <a:endParaRPr lang="hu-HU"/>
        </a:p>
      </dgm:t>
    </dgm:pt>
    <dgm:pt modelId="{9D9EC827-B96B-4FA5-BE63-2D021A6C5555}" type="sibTrans" cxnId="{3E5C5C26-3D34-43E2-8CB0-7C87F9FE21E0}">
      <dgm:prSet/>
      <dgm:spPr/>
      <dgm:t>
        <a:bodyPr/>
        <a:lstStyle/>
        <a:p>
          <a:endParaRPr lang="hu-HU"/>
        </a:p>
      </dgm:t>
    </dgm:pt>
    <dgm:pt modelId="{E22CAC66-48E6-418F-8D50-8832A21BF457}">
      <dgm:prSet phldrT="[Szöveg]"/>
      <dgm:spPr/>
      <dgm:t>
        <a:bodyPr/>
        <a:lstStyle/>
        <a:p>
          <a:r>
            <a:rPr lang="hu-HU" dirty="0"/>
            <a:t>Szakszervezeti törvények</a:t>
          </a:r>
        </a:p>
      </dgm:t>
    </dgm:pt>
    <dgm:pt modelId="{A4FD756C-8FD9-4430-AA3C-DB9E6973CEBE}" type="parTrans" cxnId="{00A01A5C-252B-4764-899D-FFE51391159D}">
      <dgm:prSet/>
      <dgm:spPr/>
      <dgm:t>
        <a:bodyPr/>
        <a:lstStyle/>
        <a:p>
          <a:endParaRPr lang="hu-HU"/>
        </a:p>
      </dgm:t>
    </dgm:pt>
    <dgm:pt modelId="{CCCE7052-1F4A-4B07-84DA-DC79C636F5E6}" type="sibTrans" cxnId="{00A01A5C-252B-4764-899D-FFE51391159D}">
      <dgm:prSet/>
      <dgm:spPr/>
      <dgm:t>
        <a:bodyPr/>
        <a:lstStyle/>
        <a:p>
          <a:endParaRPr lang="hu-HU"/>
        </a:p>
      </dgm:t>
    </dgm:pt>
    <dgm:pt modelId="{7D7723E6-AD42-44E0-B9E3-84EBF9BE21F6}">
      <dgm:prSet phldrT="[Szöveg]"/>
      <dgm:spPr/>
      <dgm:t>
        <a:bodyPr/>
        <a:lstStyle/>
        <a:p>
          <a:r>
            <a:rPr lang="hu-HU" dirty="0"/>
            <a:t>Tagság elvesztése</a:t>
          </a:r>
        </a:p>
      </dgm:t>
    </dgm:pt>
    <dgm:pt modelId="{506BD4A3-D978-4552-A7E7-295FA157584E}" type="parTrans" cxnId="{51B2340D-D8B8-468C-9720-B4416B49BAB3}">
      <dgm:prSet/>
      <dgm:spPr/>
      <dgm:t>
        <a:bodyPr/>
        <a:lstStyle/>
        <a:p>
          <a:endParaRPr lang="hu-HU"/>
        </a:p>
      </dgm:t>
    </dgm:pt>
    <dgm:pt modelId="{ED7B0901-AEF2-4D88-9232-6276B604B8D4}" type="sibTrans" cxnId="{51B2340D-D8B8-468C-9720-B4416B49BAB3}">
      <dgm:prSet/>
      <dgm:spPr/>
      <dgm:t>
        <a:bodyPr/>
        <a:lstStyle/>
        <a:p>
          <a:endParaRPr lang="hu-HU"/>
        </a:p>
      </dgm:t>
    </dgm:pt>
    <dgm:pt modelId="{931BF35B-F936-4584-910C-4E137824DE49}" type="pres">
      <dgm:prSet presAssocID="{0EC64F2B-A5D8-4467-BA00-819097C2227B}" presName="diagram" presStyleCnt="0">
        <dgm:presLayoutVars>
          <dgm:dir/>
          <dgm:resizeHandles val="exact"/>
        </dgm:presLayoutVars>
      </dgm:prSet>
      <dgm:spPr/>
    </dgm:pt>
    <dgm:pt modelId="{2C62952A-317A-41DC-A421-310AF1C735A4}" type="pres">
      <dgm:prSet presAssocID="{F119EDF7-47F9-461A-B7E2-4A9622086FA7}" presName="node" presStyleLbl="node1" presStyleIdx="0" presStyleCnt="5">
        <dgm:presLayoutVars>
          <dgm:bulletEnabled val="1"/>
        </dgm:presLayoutVars>
      </dgm:prSet>
      <dgm:spPr/>
    </dgm:pt>
    <dgm:pt modelId="{197B3D89-DE72-4B0C-B48E-65D07335D633}" type="pres">
      <dgm:prSet presAssocID="{80F076DA-0BE8-49C8-8123-6FED28615BAD}" presName="sibTrans" presStyleCnt="0"/>
      <dgm:spPr/>
    </dgm:pt>
    <dgm:pt modelId="{4374803A-3B4B-4A1C-94BE-B38DABC5F28E}" type="pres">
      <dgm:prSet presAssocID="{FACCF23C-A427-4FB4-811C-D5AD05F1EBD4}" presName="node" presStyleLbl="node1" presStyleIdx="1" presStyleCnt="5">
        <dgm:presLayoutVars>
          <dgm:bulletEnabled val="1"/>
        </dgm:presLayoutVars>
      </dgm:prSet>
      <dgm:spPr/>
    </dgm:pt>
    <dgm:pt modelId="{81798161-5B34-4BD2-A23E-D8E2238C39BE}" type="pres">
      <dgm:prSet presAssocID="{B6C0B49C-9508-4AED-BB30-3892D471F62B}" presName="sibTrans" presStyleCnt="0"/>
      <dgm:spPr/>
    </dgm:pt>
    <dgm:pt modelId="{079CBD3E-B3A1-49AD-816E-69C068BE8117}" type="pres">
      <dgm:prSet presAssocID="{66EFAC95-19E7-43CA-A406-85CC8A40C08E}" presName="node" presStyleLbl="node1" presStyleIdx="2" presStyleCnt="5">
        <dgm:presLayoutVars>
          <dgm:bulletEnabled val="1"/>
        </dgm:presLayoutVars>
      </dgm:prSet>
      <dgm:spPr/>
    </dgm:pt>
    <dgm:pt modelId="{21C778A7-2DB8-4230-BF12-B6C250E14584}" type="pres">
      <dgm:prSet presAssocID="{9D9EC827-B96B-4FA5-BE63-2D021A6C5555}" presName="sibTrans" presStyleCnt="0"/>
      <dgm:spPr/>
    </dgm:pt>
    <dgm:pt modelId="{5C57A1FA-698A-482D-A33C-023FC90873D2}" type="pres">
      <dgm:prSet presAssocID="{E22CAC66-48E6-418F-8D50-8832A21BF457}" presName="node" presStyleLbl="node1" presStyleIdx="3" presStyleCnt="5">
        <dgm:presLayoutVars>
          <dgm:bulletEnabled val="1"/>
        </dgm:presLayoutVars>
      </dgm:prSet>
      <dgm:spPr/>
    </dgm:pt>
    <dgm:pt modelId="{8AE4ED22-4A47-4589-8F59-8362B44E066B}" type="pres">
      <dgm:prSet presAssocID="{CCCE7052-1F4A-4B07-84DA-DC79C636F5E6}" presName="sibTrans" presStyleCnt="0"/>
      <dgm:spPr/>
    </dgm:pt>
    <dgm:pt modelId="{57657FB9-390D-4DAE-8BC3-35E86BD51B45}" type="pres">
      <dgm:prSet presAssocID="{7D7723E6-AD42-44E0-B9E3-84EBF9BE21F6}" presName="node" presStyleLbl="node1" presStyleIdx="4" presStyleCnt="5">
        <dgm:presLayoutVars>
          <dgm:bulletEnabled val="1"/>
        </dgm:presLayoutVars>
      </dgm:prSet>
      <dgm:spPr/>
    </dgm:pt>
  </dgm:ptLst>
  <dgm:cxnLst>
    <dgm:cxn modelId="{51B2340D-D8B8-468C-9720-B4416B49BAB3}" srcId="{0EC64F2B-A5D8-4467-BA00-819097C2227B}" destId="{7D7723E6-AD42-44E0-B9E3-84EBF9BE21F6}" srcOrd="4" destOrd="0" parTransId="{506BD4A3-D978-4552-A7E7-295FA157584E}" sibTransId="{ED7B0901-AEF2-4D88-9232-6276B604B8D4}"/>
    <dgm:cxn modelId="{3FA44D14-7314-441B-A2AE-9F3AE03401DC}" type="presOf" srcId="{0EC64F2B-A5D8-4467-BA00-819097C2227B}" destId="{931BF35B-F936-4584-910C-4E137824DE49}" srcOrd="0" destOrd="0" presId="urn:microsoft.com/office/officeart/2005/8/layout/default"/>
    <dgm:cxn modelId="{3E5C5C26-3D34-43E2-8CB0-7C87F9FE21E0}" srcId="{0EC64F2B-A5D8-4467-BA00-819097C2227B}" destId="{66EFAC95-19E7-43CA-A406-85CC8A40C08E}" srcOrd="2" destOrd="0" parTransId="{E361EF0D-AA32-4765-9C72-462FDF363F70}" sibTransId="{9D9EC827-B96B-4FA5-BE63-2D021A6C5555}"/>
    <dgm:cxn modelId="{00A01A5C-252B-4764-899D-FFE51391159D}" srcId="{0EC64F2B-A5D8-4467-BA00-819097C2227B}" destId="{E22CAC66-48E6-418F-8D50-8832A21BF457}" srcOrd="3" destOrd="0" parTransId="{A4FD756C-8FD9-4430-AA3C-DB9E6973CEBE}" sibTransId="{CCCE7052-1F4A-4B07-84DA-DC79C636F5E6}"/>
    <dgm:cxn modelId="{08F4106A-962E-4598-803F-025793065F1B}" type="presOf" srcId="{66EFAC95-19E7-43CA-A406-85CC8A40C08E}" destId="{079CBD3E-B3A1-49AD-816E-69C068BE8117}" srcOrd="0" destOrd="0" presId="urn:microsoft.com/office/officeart/2005/8/layout/default"/>
    <dgm:cxn modelId="{4C99216E-BBB2-4293-B70A-ED39F5E84673}" type="presOf" srcId="{FACCF23C-A427-4FB4-811C-D5AD05F1EBD4}" destId="{4374803A-3B4B-4A1C-94BE-B38DABC5F28E}" srcOrd="0" destOrd="0" presId="urn:microsoft.com/office/officeart/2005/8/layout/default"/>
    <dgm:cxn modelId="{25660E99-D787-4CB5-88A9-159DD8075AAB}" type="presOf" srcId="{E22CAC66-48E6-418F-8D50-8832A21BF457}" destId="{5C57A1FA-698A-482D-A33C-023FC90873D2}" srcOrd="0" destOrd="0" presId="urn:microsoft.com/office/officeart/2005/8/layout/default"/>
    <dgm:cxn modelId="{D80908C2-CC19-49EA-B947-655E941A1373}" type="presOf" srcId="{7D7723E6-AD42-44E0-B9E3-84EBF9BE21F6}" destId="{57657FB9-390D-4DAE-8BC3-35E86BD51B45}" srcOrd="0" destOrd="0" presId="urn:microsoft.com/office/officeart/2005/8/layout/default"/>
    <dgm:cxn modelId="{590FCCCD-8281-485D-BE15-203871A19F5A}" srcId="{0EC64F2B-A5D8-4467-BA00-819097C2227B}" destId="{F119EDF7-47F9-461A-B7E2-4A9622086FA7}" srcOrd="0" destOrd="0" parTransId="{159E0716-B4F1-4EB4-9413-190CB8CC24B8}" sibTransId="{80F076DA-0BE8-49C8-8123-6FED28615BAD}"/>
    <dgm:cxn modelId="{BFBCFFDF-8674-4792-83D3-D286F14418AD}" type="presOf" srcId="{F119EDF7-47F9-461A-B7E2-4A9622086FA7}" destId="{2C62952A-317A-41DC-A421-310AF1C735A4}" srcOrd="0" destOrd="0" presId="urn:microsoft.com/office/officeart/2005/8/layout/default"/>
    <dgm:cxn modelId="{86AECFFD-EFA1-40CA-A745-E664F49AF16A}" srcId="{0EC64F2B-A5D8-4467-BA00-819097C2227B}" destId="{FACCF23C-A427-4FB4-811C-D5AD05F1EBD4}" srcOrd="1" destOrd="0" parTransId="{43B0FAC9-BD27-45BB-B6D3-3BB09AAFFF31}" sibTransId="{B6C0B49C-9508-4AED-BB30-3892D471F62B}"/>
    <dgm:cxn modelId="{2E1A1E58-93DF-47A6-A5F2-CFF974B447F7}" type="presParOf" srcId="{931BF35B-F936-4584-910C-4E137824DE49}" destId="{2C62952A-317A-41DC-A421-310AF1C735A4}" srcOrd="0" destOrd="0" presId="urn:microsoft.com/office/officeart/2005/8/layout/default"/>
    <dgm:cxn modelId="{145576FE-0056-40ED-BC8B-CD4336542EBC}" type="presParOf" srcId="{931BF35B-F936-4584-910C-4E137824DE49}" destId="{197B3D89-DE72-4B0C-B48E-65D07335D633}" srcOrd="1" destOrd="0" presId="urn:microsoft.com/office/officeart/2005/8/layout/default"/>
    <dgm:cxn modelId="{1F508D84-E1F1-4849-A87D-2F296D7858DC}" type="presParOf" srcId="{931BF35B-F936-4584-910C-4E137824DE49}" destId="{4374803A-3B4B-4A1C-94BE-B38DABC5F28E}" srcOrd="2" destOrd="0" presId="urn:microsoft.com/office/officeart/2005/8/layout/default"/>
    <dgm:cxn modelId="{1716F568-4CC6-45AC-BA54-D2902C37F1A3}" type="presParOf" srcId="{931BF35B-F936-4584-910C-4E137824DE49}" destId="{81798161-5B34-4BD2-A23E-D8E2238C39BE}" srcOrd="3" destOrd="0" presId="urn:microsoft.com/office/officeart/2005/8/layout/default"/>
    <dgm:cxn modelId="{D85CA586-07C0-4FB4-A4B8-F848CEC485D5}" type="presParOf" srcId="{931BF35B-F936-4584-910C-4E137824DE49}" destId="{079CBD3E-B3A1-49AD-816E-69C068BE8117}" srcOrd="4" destOrd="0" presId="urn:microsoft.com/office/officeart/2005/8/layout/default"/>
    <dgm:cxn modelId="{313053FD-FA8A-44CD-96C8-430129A122FF}" type="presParOf" srcId="{931BF35B-F936-4584-910C-4E137824DE49}" destId="{21C778A7-2DB8-4230-BF12-B6C250E14584}" srcOrd="5" destOrd="0" presId="urn:microsoft.com/office/officeart/2005/8/layout/default"/>
    <dgm:cxn modelId="{A497753F-6821-4A19-8767-AD9BC2FA0387}" type="presParOf" srcId="{931BF35B-F936-4584-910C-4E137824DE49}" destId="{5C57A1FA-698A-482D-A33C-023FC90873D2}" srcOrd="6" destOrd="0" presId="urn:microsoft.com/office/officeart/2005/8/layout/default"/>
    <dgm:cxn modelId="{464472C2-AFDF-43A0-9940-456ADB220A0F}" type="presParOf" srcId="{931BF35B-F936-4584-910C-4E137824DE49}" destId="{8AE4ED22-4A47-4589-8F59-8362B44E066B}" srcOrd="7" destOrd="0" presId="urn:microsoft.com/office/officeart/2005/8/layout/default"/>
    <dgm:cxn modelId="{537BC82D-E602-4653-8574-122C1136B3F6}" type="presParOf" srcId="{931BF35B-F936-4584-910C-4E137824DE49}" destId="{57657FB9-390D-4DAE-8BC3-35E86BD51B4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60B404-F400-4EE5-ABF4-D4C2F6691033}">
      <dsp:nvSpPr>
        <dsp:cNvPr id="0" name=""/>
        <dsp:cNvSpPr/>
      </dsp:nvSpPr>
      <dsp:spPr>
        <a:xfrm rot="10800000">
          <a:off x="0" y="0"/>
          <a:ext cx="5112568" cy="1091697"/>
        </a:xfrm>
        <a:prstGeom prst="trapezoid">
          <a:avLst>
            <a:gd name="adj" fmla="val 7805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hu-HU" sz="3700" kern="1200" dirty="0"/>
            <a:t>Társadalom = párt</a:t>
          </a:r>
        </a:p>
      </dsp:txBody>
      <dsp:txXfrm rot="-10800000">
        <a:off x="894699" y="0"/>
        <a:ext cx="3323169" cy="1091697"/>
      </dsp:txXfrm>
    </dsp:sp>
    <dsp:sp modelId="{52D4F97E-B691-43A5-9FA8-E86E9AFB833D}">
      <dsp:nvSpPr>
        <dsp:cNvPr id="0" name=""/>
        <dsp:cNvSpPr/>
      </dsp:nvSpPr>
      <dsp:spPr>
        <a:xfrm rot="10800000">
          <a:off x="852094" y="1091697"/>
          <a:ext cx="3408378" cy="1091697"/>
        </a:xfrm>
        <a:prstGeom prst="trapezoid">
          <a:avLst>
            <a:gd name="adj" fmla="val 7805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hu-HU" sz="3700" kern="1200" dirty="0"/>
            <a:t>Vállalat</a:t>
          </a:r>
        </a:p>
      </dsp:txBody>
      <dsp:txXfrm rot="-10800000">
        <a:off x="1448560" y="1091697"/>
        <a:ext cx="2215446" cy="1091697"/>
      </dsp:txXfrm>
    </dsp:sp>
    <dsp:sp modelId="{CFC93A42-8C29-4648-B2FD-BF2A3B88B93C}">
      <dsp:nvSpPr>
        <dsp:cNvPr id="0" name=""/>
        <dsp:cNvSpPr/>
      </dsp:nvSpPr>
      <dsp:spPr>
        <a:xfrm rot="10800000">
          <a:off x="1704189" y="2183394"/>
          <a:ext cx="1704189" cy="1091697"/>
        </a:xfrm>
        <a:prstGeom prst="trapezoid">
          <a:avLst>
            <a:gd name="adj" fmla="val 78052"/>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hu-HU" sz="3700" kern="1200" dirty="0"/>
            <a:t>Egyén</a:t>
          </a:r>
        </a:p>
      </dsp:txBody>
      <dsp:txXfrm rot="-10800000">
        <a:off x="1704189" y="2183394"/>
        <a:ext cx="1704189" cy="1091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2952A-317A-41DC-A421-310AF1C735A4}">
      <dsp:nvSpPr>
        <dsp:cNvPr id="0" name=""/>
        <dsp:cNvSpPr/>
      </dsp:nvSpPr>
      <dsp:spPr>
        <a:xfrm>
          <a:off x="0" y="520650"/>
          <a:ext cx="2325152" cy="1395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u-HU" sz="2400" kern="1200" dirty="0"/>
            <a:t>Politikai. ellentét</a:t>
          </a:r>
        </a:p>
      </dsp:txBody>
      <dsp:txXfrm>
        <a:off x="0" y="520650"/>
        <a:ext cx="2325152" cy="1395091"/>
      </dsp:txXfrm>
    </dsp:sp>
    <dsp:sp modelId="{4374803A-3B4B-4A1C-94BE-B38DABC5F28E}">
      <dsp:nvSpPr>
        <dsp:cNvPr id="0" name=""/>
        <dsp:cNvSpPr/>
      </dsp:nvSpPr>
      <dsp:spPr>
        <a:xfrm>
          <a:off x="2557667" y="520650"/>
          <a:ext cx="2325152" cy="1395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u-HU" sz="2400" kern="1200" dirty="0"/>
            <a:t>Negatív társa-</a:t>
          </a:r>
          <a:r>
            <a:rPr lang="hu-HU" sz="2400" kern="1200" dirty="0" err="1"/>
            <a:t>dalmi</a:t>
          </a:r>
          <a:r>
            <a:rPr lang="hu-HU" sz="2400" kern="1200" dirty="0"/>
            <a:t> megítélés</a:t>
          </a:r>
        </a:p>
      </dsp:txBody>
      <dsp:txXfrm>
        <a:off x="2557667" y="520650"/>
        <a:ext cx="2325152" cy="1395091"/>
      </dsp:txXfrm>
    </dsp:sp>
    <dsp:sp modelId="{079CBD3E-B3A1-49AD-816E-69C068BE8117}">
      <dsp:nvSpPr>
        <dsp:cNvPr id="0" name=""/>
        <dsp:cNvSpPr/>
      </dsp:nvSpPr>
      <dsp:spPr>
        <a:xfrm>
          <a:off x="5115335" y="520650"/>
          <a:ext cx="2325152" cy="1395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u-HU" sz="2400" kern="1200" dirty="0"/>
            <a:t>Szakszervezeti Kerekasztal 91-ig</a:t>
          </a:r>
        </a:p>
      </dsp:txBody>
      <dsp:txXfrm>
        <a:off x="5115335" y="520650"/>
        <a:ext cx="2325152" cy="1395091"/>
      </dsp:txXfrm>
    </dsp:sp>
    <dsp:sp modelId="{5C57A1FA-698A-482D-A33C-023FC90873D2}">
      <dsp:nvSpPr>
        <dsp:cNvPr id="0" name=""/>
        <dsp:cNvSpPr/>
      </dsp:nvSpPr>
      <dsp:spPr>
        <a:xfrm>
          <a:off x="1278833" y="2148257"/>
          <a:ext cx="2325152" cy="1395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u-HU" sz="2400" kern="1200" dirty="0"/>
            <a:t>Szakszervezeti törvények</a:t>
          </a:r>
        </a:p>
      </dsp:txBody>
      <dsp:txXfrm>
        <a:off x="1278833" y="2148257"/>
        <a:ext cx="2325152" cy="1395091"/>
      </dsp:txXfrm>
    </dsp:sp>
    <dsp:sp modelId="{57657FB9-390D-4DAE-8BC3-35E86BD51B45}">
      <dsp:nvSpPr>
        <dsp:cNvPr id="0" name=""/>
        <dsp:cNvSpPr/>
      </dsp:nvSpPr>
      <dsp:spPr>
        <a:xfrm>
          <a:off x="3836501" y="2148257"/>
          <a:ext cx="2325152" cy="13950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hu-HU" sz="2400" kern="1200" dirty="0"/>
            <a:t>Tagság elvesztése</a:t>
          </a:r>
        </a:p>
      </dsp:txBody>
      <dsp:txXfrm>
        <a:off x="3836501" y="2148257"/>
        <a:ext cx="2325152" cy="1395091"/>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B866E78-E7BE-4652-8C51-92E380782E31}" type="slidenum">
              <a:rPr lang="hu-HU"/>
              <a:pPr>
                <a:defRPr/>
              </a:pPr>
              <a:t>‹#›</a:t>
            </a:fld>
            <a:endParaRPr lang="hu-HU"/>
          </a:p>
        </p:txBody>
      </p:sp>
    </p:spTree>
    <p:extLst>
      <p:ext uri="{BB962C8B-B14F-4D97-AF65-F5344CB8AC3E}">
        <p14:creationId xmlns:p14="http://schemas.microsoft.com/office/powerpoint/2010/main" val="18429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6115886-F099-4BF1-A807-1CE3E3AD26D1}" type="slidenum">
              <a:rPr lang="hu-HU"/>
              <a:pPr>
                <a:defRPr/>
              </a:pPr>
              <a:t>‹#›</a:t>
            </a:fld>
            <a:endParaRPr lang="hu-HU"/>
          </a:p>
        </p:txBody>
      </p:sp>
    </p:spTree>
    <p:extLst>
      <p:ext uri="{BB962C8B-B14F-4D97-AF65-F5344CB8AC3E}">
        <p14:creationId xmlns:p14="http://schemas.microsoft.com/office/powerpoint/2010/main" val="1625105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a:t>
            </a:fld>
            <a:endParaRPr lang="hu-HU"/>
          </a:p>
        </p:txBody>
      </p:sp>
    </p:spTree>
    <p:extLst>
      <p:ext uri="{BB962C8B-B14F-4D97-AF65-F5344CB8AC3E}">
        <p14:creationId xmlns:p14="http://schemas.microsoft.com/office/powerpoint/2010/main" val="56600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Népszavazás, hogy ki</a:t>
            </a:r>
            <a:r>
              <a:rPr lang="hu-HU" baseline="0" dirty="0"/>
              <a:t> melyik szakszervezetet támogatja, kik kerüljenek be ezekbe az önkormányzatokba (kuratóriumokba). </a:t>
            </a:r>
          </a:p>
          <a:p>
            <a:endParaRPr lang="hu-HU" baseline="0" dirty="0"/>
          </a:p>
          <a:p>
            <a:r>
              <a:rPr lang="hu-HU" baseline="0" dirty="0"/>
              <a:t>Annak ellenére, hogy az MSZOSZ politikai színtereken visszaszorul, mégis elég erős marad vállalati szinten.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10</a:t>
            </a:fld>
            <a:endParaRPr lang="hu-HU"/>
          </a:p>
        </p:txBody>
      </p:sp>
    </p:spTree>
    <p:extLst>
      <p:ext uri="{BB962C8B-B14F-4D97-AF65-F5344CB8AC3E}">
        <p14:creationId xmlns:p14="http://schemas.microsoft.com/office/powerpoint/2010/main" val="1925164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Népszavazás, hogy a közalkalmazotti, illetve üzemi tanácsokba melyik érdekképviselet delegáljon tagokat. </a:t>
            </a:r>
            <a:r>
              <a:rPr lang="hu-HU" baseline="0" dirty="0"/>
              <a:t>SZEF: szakszervezetek együttműködési fóruma alapvetően a közalkalmazottak érdekképviselete, a versenyszférában kevésbé van jelen. Ott (az üzemi tanácsoknál) a többi szakszervezettel szemben az MSZOSZ maradt erős.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11</a:t>
            </a:fld>
            <a:endParaRPr lang="hu-HU"/>
          </a:p>
        </p:txBody>
      </p:sp>
    </p:spTree>
    <p:extLst>
      <p:ext uri="{BB962C8B-B14F-4D97-AF65-F5344CB8AC3E}">
        <p14:creationId xmlns:p14="http://schemas.microsoft.com/office/powerpoint/2010/main" val="2966105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Újjáalakul, kibővül</a:t>
            </a:r>
            <a:r>
              <a:rPr lang="hu-HU" baseline="0" dirty="0"/>
              <a:t> és szűkül is. Jól szervezett testületté vált. Jelzés értékű, hogy már nem „országos”, csak sima, nem akarom oda tenni ezt a jelzőt. </a:t>
            </a:r>
          </a:p>
          <a:p>
            <a:r>
              <a:rPr lang="hu-HU" baseline="0" dirty="0"/>
              <a:t>Antal: tetszettek volna forradalmat csinálni! A kormány kapta a felhatalmazást, ne szóljon bele senki. </a:t>
            </a:r>
          </a:p>
          <a:p>
            <a:endParaRPr lang="hu-HU" baseline="0" dirty="0"/>
          </a:p>
          <a:p>
            <a:r>
              <a:rPr lang="hu-HU" baseline="0" dirty="0"/>
              <a:t>Zöld: ki kivel akar tárgyalni</a:t>
            </a:r>
          </a:p>
          <a:p>
            <a:r>
              <a:rPr lang="hu-HU" baseline="0" dirty="0"/>
              <a:t>Pöttyözött zöld: nem akartak nagyon tárgyalni (kormány részéről)</a:t>
            </a:r>
          </a:p>
          <a:p>
            <a:r>
              <a:rPr lang="hu-HU" baseline="0" dirty="0"/>
              <a:t>Piros: kit akartak visszaszorítani</a:t>
            </a:r>
          </a:p>
          <a:p>
            <a:endParaRPr lang="hu-HU" baseline="0" dirty="0"/>
          </a:p>
          <a:p>
            <a:r>
              <a:rPr lang="hu-HU" baseline="0" dirty="0"/>
              <a:t>Nem kudarc, mert ha már van a fórum, akkor sikerül bizonyos kérdésekben egyeztetni és eredményre jutni.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12</a:t>
            </a:fld>
            <a:endParaRPr lang="hu-HU"/>
          </a:p>
        </p:txBody>
      </p:sp>
    </p:spTree>
    <p:extLst>
      <p:ext uri="{BB962C8B-B14F-4D97-AF65-F5344CB8AC3E}">
        <p14:creationId xmlns:p14="http://schemas.microsoft.com/office/powerpoint/2010/main" val="4086132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268288" indent="-268288">
              <a:lnSpc>
                <a:spcPct val="80000"/>
              </a:lnSpc>
              <a:spcAft>
                <a:spcPct val="10000"/>
              </a:spcAft>
              <a:buFont typeface="Wingdings" pitchFamily="2" charset="2"/>
              <a:buNone/>
            </a:pPr>
            <a:r>
              <a:rPr lang="hu-HU" dirty="0">
                <a:latin typeface="Times New Roman" pitchFamily="18" charset="0"/>
              </a:rPr>
              <a:t>1) </a:t>
            </a:r>
            <a:r>
              <a:rPr lang="hu-HU" b="1" dirty="0">
                <a:latin typeface="Times New Roman" pitchFamily="18" charset="0"/>
              </a:rPr>
              <a:t>Agrár Munkaadói Szövetség </a:t>
            </a:r>
            <a:r>
              <a:rPr lang="hu-HU" dirty="0">
                <a:latin typeface="Times New Roman" pitchFamily="18" charset="0"/>
              </a:rPr>
              <a:t>- </a:t>
            </a:r>
            <a:r>
              <a:rPr lang="hu-HU" b="0" dirty="0">
                <a:latin typeface="Times New Roman" pitchFamily="18" charset="0"/>
              </a:rPr>
              <a:t>mezőgazdasági nagyüzemek, 5-600 jogi személy, több ezer magángazda</a:t>
            </a:r>
          </a:p>
          <a:p>
            <a:pPr marL="268288" indent="-268288">
              <a:lnSpc>
                <a:spcPct val="80000"/>
              </a:lnSpc>
              <a:spcAft>
                <a:spcPct val="10000"/>
              </a:spcAft>
              <a:buFont typeface="Wingdings" pitchFamily="2" charset="2"/>
              <a:buNone/>
            </a:pPr>
            <a:r>
              <a:rPr lang="hu-HU" dirty="0">
                <a:latin typeface="Times New Roman" pitchFamily="18" charset="0"/>
              </a:rPr>
              <a:t>2) </a:t>
            </a:r>
            <a:r>
              <a:rPr lang="hu-HU" b="1" dirty="0">
                <a:latin typeface="Times New Roman" pitchFamily="18" charset="0"/>
              </a:rPr>
              <a:t>Általános Fogyasztási és Értékesítési Szövetkezetek Országos Szövetsége </a:t>
            </a:r>
            <a:r>
              <a:rPr lang="hu-HU" dirty="0">
                <a:latin typeface="Times New Roman" pitchFamily="18" charset="0"/>
              </a:rPr>
              <a:t>(ÁFEOSZ) - </a:t>
            </a:r>
            <a:r>
              <a:rPr lang="hu-HU" b="0" dirty="0">
                <a:latin typeface="Times New Roman" pitchFamily="18" charset="0"/>
              </a:rPr>
              <a:t>ker., ill. mg. termékfelvásárlás 285 szervezet (800 ezer szövetkezeti tag, 45 ezer alkalmazott)</a:t>
            </a:r>
          </a:p>
          <a:p>
            <a:pPr marL="268288" indent="-268288">
              <a:lnSpc>
                <a:spcPct val="80000"/>
              </a:lnSpc>
              <a:spcAft>
                <a:spcPct val="10000"/>
              </a:spcAft>
              <a:buFont typeface="Wingdings" pitchFamily="2" charset="2"/>
              <a:buNone/>
            </a:pPr>
            <a:r>
              <a:rPr lang="hu-HU" dirty="0">
                <a:latin typeface="Times New Roman" pitchFamily="18" charset="0"/>
              </a:rPr>
              <a:t>3) </a:t>
            </a:r>
            <a:r>
              <a:rPr lang="hu-HU" b="1" dirty="0">
                <a:latin typeface="Times New Roman" pitchFamily="18" charset="0"/>
              </a:rPr>
              <a:t>Ipartestületek Országos Szövetsége </a:t>
            </a:r>
            <a:r>
              <a:rPr lang="hu-HU" dirty="0">
                <a:latin typeface="Times New Roman" pitchFamily="18" charset="0"/>
              </a:rPr>
              <a:t>(IPOSZ) - </a:t>
            </a:r>
            <a:r>
              <a:rPr lang="hu-HU" b="0" dirty="0">
                <a:latin typeface="Times New Roman" pitchFamily="18" charset="0"/>
              </a:rPr>
              <a:t>kisiparosok 300 féle tevékenységi körben, 300 tagszervezet (közel 120 ezer kisiparos)</a:t>
            </a:r>
          </a:p>
          <a:p>
            <a:pPr marL="268288" indent="-268288">
              <a:lnSpc>
                <a:spcPct val="80000"/>
              </a:lnSpc>
              <a:spcAft>
                <a:spcPct val="10000"/>
              </a:spcAft>
              <a:buFont typeface="Wingdings" pitchFamily="2" charset="2"/>
              <a:buNone/>
            </a:pPr>
            <a:r>
              <a:rPr lang="hu-HU" dirty="0">
                <a:latin typeface="Times New Roman" pitchFamily="18" charset="0"/>
              </a:rPr>
              <a:t>4) </a:t>
            </a:r>
            <a:r>
              <a:rPr lang="hu-HU" b="1" dirty="0">
                <a:latin typeface="Times New Roman" pitchFamily="18" charset="0"/>
              </a:rPr>
              <a:t>Kereskedők és Vendéglátók Országos Érdekképviseleti Szövetsége </a:t>
            </a:r>
            <a:r>
              <a:rPr lang="hu-HU" dirty="0">
                <a:latin typeface="Times New Roman" pitchFamily="18" charset="0"/>
              </a:rPr>
              <a:t>(KISOSZ) - </a:t>
            </a:r>
            <a:r>
              <a:rPr lang="hu-HU" b="0" dirty="0">
                <a:latin typeface="Times New Roman" pitchFamily="18" charset="0"/>
              </a:rPr>
              <a:t>egyéni kereskedők és vendéglátók, kb. 20 ezer egyéni vállalkozó</a:t>
            </a:r>
          </a:p>
          <a:p>
            <a:pPr marL="268288" indent="-268288">
              <a:lnSpc>
                <a:spcPct val="80000"/>
              </a:lnSpc>
              <a:spcAft>
                <a:spcPct val="10000"/>
              </a:spcAft>
              <a:buFont typeface="Wingdings" pitchFamily="2" charset="2"/>
              <a:buNone/>
            </a:pPr>
            <a:r>
              <a:rPr lang="hu-HU" dirty="0">
                <a:latin typeface="Times New Roman" pitchFamily="18" charset="0"/>
              </a:rPr>
              <a:t>5) </a:t>
            </a:r>
            <a:r>
              <a:rPr lang="hu-HU" b="1" dirty="0">
                <a:latin typeface="Times New Roman" pitchFamily="18" charset="0"/>
              </a:rPr>
              <a:t>Magyar Gyáriparosok Országos Szövetsége </a:t>
            </a:r>
            <a:r>
              <a:rPr lang="hu-HU" dirty="0">
                <a:latin typeface="Times New Roman" pitchFamily="18" charset="0"/>
              </a:rPr>
              <a:t>(MGYOSZ) - </a:t>
            </a:r>
            <a:r>
              <a:rPr lang="hu-HU" b="0" dirty="0">
                <a:latin typeface="Times New Roman" pitchFamily="18" charset="0"/>
              </a:rPr>
              <a:t>hazai nagyipar, nagytőkés magánvállalkozások, 2.200 tagvállalat</a:t>
            </a:r>
          </a:p>
          <a:p>
            <a:pPr marL="268288" indent="-268288">
              <a:lnSpc>
                <a:spcPct val="80000"/>
              </a:lnSpc>
              <a:spcAft>
                <a:spcPct val="10000"/>
              </a:spcAft>
              <a:buFont typeface="Wingdings" pitchFamily="2" charset="2"/>
              <a:buNone/>
            </a:pPr>
            <a:r>
              <a:rPr lang="hu-HU" dirty="0">
                <a:latin typeface="Times New Roman" pitchFamily="18" charset="0"/>
              </a:rPr>
              <a:t>6) </a:t>
            </a:r>
            <a:r>
              <a:rPr lang="hu-HU" b="1" dirty="0">
                <a:latin typeface="Times New Roman" pitchFamily="18" charset="0"/>
              </a:rPr>
              <a:t>Magyar Iparszövetség </a:t>
            </a:r>
            <a:r>
              <a:rPr lang="hu-HU" dirty="0">
                <a:latin typeface="Times New Roman" pitchFamily="18" charset="0"/>
              </a:rPr>
              <a:t>- </a:t>
            </a:r>
            <a:r>
              <a:rPr lang="hu-HU" b="0" dirty="0">
                <a:latin typeface="Times New Roman" pitchFamily="18" charset="0"/>
              </a:rPr>
              <a:t>középüzemek, részben kis- és nagyvállalkozások, mintegy 3 ezer cég (közel 300 ezer </a:t>
            </a:r>
            <a:r>
              <a:rPr lang="hu-HU" b="0" dirty="0" err="1">
                <a:latin typeface="Times New Roman" pitchFamily="18" charset="0"/>
              </a:rPr>
              <a:t>alk</a:t>
            </a:r>
            <a:r>
              <a:rPr lang="hu-HU" b="0" dirty="0">
                <a:latin typeface="Times New Roman" pitchFamily="18" charset="0"/>
              </a:rPr>
              <a:t>.)</a:t>
            </a:r>
          </a:p>
          <a:p>
            <a:pPr marL="268288" indent="-268288">
              <a:lnSpc>
                <a:spcPct val="80000"/>
              </a:lnSpc>
              <a:spcAft>
                <a:spcPct val="10000"/>
              </a:spcAft>
              <a:buFont typeface="Wingdings" pitchFamily="2" charset="2"/>
              <a:buNone/>
            </a:pPr>
            <a:r>
              <a:rPr lang="hu-HU" dirty="0">
                <a:latin typeface="Times New Roman" pitchFamily="18" charset="0"/>
              </a:rPr>
              <a:t>7) </a:t>
            </a:r>
            <a:r>
              <a:rPr lang="hu-HU" b="1" dirty="0">
                <a:latin typeface="Times New Roman" pitchFamily="18" charset="0"/>
              </a:rPr>
              <a:t>Magyar Munkaadói Szövetség </a:t>
            </a:r>
            <a:r>
              <a:rPr lang="hu-HU" dirty="0">
                <a:latin typeface="Times New Roman" pitchFamily="18" charset="0"/>
              </a:rPr>
              <a:t>(MMSZ) - </a:t>
            </a:r>
            <a:r>
              <a:rPr lang="hu-HU" b="0" dirty="0">
                <a:latin typeface="Times New Roman" pitchFamily="18" charset="0"/>
              </a:rPr>
              <a:t>ágazati (szakmai) és területi szövetségek, 5-6 ezer vállalkozás (közel 1,1 millió alkalmazott)</a:t>
            </a:r>
          </a:p>
          <a:p>
            <a:pPr marL="268288" indent="-268288">
              <a:lnSpc>
                <a:spcPct val="80000"/>
              </a:lnSpc>
              <a:spcAft>
                <a:spcPct val="10000"/>
              </a:spcAft>
              <a:buFont typeface="Wingdings" pitchFamily="2" charset="2"/>
              <a:buNone/>
            </a:pPr>
            <a:r>
              <a:rPr lang="hu-HU" dirty="0">
                <a:latin typeface="Times New Roman" pitchFamily="18" charset="0"/>
              </a:rPr>
              <a:t>8) </a:t>
            </a:r>
            <a:r>
              <a:rPr lang="hu-HU" b="1" dirty="0">
                <a:latin typeface="Times New Roman" pitchFamily="18" charset="0"/>
              </a:rPr>
              <a:t>Mezőgazdasági Szövetkezők és Termelők Országos Szövetsége </a:t>
            </a:r>
            <a:r>
              <a:rPr lang="hu-HU" dirty="0">
                <a:latin typeface="Times New Roman" pitchFamily="18" charset="0"/>
              </a:rPr>
              <a:t>(MOSZ) - </a:t>
            </a:r>
            <a:r>
              <a:rPr lang="hu-HU" b="0" dirty="0">
                <a:latin typeface="Times New Roman" pitchFamily="18" charset="0"/>
              </a:rPr>
              <a:t>1500 szövetkezet, kb. 300 gazdasági társ.(400 ezer aktív, 570 ezer nyugdíjas szövetkezeti tag)</a:t>
            </a:r>
          </a:p>
          <a:p>
            <a:pPr marL="268288" indent="-268288">
              <a:lnSpc>
                <a:spcPct val="80000"/>
              </a:lnSpc>
              <a:spcAft>
                <a:spcPct val="10000"/>
              </a:spcAft>
              <a:buFont typeface="Wingdings" pitchFamily="2" charset="2"/>
              <a:buNone/>
            </a:pPr>
            <a:r>
              <a:rPr lang="hu-HU" dirty="0">
                <a:latin typeface="Times New Roman" pitchFamily="18" charset="0"/>
              </a:rPr>
              <a:t>9) </a:t>
            </a:r>
            <a:r>
              <a:rPr lang="hu-HU" b="1" dirty="0">
                <a:latin typeface="Times New Roman" pitchFamily="18" charset="0"/>
              </a:rPr>
              <a:t>Vállalkozók Országos Szövetsége </a:t>
            </a:r>
            <a:r>
              <a:rPr lang="hu-HU" dirty="0">
                <a:latin typeface="Times New Roman" pitchFamily="18" charset="0"/>
              </a:rPr>
              <a:t>(VOSZ) - </a:t>
            </a:r>
            <a:r>
              <a:rPr lang="hu-HU" b="0" dirty="0">
                <a:latin typeface="Times New Roman" pitchFamily="18" charset="0"/>
              </a:rPr>
              <a:t>magántőkén alapuló vállalkozások, 100 ezer vállalkozó</a:t>
            </a:r>
          </a:p>
          <a:p>
            <a:endParaRPr lang="hu-HU" dirty="0"/>
          </a:p>
          <a:p>
            <a:r>
              <a:rPr lang="hu-HU" dirty="0"/>
              <a:t>Munkaadó szövetségek nagyon</a:t>
            </a:r>
            <a:r>
              <a:rPr lang="hu-HU" baseline="0" dirty="0"/>
              <a:t> szétszórtak, egy ágazatra többen is létrejönnek. Nincs komoly követelménye, hogy mitől lesz munkaadói szövetség. A cél, hogy részt vehessenek az ÉT-ben, hogy közel legyünk az asztalhoz. </a:t>
            </a:r>
          </a:p>
          <a:p>
            <a:endParaRPr lang="hu-HU" baseline="0" dirty="0"/>
          </a:p>
          <a:p>
            <a:r>
              <a:rPr lang="hu-HU" baseline="0" dirty="0"/>
              <a:t>Az a törvényi feltétel, hogy az alapszabályban benne legyen, hogy munkaadói szövetség. Ha benne van, és elfogadták, ki kérdőjelezi meg. </a:t>
            </a:r>
            <a:endParaRPr lang="en-US"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13</a:t>
            </a:fld>
            <a:endParaRPr lang="hu-HU"/>
          </a:p>
        </p:txBody>
      </p:sp>
    </p:spTree>
    <p:extLst>
      <p:ext uri="{BB962C8B-B14F-4D97-AF65-F5344CB8AC3E}">
        <p14:creationId xmlns:p14="http://schemas.microsoft.com/office/powerpoint/2010/main" val="4293123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14</a:t>
            </a:fld>
            <a:endParaRPr lang="hu-HU"/>
          </a:p>
        </p:txBody>
      </p:sp>
    </p:spTree>
    <p:extLst>
      <p:ext uri="{BB962C8B-B14F-4D97-AF65-F5344CB8AC3E}">
        <p14:creationId xmlns:p14="http://schemas.microsoft.com/office/powerpoint/2010/main" val="104080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Javulnak</a:t>
            </a:r>
            <a:r>
              <a:rPr lang="hu-HU" baseline="0" dirty="0"/>
              <a:t> a kapcsolatok a kormány és az érdekképviseletek között, bár az SZDSZ ennek nem örül feltétlenül, mint minden jobb, jobb-közép kormány esetében. Komoly problémákkal küzd a kormány. Már a kampányban, a kormányprogramban is arról beszél, hogy a válság megoldása érdekében szükség van paktumra, szociális partnerek támogatására. A tárgyalások elkezdődtek 94 nyarán, de elég sikertelennek bizonyultak. Ha a válság miatt szükség volt megoldásra, miért nem jött létre? Hát jó magyar módra a válasz: a válság. A kormány nem volt nyitott más szempontokra, a másik két fél későn kapta meg a javaslatot, így felálltak. Pedig mindhármukon múlt, mert mindenki a maga javára akarta a maximumot és nem voltak </a:t>
            </a:r>
            <a:r>
              <a:rPr lang="hu-HU" baseline="0" dirty="0" err="1"/>
              <a:t>hajlandóak</a:t>
            </a:r>
            <a:r>
              <a:rPr lang="hu-HU" baseline="0" dirty="0"/>
              <a:t> keresni a közös célt. És erre meg jön a Bokros-csomag. Nem a paktum sikertelenségének következménye, de ha nincs megállapodásos útja, akkor átgázolnak rajta mindennel, amivel csak lehet. </a:t>
            </a:r>
          </a:p>
          <a:p>
            <a:endParaRPr lang="hu-HU" baseline="0" dirty="0"/>
          </a:p>
          <a:p>
            <a:r>
              <a:rPr lang="hu-HU" baseline="0" dirty="0"/>
              <a:t>A három feltétel együttesen fenn állt, de nem lehetett megvalósítani a paktumot, mivel mindegyik fél a másik két félt hibáztatta. </a:t>
            </a:r>
          </a:p>
          <a:p>
            <a:r>
              <a:rPr lang="hu-HU" baseline="0" dirty="0"/>
              <a:t>Decemberig lőtték be, hogy meg kell lenni a paktumnak, eltelik az idő, tavasszal mindegyik azt mondja, hogy nem tudunk megegyezni és vége. Ha nem működik a terápiás megoldás, akkor marad a műtét. </a:t>
            </a:r>
          </a:p>
          <a:p>
            <a:endParaRPr lang="hu-HU" baseline="0" dirty="0"/>
          </a:p>
          <a:p>
            <a:r>
              <a:rPr lang="hu-HU" baseline="0" dirty="0"/>
              <a:t>Paktum után próbálnak még megállapodni, de egyik sem jön össze. 96-97-re elindul a gazdasági növekedés, forrás lesz belőle, már van miről megállapodni, nagyobb a mozgástér. Látják, hogy vannak hibák, igyekeznek megoldani, de mindenki úgy alakítaná át, hogy ő nyerjen belőle. Probléma, hogy nincs ott kamara, társadalmi szervezetek, pedig fontos lenne. </a:t>
            </a:r>
            <a:endParaRPr lang="en-US"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15</a:t>
            </a:fld>
            <a:endParaRPr lang="hu-HU"/>
          </a:p>
        </p:txBody>
      </p:sp>
    </p:spTree>
    <p:extLst>
      <p:ext uri="{BB962C8B-B14F-4D97-AF65-F5344CB8AC3E}">
        <p14:creationId xmlns:p14="http://schemas.microsoft.com/office/powerpoint/2010/main" val="462998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16</a:t>
            </a:fld>
            <a:endParaRPr lang="hu-HU"/>
          </a:p>
        </p:txBody>
      </p:sp>
    </p:spTree>
    <p:extLst>
      <p:ext uri="{BB962C8B-B14F-4D97-AF65-F5344CB8AC3E}">
        <p14:creationId xmlns:p14="http://schemas.microsoft.com/office/powerpoint/2010/main" val="853712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17</a:t>
            </a:fld>
            <a:endParaRPr lang="hu-HU"/>
          </a:p>
        </p:txBody>
      </p:sp>
    </p:spTree>
    <p:extLst>
      <p:ext uri="{BB962C8B-B14F-4D97-AF65-F5344CB8AC3E}">
        <p14:creationId xmlns:p14="http://schemas.microsoft.com/office/powerpoint/2010/main" val="1541207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ÉT milyen jogon szól bele a kormányzati, parlamenti dolgokba,</a:t>
            </a:r>
            <a:r>
              <a:rPr lang="hu-HU" baseline="0" dirty="0"/>
              <a:t> hiszen a parlament tagjait választották. Kvázi közjogi funkciója van, hogy beleszól a parlament tényezőibe (kormányt köti, akkor a parlamentet is). Ez az alkotmányossági aggály. Olyan pozíció, amire nincs választójogi felhatalmazása. </a:t>
            </a:r>
            <a:endParaRPr lang="hu-HU" dirty="0"/>
          </a:p>
          <a:p>
            <a:endParaRPr lang="hu-HU" dirty="0"/>
          </a:p>
          <a:p>
            <a:r>
              <a:rPr lang="hu-HU" dirty="0"/>
              <a:t>Pedig nincs ott a kamara, akkor hogyan lehet erről tárgyalni</a:t>
            </a:r>
            <a:r>
              <a:rPr lang="hu-HU" baseline="0" dirty="0"/>
              <a:t> (gazdaságpolitikai rész) kihat a gazdaságra is, ami parlamenti költségvetési rész, dolog. </a:t>
            </a:r>
          </a:p>
          <a:p>
            <a:endParaRPr lang="hu-HU" baseline="0" dirty="0"/>
          </a:p>
          <a:p>
            <a:r>
              <a:rPr lang="hu-HU" baseline="0" dirty="0"/>
              <a:t>A MA oldalon hiányzik a közszféra, az önkormányzatok, akkor hogyan lehet tárgyalni róluk?</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18</a:t>
            </a:fld>
            <a:endParaRPr lang="hu-HU"/>
          </a:p>
        </p:txBody>
      </p:sp>
    </p:spTree>
    <p:extLst>
      <p:ext uri="{BB962C8B-B14F-4D97-AF65-F5344CB8AC3E}">
        <p14:creationId xmlns:p14="http://schemas.microsoft.com/office/powerpoint/2010/main" val="2583901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Az OMT </a:t>
            </a:r>
            <a:r>
              <a:rPr lang="hu-HU" dirty="0" err="1"/>
              <a:t>együttdöntéséhez</a:t>
            </a:r>
            <a:r>
              <a:rPr lang="hu-HU" baseline="0" dirty="0"/>
              <a:t> kell a kormány is. 22-es csapdája.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19</a:t>
            </a:fld>
            <a:endParaRPr lang="hu-HU"/>
          </a:p>
        </p:txBody>
      </p:sp>
    </p:spTree>
    <p:extLst>
      <p:ext uri="{BB962C8B-B14F-4D97-AF65-F5344CB8AC3E}">
        <p14:creationId xmlns:p14="http://schemas.microsoft.com/office/powerpoint/2010/main" val="98359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Szocializmusban</a:t>
            </a:r>
            <a:r>
              <a:rPr lang="hu-HU" baseline="0" dirty="0"/>
              <a:t> hogyan lehetett létezni.</a:t>
            </a:r>
          </a:p>
          <a:p>
            <a:r>
              <a:rPr lang="hu-HU" baseline="0" dirty="0"/>
              <a:t>Munkaadói szövetség nem lehetett, az ellenség volt</a:t>
            </a:r>
          </a:p>
          <a:p>
            <a:r>
              <a:rPr lang="hu-HU" baseline="0" dirty="0"/>
              <a:t>Szakszervezetek viszont vannak, a szociáldemokraták a párt szövetségesei. A szakszervezettel lehet elérni a munkavállalók széles köréhez. </a:t>
            </a:r>
          </a:p>
          <a:p>
            <a:r>
              <a:rPr lang="hu-HU" baseline="0" dirty="0"/>
              <a:t>Transzmissziós szíj: a hajóból kijön a cucc, közvetíti a politikai mondandót, viszont visszafelé üres, erre nincs igény a politika részéről.</a:t>
            </a:r>
          </a:p>
          <a:p>
            <a:r>
              <a:rPr lang="hu-HU" baseline="0" dirty="0"/>
              <a:t>Ezt szolgálja a szakmai helyett az ágazati szerveződés és a centralizáció Szakszervezetek Országos Tanácsát.</a:t>
            </a:r>
          </a:p>
          <a:p>
            <a:r>
              <a:rPr lang="hu-HU" baseline="0" dirty="0"/>
              <a:t>Nem volt más választás, tehát mindenképpen a SZOT lehetett csak, különben vitték volna börtönbe. A fő cél a termelés támogatása, a tervek végrehajtása, mint például a termelés növekedése, sztahanovista mozgalom. </a:t>
            </a:r>
          </a:p>
          <a:p>
            <a:r>
              <a:rPr lang="hu-HU" baseline="0" dirty="0"/>
              <a:t>OTI: Országos Társadalombiztosítási Intézet. SZTK: Szakszervezeti Társadalombiztosítási Központ. </a:t>
            </a:r>
          </a:p>
          <a:p>
            <a:endParaRPr lang="hu-HU" baseline="0" dirty="0"/>
          </a:p>
          <a:p>
            <a:r>
              <a:rPr lang="hu-HU" baseline="0" dirty="0"/>
              <a:t>Az Új Gazdasági Mechanizmus (1968)-</a:t>
            </a:r>
            <a:r>
              <a:rPr lang="hu-HU" baseline="0" dirty="0" err="1"/>
              <a:t>ig</a:t>
            </a:r>
            <a:r>
              <a:rPr lang="hu-HU" baseline="0" dirty="0"/>
              <a:t> bezárólag az érdekpiramis elve volt a fontos. Lehet ugyan egyéni és vállalati érdek, de a társadalmi a legmagasabb, ez van a piramis csúcsán, ezért nincs helye olyan érdeknek, amely ezt korlátozná. A társadalmi érdeket pedig a párt, a kormány képviseli. Az ÚGM révén elismerik a vállalati és egyéni érdekeket. A direkt tervutasítás helyére az indirekt befolyásolás (majd szabályozás) rendszere lép. Megteremtik a nyereség-érdekeltséget, a vállalati teljesítménytől függ a béremelés lehetősége és a fejlesztési források nagysága. Létrejön a jog és a lehetőség a vállalati szintű kollektív tárgyalásokra, a szakszervezet más funkciót (is) nyerhet. </a:t>
            </a:r>
          </a:p>
          <a:p>
            <a:endParaRPr lang="hu-HU" baseline="0" dirty="0"/>
          </a:p>
          <a:p>
            <a:r>
              <a:rPr lang="hu-HU" baseline="0" dirty="0"/>
              <a:t>A szakszervezetek kettős funkciója: még létezik a termelést támogató szerep, de halványul, viszont megjelenik és erősödik az érdekképviseleti, érdekérvényesítési funkció. A nyolcvanas években már nem is beszélünk a termelést támogató funkcióról. </a:t>
            </a:r>
          </a:p>
          <a:p>
            <a:endParaRPr lang="hu-HU"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A szakszervezetnek joga van megvétózni a vállalatvezető döntését. Jelentős pozíciót kapnak a szociális ellátás keretében. </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Nyolcvanas évek második fele: Üzemi háromszög, vállalati tanács (ez a mai igazgatóság): igazgató, párttitkár, szakszervezeti megbízott. Ebből adódóan jelentős érdekérvényesítési, hatalmi pozíciója jelentkezik. Ez polarizálja a szakszervezeteket, hiszen van, aki a párt leányának tekinti a szakszervezetet, valahol pedig egyenrangúnak tekinti magát, és nagyon aktívan védi a munkavállalók érdekeit. (Sokan voltak, akik meghallgatták a párttitkár véleményét, és ugyanazt mondta. Ugyanakkor számos esetben ellentmondtak.)</a:t>
            </a:r>
          </a:p>
          <a:p>
            <a:endParaRPr lang="hu-HU" baseline="0" dirty="0"/>
          </a:p>
          <a:p>
            <a:r>
              <a:rPr lang="hu-HU" baseline="0" dirty="0"/>
              <a:t>Érdekes az informális-individuális érdekérvényesítési mechanizmus. Az, amit a szakszervezet elér, az nekem jár, ezen kívül pedig egyéni módon igyekeznek elérni egyéni pluszt. Fusiznak. </a:t>
            </a:r>
          </a:p>
          <a:p>
            <a:endParaRPr lang="hu-HU" baseline="0" dirty="0"/>
          </a:p>
          <a:p>
            <a:r>
              <a:rPr lang="hu-HU" baseline="0" dirty="0"/>
              <a:t>1988-ban alakulnak ki a gazdasági társaságok, találkozhatunk </a:t>
            </a:r>
            <a:r>
              <a:rPr lang="hu-HU" baseline="0" dirty="0" err="1"/>
              <a:t>árreformmal</a:t>
            </a:r>
            <a:r>
              <a:rPr lang="hu-HU" baseline="0" dirty="0"/>
              <a:t>, adóreformmal, szervezeti reformmal, kétszintű bankrendszerrel. Van igény egy bérreformra is. Volt, aki azt mondta, hogy erősítsék a központi bérszabályozást, valamint egy másik, amelyik szerint érdekegyeztetéssel kell kialakítani a béreket. Jó magyar módszerrel az lett a megoldás, hogy érdekegyeztetéssel legyen központi bérszabályozás, mindkét oldal boldog lehetett. (Ez persze csak 1988-tól indult, 1992-ig maradt fenn ez a rendszer, a piaci rendszerre való áttéréssel sem szüntették meg, Antall-kormány szüntette meg, átmeneti +1 évet hagyva ennek.)</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a:t>
            </a:fld>
            <a:endParaRPr lang="hu-HU"/>
          </a:p>
        </p:txBody>
      </p:sp>
    </p:spTree>
    <p:extLst>
      <p:ext uri="{BB962C8B-B14F-4D97-AF65-F5344CB8AC3E}">
        <p14:creationId xmlns:p14="http://schemas.microsoft.com/office/powerpoint/2010/main" val="678165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Orbán feeling. Azokkal</a:t>
            </a:r>
            <a:r>
              <a:rPr lang="hu-HU" baseline="0" dirty="0"/>
              <a:t> a fiúkkal nem tárgyalunk! Nagyon átpolitizált, tehát a szocialista kapcsolatokkal rendelkezőkkel nem politizálnak. </a:t>
            </a:r>
          </a:p>
          <a:p>
            <a:r>
              <a:rPr lang="hu-HU" baseline="0" dirty="0"/>
              <a:t>A kamara élén szocialista kapcsolattal rendelkező ember, új választás, új elnök, másnap rögtön jön az információ, hogy a kormány tárgyal a kamarával. </a:t>
            </a:r>
          </a:p>
          <a:p>
            <a:endParaRPr lang="hu-HU" baseline="0" dirty="0"/>
          </a:p>
          <a:p>
            <a:r>
              <a:rPr lang="hu-HU" baseline="0" dirty="0"/>
              <a:t>Átszervezi, hogy miben lehet egyeztető, megállapodási funkció, és miben konzultáció. Gazdaságpolitikában csak konzultáció, munkaerő-piaciban lehet egyeztetni. MT erősíti az üzemi tanácsot, gyöngíti a szakszervezetet. </a:t>
            </a:r>
          </a:p>
          <a:p>
            <a:endParaRPr lang="hu-HU" baseline="0" dirty="0"/>
          </a:p>
          <a:p>
            <a:r>
              <a:rPr lang="hu-HU" baseline="0" dirty="0"/>
              <a:t>Jogalkotás (érvényben lévő) törvénye alapján a jogalkotás csak azután lehet, hogy a megfelelő csoportokkal történt egyeztetés. A minimálbér szabályozásánál </a:t>
            </a:r>
            <a:r>
              <a:rPr lang="hu-HU" baseline="0" dirty="0" err="1"/>
              <a:t>együttdöntési</a:t>
            </a:r>
            <a:r>
              <a:rPr lang="hu-HU" baseline="0" dirty="0"/>
              <a:t> jog van, ha nincs </a:t>
            </a:r>
            <a:r>
              <a:rPr lang="hu-HU" baseline="0" dirty="0" err="1"/>
              <a:t>együttdöntés</a:t>
            </a:r>
            <a:r>
              <a:rPr lang="hu-HU" baseline="0" dirty="0"/>
              <a:t> az előző év </a:t>
            </a:r>
            <a:r>
              <a:rPr lang="hu-HU" baseline="0" dirty="0" err="1"/>
              <a:t>x.</a:t>
            </a:r>
            <a:r>
              <a:rPr lang="hu-HU" baseline="0" dirty="0"/>
              <a:t> hónapig, akkor a kormány jogköre. </a:t>
            </a:r>
          </a:p>
          <a:p>
            <a:endParaRPr lang="hu-HU" baseline="0" dirty="0"/>
          </a:p>
          <a:p>
            <a:r>
              <a:rPr lang="hu-HU" baseline="0" dirty="0" err="1"/>
              <a:t>Ultimátumszerűen</a:t>
            </a:r>
            <a:r>
              <a:rPr lang="hu-HU" baseline="0" dirty="0"/>
              <a:t> alakították a rendszert, azaz vagy jössz vagy nem. Volt egyeztetés róla, de nem lett egyetértés. EGYOLDALÚ!</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20</a:t>
            </a:fld>
            <a:endParaRPr lang="hu-HU"/>
          </a:p>
        </p:txBody>
      </p:sp>
    </p:spTree>
    <p:extLst>
      <p:ext uri="{BB962C8B-B14F-4D97-AF65-F5344CB8AC3E}">
        <p14:creationId xmlns:p14="http://schemas.microsoft.com/office/powerpoint/2010/main" val="2901928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Tisztábban elhatárolódnak egymástól</a:t>
            </a:r>
            <a:r>
              <a:rPr lang="hu-HU" baseline="0" dirty="0"/>
              <a:t> a jogok, témakörök és kapcsolati rendszerek. </a:t>
            </a:r>
          </a:p>
          <a:p>
            <a:r>
              <a:rPr lang="hu-HU" baseline="0" dirty="0"/>
              <a:t>Elhatárolja egymástól az érdekegyeztetést és a gazdasági-szociális szintű konzultációs szintet. Gazdasági kérdésekről nem lehet szó, mert az kormányzati feladat, szerepkör.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21</a:t>
            </a:fld>
            <a:endParaRPr lang="hu-HU"/>
          </a:p>
        </p:txBody>
      </p:sp>
    </p:spTree>
    <p:extLst>
      <p:ext uri="{BB962C8B-B14F-4D97-AF65-F5344CB8AC3E}">
        <p14:creationId xmlns:p14="http://schemas.microsoft.com/office/powerpoint/2010/main" val="555147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23</a:t>
            </a:fld>
            <a:endParaRPr lang="hu-HU"/>
          </a:p>
        </p:txBody>
      </p:sp>
    </p:spTree>
    <p:extLst>
      <p:ext uri="{BB962C8B-B14F-4D97-AF65-F5344CB8AC3E}">
        <p14:creationId xmlns:p14="http://schemas.microsoft.com/office/powerpoint/2010/main" val="3528687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24</a:t>
            </a:fld>
            <a:endParaRPr lang="hu-HU"/>
          </a:p>
        </p:txBody>
      </p:sp>
    </p:spTree>
    <p:extLst>
      <p:ext uri="{BB962C8B-B14F-4D97-AF65-F5344CB8AC3E}">
        <p14:creationId xmlns:p14="http://schemas.microsoft.com/office/powerpoint/2010/main" val="24085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OÉT</a:t>
            </a:r>
            <a:r>
              <a:rPr lang="hu-HU" baseline="0" dirty="0"/>
              <a:t> elnevezés fejlődése: OÉT </a:t>
            </a:r>
            <a:r>
              <a:rPr lang="hu-HU" baseline="0" dirty="0">
                <a:sym typeface="Wingdings" panose="05000000000000000000" pitchFamily="2" charset="2"/>
              </a:rPr>
              <a:t>ÉTOMTOÉT, ismét ott van a Medgyessy most ő a miniszterelnök, ő volt a helyettes a megalakulás tárgyalásakor. Egyeztetve, konszenzussal hozták létre, lényegében a korábbiak átcsoportosításával. Utána raktak bele funkciót.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25</a:t>
            </a:fld>
            <a:endParaRPr lang="hu-HU"/>
          </a:p>
        </p:txBody>
      </p:sp>
    </p:spTree>
    <p:extLst>
      <p:ext uri="{BB962C8B-B14F-4D97-AF65-F5344CB8AC3E}">
        <p14:creationId xmlns:p14="http://schemas.microsoft.com/office/powerpoint/2010/main" val="3621200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lnSpc>
                <a:spcPts val="3360"/>
              </a:lnSpc>
              <a:buNone/>
            </a:pPr>
            <a:r>
              <a:rPr lang="hu-HU" sz="1200" b="1" dirty="0"/>
              <a:t>Funkciója: </a:t>
            </a:r>
            <a:r>
              <a:rPr lang="hu-HU" sz="1200" dirty="0"/>
              <a:t>konzultáció a nemzeti gazdaság- és társadalom-politikai stratégiákról</a:t>
            </a:r>
          </a:p>
          <a:p>
            <a:pPr marL="0" indent="0">
              <a:spcBef>
                <a:spcPts val="600"/>
              </a:spcBef>
              <a:buNone/>
            </a:pPr>
            <a:r>
              <a:rPr lang="hu-HU" sz="1200" b="1" dirty="0"/>
              <a:t>„</a:t>
            </a:r>
            <a:r>
              <a:rPr lang="hu-HU" sz="1200" b="1" dirty="0" err="1"/>
              <a:t>Tripartit</a:t>
            </a:r>
            <a:r>
              <a:rPr lang="hu-HU" sz="1200" b="1" dirty="0"/>
              <a:t> plusz”: </a:t>
            </a:r>
            <a:r>
              <a:rPr lang="hu-HU" sz="1200" dirty="0"/>
              <a:t>tagjai személyek, 43 fő</a:t>
            </a:r>
          </a:p>
          <a:p>
            <a:pPr marL="268288" indent="-268288">
              <a:spcBef>
                <a:spcPts val="0"/>
              </a:spcBef>
            </a:pPr>
            <a:r>
              <a:rPr lang="hu-HU" sz="1200" dirty="0"/>
              <a:t>Munkavállalók: a szakszervezeti konföderációk (6 fő)</a:t>
            </a:r>
          </a:p>
          <a:p>
            <a:pPr marL="268288" indent="-268288">
              <a:spcBef>
                <a:spcPts val="0"/>
              </a:spcBef>
            </a:pPr>
            <a:r>
              <a:rPr lang="hu-HU" sz="1200" dirty="0"/>
              <a:t>Gazdaság: munkaadók, kamarák, Értéktőzsde, Bankszövetség, Monetáris Tanács (18 fő)</a:t>
            </a:r>
          </a:p>
          <a:p>
            <a:pPr marL="268288" indent="-268288">
              <a:spcBef>
                <a:spcPts val="0"/>
              </a:spcBef>
            </a:pPr>
            <a:r>
              <a:rPr lang="hu-HU" sz="1200" dirty="0"/>
              <a:t>Civilek (11 fő)</a:t>
            </a:r>
          </a:p>
          <a:p>
            <a:pPr marL="268288" indent="-268288">
              <a:spcBef>
                <a:spcPts val="0"/>
              </a:spcBef>
            </a:pPr>
            <a:r>
              <a:rPr lang="hu-HU" sz="1200" dirty="0"/>
              <a:t>Tudomány: MTA, MKT, MRK (8 fő)</a:t>
            </a:r>
          </a:p>
          <a:p>
            <a:pPr marL="268288" indent="-268288">
              <a:spcBef>
                <a:spcPts val="0"/>
              </a:spcBef>
            </a:pPr>
            <a:r>
              <a:rPr lang="hu-HU" sz="1200" dirty="0"/>
              <a:t>Kormány (nem tag, csak tanácskozó)</a:t>
            </a:r>
          </a:p>
          <a:p>
            <a:pPr marL="0" indent="0">
              <a:spcBef>
                <a:spcPts val="1200"/>
              </a:spcBef>
              <a:buNone/>
            </a:pPr>
            <a:r>
              <a:rPr lang="hu-HU" sz="1200" b="1" dirty="0"/>
              <a:t>Működés: </a:t>
            </a:r>
          </a:p>
          <a:p>
            <a:pPr marL="268288" indent="-268288">
              <a:spcBef>
                <a:spcPts val="0"/>
              </a:spcBef>
            </a:pPr>
            <a:r>
              <a:rPr lang="hu-HU" sz="1200" dirty="0"/>
              <a:t>határozott jogosítványok nélkül; </a:t>
            </a:r>
            <a:r>
              <a:rPr lang="hu-HU" sz="1200" dirty="0" err="1"/>
              <a:t>Korm</a:t>
            </a:r>
            <a:r>
              <a:rPr lang="hu-HU" sz="1200" dirty="0"/>
              <a:t>/</a:t>
            </a:r>
            <a:r>
              <a:rPr lang="hu-HU" sz="1200" dirty="0" err="1"/>
              <a:t>Ogy</a:t>
            </a:r>
            <a:r>
              <a:rPr lang="hu-HU" sz="1200" dirty="0"/>
              <a:t> vagy saját témák megvitatása; csak </a:t>
            </a:r>
            <a:r>
              <a:rPr lang="hu-HU" sz="1200" dirty="0" err="1"/>
              <a:t>admin</a:t>
            </a:r>
            <a:r>
              <a:rPr lang="hu-HU" sz="1200" dirty="0"/>
              <a:t>. titkárság</a:t>
            </a:r>
          </a:p>
          <a:p>
            <a:pPr marL="268288" indent="-268288">
              <a:spcBef>
                <a:spcPts val="0"/>
              </a:spcBef>
            </a:pPr>
            <a:r>
              <a:rPr lang="hu-HU" sz="1200" dirty="0"/>
              <a:t>az OÉT „elszívta a levegőt”; kevés a tárgyalási idő, sok a szereplő, hiányos az előkészítettség és a vitakultúra is</a:t>
            </a:r>
          </a:p>
          <a:p>
            <a:endParaRPr lang="hu-HU" dirty="0"/>
          </a:p>
          <a:p>
            <a:r>
              <a:rPr lang="hu-HU" dirty="0"/>
              <a:t>OÉT: </a:t>
            </a:r>
            <a:r>
              <a:rPr lang="hu-HU" dirty="0" err="1"/>
              <a:t>Együttdöntési</a:t>
            </a:r>
            <a:r>
              <a:rPr lang="hu-HU" baseline="0" dirty="0"/>
              <a:t> jog minimálbérről például. Van legitimáció, még akkor is, ha nincs megállapodás. </a:t>
            </a:r>
          </a:p>
          <a:p>
            <a:r>
              <a:rPr lang="hu-HU" baseline="0" dirty="0"/>
              <a:t>A GSZT csak konzultációs fórum, nem vált erőssé, mert az OÉT azokat is tárgyalta, ami GSZT lenne.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26</a:t>
            </a:fld>
            <a:endParaRPr lang="hu-HU"/>
          </a:p>
        </p:txBody>
      </p:sp>
    </p:spTree>
    <p:extLst>
      <p:ext uri="{BB962C8B-B14F-4D97-AF65-F5344CB8AC3E}">
        <p14:creationId xmlns:p14="http://schemas.microsoft.com/office/powerpoint/2010/main" val="660141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27</a:t>
            </a:fld>
            <a:endParaRPr lang="hu-HU"/>
          </a:p>
        </p:txBody>
      </p:sp>
    </p:spTree>
    <p:extLst>
      <p:ext uri="{BB962C8B-B14F-4D97-AF65-F5344CB8AC3E}">
        <p14:creationId xmlns:p14="http://schemas.microsoft.com/office/powerpoint/2010/main" val="445081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Választások előtt azért fura lenne egy</a:t>
            </a:r>
            <a:r>
              <a:rPr lang="hu-HU" baseline="0" dirty="0"/>
              <a:t> ilyet elfogadtatni. Nem mindenki akarja a Kormányban, GSZT-ben sem. </a:t>
            </a:r>
            <a:endParaRPr lang="hu-HU" dirty="0"/>
          </a:p>
          <a:p>
            <a:r>
              <a:rPr lang="hu-HU" dirty="0"/>
              <a:t>2006 őszén már nem téma, </a:t>
            </a:r>
            <a:r>
              <a:rPr lang="hu-HU" dirty="0" err="1"/>
              <a:t>őszödi</a:t>
            </a:r>
            <a:r>
              <a:rPr lang="hu-HU" dirty="0"/>
              <a:t> beszéd.</a:t>
            </a:r>
            <a:r>
              <a:rPr lang="hu-HU" baseline="0" dirty="0"/>
              <a: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28</a:t>
            </a:fld>
            <a:endParaRPr lang="hu-HU"/>
          </a:p>
        </p:txBody>
      </p:sp>
    </p:spTree>
    <p:extLst>
      <p:ext uri="{BB962C8B-B14F-4D97-AF65-F5344CB8AC3E}">
        <p14:creationId xmlns:p14="http://schemas.microsoft.com/office/powerpoint/2010/main" val="3289809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Minden szinten megvan a szociális partnereknek</a:t>
            </a:r>
            <a:r>
              <a:rPr lang="hu-HU" baseline="0" dirty="0"/>
              <a:t> a megfelelő fórum. Első kettő </a:t>
            </a:r>
            <a:r>
              <a:rPr lang="hu-HU" baseline="0" dirty="0" err="1"/>
              <a:t>makro</a:t>
            </a:r>
            <a:r>
              <a:rPr lang="hu-HU" baseline="0" dirty="0"/>
              <a:t> </a:t>
            </a:r>
            <a:r>
              <a:rPr lang="hu-HU" baseline="0" dirty="0" err="1"/>
              <a:t>tripartit</a:t>
            </a:r>
            <a:r>
              <a:rPr lang="hu-HU" baseline="0" dirty="0"/>
              <a:t>, másik kettő regionális </a:t>
            </a:r>
            <a:r>
              <a:rPr lang="hu-HU" baseline="0" dirty="0" err="1"/>
              <a:t>tripartit</a:t>
            </a:r>
            <a:r>
              <a:rPr lang="hu-HU" baseline="0" dirty="0"/>
              <a:t>, az önkormányzat a harmadik fél, nem a kormány. </a:t>
            </a:r>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29</a:t>
            </a:fld>
            <a:endParaRPr lang="hu-HU"/>
          </a:p>
        </p:txBody>
      </p:sp>
    </p:spTree>
    <p:extLst>
      <p:ext uri="{BB962C8B-B14F-4D97-AF65-F5344CB8AC3E}">
        <p14:creationId xmlns:p14="http://schemas.microsoft.com/office/powerpoint/2010/main" val="4026252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30</a:t>
            </a:fld>
            <a:endParaRPr lang="hu-HU"/>
          </a:p>
        </p:txBody>
      </p:sp>
    </p:spTree>
    <p:extLst>
      <p:ext uri="{BB962C8B-B14F-4D97-AF65-F5344CB8AC3E}">
        <p14:creationId xmlns:p14="http://schemas.microsoft.com/office/powerpoint/2010/main" val="366537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Tudományos Dolgozók Demokratikus Szakszervezete</a:t>
            </a:r>
            <a:r>
              <a:rPr lang="hu-HU" baseline="0" dirty="0"/>
              <a:t> (ez az első nem SZOT-os) (FSZDL: Független Szakszervezetek Demokratikus Ligája, MOSZ: Munkástanácsok Országos Szövetsége). A SZOT-on belül volt TDSZ: Tudományos Dolgozók Szakszervezete. Az egyetlen különbsége az újnak, hogy Demokratikus, avagy Független! </a:t>
            </a:r>
            <a:r>
              <a:rPr lang="hu-HU" dirty="0"/>
              <a:t>Erős</a:t>
            </a:r>
            <a:r>
              <a:rPr lang="hu-HU" baseline="0" dirty="0"/>
              <a:t> harc volt a korábbiakkal szemben, az új szakszervezetek nem azzal versengtek a </a:t>
            </a:r>
            <a:r>
              <a:rPr lang="hu-HU" baseline="0" dirty="0" err="1"/>
              <a:t>régiekkel</a:t>
            </a:r>
            <a:r>
              <a:rPr lang="hu-HU" baseline="0" dirty="0"/>
              <a:t>, hogy mennyivel jobbak az érdekképviseletben, hanem azzal, hogy demokratikusak, függetlenek. </a:t>
            </a:r>
          </a:p>
          <a:p>
            <a:r>
              <a:rPr lang="hu-HU" baseline="0" dirty="0"/>
              <a:t>Negatív társadalmi megítélés, mert a rendszerváltásnál alapvetően a szakszervezetet utálta mindenki, kerékkötők, rendszerváltás ellenzői stb. Ez túl erős általánosítás, nem lehet mindegyikre ráhúzni. </a:t>
            </a:r>
          </a:p>
          <a:p>
            <a:endParaRPr lang="hu-HU" baseline="0" dirty="0"/>
          </a:p>
          <a:p>
            <a:r>
              <a:rPr lang="hu-HU" baseline="0" dirty="0"/>
              <a:t>Kik azok, akik a leginkább ellenezték a rendszerváltást? A szociológusok (</a:t>
            </a:r>
            <a:r>
              <a:rPr lang="hu-HU" baseline="0" dirty="0" err="1"/>
              <a:t>Ferge</a:t>
            </a:r>
            <a:r>
              <a:rPr lang="hu-HU" baseline="0" dirty="0"/>
              <a:t> Zsuzsa pl.), mert tudták, hogy mi lesz, féltek tőle. Meg a vaddisznók…</a:t>
            </a:r>
          </a:p>
          <a:p>
            <a:endParaRPr lang="hu-HU"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hu-HU" baseline="0" dirty="0"/>
              <a:t>A Szakszervezeti Kerekasztal funkciója, hogy egyeztessen a szakszervezeti konföderációk körében a közös szakszervezeti álláspontról. A kerekasztal tényleg közös együttműködés, mindenki ott van, a lényeg, hogy megállapodjanak, milyen szerepet </a:t>
            </a:r>
            <a:r>
              <a:rPr lang="hu-HU" baseline="0" dirty="0" err="1"/>
              <a:t>töltsenek</a:t>
            </a:r>
            <a:r>
              <a:rPr lang="hu-HU" baseline="0" dirty="0"/>
              <a:t> be az ÉT-</a:t>
            </a:r>
            <a:r>
              <a:rPr lang="hu-HU" baseline="0" dirty="0" err="1"/>
              <a:t>ben</a:t>
            </a:r>
            <a:r>
              <a:rPr lang="hu-HU" baseline="0" dirty="0"/>
              <a:t>, és hogy milyen stílust, mit valósítsunk meg a politikában. Nem igazán Grál lovagokkal volt megtöltve, mert nem a közös szakszervezeti politika volt a fontos, hanem az, hogy kié legyen a volt SZOT vagyona, vagyont akartak maguknak szerezni. </a:t>
            </a:r>
          </a:p>
          <a:p>
            <a:endParaRPr lang="hu-HU" baseline="0" dirty="0"/>
          </a:p>
          <a:p>
            <a:r>
              <a:rPr lang="hu-HU" baseline="0" dirty="0"/>
              <a:t>A kormány sem szimpatizált a régi szakszervezetekkel, ebből adódóan olyan törvényeket hoztak, hogy teszteljék az egyes szakszervezetek legitimitását, támogatását, azaz van mögötte tömegbázis vagy sem. Volt népszavazás arról, hogy a tagok levonhatják-e az adóból a tagdíjat, illetve, hogy küldhetnek-e tagot a társadalombiztosítási önkormányzatokba. </a:t>
            </a:r>
          </a:p>
          <a:p>
            <a:endParaRPr lang="hu-HU" baseline="0" dirty="0"/>
          </a:p>
          <a:p>
            <a:r>
              <a:rPr lang="hu-HU" baseline="0" dirty="0"/>
              <a:t>A rendszerváltással mindaz, ami jóléti ügy volt, az megszűnt, a kormány azt mondja, vállalati dolog, a vállat azt, hogy a szociálpolitika kormányügy. A szakszervezet semmit nem tudott biztosítani, ezért elfordultak tőle, és súlyát vesztette. </a:t>
            </a:r>
          </a:p>
          <a:p>
            <a:endParaRPr lang="hu-HU" baseline="0" dirty="0"/>
          </a:p>
          <a:p>
            <a:r>
              <a:rPr lang="hu-HU" baseline="0" dirty="0"/>
              <a:t>Mindenki a szakszervezeteket bántja, a munkaadói szövetségek nem akarnak kiállni, nem akarnak figyelmet, csendben a háttérbe húzódva végzik érdekképviseleti munkájukat.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a:t>
            </a:fld>
            <a:endParaRPr lang="hu-HU"/>
          </a:p>
        </p:txBody>
      </p:sp>
    </p:spTree>
    <p:extLst>
      <p:ext uri="{BB962C8B-B14F-4D97-AF65-F5344CB8AC3E}">
        <p14:creationId xmlns:p14="http://schemas.microsoft.com/office/powerpoint/2010/main" val="2381491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indent="0">
              <a:lnSpc>
                <a:spcPct val="80000"/>
              </a:lnSpc>
              <a:buFont typeface="Wingdings" pitchFamily="2" charset="2"/>
              <a:buNone/>
            </a:pPr>
            <a:r>
              <a:rPr lang="hu-HU" sz="2800" b="0" dirty="0"/>
              <a:t>A gazdaság és a társadalom fejlődését érintő </a:t>
            </a:r>
            <a:r>
              <a:rPr lang="hu-HU" sz="2800" b="1" dirty="0"/>
              <a:t>átfogó ügyek</a:t>
            </a:r>
            <a:r>
              <a:rPr lang="hu-HU" sz="2800" b="0" dirty="0"/>
              <a:t>, a kormányzati ciklusokon átívelő </a:t>
            </a:r>
            <a:r>
              <a:rPr lang="hu-HU" sz="2800" b="1" dirty="0"/>
              <a:t>nemzeti stratégiák </a:t>
            </a:r>
            <a:r>
              <a:rPr lang="hu-HU" sz="2800" b="0" dirty="0"/>
              <a:t>megvitatása, a harmonikus és kiegyensúlyozott </a:t>
            </a:r>
            <a:r>
              <a:rPr lang="hu-HU" sz="2800" dirty="0"/>
              <a:t>gazdasági fejlődés</a:t>
            </a:r>
            <a:r>
              <a:rPr lang="hu-HU" sz="2800" b="0" dirty="0"/>
              <a:t>, illetve az ehhez illeszkedő </a:t>
            </a:r>
            <a:r>
              <a:rPr lang="hu-HU" sz="2800" dirty="0"/>
              <a:t>szociális modellek</a:t>
            </a:r>
            <a:r>
              <a:rPr lang="hu-HU" sz="2800" b="0" dirty="0"/>
              <a:t> kidolgozásának és megvalósításának előmozdítása. </a:t>
            </a:r>
            <a:r>
              <a:rPr lang="hu-HU" sz="2800" b="1" dirty="0"/>
              <a:t>Konzultációs, javaslattevő és tanácsadó </a:t>
            </a:r>
            <a:r>
              <a:rPr lang="hu-HU" sz="2800" b="0" dirty="0"/>
              <a:t>testület, a társadalmi párbeszéd legátfogóbb, sokoldalú konzultatív fóruma.</a:t>
            </a:r>
          </a:p>
          <a:p>
            <a:pPr marL="0" indent="0">
              <a:lnSpc>
                <a:spcPct val="80000"/>
              </a:lnSpc>
              <a:buFont typeface="Wingdings" pitchFamily="2" charset="2"/>
              <a:buNone/>
            </a:pPr>
            <a:r>
              <a:rPr lang="hu-HU" sz="2600" dirty="0"/>
              <a:t>Tagjai:</a:t>
            </a:r>
            <a:endParaRPr lang="hu-HU" sz="2600" i="1" dirty="0"/>
          </a:p>
          <a:p>
            <a:pPr marL="528638" lvl="1">
              <a:lnSpc>
                <a:spcPct val="80000"/>
              </a:lnSpc>
              <a:buFont typeface="Optima" pitchFamily="34" charset="0"/>
              <a:buNone/>
            </a:pPr>
            <a:r>
              <a:rPr lang="hu-HU" sz="2600" b="0" i="0" dirty="0"/>
              <a:t>a)</a:t>
            </a:r>
            <a:r>
              <a:rPr lang="hu-HU" sz="2600" b="0" dirty="0"/>
              <a:t> a munkaadói és munkavállalói érdek-képviseleti szövetségek,</a:t>
            </a:r>
            <a:endParaRPr lang="hu-HU" sz="2600" b="0" i="0" dirty="0"/>
          </a:p>
          <a:p>
            <a:pPr marL="528638" lvl="1">
              <a:lnSpc>
                <a:spcPct val="80000"/>
              </a:lnSpc>
              <a:buFont typeface="Optima" pitchFamily="34" charset="0"/>
              <a:buNone/>
            </a:pPr>
            <a:r>
              <a:rPr lang="hu-HU" sz="2600" b="0" i="0" dirty="0"/>
              <a:t>b)</a:t>
            </a:r>
            <a:r>
              <a:rPr lang="hu-HU" sz="2600" b="0" dirty="0"/>
              <a:t> az országos gazdasági kamarák,</a:t>
            </a:r>
            <a:endParaRPr lang="hu-HU" sz="2600" b="0" i="0" dirty="0"/>
          </a:p>
          <a:p>
            <a:pPr marL="528638" lvl="1">
              <a:lnSpc>
                <a:spcPct val="80000"/>
              </a:lnSpc>
              <a:buFont typeface="Optima" pitchFamily="34" charset="0"/>
              <a:buNone/>
            </a:pPr>
            <a:r>
              <a:rPr lang="hu-HU" sz="2600" b="0" i="0" dirty="0"/>
              <a:t>c)</a:t>
            </a:r>
            <a:r>
              <a:rPr lang="hu-HU" sz="2600" b="0" dirty="0"/>
              <a:t> a nemzetpolitika területén tevékenykedő civil szervezetek,</a:t>
            </a:r>
            <a:endParaRPr lang="hu-HU" sz="2600" b="0" i="0" dirty="0"/>
          </a:p>
          <a:p>
            <a:pPr marL="528638" lvl="1">
              <a:lnSpc>
                <a:spcPct val="80000"/>
              </a:lnSpc>
              <a:buFont typeface="Optima" pitchFamily="34" charset="0"/>
              <a:buNone/>
            </a:pPr>
            <a:r>
              <a:rPr lang="hu-HU" sz="2600" b="0" i="0" dirty="0"/>
              <a:t>d)</a:t>
            </a:r>
            <a:r>
              <a:rPr lang="hu-HU" sz="2600" b="0" dirty="0"/>
              <a:t> a történelmi egyházak, valamint</a:t>
            </a:r>
            <a:endParaRPr lang="hu-HU" sz="2600" b="0" i="0" dirty="0"/>
          </a:p>
          <a:p>
            <a:pPr marL="528638" lvl="1">
              <a:lnSpc>
                <a:spcPct val="80000"/>
              </a:lnSpc>
              <a:buFont typeface="Optima" pitchFamily="34" charset="0"/>
              <a:buNone/>
            </a:pPr>
            <a:r>
              <a:rPr lang="hu-HU" sz="2600" b="0" i="0" dirty="0"/>
              <a:t>e)</a:t>
            </a:r>
            <a:r>
              <a:rPr lang="hu-HU" sz="2600" b="0" dirty="0"/>
              <a:t> a tudomány hazai és határon túli magyar képviselői.</a:t>
            </a:r>
          </a:p>
          <a:p>
            <a:pPr marL="528638" lvl="1">
              <a:lnSpc>
                <a:spcPct val="80000"/>
              </a:lnSpc>
              <a:buFont typeface="Optima" pitchFamily="34" charset="0"/>
              <a:buNone/>
            </a:pPr>
            <a:endParaRPr lang="hu-HU" sz="2600" b="0" dirty="0"/>
          </a:p>
          <a:p>
            <a:pPr marL="355600" indent="-355600">
              <a:lnSpc>
                <a:spcPct val="90000"/>
              </a:lnSpc>
              <a:buFont typeface="Wingdings" pitchFamily="2" charset="2"/>
              <a:buNone/>
            </a:pPr>
            <a:r>
              <a:rPr lang="hu-HU" sz="2400" b="0" dirty="0"/>
              <a:t>A Tanács tagjai oldalakat alkotnak (1-1 oldal-szavazat):</a:t>
            </a:r>
          </a:p>
          <a:p>
            <a:pPr marL="355600" indent="-355600">
              <a:lnSpc>
                <a:spcPct val="90000"/>
              </a:lnSpc>
              <a:buFont typeface="Wingdings" pitchFamily="2" charset="2"/>
              <a:buNone/>
            </a:pPr>
            <a:r>
              <a:rPr lang="hu-HU" sz="2400" b="0" dirty="0"/>
              <a:t>1. </a:t>
            </a:r>
            <a:r>
              <a:rPr lang="hu-HU" sz="2400" dirty="0"/>
              <a:t>a gazdaság képviselői: </a:t>
            </a:r>
            <a:r>
              <a:rPr lang="hu-HU" sz="2400" b="0" i="1" dirty="0"/>
              <a:t>a)</a:t>
            </a:r>
            <a:r>
              <a:rPr lang="hu-HU" sz="2400" b="0" dirty="0"/>
              <a:t> az országos </a:t>
            </a:r>
            <a:r>
              <a:rPr lang="hu-HU" sz="2400" i="1" dirty="0"/>
              <a:t>munkáltatói</a:t>
            </a:r>
            <a:r>
              <a:rPr lang="hu-HU" sz="2400" b="0" dirty="0"/>
              <a:t> érdekképviseletek elnökei, </a:t>
            </a:r>
            <a:r>
              <a:rPr lang="hu-HU" sz="2400" b="0" i="1" dirty="0"/>
              <a:t>b)</a:t>
            </a:r>
            <a:r>
              <a:rPr lang="hu-HU" sz="2400" b="0" dirty="0"/>
              <a:t> az országos gazdasági </a:t>
            </a:r>
            <a:r>
              <a:rPr lang="hu-HU" sz="2400" i="1" dirty="0"/>
              <a:t>kamarák</a:t>
            </a:r>
            <a:r>
              <a:rPr lang="hu-HU" sz="2400" b="0" dirty="0"/>
              <a:t> elnökei, </a:t>
            </a:r>
            <a:r>
              <a:rPr lang="hu-HU" sz="2400" b="0" i="1" dirty="0"/>
              <a:t>c)</a:t>
            </a:r>
            <a:r>
              <a:rPr lang="hu-HU" sz="2400" b="0" dirty="0"/>
              <a:t> a Magyarországon működő külföldi és vegyes kamarák közös képviselője, valamint </a:t>
            </a:r>
            <a:r>
              <a:rPr lang="hu-HU" sz="2400" b="0" i="1" dirty="0"/>
              <a:t>d)</a:t>
            </a:r>
            <a:r>
              <a:rPr lang="hu-HU" sz="2400" b="0" dirty="0"/>
              <a:t> egyéb, jelentős gazdasági súllyal bíró </a:t>
            </a:r>
            <a:r>
              <a:rPr lang="hu-HU" sz="2400" i="1" dirty="0"/>
              <a:t>gazdasági érdekképviseletek</a:t>
            </a:r>
            <a:r>
              <a:rPr lang="hu-HU" sz="2400" b="0" dirty="0"/>
              <a:t> (az a)-c) hozzájárulásával)</a:t>
            </a:r>
          </a:p>
          <a:p>
            <a:pPr marL="355600" indent="-355600">
              <a:lnSpc>
                <a:spcPct val="90000"/>
              </a:lnSpc>
              <a:buFont typeface="Wingdings" pitchFamily="2" charset="2"/>
              <a:buNone/>
            </a:pPr>
            <a:r>
              <a:rPr lang="hu-HU" sz="2400" b="0" dirty="0"/>
              <a:t>2. az országos </a:t>
            </a:r>
            <a:r>
              <a:rPr lang="hu-HU" sz="2400" dirty="0"/>
              <a:t>munkavállalói</a:t>
            </a:r>
            <a:r>
              <a:rPr lang="hu-HU" sz="2400" b="0" dirty="0"/>
              <a:t> érdekképviseletek elnökei;</a:t>
            </a:r>
          </a:p>
          <a:p>
            <a:pPr marL="355600" indent="-355600">
              <a:lnSpc>
                <a:spcPct val="90000"/>
              </a:lnSpc>
              <a:buFont typeface="Wingdings" pitchFamily="2" charset="2"/>
              <a:buNone/>
            </a:pPr>
            <a:r>
              <a:rPr lang="hu-HU" sz="2400" b="0" dirty="0"/>
              <a:t>3. a </a:t>
            </a:r>
            <a:r>
              <a:rPr lang="hu-HU" sz="2400" dirty="0"/>
              <a:t>civil</a:t>
            </a:r>
            <a:r>
              <a:rPr lang="hu-HU" sz="2400" b="0" dirty="0"/>
              <a:t> szervezetek képviselői;</a:t>
            </a:r>
          </a:p>
          <a:p>
            <a:pPr marL="355600" indent="-355600">
              <a:lnSpc>
                <a:spcPct val="90000"/>
              </a:lnSpc>
              <a:buFont typeface="Wingdings" pitchFamily="2" charset="2"/>
              <a:buNone/>
            </a:pPr>
            <a:r>
              <a:rPr lang="hu-HU" sz="2400" b="0" dirty="0"/>
              <a:t>4. a </a:t>
            </a:r>
            <a:r>
              <a:rPr lang="hu-HU" sz="2400" dirty="0"/>
              <a:t>tudomány</a:t>
            </a:r>
            <a:r>
              <a:rPr lang="hu-HU" sz="2400" b="0" dirty="0"/>
              <a:t> képviselői: </a:t>
            </a:r>
            <a:r>
              <a:rPr lang="hu-HU" sz="2400" b="0" i="1" dirty="0"/>
              <a:t>a)</a:t>
            </a:r>
            <a:r>
              <a:rPr lang="hu-HU" sz="2400" b="0" dirty="0"/>
              <a:t> az MTA elnöke, </a:t>
            </a:r>
            <a:r>
              <a:rPr lang="hu-HU" sz="2400" b="0" i="1" dirty="0"/>
              <a:t>b)</a:t>
            </a:r>
            <a:r>
              <a:rPr lang="hu-HU" sz="2400" b="0" dirty="0"/>
              <a:t> az MTA, az MRK és az MKT által, </a:t>
            </a:r>
            <a:r>
              <a:rPr lang="hu-HU" sz="2400" b="0" dirty="0" err="1"/>
              <a:t>szervezetenként</a:t>
            </a:r>
            <a:r>
              <a:rPr lang="hu-HU" sz="2400" b="0" dirty="0"/>
              <a:t> delegált gazdaság- és társadalom-kutató, </a:t>
            </a:r>
            <a:r>
              <a:rPr lang="hu-HU" sz="2400" b="0" i="1" dirty="0"/>
              <a:t>c)</a:t>
            </a:r>
            <a:r>
              <a:rPr lang="hu-HU" sz="2400" b="0" dirty="0"/>
              <a:t> az MTA által kijelölt, a határon túli magyar tudományos élet képviselője;</a:t>
            </a:r>
          </a:p>
          <a:p>
            <a:pPr marL="355600" indent="-355600">
              <a:lnSpc>
                <a:spcPct val="90000"/>
              </a:lnSpc>
              <a:buFont typeface="Wingdings" pitchFamily="2" charset="2"/>
              <a:buNone/>
            </a:pPr>
            <a:r>
              <a:rPr lang="hu-HU" sz="2400" b="0" dirty="0"/>
              <a:t>5. az </a:t>
            </a:r>
            <a:r>
              <a:rPr lang="hu-HU" sz="2400" dirty="0"/>
              <a:t>egyházak</a:t>
            </a:r>
            <a:r>
              <a:rPr lang="hu-HU" sz="2400" b="0" dirty="0"/>
              <a:t> képviselői.</a:t>
            </a:r>
          </a:p>
          <a:p>
            <a:pPr marL="355600" indent="-355600">
              <a:lnSpc>
                <a:spcPct val="90000"/>
              </a:lnSpc>
              <a:buFont typeface="Wingdings" pitchFamily="2" charset="2"/>
              <a:buNone/>
            </a:pPr>
            <a:r>
              <a:rPr lang="hu-HU" sz="2400" b="0" dirty="0"/>
              <a:t>Tanácskozási joggal: miniszter, a KSH és Versenyhivatal elnöke</a:t>
            </a:r>
          </a:p>
          <a:p>
            <a:pPr marL="528638" lvl="1">
              <a:lnSpc>
                <a:spcPct val="80000"/>
              </a:lnSpc>
              <a:buFont typeface="Optima" pitchFamily="34" charset="0"/>
              <a:buNone/>
            </a:pPr>
            <a:endParaRPr lang="hu-HU" sz="2600" b="0"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32</a:t>
            </a:fld>
            <a:endParaRPr lang="hu-HU"/>
          </a:p>
        </p:txBody>
      </p:sp>
    </p:spTree>
    <p:extLst>
      <p:ext uri="{BB962C8B-B14F-4D97-AF65-F5344CB8AC3E}">
        <p14:creationId xmlns:p14="http://schemas.microsoft.com/office/powerpoint/2010/main" val="3409267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Liga:</a:t>
            </a:r>
            <a:r>
              <a:rPr lang="hu-HU" baseline="0" dirty="0"/>
              <a:t> </a:t>
            </a:r>
            <a:r>
              <a:rPr lang="hu-HU" baseline="0" dirty="0" err="1"/>
              <a:t>Gaskó</a:t>
            </a:r>
            <a:r>
              <a:rPr lang="hu-HU" baseline="0" dirty="0"/>
              <a:t> István elnök, és MOSZ: Palkovics László elnök hamar benne vannak. </a:t>
            </a:r>
            <a:r>
              <a:rPr lang="hu-HU" baseline="0"/>
              <a:t>Az MSZOSZ </a:t>
            </a:r>
            <a:r>
              <a:rPr lang="hu-HU" baseline="0" dirty="0"/>
              <a:t>nem hagyható ki (Pataky Péter elnök), azt az ultimátumot kapta: vagy tiltakozik a többivel együtt, de az MT marad, vagy hajlandó beszállni, és a kormány ad engedményeket. </a:t>
            </a:r>
          </a:p>
          <a:p>
            <a:r>
              <a:rPr lang="hu-HU" baseline="0" dirty="0"/>
              <a:t>Jobbról: Pataky, Palkovics, </a:t>
            </a:r>
            <a:r>
              <a:rPr lang="hu-HU" baseline="0" dirty="0" err="1"/>
              <a:t>Gaskó</a:t>
            </a:r>
            <a:r>
              <a:rPr lang="hu-HU" baseline="0" dirty="0"/>
              <a:t>. Középen a minisztérium, balra </a:t>
            </a:r>
            <a:r>
              <a:rPr lang="hu-HU" dirty="0" err="1"/>
              <a:t>Czomba</a:t>
            </a:r>
            <a:r>
              <a:rPr lang="hu-HU" dirty="0"/>
              <a:t> Sándor foglalkoztatáspolitikáért felelős államtitkár</a:t>
            </a:r>
            <a:r>
              <a:rPr lang="hu-HU" baseline="0" dirty="0"/>
              <a:t>. Balra tőle </a:t>
            </a:r>
            <a:r>
              <a:rPr lang="hu-HU" baseline="0" dirty="0" err="1"/>
              <a:t>Rolek</a:t>
            </a:r>
            <a:r>
              <a:rPr lang="hu-HU" baseline="0" dirty="0"/>
              <a:t> Ferenc Magyar Gyáriparosok Országos Szövetsége </a:t>
            </a:r>
            <a:r>
              <a:rPr lang="hu-HU" sz="1200" kern="1200" dirty="0">
                <a:solidFill>
                  <a:schemeClr val="tx1"/>
                </a:solidFill>
                <a:effectLst/>
                <a:latin typeface="Arial" charset="0"/>
                <a:ea typeface="+mn-ea"/>
                <a:cs typeface="+mn-cs"/>
              </a:rPr>
              <a:t>alelnöke</a:t>
            </a:r>
            <a:r>
              <a:rPr lang="hu-HU" baseline="0" dirty="0"/>
              <a:t>, Dávid Ferenc a </a:t>
            </a:r>
            <a:r>
              <a:rPr lang="hu-HU" sz="1200" kern="1200" dirty="0">
                <a:solidFill>
                  <a:schemeClr val="tx1"/>
                </a:solidFill>
                <a:effectLst/>
                <a:latin typeface="Arial" charset="0"/>
                <a:ea typeface="+mn-ea"/>
                <a:cs typeface="+mn-cs"/>
              </a:rPr>
              <a:t>Vállalkozók és Munkáltatók Országos Szövetségének főtitkára </a:t>
            </a:r>
            <a:r>
              <a:rPr lang="hu-HU" baseline="0" dirty="0"/>
              <a:t>, ….</a:t>
            </a:r>
          </a:p>
          <a:p>
            <a:endParaRPr lang="hu-HU"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dirty="0"/>
              <a:t>Új MT </a:t>
            </a:r>
            <a:r>
              <a:rPr lang="hu-HU" dirty="0" err="1"/>
              <a:t>népszerűsíétésére</a:t>
            </a:r>
            <a:r>
              <a:rPr lang="hu-HU" baseline="0" dirty="0"/>
              <a:t> 1,6 </a:t>
            </a:r>
            <a:r>
              <a:rPr lang="hu-HU" baseline="0" dirty="0" err="1"/>
              <a:t>MrD</a:t>
            </a:r>
            <a:r>
              <a:rPr lang="hu-HU" baseline="0" dirty="0"/>
              <a:t> pályázat.  A munkáért projektre a Liga megkapta a pénzt, ők nyerhették meg VOSZ-</a:t>
            </a:r>
            <a:r>
              <a:rPr lang="hu-HU" baseline="0" dirty="0" err="1"/>
              <a:t>szal</a:t>
            </a:r>
            <a:r>
              <a:rPr lang="hu-HU" baseline="0" dirty="0"/>
              <a:t> konzorciumban. http://www.liganet.hu/page/88/artID/8866/html/az-uj-mt-hatasvizsgalata-zarokonferencia-modosulhat-a-munka-torvenykonyve.html</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34</a:t>
            </a:fld>
            <a:endParaRPr lang="hu-HU"/>
          </a:p>
        </p:txBody>
      </p:sp>
    </p:spTree>
    <p:extLst>
      <p:ext uri="{BB962C8B-B14F-4D97-AF65-F5344CB8AC3E}">
        <p14:creationId xmlns:p14="http://schemas.microsoft.com/office/powerpoint/2010/main" val="2143268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SZEF, MSZOSZ, Autonómok.</a:t>
            </a:r>
            <a:r>
              <a:rPr lang="hu-HU" baseline="0" dirty="0"/>
              <a: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35</a:t>
            </a:fld>
            <a:endParaRPr lang="hu-HU"/>
          </a:p>
        </p:txBody>
      </p:sp>
    </p:spTree>
    <p:extLst>
      <p:ext uri="{BB962C8B-B14F-4D97-AF65-F5344CB8AC3E}">
        <p14:creationId xmlns:p14="http://schemas.microsoft.com/office/powerpoint/2010/main" val="1175519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Tanulságra fókuszálni: kormányzati</a:t>
            </a:r>
            <a:r>
              <a:rPr lang="hu-HU" baseline="0" dirty="0"/>
              <a:t> filozófia és politika meghatározza az érdekegyeztetés alakulását.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4</a:t>
            </a:fld>
            <a:endParaRPr lang="hu-HU"/>
          </a:p>
        </p:txBody>
      </p:sp>
    </p:spTree>
    <p:extLst>
      <p:ext uri="{BB962C8B-B14F-4D97-AF65-F5344CB8AC3E}">
        <p14:creationId xmlns:p14="http://schemas.microsoft.com/office/powerpoint/2010/main" val="4064028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a:t>Tripartit</a:t>
            </a:r>
            <a:r>
              <a:rPr lang="hu-HU" baseline="0" dirty="0"/>
              <a:t> szervezet gondolataként, mint demokratikus szervezet ötletére alapulva jelent meg a Tanács megalakítása.</a:t>
            </a:r>
          </a:p>
          <a:p>
            <a:endParaRPr lang="hu-HU" baseline="0" dirty="0"/>
          </a:p>
          <a:p>
            <a:r>
              <a:rPr lang="hu-HU" baseline="0" dirty="0"/>
              <a:t>Halmos Csaba háromszor vitte be a kormány elé: először elzavarták, mert nem értették meg, hogy miről van szó (mi az, hogy ők majd egyeztetnek szakszervezettel, kamarával), másodszor azért, mert megértették (és megijedtek, hogy milyen hatalom marad), és csak harmadszor tudta elfogadtatni.  </a:t>
            </a:r>
            <a:endParaRPr lang="en-US"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5</a:t>
            </a:fld>
            <a:endParaRPr lang="hu-HU"/>
          </a:p>
        </p:txBody>
      </p:sp>
    </p:spTree>
    <p:extLst>
      <p:ext uri="{BB962C8B-B14F-4D97-AF65-F5344CB8AC3E}">
        <p14:creationId xmlns:p14="http://schemas.microsoft.com/office/powerpoint/2010/main" val="3314501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Erős legitimitás, kapcsolatrendszer, hogy mindhárman ott vannak. Tehát van párbeszéd a kormány és a</a:t>
            </a:r>
            <a:r>
              <a:rPr lang="hu-HU" baseline="0" dirty="0"/>
              <a:t> szakszervezetek, munkáltatók között. A párbeszéd segíti a békés átmenetet (nem ezen múlt, de hozzájárult.) Elég feszült a helyzet (polgárháború, háború), ennek is van szerepe, hogy békés az átmenet.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6</a:t>
            </a:fld>
            <a:endParaRPr lang="hu-HU"/>
          </a:p>
        </p:txBody>
      </p:sp>
    </p:spTree>
    <p:extLst>
      <p:ext uri="{BB962C8B-B14F-4D97-AF65-F5344CB8AC3E}">
        <p14:creationId xmlns:p14="http://schemas.microsoft.com/office/powerpoint/2010/main" val="234053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hu-HU" dirty="0"/>
              <a:t>Tanulságra fókuszálni: kormányzati</a:t>
            </a:r>
            <a:r>
              <a:rPr lang="hu-HU" baseline="0" dirty="0"/>
              <a:t> filozófia és politika meghatározza az érdekegyeztetés alakulását.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7</a:t>
            </a:fld>
            <a:endParaRPr lang="hu-HU"/>
          </a:p>
        </p:txBody>
      </p:sp>
    </p:spTree>
    <p:extLst>
      <p:ext uri="{BB962C8B-B14F-4D97-AF65-F5344CB8AC3E}">
        <p14:creationId xmlns:p14="http://schemas.microsoft.com/office/powerpoint/2010/main" val="287696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8</a:t>
            </a:fld>
            <a:endParaRPr lang="hu-HU"/>
          </a:p>
        </p:txBody>
      </p:sp>
    </p:spTree>
    <p:extLst>
      <p:ext uri="{BB962C8B-B14F-4D97-AF65-F5344CB8AC3E}">
        <p14:creationId xmlns:p14="http://schemas.microsoft.com/office/powerpoint/2010/main" val="109002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Antall</a:t>
            </a:r>
            <a:r>
              <a:rPr lang="hu-HU" baseline="0" dirty="0"/>
              <a:t> József és az MDF nyert. Antall nem szerette annyira a szakszervezetet. MDF nyert, ezt a kormányt bízta meg, ezért ők felelnek a gazdaság és az ország irányításáért, abba senki ne szóljon bele. De mivel  az OÉT nyugati mintát képviselő demokratikus szervezet, ezért nem lehetett megszüntetni (hogyan néz ez ki), „csak” átalakítani. </a:t>
            </a:r>
            <a:endParaRPr lang="en-US"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9</a:t>
            </a:fld>
            <a:endParaRPr lang="hu-HU"/>
          </a:p>
        </p:txBody>
      </p:sp>
    </p:spTree>
    <p:extLst>
      <p:ext uri="{BB962C8B-B14F-4D97-AF65-F5344CB8AC3E}">
        <p14:creationId xmlns:p14="http://schemas.microsoft.com/office/powerpoint/2010/main" val="3351287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773349" y="2099952"/>
            <a:ext cx="6250021" cy="721063"/>
          </a:xfrm>
          <a:prstGeom prst="rect">
            <a:avLst/>
          </a:prstGeom>
        </p:spPr>
        <p:txBody>
          <a:bodyPr lIns="0" tIns="0" rIns="0" bIns="0">
            <a:normAutofit/>
          </a:bodyPr>
          <a:lstStyle>
            <a:lvl1pPr algn="r">
              <a:defRPr sz="5000" b="1">
                <a:solidFill>
                  <a:schemeClr val="bg2"/>
                </a:solidFill>
                <a:latin typeface="Arial" panose="020B0604020202020204" pitchFamily="34" charset="0"/>
                <a:cs typeface="Arial" panose="020B0604020202020204" pitchFamily="34" charset="0"/>
              </a:defRPr>
            </a:lvl1pPr>
          </a:lstStyle>
          <a:p>
            <a:r>
              <a:rPr lang="hu-HU" dirty="0"/>
              <a:t>CÍM</a:t>
            </a:r>
          </a:p>
        </p:txBody>
      </p:sp>
      <p:sp>
        <p:nvSpPr>
          <p:cNvPr id="3" name="Alcím 2"/>
          <p:cNvSpPr>
            <a:spLocks noGrp="1"/>
          </p:cNvSpPr>
          <p:nvPr>
            <p:ph type="subTitle" idx="1" hasCustomPrompt="1"/>
          </p:nvPr>
        </p:nvSpPr>
        <p:spPr>
          <a:xfrm>
            <a:off x="1410513" y="2981528"/>
            <a:ext cx="5603132" cy="335604"/>
          </a:xfrm>
          <a:prstGeom prst="rect">
            <a:avLst/>
          </a:prstGeom>
        </p:spPr>
        <p:txBody>
          <a:bodyPr lIns="0" tIns="0" rIns="0" bIns="0" anchor="ctr" anchorCtr="0"/>
          <a:lstStyle>
            <a:lvl1pPr marL="0" indent="0" algn="r">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z="1800" b="1" dirty="0">
                <a:solidFill>
                  <a:schemeClr val="tx1">
                    <a:lumMod val="50000"/>
                    <a:lumOff val="50000"/>
                  </a:schemeClr>
                </a:solidFill>
                <a:latin typeface="Arial" panose="020B0604020202020204" pitchFamily="34" charset="0"/>
                <a:cs typeface="Arial" panose="020B0604020202020204" pitchFamily="34" charset="0"/>
              </a:rPr>
              <a:t>Előadó </a:t>
            </a:r>
            <a:endParaRPr lang="hu-HU" dirty="0"/>
          </a:p>
        </p:txBody>
      </p:sp>
    </p:spTree>
    <p:extLst>
      <p:ext uri="{BB962C8B-B14F-4D97-AF65-F5344CB8AC3E}">
        <p14:creationId xmlns:p14="http://schemas.microsoft.com/office/powerpoint/2010/main" val="3308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cím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0" y="2908570"/>
            <a:ext cx="7772400" cy="701675"/>
          </a:xfrm>
          <a:prstGeom prst="rect">
            <a:avLst/>
          </a:prstGeom>
        </p:spPr>
        <p:txBody>
          <a:bodyPr tIns="0" rIns="0"/>
          <a:lstStyle>
            <a:lvl1pPr algn="r">
              <a:defRPr sz="3600" b="1">
                <a:solidFill>
                  <a:schemeClr val="bg2"/>
                </a:solidFill>
              </a:defRPr>
            </a:lvl1pPr>
          </a:lstStyle>
          <a:p>
            <a:r>
              <a:rPr lang="hu-HU" dirty="0"/>
              <a:t>MINTACÍM SZERKESZTÉSE</a:t>
            </a:r>
          </a:p>
        </p:txBody>
      </p:sp>
      <p:sp>
        <p:nvSpPr>
          <p:cNvPr id="3" name="Alcím 2"/>
          <p:cNvSpPr>
            <a:spLocks noGrp="1"/>
          </p:cNvSpPr>
          <p:nvPr>
            <p:ph type="subTitle" idx="1"/>
          </p:nvPr>
        </p:nvSpPr>
        <p:spPr>
          <a:xfrm>
            <a:off x="1371600" y="3759740"/>
            <a:ext cx="6400800" cy="1752600"/>
          </a:xfrm>
          <a:prstGeom prst="rect">
            <a:avLst/>
          </a:prstGeom>
        </p:spPr>
        <p:txBody>
          <a:bodyPr lIns="0" tIns="0" rIns="0" bIns="0">
            <a:normAutofit/>
          </a:bodyPr>
          <a:lstStyle>
            <a:lvl1pPr marL="0" indent="0" algn="r">
              <a:buNone/>
              <a:defRPr>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hu-HU" dirty="0"/>
          </a:p>
        </p:txBody>
      </p:sp>
    </p:spTree>
    <p:extLst>
      <p:ext uri="{BB962C8B-B14F-4D97-AF65-F5344CB8AC3E}">
        <p14:creationId xmlns:p14="http://schemas.microsoft.com/office/powerpoint/2010/main" val="26448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57200" y="260665"/>
            <a:ext cx="8507288" cy="389525"/>
          </a:xfrm>
          <a:prstGeom prst="rect">
            <a:avLst/>
          </a:prstGeom>
        </p:spPr>
        <p:txBody>
          <a:bodyPr lIns="0" tIns="0" rIns="0" bIns="0" anchor="ctr" anchorCtr="0">
            <a:noAutofit/>
          </a:bodyPr>
          <a:lstStyle>
            <a:lvl1pPr algn="l">
              <a:defRPr sz="3600" b="1">
                <a:solidFill>
                  <a:schemeClr val="bg2"/>
                </a:solidFill>
                <a:latin typeface="+mj-lt"/>
              </a:defRPr>
            </a:lvl1pPr>
          </a:lstStyle>
          <a:p>
            <a:r>
              <a:rPr lang="hu-HU" dirty="0"/>
              <a:t>MINTACÍM SZERKESZTÉSE</a:t>
            </a:r>
          </a:p>
        </p:txBody>
      </p:sp>
      <p:cxnSp>
        <p:nvCxnSpPr>
          <p:cNvPr id="4" name="Egyenes összekötő 3"/>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Szöveg helye 3"/>
          <p:cNvSpPr>
            <a:spLocks noGrp="1"/>
          </p:cNvSpPr>
          <p:nvPr>
            <p:ph type="body" sz="half" idx="2" hasCustomPrompt="1"/>
          </p:nvPr>
        </p:nvSpPr>
        <p:spPr>
          <a:xfrm>
            <a:off x="457200" y="980736"/>
            <a:ext cx="8507288" cy="5256573"/>
          </a:xfrm>
          <a:prstGeom prst="rect">
            <a:avLst/>
          </a:prstGeom>
        </p:spPr>
        <p:txBody>
          <a:bodyPr lIns="0" tIns="0"/>
          <a:lstStyle>
            <a:lvl1pPr marL="0" indent="0">
              <a:buNone/>
              <a:defRPr sz="2400">
                <a:solidFill>
                  <a:schemeClr val="bg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
        <p:nvSpPr>
          <p:cNvPr id="5" name="Dia számának helye 5">
            <a:extLst>
              <a:ext uri="{FF2B5EF4-FFF2-40B4-BE49-F238E27FC236}">
                <a16:creationId xmlns:a16="http://schemas.microsoft.com/office/drawing/2014/main" id="{E0422FC8-637E-47FB-836A-20B4E7362425}"/>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r>
              <a:rPr lang="hu-HU" dirty="0"/>
              <a:t>/37</a:t>
            </a:r>
          </a:p>
        </p:txBody>
      </p:sp>
    </p:spTree>
    <p:extLst>
      <p:ext uri="{BB962C8B-B14F-4D97-AF65-F5344CB8AC3E}">
        <p14:creationId xmlns:p14="http://schemas.microsoft.com/office/powerpoint/2010/main" val="250356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gy objektu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p:nvPr>
        </p:nvSpPr>
        <p:spPr>
          <a:xfrm>
            <a:off x="457199" y="1177047"/>
            <a:ext cx="8229601" cy="4708187"/>
          </a:xfrm>
          <a:prstGeom prst="rect">
            <a:avLst/>
          </a:prstGeom>
        </p:spPr>
        <p:txBody>
          <a:bodyPr lIns="0"/>
          <a:lstStyle>
            <a:lvl1pPr marL="0" indent="0">
              <a:buNone/>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a:t>Mintaszöveg szerkesztése</a:t>
            </a:r>
          </a:p>
        </p:txBody>
      </p:sp>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4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Üres ala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rtalomrész">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hasCustomPrompt="1"/>
          </p:nvPr>
        </p:nvSpPr>
        <p:spPr>
          <a:xfrm>
            <a:off x="457200" y="1600200"/>
            <a:ext cx="4038600" cy="4525963"/>
          </a:xfrm>
          <a:prstGeom prst="rect">
            <a:avLst/>
          </a:prstGeom>
        </p:spPr>
        <p:txBody>
          <a:bodyPr lIns="0"/>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hasCustomPrompt="1"/>
          </p:nvPr>
        </p:nvSpPr>
        <p:spPr>
          <a:xfrm>
            <a:off x="4648200" y="1600200"/>
            <a:ext cx="4038600" cy="4525963"/>
          </a:xfrm>
          <a:prstGeom prst="rect">
            <a:avLst/>
          </a:prstGeom>
        </p:spPr>
        <p:txBody>
          <a:bodyPr/>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9" name="Egyenes összekötő 8"/>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1792288" y="4800600"/>
            <a:ext cx="5486400" cy="335604"/>
          </a:xfrm>
          <a:prstGeom prst="rect">
            <a:avLst/>
          </a:prstGeom>
        </p:spPr>
        <p:txBody>
          <a:bodyPr lIns="0" anchor="b"/>
          <a:lstStyle>
            <a:lvl1pPr algn="l">
              <a:defRPr sz="2000" b="1">
                <a:solidFill>
                  <a:schemeClr val="bg2"/>
                </a:solidFill>
              </a:defRPr>
            </a:lvl1pPr>
          </a:lstStyle>
          <a:p>
            <a:r>
              <a:rPr lang="hu-HU" dirty="0"/>
              <a:t>MINTACÍM SZERKESZTÉSE</a:t>
            </a:r>
          </a:p>
        </p:txBody>
      </p:sp>
      <p:sp>
        <p:nvSpPr>
          <p:cNvPr id="3" name="Kép hely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hu-HU" dirty="0"/>
          </a:p>
        </p:txBody>
      </p:sp>
      <p:sp>
        <p:nvSpPr>
          <p:cNvPr id="4" name="Szöveg helye 3"/>
          <p:cNvSpPr>
            <a:spLocks noGrp="1"/>
          </p:cNvSpPr>
          <p:nvPr>
            <p:ph type="body" sz="half" idx="2" hasCustomPrompt="1"/>
          </p:nvPr>
        </p:nvSpPr>
        <p:spPr>
          <a:xfrm>
            <a:off x="1792288" y="5136204"/>
            <a:ext cx="5486400" cy="804862"/>
          </a:xfrm>
          <a:prstGeom prst="rect">
            <a:avLst/>
          </a:prstGeom>
        </p:spPr>
        <p:txBody>
          <a:bodyPr lIns="0" tIns="0"/>
          <a:lstStyle>
            <a:lvl1pPr marL="0" indent="0">
              <a:buNone/>
              <a:defRPr sz="20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Tree>
    <p:extLst>
      <p:ext uri="{BB962C8B-B14F-4D97-AF65-F5344CB8AC3E}">
        <p14:creationId xmlns:p14="http://schemas.microsoft.com/office/powerpoint/2010/main" val="36072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fejező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04472" y="2812203"/>
            <a:ext cx="6624000" cy="612000"/>
          </a:xfrm>
          <a:prstGeom prst="rect">
            <a:avLst/>
          </a:prstGeom>
        </p:spPr>
        <p:txBody>
          <a:bodyPr lIns="0" tIns="0" rIns="0" bIns="0" anchor="ctr" anchorCtr="0"/>
          <a:lstStyle>
            <a:lvl1pPr algn="r">
              <a:defRPr sz="4000" b="1" cap="none">
                <a:solidFill>
                  <a:schemeClr val="bg2"/>
                </a:solidFill>
                <a:latin typeface="Arial" panose="020B0604020202020204" pitchFamily="34" charset="0"/>
                <a:cs typeface="Arial" panose="020B0604020202020204" pitchFamily="34" charset="0"/>
              </a:defRPr>
            </a:lvl1pPr>
          </a:lstStyle>
          <a:p>
            <a:r>
              <a:rPr lang="hu-HU" sz="3600" b="1" dirty="0">
                <a:solidFill>
                  <a:schemeClr val="bg2"/>
                </a:solidFill>
                <a:latin typeface="Futura Std Medium" pitchFamily="34" charset="0"/>
              </a:rPr>
              <a:t>Köszönöm a figyelmüket!</a:t>
            </a:r>
            <a:endParaRPr lang="hu-HU" dirty="0"/>
          </a:p>
        </p:txBody>
      </p:sp>
    </p:spTree>
    <p:extLst>
      <p:ext uri="{BB962C8B-B14F-4D97-AF65-F5344CB8AC3E}">
        <p14:creationId xmlns:p14="http://schemas.microsoft.com/office/powerpoint/2010/main" val="251681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47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image" Target="../media/image6.jpeg"/><Relationship Id="rId5" Type="http://schemas.openxmlformats.org/officeDocument/2006/relationships/diagramLayout" Target="../diagrams/layout1.xml"/><Relationship Id="rId10" Type="http://schemas.openxmlformats.org/officeDocument/2006/relationships/image" Target="../media/image5.png"/><Relationship Id="rId4" Type="http://schemas.openxmlformats.org/officeDocument/2006/relationships/diagramData" Target="../diagrams/data1.xml"/><Relationship Id="rId9"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ec.europa.eu/avservices/video/player.cfm?sitelang=en&amp;ref=I133251"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ím 1"/>
          <p:cNvSpPr>
            <a:spLocks noGrp="1"/>
          </p:cNvSpPr>
          <p:nvPr>
            <p:ph type="ctrTitle"/>
          </p:nvPr>
        </p:nvSpPr>
        <p:spPr bwMode="auto">
          <a:xfrm>
            <a:off x="395536" y="2327200"/>
            <a:ext cx="8512175" cy="1893888"/>
          </a:xfrm>
        </p:spPr>
        <p:txBody>
          <a:bodyPr wrap="square" lIns="91440" tIns="45720" rIns="91440" bIns="45720" numCol="1" anchorCtr="0" compatLnSpc="1">
            <a:prstTxWarp prst="textNoShape">
              <a:avLst/>
            </a:prstTxWarp>
            <a:normAutofit fontScale="90000"/>
          </a:bodyPr>
          <a:lstStyle/>
          <a:p>
            <a:pPr algn="ctr">
              <a:lnSpc>
                <a:spcPct val="150000"/>
              </a:lnSpc>
              <a:spcBef>
                <a:spcPts val="0"/>
              </a:spcBef>
            </a:pPr>
            <a:r>
              <a:rPr lang="hu-HU" sz="4000" dirty="0"/>
              <a:t>A munkaügyi kapcsolatok rendszere – 4. A munkaügyi kapcsolatok hazai gyakorlata</a:t>
            </a:r>
            <a:br>
              <a:rPr lang="hu-HU" sz="4000" dirty="0"/>
            </a:br>
            <a:endParaRPr lang="hu-HU" sz="5400" cap="none" dirty="0"/>
          </a:p>
        </p:txBody>
      </p:sp>
      <p:sp>
        <p:nvSpPr>
          <p:cNvPr id="15362" name="Alcím 2"/>
          <p:cNvSpPr>
            <a:spLocks noGrp="1"/>
          </p:cNvSpPr>
          <p:nvPr>
            <p:ph type="subTitle" idx="1"/>
          </p:nvPr>
        </p:nvSpPr>
        <p:spPr>
          <a:xfrm>
            <a:off x="474663" y="6134472"/>
            <a:ext cx="8669337" cy="723528"/>
          </a:xfrm>
        </p:spPr>
        <p:txBody>
          <a:bodyPr/>
          <a:lstStyle/>
          <a:p>
            <a:pPr algn="r"/>
            <a:r>
              <a:rPr lang="hu-HU" sz="2000" b="0" dirty="0">
                <a:solidFill>
                  <a:schemeClr val="accent2">
                    <a:lumMod val="50000"/>
                  </a:schemeClr>
                </a:solidFill>
              </a:rPr>
              <a:t>László Gyula, Sipos Norbert</a:t>
            </a:r>
          </a:p>
          <a:p>
            <a:pPr algn="r" eaLnBrk="1" hangingPunct="1"/>
            <a:endParaRPr lang="hu-HU" dirty="0"/>
          </a:p>
        </p:txBody>
      </p:sp>
    </p:spTree>
    <p:extLst>
      <p:ext uri="{BB962C8B-B14F-4D97-AF65-F5344CB8AC3E}">
        <p14:creationId xmlns:p14="http://schemas.microsoft.com/office/powerpoint/2010/main" val="26944712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D87AF47-D2B5-476D-A9FB-2D8D76446225}"/>
              </a:ext>
            </a:extLst>
          </p:cNvPr>
          <p:cNvSpPr>
            <a:spLocks noGrp="1"/>
          </p:cNvSpPr>
          <p:nvPr>
            <p:ph type="title"/>
          </p:nvPr>
        </p:nvSpPr>
        <p:spPr/>
        <p:txBody>
          <a:bodyPr/>
          <a:lstStyle/>
          <a:p>
            <a:r>
              <a:rPr lang="hu-HU" sz="3200" dirty="0"/>
              <a:t>A TB-választások eredményei, 1993. 05. </a:t>
            </a:r>
          </a:p>
        </p:txBody>
      </p:sp>
      <p:graphicFrame>
        <p:nvGraphicFramePr>
          <p:cNvPr id="5" name="Group 61">
            <a:extLst>
              <a:ext uri="{FF2B5EF4-FFF2-40B4-BE49-F238E27FC236}">
                <a16:creationId xmlns:a16="http://schemas.microsoft.com/office/drawing/2014/main" id="{A09F00E8-28E8-4CD2-B6EC-36F00164F0E3}"/>
              </a:ext>
            </a:extLst>
          </p:cNvPr>
          <p:cNvGraphicFramePr>
            <a:graphicFrameLocks/>
          </p:cNvGraphicFramePr>
          <p:nvPr>
            <p:extLst>
              <p:ext uri="{D42A27DB-BD31-4B8C-83A1-F6EECF244321}">
                <p14:modId xmlns:p14="http://schemas.microsoft.com/office/powerpoint/2010/main" val="2897863486"/>
              </p:ext>
            </p:extLst>
          </p:nvPr>
        </p:nvGraphicFramePr>
        <p:xfrm>
          <a:off x="250825" y="979741"/>
          <a:ext cx="8642350" cy="5212237"/>
        </p:xfrm>
        <a:graphic>
          <a:graphicData uri="http://schemas.openxmlformats.org/drawingml/2006/table">
            <a:tbl>
              <a:tblPr firstRow="1" firstCol="1" bandRow="1">
                <a:tableStyleId>{5C22544A-7EE6-4342-B048-85BDC9FD1C3A}</a:tableStyleId>
              </a:tblPr>
              <a:tblGrid>
                <a:gridCol w="1689100">
                  <a:extLst>
                    <a:ext uri="{9D8B030D-6E8A-4147-A177-3AD203B41FA5}">
                      <a16:colId xmlns:a16="http://schemas.microsoft.com/office/drawing/2014/main" val="20000"/>
                    </a:ext>
                  </a:extLst>
                </a:gridCol>
                <a:gridCol w="241617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2089150">
                  <a:extLst>
                    <a:ext uri="{9D8B030D-6E8A-4147-A177-3AD203B41FA5}">
                      <a16:colId xmlns:a16="http://schemas.microsoft.com/office/drawing/2014/main" val="20003"/>
                    </a:ext>
                  </a:extLst>
                </a:gridCol>
              </a:tblGrid>
              <a:tr h="898661">
                <a:tc>
                  <a:txBody>
                    <a:bodyPr/>
                    <a:lstStyle/>
                    <a:p>
                      <a:pPr marL="0" marR="0" lvl="0" indent="0" algn="l" defTabSz="914400" rtl="0" eaLnBrk="1" fontAlgn="base" latinLnBrk="0" hangingPunct="1">
                        <a:lnSpc>
                          <a:spcPct val="100000"/>
                        </a:lnSpc>
                        <a:spcBef>
                          <a:spcPct val="20000"/>
                        </a:spcBef>
                        <a:spcAft>
                          <a:spcPct val="0"/>
                        </a:spcAft>
                        <a:buClrTx/>
                        <a:buSzPct val="80000"/>
                        <a:buFont typeface="Wingdings" pitchFamily="2" charset="2"/>
                        <a:buNone/>
                        <a:tabLst/>
                      </a:pPr>
                      <a:endParaRPr kumimoji="0" lang="hu-HU" sz="2200" b="1" i="0" u="none" strike="noStrike" cap="none" normalizeH="0" baseline="0" dirty="0">
                        <a:ln>
                          <a:noFill/>
                        </a:ln>
                        <a:solidFill>
                          <a:srgbClr val="000168"/>
                        </a:solidFill>
                        <a:effectLst/>
                        <a:latin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1800" u="none" strike="noStrike" cap="none" normalizeH="0" baseline="0" dirty="0">
                          <a:ln>
                            <a:noFill/>
                          </a:ln>
                          <a:effectLst/>
                        </a:rPr>
                        <a:t>Nyugdíjbiztosítási önkormányzatok</a:t>
                      </a:r>
                      <a:endParaRPr kumimoji="0" lang="hu-HU" sz="1800" b="1" i="0" u="none" strike="noStrike" cap="none" normalizeH="0" baseline="0" dirty="0">
                        <a:ln>
                          <a:noFill/>
                        </a:ln>
                        <a:solidFill>
                          <a:srgbClr val="000168"/>
                        </a:solidFill>
                        <a:effectLst/>
                        <a:latin typeface="Times New Roman" pitchFamily="18" charset="0"/>
                      </a:endParaRPr>
                    </a:p>
                  </a:txBody>
                  <a:tcPr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1800" u="none" strike="noStrike" cap="none" normalizeH="0" baseline="0" dirty="0">
                          <a:ln>
                            <a:noFill/>
                          </a:ln>
                          <a:effectLst/>
                        </a:rPr>
                        <a:t>Egészségbiztosítási önkormányzatok</a:t>
                      </a:r>
                      <a:endParaRPr kumimoji="0" lang="hu-HU" sz="1800" b="1" i="0" u="none" strike="noStrike" cap="none" normalizeH="0" baseline="0" dirty="0">
                        <a:ln>
                          <a:noFill/>
                        </a:ln>
                        <a:solidFill>
                          <a:srgbClr val="000168"/>
                        </a:solidFill>
                        <a:effectLst/>
                        <a:latin typeface="Times New Roman" pitchFamily="18" charset="0"/>
                      </a:endParaRPr>
                    </a:p>
                  </a:txBody>
                  <a:tcPr anchor="ct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1800" u="none" strike="noStrike" cap="none" normalizeH="0" baseline="0" dirty="0">
                          <a:ln>
                            <a:noFill/>
                          </a:ln>
                          <a:effectLst/>
                        </a:rPr>
                        <a:t>Együtt</a:t>
                      </a:r>
                      <a:endParaRPr kumimoji="0" lang="hu-HU" sz="1800" b="1" i="0" u="none" strike="noStrike" cap="none" normalizeH="0" baseline="0" dirty="0">
                        <a:ln>
                          <a:noFill/>
                        </a:ln>
                        <a:solidFill>
                          <a:srgbClr val="000168"/>
                        </a:solidFill>
                        <a:effectLst/>
                        <a:latin typeface="Times New Roman" pitchFamily="18" charset="0"/>
                      </a:endParaRPr>
                    </a:p>
                  </a:txBody>
                  <a:tcPr anchor="ctr" horzOverflow="overflow"/>
                </a:tc>
                <a:extLst>
                  <a:ext uri="{0D108BD9-81ED-4DB2-BD59-A6C34878D82A}">
                    <a16:rowId xmlns:a16="http://schemas.microsoft.com/office/drawing/2014/main" val="10000"/>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ASZSZ</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4,8</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41300" algn="l"/>
                        </a:tabLst>
                      </a:pPr>
                      <a:r>
                        <a:rPr kumimoji="0" lang="hu-HU" sz="2400" u="none" strike="noStrike" cap="none" normalizeH="0" baseline="0">
                          <a:ln>
                            <a:noFill/>
                          </a:ln>
                          <a:effectLst/>
                        </a:rPr>
                        <a:t>5,3</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5,0</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1"/>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ÉSZT</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6,2</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6,8</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6,5</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2"/>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FSZDL</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10,1</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13,1</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11,6</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3"/>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MSZOSZ</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50,1</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45,2</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47,7</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4"/>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MOSZ</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10,9</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12,8</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11,9</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5"/>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SZEF</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10,6</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8,4</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9,5</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6"/>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Egyéb</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7,3</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8,4</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7,8</a:t>
                      </a:r>
                      <a:endParaRPr kumimoji="0" lang="hu-HU" sz="24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7"/>
                  </a:ext>
                </a:extLst>
              </a:tr>
              <a:tr h="539197">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200" u="none" strike="noStrike" cap="none" normalizeH="0" baseline="0">
                          <a:ln>
                            <a:noFill/>
                          </a:ln>
                          <a:effectLst/>
                        </a:rPr>
                        <a:t>Összesen</a:t>
                      </a:r>
                      <a:endParaRPr kumimoji="0" lang="hu-HU" sz="22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100,0</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a:ln>
                            <a:noFill/>
                          </a:ln>
                          <a:effectLst/>
                        </a:rPr>
                        <a:t>100,0</a:t>
                      </a:r>
                      <a:endParaRPr kumimoji="0" lang="hu-HU" sz="24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u="none" strike="noStrike" cap="none" normalizeH="0" baseline="0" dirty="0">
                          <a:ln>
                            <a:noFill/>
                          </a:ln>
                          <a:effectLst/>
                        </a:rPr>
                        <a:t>100,0</a:t>
                      </a:r>
                      <a:endParaRPr kumimoji="0" lang="hu-HU" sz="2400" b="1" i="0" u="none" strike="noStrike" cap="none" normalizeH="0" baseline="0" dirty="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8"/>
                  </a:ext>
                </a:extLst>
              </a:tr>
            </a:tbl>
          </a:graphicData>
        </a:graphic>
      </p:graphicFrame>
      <p:sp>
        <p:nvSpPr>
          <p:cNvPr id="3" name="Dia számának helye 2">
            <a:extLst>
              <a:ext uri="{FF2B5EF4-FFF2-40B4-BE49-F238E27FC236}">
                <a16:creationId xmlns:a16="http://schemas.microsoft.com/office/drawing/2014/main" id="{BC98BD69-89A0-4E3F-B5A1-B8311B2F26D4}"/>
              </a:ext>
            </a:extLst>
          </p:cNvPr>
          <p:cNvSpPr>
            <a:spLocks noGrp="1"/>
          </p:cNvSpPr>
          <p:nvPr>
            <p:ph type="sldNum" sz="quarter" idx="4"/>
          </p:nvPr>
        </p:nvSpPr>
        <p:spPr/>
        <p:txBody>
          <a:bodyPr/>
          <a:lstStyle/>
          <a:p>
            <a:fld id="{8D20C33D-EA57-4869-B900-AF436949CCB6}" type="slidenum">
              <a:rPr lang="hu-HU" smtClean="0"/>
              <a:pPr/>
              <a:t>10</a:t>
            </a:fld>
            <a:r>
              <a:rPr lang="hu-HU"/>
              <a:t>/37</a:t>
            </a:r>
            <a:endParaRPr lang="hu-HU" dirty="0"/>
          </a:p>
        </p:txBody>
      </p:sp>
    </p:spTree>
    <p:extLst>
      <p:ext uri="{BB962C8B-B14F-4D97-AF65-F5344CB8AC3E}">
        <p14:creationId xmlns:p14="http://schemas.microsoft.com/office/powerpoint/2010/main" val="317256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6B6C599-E077-41D2-AB0E-644245997709}"/>
              </a:ext>
            </a:extLst>
          </p:cNvPr>
          <p:cNvSpPr>
            <a:spLocks noGrp="1"/>
          </p:cNvSpPr>
          <p:nvPr>
            <p:ph type="title"/>
          </p:nvPr>
        </p:nvSpPr>
        <p:spPr/>
        <p:txBody>
          <a:bodyPr/>
          <a:lstStyle/>
          <a:p>
            <a:r>
              <a:rPr lang="hu-HU" dirty="0"/>
              <a:t>A részvételi választások, 1993 és 1995</a:t>
            </a:r>
          </a:p>
        </p:txBody>
      </p:sp>
      <p:graphicFrame>
        <p:nvGraphicFramePr>
          <p:cNvPr id="5" name="Group 91">
            <a:extLst>
              <a:ext uri="{FF2B5EF4-FFF2-40B4-BE49-F238E27FC236}">
                <a16:creationId xmlns:a16="http://schemas.microsoft.com/office/drawing/2014/main" id="{1F158DF4-92E0-4355-A2EC-596D86DAA11B}"/>
              </a:ext>
            </a:extLst>
          </p:cNvPr>
          <p:cNvGraphicFramePr>
            <a:graphicFrameLocks/>
          </p:cNvGraphicFramePr>
          <p:nvPr>
            <p:extLst/>
          </p:nvPr>
        </p:nvGraphicFramePr>
        <p:xfrm>
          <a:off x="179387" y="759135"/>
          <a:ext cx="8785225" cy="5983704"/>
        </p:xfrm>
        <a:graphic>
          <a:graphicData uri="http://schemas.openxmlformats.org/drawingml/2006/table">
            <a:tbl>
              <a:tblPr firstRow="1" firstCol="1" bandRow="1">
                <a:tableStyleId>{5C22544A-7EE6-4342-B048-85BDC9FD1C3A}</a:tableStyleId>
              </a:tblPr>
              <a:tblGrid>
                <a:gridCol w="2990850">
                  <a:extLst>
                    <a:ext uri="{9D8B030D-6E8A-4147-A177-3AD203B41FA5}">
                      <a16:colId xmlns:a16="http://schemas.microsoft.com/office/drawing/2014/main" val="20000"/>
                    </a:ext>
                  </a:extLst>
                </a:gridCol>
                <a:gridCol w="1546225">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1368425">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tblGrid>
              <a:tr h="479730">
                <a:tc rowSpan="2">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effectLst/>
                        </a:rPr>
                        <a:t>Országos szövetségek</a:t>
                      </a:r>
                      <a:endParaRPr kumimoji="0" lang="hu-HU" sz="2000" b="1" i="0" u="none" strike="noStrike" cap="none" normalizeH="0" baseline="0" dirty="0">
                        <a:ln>
                          <a:noFill/>
                        </a:ln>
                        <a:solidFill>
                          <a:srgbClr val="000168"/>
                        </a:solidFill>
                        <a:effectLst/>
                        <a:latin typeface="Times New Roman" pitchFamily="18" charset="0"/>
                      </a:endParaRPr>
                    </a:p>
                  </a:txBody>
                  <a:tcPr anchor="ctr" horzOverflow="overflow"/>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effectLst/>
                        </a:rPr>
                        <a:t>Közalkalmazotti tanácsok</a:t>
                      </a:r>
                      <a:endParaRPr kumimoji="0" lang="hu-HU" sz="2000" b="1" i="0" u="none" strike="noStrike" cap="none" normalizeH="0" baseline="0" dirty="0">
                        <a:ln>
                          <a:noFill/>
                        </a:ln>
                        <a:solidFill>
                          <a:srgbClr val="000168"/>
                        </a:solidFill>
                        <a:effectLst/>
                        <a:latin typeface="Times New Roman" pitchFamily="18" charset="0"/>
                      </a:endParaRPr>
                    </a:p>
                  </a:txBody>
                  <a:tcPr anchor="ctr" horzOverflow="overflow"/>
                </a:tc>
                <a:tc hMerge="1">
                  <a:txBody>
                    <a:bodyPr/>
                    <a:lstStyle/>
                    <a:p>
                      <a:endParaRPr lang="hu-HU"/>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Üzemi tanácsok</a:t>
                      </a:r>
                      <a:endParaRPr kumimoji="0" lang="hu-HU" sz="2000" b="1" i="0" u="none" strike="noStrike" cap="none" normalizeH="0" baseline="0">
                        <a:ln>
                          <a:noFill/>
                        </a:ln>
                        <a:solidFill>
                          <a:srgbClr val="000168"/>
                        </a:solidFill>
                        <a:effectLst/>
                        <a:latin typeface="Times New Roman" pitchFamily="18" charset="0"/>
                      </a:endParaRPr>
                    </a:p>
                  </a:txBody>
                  <a:tcPr anchor="ctr" horzOverflow="overflow"/>
                </a:tc>
                <a:tc hMerge="1">
                  <a:txBody>
                    <a:bodyPr/>
                    <a:lstStyle/>
                    <a:p>
                      <a:endParaRPr lang="hu-HU"/>
                    </a:p>
                  </a:txBody>
                  <a:tcPr/>
                </a:tc>
                <a:extLst>
                  <a:ext uri="{0D108BD9-81ED-4DB2-BD59-A6C34878D82A}">
                    <a16:rowId xmlns:a16="http://schemas.microsoft.com/office/drawing/2014/main" val="10000"/>
                  </a:ext>
                </a:extLst>
              </a:tr>
              <a:tr h="440222">
                <a:tc vMerge="1">
                  <a:txBody>
                    <a:bodyPr/>
                    <a:lstStyle/>
                    <a:p>
                      <a:endParaRPr lang="hu-H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solidFill>
                            <a:schemeClr val="bg1"/>
                          </a:solidFill>
                          <a:effectLst/>
                        </a:rPr>
                        <a:t>1993</a:t>
                      </a:r>
                      <a:endParaRPr kumimoji="0" lang="hu-HU" sz="2000" b="1" i="0" u="none" strike="noStrike" cap="none" normalizeH="0" baseline="0" dirty="0">
                        <a:ln>
                          <a:noFill/>
                        </a:ln>
                        <a:solidFill>
                          <a:schemeClr val="bg1"/>
                        </a:solidFill>
                        <a:effectLst/>
                        <a:latin typeface="Times New Roman" pitchFamily="18" charset="0"/>
                      </a:endParaRPr>
                    </a:p>
                  </a:txBody>
                  <a:tcPr anchor="ct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solidFill>
                            <a:schemeClr val="bg1"/>
                          </a:solidFill>
                          <a:effectLst/>
                        </a:rPr>
                        <a:t>1995</a:t>
                      </a:r>
                      <a:endParaRPr kumimoji="0" lang="hu-HU" sz="2000" b="1" i="0" u="none" strike="noStrike" cap="none" normalizeH="0" baseline="0" dirty="0">
                        <a:ln>
                          <a:noFill/>
                        </a:ln>
                        <a:solidFill>
                          <a:schemeClr val="bg1"/>
                        </a:solidFill>
                        <a:effectLst/>
                        <a:latin typeface="Times New Roman" pitchFamily="18" charset="0"/>
                      </a:endParaRPr>
                    </a:p>
                  </a:txBody>
                  <a:tcPr anchor="ct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solidFill>
                            <a:schemeClr val="bg1"/>
                          </a:solidFill>
                          <a:effectLst/>
                        </a:rPr>
                        <a:t>1993</a:t>
                      </a:r>
                      <a:endParaRPr kumimoji="0" lang="hu-HU" sz="2000" b="1" i="0" u="none" strike="noStrike" cap="none" normalizeH="0" baseline="0" dirty="0">
                        <a:ln>
                          <a:noFill/>
                        </a:ln>
                        <a:solidFill>
                          <a:schemeClr val="bg1"/>
                        </a:solidFill>
                        <a:effectLst/>
                        <a:latin typeface="Times New Roman" pitchFamily="18" charset="0"/>
                      </a:endParaRPr>
                    </a:p>
                  </a:txBody>
                  <a:tcPr anchor="ctr" horzOverflow="overflow">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solidFill>
                            <a:schemeClr val="bg1"/>
                          </a:solidFill>
                          <a:effectLst/>
                        </a:rPr>
                        <a:t>1995</a:t>
                      </a:r>
                      <a:endParaRPr kumimoji="0" lang="hu-HU" sz="2000" b="1" i="0" u="none" strike="noStrike" cap="none" normalizeH="0" baseline="0" dirty="0">
                        <a:ln>
                          <a:noFill/>
                        </a:ln>
                        <a:solidFill>
                          <a:schemeClr val="bg1"/>
                        </a:solidFill>
                        <a:effectLst/>
                        <a:latin typeface="Times New Roman" pitchFamily="18" charset="0"/>
                      </a:endParaRPr>
                    </a:p>
                  </a:txBody>
                  <a:tcPr anchor="ctr" horzOverflow="overflow">
                    <a:solidFill>
                      <a:schemeClr val="bg2"/>
                    </a:solidFill>
                  </a:tcPr>
                </a:tc>
                <a:extLst>
                  <a:ext uri="{0D108BD9-81ED-4DB2-BD59-A6C34878D82A}">
                    <a16:rowId xmlns:a16="http://schemas.microsoft.com/office/drawing/2014/main" val="10001"/>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ASZSZ</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0,5</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0,1</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18,57</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20,34</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2"/>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ÉSZT</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7,2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9,4</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0,66</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0,80</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3"/>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FSZDL</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4,9</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4,6</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5,66</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6,40</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4"/>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MSZOSZ</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9,4</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9,2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71,67</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66,56</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5"/>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MOSZ</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2,21</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2,47</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6"/>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SZEF</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49,1</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50,0</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0,02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0,07</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7"/>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Egyéb összesen</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28,7</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26,4</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1,22</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3,36</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8"/>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 KESZOSZ</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0,1</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09"/>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 Konföd. kívüli SZ</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2,1</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1,7</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10"/>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 Nem SZ-i jelöltek</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26,6</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24,6</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a:t>
                      </a:r>
                      <a:endParaRPr kumimoji="0" lang="hu-HU" sz="2000" b="1" i="0" u="none" strike="noStrike" cap="none" normalizeH="0" baseline="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11"/>
                  </a:ext>
                </a:extLst>
              </a:tr>
              <a:tr h="440222">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Összesen</a:t>
                      </a:r>
                      <a:endParaRPr kumimoji="0" lang="hu-HU" sz="2000" b="1" i="0" u="none" strike="noStrike" cap="none" normalizeH="0" baseline="0">
                        <a:ln>
                          <a:noFill/>
                        </a:ln>
                        <a:solidFill>
                          <a:srgbClr val="000168"/>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100,0</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99,9</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a:ln>
                            <a:noFill/>
                          </a:ln>
                          <a:effectLst/>
                        </a:rPr>
                        <a:t>100,00</a:t>
                      </a:r>
                      <a:endParaRPr kumimoji="0" lang="hu-HU" sz="2000" b="1" i="0" u="none" strike="noStrike" cap="none" normalizeH="0" baseline="0">
                        <a:ln>
                          <a:noFill/>
                        </a:ln>
                        <a:solidFill>
                          <a:schemeClr val="tx1"/>
                        </a:solidFill>
                        <a:effectLst/>
                        <a:latin typeface="Times New Roman" pitchFamily="18"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000" u="none" strike="noStrike" cap="none" normalizeH="0" baseline="0" dirty="0">
                          <a:ln>
                            <a:noFill/>
                          </a:ln>
                          <a:effectLst/>
                        </a:rPr>
                        <a:t>100,00</a:t>
                      </a:r>
                      <a:endParaRPr kumimoji="0" lang="hu-HU" sz="2000" b="1" i="0" u="none" strike="noStrike" cap="none" normalizeH="0" baseline="0" dirty="0">
                        <a:ln>
                          <a:noFill/>
                        </a:ln>
                        <a:solidFill>
                          <a:schemeClr val="tx1"/>
                        </a:solidFill>
                        <a:effectLst/>
                        <a:latin typeface="Times New Roman" pitchFamily="18" charset="0"/>
                      </a:endParaRPr>
                    </a:p>
                  </a:txBody>
                  <a:tcPr horzOverflow="overflow"/>
                </a:tc>
                <a:extLst>
                  <a:ext uri="{0D108BD9-81ED-4DB2-BD59-A6C34878D82A}">
                    <a16:rowId xmlns:a16="http://schemas.microsoft.com/office/drawing/2014/main" val="10012"/>
                  </a:ext>
                </a:extLst>
              </a:tr>
            </a:tbl>
          </a:graphicData>
        </a:graphic>
      </p:graphicFrame>
      <p:sp>
        <p:nvSpPr>
          <p:cNvPr id="3" name="Dia számának helye 2">
            <a:extLst>
              <a:ext uri="{FF2B5EF4-FFF2-40B4-BE49-F238E27FC236}">
                <a16:creationId xmlns:a16="http://schemas.microsoft.com/office/drawing/2014/main" id="{14912687-F181-4D1A-9DFC-4DBC32810724}"/>
              </a:ext>
            </a:extLst>
          </p:cNvPr>
          <p:cNvSpPr>
            <a:spLocks noGrp="1"/>
          </p:cNvSpPr>
          <p:nvPr>
            <p:ph type="sldNum" sz="quarter" idx="4"/>
          </p:nvPr>
        </p:nvSpPr>
        <p:spPr/>
        <p:txBody>
          <a:bodyPr/>
          <a:lstStyle/>
          <a:p>
            <a:fld id="{8D20C33D-EA57-4869-B900-AF436949CCB6}" type="slidenum">
              <a:rPr lang="hu-HU" smtClean="0"/>
              <a:pPr/>
              <a:t>11</a:t>
            </a:fld>
            <a:r>
              <a:rPr lang="hu-HU"/>
              <a:t>/37</a:t>
            </a:r>
            <a:endParaRPr lang="hu-HU" dirty="0"/>
          </a:p>
        </p:txBody>
      </p:sp>
    </p:spTree>
    <p:extLst>
      <p:ext uri="{BB962C8B-B14F-4D97-AF65-F5344CB8AC3E}">
        <p14:creationId xmlns:p14="http://schemas.microsoft.com/office/powerpoint/2010/main" val="338271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93AABF-F68E-4133-894B-FED673EB2EAE}"/>
              </a:ext>
            </a:extLst>
          </p:cNvPr>
          <p:cNvSpPr>
            <a:spLocks noGrp="1"/>
          </p:cNvSpPr>
          <p:nvPr>
            <p:ph type="title"/>
          </p:nvPr>
        </p:nvSpPr>
        <p:spPr/>
        <p:txBody>
          <a:bodyPr/>
          <a:lstStyle/>
          <a:p>
            <a:r>
              <a:rPr lang="hu-HU" dirty="0"/>
              <a:t>Érdekegyeztető Tanács, 1990-</a:t>
            </a:r>
          </a:p>
        </p:txBody>
      </p:sp>
      <p:sp>
        <p:nvSpPr>
          <p:cNvPr id="5" name="Téglalap 4">
            <a:extLst>
              <a:ext uri="{FF2B5EF4-FFF2-40B4-BE49-F238E27FC236}">
                <a16:creationId xmlns:a16="http://schemas.microsoft.com/office/drawing/2014/main" id="{FC9F07B6-92C5-4491-B6F8-B1F2DF17E22D}"/>
              </a:ext>
            </a:extLst>
          </p:cNvPr>
          <p:cNvSpPr/>
          <p:nvPr/>
        </p:nvSpPr>
        <p:spPr>
          <a:xfrm>
            <a:off x="373912" y="694437"/>
            <a:ext cx="8460110" cy="646331"/>
          </a:xfrm>
          <a:prstGeom prst="rect">
            <a:avLst/>
          </a:prstGeom>
        </p:spPr>
        <p:txBody>
          <a:bodyPr wrap="square">
            <a:spAutoFit/>
          </a:bodyPr>
          <a:lstStyle/>
          <a:p>
            <a:r>
              <a:rPr lang="hu-HU" b="1" dirty="0"/>
              <a:t>Kibővül</a:t>
            </a:r>
            <a:r>
              <a:rPr lang="hu-HU" dirty="0"/>
              <a:t>: új képviseleti szervezetek; munkaügy mellett gazdasági kérdések is; szakszerű döntés-előkészítő szervezeti háttér. </a:t>
            </a:r>
            <a:r>
              <a:rPr lang="hu-HU" b="1" dirty="0"/>
              <a:t>Szűkül</a:t>
            </a:r>
            <a:r>
              <a:rPr lang="hu-HU" dirty="0"/>
              <a:t>: már nem „Országos”.</a:t>
            </a:r>
          </a:p>
        </p:txBody>
      </p:sp>
      <p:sp>
        <p:nvSpPr>
          <p:cNvPr id="6" name="AutoShape 4">
            <a:extLst>
              <a:ext uri="{FF2B5EF4-FFF2-40B4-BE49-F238E27FC236}">
                <a16:creationId xmlns:a16="http://schemas.microsoft.com/office/drawing/2014/main" id="{0CC484AE-1E00-41CB-A2D3-33F26B41AFCB}"/>
              </a:ext>
            </a:extLst>
          </p:cNvPr>
          <p:cNvSpPr>
            <a:spLocks noChangeArrowheads="1"/>
          </p:cNvSpPr>
          <p:nvPr/>
        </p:nvSpPr>
        <p:spPr bwMode="auto">
          <a:xfrm>
            <a:off x="2843213" y="2420938"/>
            <a:ext cx="3529012" cy="2087562"/>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hu-HU"/>
          </a:p>
        </p:txBody>
      </p:sp>
      <p:sp>
        <p:nvSpPr>
          <p:cNvPr id="7" name="Text Box 5">
            <a:extLst>
              <a:ext uri="{FF2B5EF4-FFF2-40B4-BE49-F238E27FC236}">
                <a16:creationId xmlns:a16="http://schemas.microsoft.com/office/drawing/2014/main" id="{C729D294-8934-4AD0-A3B5-C0A591CE4C86}"/>
              </a:ext>
            </a:extLst>
          </p:cNvPr>
          <p:cNvSpPr txBox="1">
            <a:spLocks noChangeArrowheads="1"/>
          </p:cNvSpPr>
          <p:nvPr/>
        </p:nvSpPr>
        <p:spPr bwMode="auto">
          <a:xfrm>
            <a:off x="3635375" y="1700213"/>
            <a:ext cx="2016125" cy="519112"/>
          </a:xfrm>
          <a:prstGeom prst="rect">
            <a:avLst/>
          </a:prstGeom>
          <a:noFill/>
          <a:ln w="9525">
            <a:noFill/>
            <a:miter lim="800000"/>
            <a:headEnd/>
            <a:tailEnd/>
          </a:ln>
          <a:effectLst/>
        </p:spPr>
        <p:txBody>
          <a:bodyPr>
            <a:spAutoFit/>
          </a:bodyPr>
          <a:lstStyle/>
          <a:p>
            <a:pPr algn="ctr">
              <a:spcBef>
                <a:spcPct val="50000"/>
              </a:spcBef>
            </a:pPr>
            <a:r>
              <a:rPr lang="hu-HU" sz="2800" b="1">
                <a:latin typeface="Times New Roman" pitchFamily="18" charset="0"/>
              </a:rPr>
              <a:t>Kormány</a:t>
            </a:r>
          </a:p>
        </p:txBody>
      </p:sp>
      <p:sp>
        <p:nvSpPr>
          <p:cNvPr id="8" name="Text Box 6">
            <a:extLst>
              <a:ext uri="{FF2B5EF4-FFF2-40B4-BE49-F238E27FC236}">
                <a16:creationId xmlns:a16="http://schemas.microsoft.com/office/drawing/2014/main" id="{A3528FC7-E8B9-4F83-8A5C-B187F41B371A}"/>
              </a:ext>
            </a:extLst>
          </p:cNvPr>
          <p:cNvSpPr txBox="1">
            <a:spLocks noChangeArrowheads="1"/>
          </p:cNvSpPr>
          <p:nvPr/>
        </p:nvSpPr>
        <p:spPr bwMode="auto">
          <a:xfrm>
            <a:off x="1258888" y="4652963"/>
            <a:ext cx="2232025" cy="519112"/>
          </a:xfrm>
          <a:prstGeom prst="rect">
            <a:avLst/>
          </a:prstGeom>
          <a:noFill/>
          <a:ln w="9525">
            <a:noFill/>
            <a:miter lim="800000"/>
            <a:headEnd/>
            <a:tailEnd/>
          </a:ln>
          <a:effectLst/>
        </p:spPr>
        <p:txBody>
          <a:bodyPr>
            <a:spAutoFit/>
          </a:bodyPr>
          <a:lstStyle/>
          <a:p>
            <a:pPr>
              <a:spcBef>
                <a:spcPct val="50000"/>
              </a:spcBef>
            </a:pPr>
            <a:r>
              <a:rPr lang="hu-HU" sz="2800" b="1">
                <a:latin typeface="Times New Roman" pitchFamily="18" charset="0"/>
              </a:rPr>
              <a:t>Munkaadók</a:t>
            </a:r>
          </a:p>
        </p:txBody>
      </p:sp>
      <p:sp>
        <p:nvSpPr>
          <p:cNvPr id="9" name="Text Box 7">
            <a:extLst>
              <a:ext uri="{FF2B5EF4-FFF2-40B4-BE49-F238E27FC236}">
                <a16:creationId xmlns:a16="http://schemas.microsoft.com/office/drawing/2014/main" id="{F5A3B21E-A628-47D0-BD1C-744B57973F5B}"/>
              </a:ext>
            </a:extLst>
          </p:cNvPr>
          <p:cNvSpPr txBox="1">
            <a:spLocks noChangeArrowheads="1"/>
          </p:cNvSpPr>
          <p:nvPr/>
        </p:nvSpPr>
        <p:spPr bwMode="auto">
          <a:xfrm>
            <a:off x="5508625" y="4652963"/>
            <a:ext cx="2663825" cy="519112"/>
          </a:xfrm>
          <a:prstGeom prst="rect">
            <a:avLst/>
          </a:prstGeom>
          <a:noFill/>
          <a:ln w="9525">
            <a:noFill/>
            <a:miter lim="800000"/>
            <a:headEnd/>
            <a:tailEnd/>
          </a:ln>
          <a:effectLst/>
        </p:spPr>
        <p:txBody>
          <a:bodyPr>
            <a:spAutoFit/>
          </a:bodyPr>
          <a:lstStyle/>
          <a:p>
            <a:pPr>
              <a:spcBef>
                <a:spcPct val="50000"/>
              </a:spcBef>
            </a:pPr>
            <a:r>
              <a:rPr lang="hu-HU" sz="2800" b="1">
                <a:latin typeface="Times New Roman" pitchFamily="18" charset="0"/>
              </a:rPr>
              <a:t>Szakszervezetek</a:t>
            </a:r>
          </a:p>
        </p:txBody>
      </p:sp>
      <p:sp>
        <p:nvSpPr>
          <p:cNvPr id="10" name="Line 8">
            <a:extLst>
              <a:ext uri="{FF2B5EF4-FFF2-40B4-BE49-F238E27FC236}">
                <a16:creationId xmlns:a16="http://schemas.microsoft.com/office/drawing/2014/main" id="{13D5FE35-569F-4F4F-894E-2F26795B1802}"/>
              </a:ext>
            </a:extLst>
          </p:cNvPr>
          <p:cNvSpPr>
            <a:spLocks noChangeShapeType="1"/>
          </p:cNvSpPr>
          <p:nvPr/>
        </p:nvSpPr>
        <p:spPr bwMode="auto">
          <a:xfrm flipV="1">
            <a:off x="2700338" y="2420938"/>
            <a:ext cx="1727200" cy="2016125"/>
          </a:xfrm>
          <a:prstGeom prst="line">
            <a:avLst/>
          </a:prstGeom>
          <a:noFill/>
          <a:ln w="57150">
            <a:solidFill>
              <a:schemeClr val="accent3"/>
            </a:solidFill>
            <a:round/>
            <a:headEnd/>
            <a:tailEnd type="triangle" w="med" len="med"/>
          </a:ln>
          <a:effectLst/>
        </p:spPr>
        <p:txBody>
          <a:bodyPr/>
          <a:lstStyle/>
          <a:p>
            <a:endParaRPr lang="hu-HU"/>
          </a:p>
        </p:txBody>
      </p:sp>
      <p:sp>
        <p:nvSpPr>
          <p:cNvPr id="11" name="Line 9">
            <a:extLst>
              <a:ext uri="{FF2B5EF4-FFF2-40B4-BE49-F238E27FC236}">
                <a16:creationId xmlns:a16="http://schemas.microsoft.com/office/drawing/2014/main" id="{8D941516-FA21-430E-B651-672AA27CAF44}"/>
              </a:ext>
            </a:extLst>
          </p:cNvPr>
          <p:cNvSpPr>
            <a:spLocks noChangeShapeType="1"/>
          </p:cNvSpPr>
          <p:nvPr/>
        </p:nvSpPr>
        <p:spPr bwMode="auto">
          <a:xfrm flipH="1" flipV="1">
            <a:off x="4787900" y="2420938"/>
            <a:ext cx="1728788" cy="2016125"/>
          </a:xfrm>
          <a:prstGeom prst="line">
            <a:avLst/>
          </a:prstGeom>
          <a:noFill/>
          <a:ln w="57150">
            <a:solidFill>
              <a:schemeClr val="accent3"/>
            </a:solidFill>
            <a:round/>
            <a:headEnd/>
            <a:tailEnd type="triangle" w="med" len="med"/>
          </a:ln>
          <a:effectLst/>
        </p:spPr>
        <p:txBody>
          <a:bodyPr/>
          <a:lstStyle/>
          <a:p>
            <a:endParaRPr lang="hu-HU"/>
          </a:p>
        </p:txBody>
      </p:sp>
      <p:sp>
        <p:nvSpPr>
          <p:cNvPr id="12" name="Line 10">
            <a:extLst>
              <a:ext uri="{FF2B5EF4-FFF2-40B4-BE49-F238E27FC236}">
                <a16:creationId xmlns:a16="http://schemas.microsoft.com/office/drawing/2014/main" id="{97D4C6B3-571D-452B-A218-EB5BC7D21312}"/>
              </a:ext>
            </a:extLst>
          </p:cNvPr>
          <p:cNvSpPr>
            <a:spLocks noChangeShapeType="1"/>
          </p:cNvSpPr>
          <p:nvPr/>
        </p:nvSpPr>
        <p:spPr bwMode="auto">
          <a:xfrm>
            <a:off x="3635375" y="4868863"/>
            <a:ext cx="1512888" cy="0"/>
          </a:xfrm>
          <a:prstGeom prst="line">
            <a:avLst/>
          </a:prstGeom>
          <a:noFill/>
          <a:ln w="57150">
            <a:solidFill>
              <a:srgbClr val="FF0066"/>
            </a:solidFill>
            <a:round/>
            <a:headEnd/>
            <a:tailEnd type="triangle" w="med" len="med"/>
          </a:ln>
          <a:effectLst/>
        </p:spPr>
        <p:txBody>
          <a:bodyPr/>
          <a:lstStyle/>
          <a:p>
            <a:endParaRPr lang="hu-HU"/>
          </a:p>
        </p:txBody>
      </p:sp>
      <p:sp>
        <p:nvSpPr>
          <p:cNvPr id="13" name="Line 11">
            <a:extLst>
              <a:ext uri="{FF2B5EF4-FFF2-40B4-BE49-F238E27FC236}">
                <a16:creationId xmlns:a16="http://schemas.microsoft.com/office/drawing/2014/main" id="{6F04A61C-E601-4CB9-AB45-80F2D5AB788F}"/>
              </a:ext>
            </a:extLst>
          </p:cNvPr>
          <p:cNvSpPr>
            <a:spLocks noChangeShapeType="1"/>
          </p:cNvSpPr>
          <p:nvPr/>
        </p:nvSpPr>
        <p:spPr bwMode="auto">
          <a:xfrm>
            <a:off x="5219700" y="2420938"/>
            <a:ext cx="1800225" cy="2087562"/>
          </a:xfrm>
          <a:prstGeom prst="line">
            <a:avLst/>
          </a:prstGeom>
          <a:noFill/>
          <a:ln w="57150">
            <a:solidFill>
              <a:srgbClr val="FF0066"/>
            </a:solidFill>
            <a:round/>
            <a:headEnd/>
            <a:tailEnd type="triangle" w="med" len="med"/>
          </a:ln>
          <a:effectLst/>
        </p:spPr>
        <p:txBody>
          <a:bodyPr/>
          <a:lstStyle/>
          <a:p>
            <a:endParaRPr lang="hu-HU"/>
          </a:p>
        </p:txBody>
      </p:sp>
      <p:sp>
        <p:nvSpPr>
          <p:cNvPr id="14" name="Line 12">
            <a:extLst>
              <a:ext uri="{FF2B5EF4-FFF2-40B4-BE49-F238E27FC236}">
                <a16:creationId xmlns:a16="http://schemas.microsoft.com/office/drawing/2014/main" id="{3AD9E117-6DB2-4613-8896-724A118EEF90}"/>
              </a:ext>
            </a:extLst>
          </p:cNvPr>
          <p:cNvSpPr>
            <a:spLocks noChangeShapeType="1"/>
          </p:cNvSpPr>
          <p:nvPr/>
        </p:nvSpPr>
        <p:spPr bwMode="auto">
          <a:xfrm flipH="1">
            <a:off x="2411413" y="2349500"/>
            <a:ext cx="1873250" cy="2087563"/>
          </a:xfrm>
          <a:prstGeom prst="line">
            <a:avLst/>
          </a:prstGeom>
          <a:noFill/>
          <a:ln w="57150" cap="rnd">
            <a:solidFill>
              <a:schemeClr val="accent3"/>
            </a:solidFill>
            <a:prstDash val="sysDot"/>
            <a:round/>
            <a:headEnd/>
            <a:tailEnd type="triangle" w="med" len="med"/>
          </a:ln>
          <a:effectLst/>
        </p:spPr>
        <p:txBody>
          <a:bodyPr/>
          <a:lstStyle/>
          <a:p>
            <a:endParaRPr lang="hu-HU"/>
          </a:p>
        </p:txBody>
      </p:sp>
      <p:sp>
        <p:nvSpPr>
          <p:cNvPr id="15" name="Line 13">
            <a:extLst>
              <a:ext uri="{FF2B5EF4-FFF2-40B4-BE49-F238E27FC236}">
                <a16:creationId xmlns:a16="http://schemas.microsoft.com/office/drawing/2014/main" id="{89E80FD3-AE43-4DC3-B4FB-97D91A1FD55E}"/>
              </a:ext>
            </a:extLst>
          </p:cNvPr>
          <p:cNvSpPr>
            <a:spLocks noChangeShapeType="1"/>
          </p:cNvSpPr>
          <p:nvPr/>
        </p:nvSpPr>
        <p:spPr bwMode="auto">
          <a:xfrm>
            <a:off x="4932363" y="2349500"/>
            <a:ext cx="1800225" cy="2159000"/>
          </a:xfrm>
          <a:prstGeom prst="line">
            <a:avLst/>
          </a:prstGeom>
          <a:noFill/>
          <a:ln w="57150" cap="rnd">
            <a:solidFill>
              <a:schemeClr val="accent3"/>
            </a:solidFill>
            <a:prstDash val="sysDot"/>
            <a:round/>
            <a:headEnd/>
            <a:tailEnd type="triangle" w="med" len="med"/>
          </a:ln>
          <a:effectLst/>
        </p:spPr>
        <p:txBody>
          <a:bodyPr/>
          <a:lstStyle/>
          <a:p>
            <a:endParaRPr lang="hu-HU"/>
          </a:p>
        </p:txBody>
      </p:sp>
      <p:sp>
        <p:nvSpPr>
          <p:cNvPr id="16" name="Körbe nyíl 1">
            <a:extLst>
              <a:ext uri="{FF2B5EF4-FFF2-40B4-BE49-F238E27FC236}">
                <a16:creationId xmlns:a16="http://schemas.microsoft.com/office/drawing/2014/main" id="{C068FE82-E012-4E69-913C-2737E5056441}"/>
              </a:ext>
            </a:extLst>
          </p:cNvPr>
          <p:cNvSpPr/>
          <p:nvPr/>
        </p:nvSpPr>
        <p:spPr>
          <a:xfrm rot="7848886">
            <a:off x="7438776" y="4192414"/>
            <a:ext cx="864096" cy="1440209"/>
          </a:xfrm>
          <a:prstGeom prst="circular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 name="Dia számának helye 2">
            <a:extLst>
              <a:ext uri="{FF2B5EF4-FFF2-40B4-BE49-F238E27FC236}">
                <a16:creationId xmlns:a16="http://schemas.microsoft.com/office/drawing/2014/main" id="{85D8937C-5D90-49E9-8531-0D6C9F74E392}"/>
              </a:ext>
            </a:extLst>
          </p:cNvPr>
          <p:cNvSpPr>
            <a:spLocks noGrp="1"/>
          </p:cNvSpPr>
          <p:nvPr>
            <p:ph type="sldNum" sz="quarter" idx="4"/>
          </p:nvPr>
        </p:nvSpPr>
        <p:spPr/>
        <p:txBody>
          <a:bodyPr/>
          <a:lstStyle/>
          <a:p>
            <a:fld id="{8D20C33D-EA57-4869-B900-AF436949CCB6}" type="slidenum">
              <a:rPr lang="hu-HU" smtClean="0"/>
              <a:pPr/>
              <a:t>12</a:t>
            </a:fld>
            <a:r>
              <a:rPr lang="hu-HU"/>
              <a:t>/37</a:t>
            </a:r>
            <a:endParaRPr lang="hu-HU" dirty="0"/>
          </a:p>
        </p:txBody>
      </p:sp>
    </p:spTree>
    <p:extLst>
      <p:ext uri="{BB962C8B-B14F-4D97-AF65-F5344CB8AC3E}">
        <p14:creationId xmlns:p14="http://schemas.microsoft.com/office/powerpoint/2010/main" val="380015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6246BF3-6726-4C1B-B6A4-0BDE2085173C}"/>
              </a:ext>
            </a:extLst>
          </p:cNvPr>
          <p:cNvSpPr>
            <a:spLocks noGrp="1"/>
          </p:cNvSpPr>
          <p:nvPr>
            <p:ph type="title"/>
          </p:nvPr>
        </p:nvSpPr>
        <p:spPr/>
        <p:txBody>
          <a:bodyPr/>
          <a:lstStyle/>
          <a:p>
            <a:r>
              <a:rPr lang="hu-HU" dirty="0"/>
              <a:t>Munkaadói szövetségek az ÉT-ben</a:t>
            </a:r>
          </a:p>
        </p:txBody>
      </p:sp>
      <p:pic>
        <p:nvPicPr>
          <p:cNvPr id="6" name="Kép 5">
            <a:extLst>
              <a:ext uri="{FF2B5EF4-FFF2-40B4-BE49-F238E27FC236}">
                <a16:creationId xmlns:a16="http://schemas.microsoft.com/office/drawing/2014/main" id="{F1646936-AA85-4D7D-A2D3-CB5DC0DD4AF8}"/>
              </a:ext>
            </a:extLst>
          </p:cNvPr>
          <p:cNvPicPr>
            <a:picLocks noChangeAspect="1"/>
          </p:cNvPicPr>
          <p:nvPr/>
        </p:nvPicPr>
        <p:blipFill>
          <a:blip r:embed="rId3"/>
          <a:stretch>
            <a:fillRect/>
          </a:stretch>
        </p:blipFill>
        <p:spPr>
          <a:xfrm>
            <a:off x="457200" y="867026"/>
            <a:ext cx="1657350" cy="1009650"/>
          </a:xfrm>
          <a:prstGeom prst="rect">
            <a:avLst/>
          </a:prstGeom>
        </p:spPr>
      </p:pic>
      <p:pic>
        <p:nvPicPr>
          <p:cNvPr id="7" name="Kép 6">
            <a:extLst>
              <a:ext uri="{FF2B5EF4-FFF2-40B4-BE49-F238E27FC236}">
                <a16:creationId xmlns:a16="http://schemas.microsoft.com/office/drawing/2014/main" id="{6D736FEB-3E23-42FA-B0E4-C6DED6A7DB69}"/>
              </a:ext>
            </a:extLst>
          </p:cNvPr>
          <p:cNvPicPr>
            <a:picLocks noChangeAspect="1"/>
          </p:cNvPicPr>
          <p:nvPr/>
        </p:nvPicPr>
        <p:blipFill>
          <a:blip r:embed="rId4">
            <a:clrChange>
              <a:clrFrom>
                <a:srgbClr val="F9F7F4"/>
              </a:clrFrom>
              <a:clrTo>
                <a:srgbClr val="F9F7F4">
                  <a:alpha val="0"/>
                </a:srgbClr>
              </a:clrTo>
            </a:clrChange>
          </a:blip>
          <a:stretch>
            <a:fillRect/>
          </a:stretch>
        </p:blipFill>
        <p:spPr>
          <a:xfrm>
            <a:off x="2915816" y="764704"/>
            <a:ext cx="1503412" cy="1214294"/>
          </a:xfrm>
          <a:prstGeom prst="rect">
            <a:avLst/>
          </a:prstGeom>
        </p:spPr>
      </p:pic>
      <p:sp>
        <p:nvSpPr>
          <p:cNvPr id="8" name="Téglalap 7">
            <a:extLst>
              <a:ext uri="{FF2B5EF4-FFF2-40B4-BE49-F238E27FC236}">
                <a16:creationId xmlns:a16="http://schemas.microsoft.com/office/drawing/2014/main" id="{28C016D0-99EB-48B2-85A7-6C5BD652C5EB}"/>
              </a:ext>
            </a:extLst>
          </p:cNvPr>
          <p:cNvSpPr/>
          <p:nvPr/>
        </p:nvSpPr>
        <p:spPr>
          <a:xfrm>
            <a:off x="4538863" y="1048685"/>
            <a:ext cx="4572000" cy="646331"/>
          </a:xfrm>
          <a:prstGeom prst="rect">
            <a:avLst/>
          </a:prstGeom>
        </p:spPr>
        <p:txBody>
          <a:bodyPr>
            <a:spAutoFit/>
          </a:bodyPr>
          <a:lstStyle/>
          <a:p>
            <a:r>
              <a:rPr lang="hu-HU" b="1" dirty="0">
                <a:latin typeface="Times New Roman" pitchFamily="18" charset="0"/>
              </a:rPr>
              <a:t>Általános Fogyasztási és Értékesítési Szövetkezetek Országos Szövetsége </a:t>
            </a:r>
            <a:endParaRPr lang="hu-HU" dirty="0"/>
          </a:p>
        </p:txBody>
      </p:sp>
      <p:sp>
        <p:nvSpPr>
          <p:cNvPr id="9" name="Téglalap 8">
            <a:extLst>
              <a:ext uri="{FF2B5EF4-FFF2-40B4-BE49-F238E27FC236}">
                <a16:creationId xmlns:a16="http://schemas.microsoft.com/office/drawing/2014/main" id="{113D7400-1F32-4729-A7D2-B3172278D11D}"/>
              </a:ext>
            </a:extLst>
          </p:cNvPr>
          <p:cNvSpPr/>
          <p:nvPr/>
        </p:nvSpPr>
        <p:spPr>
          <a:xfrm>
            <a:off x="3131840" y="1305491"/>
            <a:ext cx="1080120" cy="389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10" name="Kép 9">
            <a:extLst>
              <a:ext uri="{FF2B5EF4-FFF2-40B4-BE49-F238E27FC236}">
                <a16:creationId xmlns:a16="http://schemas.microsoft.com/office/drawing/2014/main" id="{6075A8AE-F0E5-492A-BD41-EA422361725E}"/>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r="-196"/>
          <a:stretch/>
        </p:blipFill>
        <p:spPr>
          <a:xfrm>
            <a:off x="206480" y="1930440"/>
            <a:ext cx="2309544" cy="1320435"/>
          </a:xfrm>
          <a:prstGeom prst="rect">
            <a:avLst/>
          </a:prstGeom>
        </p:spPr>
      </p:pic>
      <p:pic>
        <p:nvPicPr>
          <p:cNvPr id="12" name="Kép 11">
            <a:extLst>
              <a:ext uri="{FF2B5EF4-FFF2-40B4-BE49-F238E27FC236}">
                <a16:creationId xmlns:a16="http://schemas.microsoft.com/office/drawing/2014/main" id="{ED400F8E-93DA-4CC4-8E0D-0018CFB4C81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790999" y="1978998"/>
            <a:ext cx="1747864" cy="1335368"/>
          </a:xfrm>
          <a:prstGeom prst="rect">
            <a:avLst/>
          </a:prstGeom>
        </p:spPr>
      </p:pic>
      <p:sp>
        <p:nvSpPr>
          <p:cNvPr id="13" name="Téglalap 12">
            <a:extLst>
              <a:ext uri="{FF2B5EF4-FFF2-40B4-BE49-F238E27FC236}">
                <a16:creationId xmlns:a16="http://schemas.microsoft.com/office/drawing/2014/main" id="{59D1786B-32BB-4F9F-B425-270F6CD2C9AE}"/>
              </a:ext>
            </a:extLst>
          </p:cNvPr>
          <p:cNvSpPr/>
          <p:nvPr/>
        </p:nvSpPr>
        <p:spPr>
          <a:xfrm>
            <a:off x="4710844" y="2020685"/>
            <a:ext cx="2810617" cy="1200329"/>
          </a:xfrm>
          <a:prstGeom prst="rect">
            <a:avLst/>
          </a:prstGeom>
        </p:spPr>
        <p:txBody>
          <a:bodyPr wrap="square">
            <a:spAutoFit/>
          </a:bodyPr>
          <a:lstStyle/>
          <a:p>
            <a:r>
              <a:rPr lang="hu-HU" dirty="0"/>
              <a:t>Kereskedők és Vendéglátók Országos Érdekképviseleti Szövetsége</a:t>
            </a:r>
          </a:p>
        </p:txBody>
      </p:sp>
      <p:pic>
        <p:nvPicPr>
          <p:cNvPr id="14" name="Kép 13">
            <a:extLst>
              <a:ext uri="{FF2B5EF4-FFF2-40B4-BE49-F238E27FC236}">
                <a16:creationId xmlns:a16="http://schemas.microsoft.com/office/drawing/2014/main" id="{8D2459C3-4B46-4B14-BE64-7932C33CC42F}"/>
              </a:ext>
            </a:extLst>
          </p:cNvPr>
          <p:cNvPicPr>
            <a:picLocks noChangeAspect="1"/>
          </p:cNvPicPr>
          <p:nvPr/>
        </p:nvPicPr>
        <p:blipFill>
          <a:blip r:embed="rId7" cstate="email">
            <a:clrChange>
              <a:clrFrom>
                <a:srgbClr val="000000"/>
              </a:clrFrom>
              <a:clrTo>
                <a:srgbClr val="000000">
                  <a:alpha val="0"/>
                </a:srgbClr>
              </a:clrTo>
            </a:clrChange>
            <a:extLst>
              <a:ext uri="{28A0092B-C50C-407E-A947-70E740481C1C}">
                <a14:useLocalDpi xmlns:a14="http://schemas.microsoft.com/office/drawing/2010/main"/>
              </a:ext>
            </a:extLst>
          </a:blip>
          <a:stretch>
            <a:fillRect/>
          </a:stretch>
        </p:blipFill>
        <p:spPr>
          <a:xfrm>
            <a:off x="6932285" y="2590657"/>
            <a:ext cx="2040011" cy="2023691"/>
          </a:xfrm>
          <a:prstGeom prst="rect">
            <a:avLst/>
          </a:prstGeom>
        </p:spPr>
      </p:pic>
      <p:pic>
        <p:nvPicPr>
          <p:cNvPr id="17" name="Kép 16">
            <a:extLst>
              <a:ext uri="{FF2B5EF4-FFF2-40B4-BE49-F238E27FC236}">
                <a16:creationId xmlns:a16="http://schemas.microsoft.com/office/drawing/2014/main" id="{69104873-AE79-4208-AEC7-C85148D3F5A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915" y="3493363"/>
            <a:ext cx="2342727" cy="1447805"/>
          </a:xfrm>
          <a:prstGeom prst="rect">
            <a:avLst/>
          </a:prstGeom>
        </p:spPr>
      </p:pic>
      <p:sp>
        <p:nvSpPr>
          <p:cNvPr id="18" name="Téglalap 17">
            <a:extLst>
              <a:ext uri="{FF2B5EF4-FFF2-40B4-BE49-F238E27FC236}">
                <a16:creationId xmlns:a16="http://schemas.microsoft.com/office/drawing/2014/main" id="{985DE6C0-BED0-43D3-B6B7-1FE51B58D38F}"/>
              </a:ext>
            </a:extLst>
          </p:cNvPr>
          <p:cNvSpPr/>
          <p:nvPr/>
        </p:nvSpPr>
        <p:spPr>
          <a:xfrm>
            <a:off x="2464096" y="3818838"/>
            <a:ext cx="1747864" cy="646331"/>
          </a:xfrm>
          <a:prstGeom prst="rect">
            <a:avLst/>
          </a:prstGeom>
        </p:spPr>
        <p:txBody>
          <a:bodyPr wrap="square">
            <a:spAutoFit/>
          </a:bodyPr>
          <a:lstStyle/>
          <a:p>
            <a:r>
              <a:rPr lang="hu-HU" b="1" dirty="0">
                <a:latin typeface="Times New Roman" pitchFamily="18" charset="0"/>
              </a:rPr>
              <a:t>Magyar Iparszövetség </a:t>
            </a:r>
            <a:endParaRPr lang="hu-HU" dirty="0"/>
          </a:p>
        </p:txBody>
      </p:sp>
      <p:sp>
        <p:nvSpPr>
          <p:cNvPr id="19" name="Téglalap 18">
            <a:extLst>
              <a:ext uri="{FF2B5EF4-FFF2-40B4-BE49-F238E27FC236}">
                <a16:creationId xmlns:a16="http://schemas.microsoft.com/office/drawing/2014/main" id="{EE70706F-4B7F-406B-ADDD-0BEC56D7BCEE}"/>
              </a:ext>
            </a:extLst>
          </p:cNvPr>
          <p:cNvSpPr/>
          <p:nvPr/>
        </p:nvSpPr>
        <p:spPr>
          <a:xfrm>
            <a:off x="4368288" y="3598348"/>
            <a:ext cx="1747864" cy="1200329"/>
          </a:xfrm>
          <a:prstGeom prst="rect">
            <a:avLst/>
          </a:prstGeom>
        </p:spPr>
        <p:txBody>
          <a:bodyPr wrap="square">
            <a:spAutoFit/>
          </a:bodyPr>
          <a:lstStyle/>
          <a:p>
            <a:pPr algn="ctr"/>
            <a:r>
              <a:rPr lang="hu-HU" b="1" dirty="0">
                <a:latin typeface="Times New Roman" pitchFamily="18" charset="0"/>
              </a:rPr>
              <a:t>MMSZ - Magyar Munkaadói Szövetség </a:t>
            </a:r>
            <a:endParaRPr lang="hu-HU" dirty="0"/>
          </a:p>
        </p:txBody>
      </p:sp>
      <p:pic>
        <p:nvPicPr>
          <p:cNvPr id="20" name="Kép 19">
            <a:extLst>
              <a:ext uri="{FF2B5EF4-FFF2-40B4-BE49-F238E27FC236}">
                <a16:creationId xmlns:a16="http://schemas.microsoft.com/office/drawing/2014/main" id="{D22C38F7-C97C-4E91-AEEC-DFCB73D73940}"/>
              </a:ext>
            </a:extLst>
          </p:cNvPr>
          <p:cNvPicPr>
            <a:picLocks noChangeAspect="1"/>
          </p:cNvPicPr>
          <p:nvPr/>
        </p:nvPicPr>
        <p:blipFill>
          <a:blip r:embed="rId9"/>
          <a:stretch>
            <a:fillRect/>
          </a:stretch>
        </p:blipFill>
        <p:spPr>
          <a:xfrm>
            <a:off x="5322560" y="4913415"/>
            <a:ext cx="1609725" cy="1571625"/>
          </a:xfrm>
          <a:prstGeom prst="rect">
            <a:avLst/>
          </a:prstGeom>
        </p:spPr>
      </p:pic>
      <p:pic>
        <p:nvPicPr>
          <p:cNvPr id="21" name="Kép 20">
            <a:extLst>
              <a:ext uri="{FF2B5EF4-FFF2-40B4-BE49-F238E27FC236}">
                <a16:creationId xmlns:a16="http://schemas.microsoft.com/office/drawing/2014/main" id="{9E24A262-9AA1-4686-A798-16819ABEDA4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875720" y="5022947"/>
            <a:ext cx="2336240" cy="1352560"/>
          </a:xfrm>
          <a:prstGeom prst="rect">
            <a:avLst/>
          </a:prstGeom>
        </p:spPr>
      </p:pic>
      <p:sp>
        <p:nvSpPr>
          <p:cNvPr id="3" name="Dia számának helye 2">
            <a:extLst>
              <a:ext uri="{FF2B5EF4-FFF2-40B4-BE49-F238E27FC236}">
                <a16:creationId xmlns:a16="http://schemas.microsoft.com/office/drawing/2014/main" id="{4AAC7881-1A3C-4DCA-A42D-D5EF4EE25DA7}"/>
              </a:ext>
            </a:extLst>
          </p:cNvPr>
          <p:cNvSpPr>
            <a:spLocks noGrp="1"/>
          </p:cNvSpPr>
          <p:nvPr>
            <p:ph type="sldNum" sz="quarter" idx="4"/>
          </p:nvPr>
        </p:nvSpPr>
        <p:spPr/>
        <p:txBody>
          <a:bodyPr/>
          <a:lstStyle/>
          <a:p>
            <a:fld id="{8D20C33D-EA57-4869-B900-AF436949CCB6}" type="slidenum">
              <a:rPr lang="hu-HU" smtClean="0"/>
              <a:pPr/>
              <a:t>13</a:t>
            </a:fld>
            <a:r>
              <a:rPr lang="hu-HU"/>
              <a:t>/37</a:t>
            </a:r>
            <a:endParaRPr lang="hu-HU" dirty="0"/>
          </a:p>
        </p:txBody>
      </p:sp>
    </p:spTree>
    <p:extLst>
      <p:ext uri="{BB962C8B-B14F-4D97-AF65-F5344CB8AC3E}">
        <p14:creationId xmlns:p14="http://schemas.microsoft.com/office/powerpoint/2010/main" val="216415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8" name="Kép 17">
            <a:extLst>
              <a:ext uri="{FF2B5EF4-FFF2-40B4-BE49-F238E27FC236}">
                <a16:creationId xmlns:a16="http://schemas.microsoft.com/office/drawing/2014/main" id="{635615DC-F204-4588-B87F-57D085EEE6FD}"/>
              </a:ext>
            </a:extLst>
          </p:cNvPr>
          <p:cNvPicPr>
            <a:picLocks noChangeAspect="1"/>
          </p:cNvPicPr>
          <p:nvPr/>
        </p:nvPicPr>
        <p:blipFill>
          <a:blip r:embed="rId3"/>
          <a:stretch>
            <a:fillRect/>
          </a:stretch>
        </p:blipFill>
        <p:spPr>
          <a:xfrm>
            <a:off x="5940151" y="232597"/>
            <a:ext cx="3048000" cy="4381500"/>
          </a:xfrm>
          <a:prstGeom prst="rect">
            <a:avLst/>
          </a:prstGeom>
        </p:spPr>
      </p:pic>
      <p:sp>
        <p:nvSpPr>
          <p:cNvPr id="3" name="Dia számának helye 2">
            <a:extLst>
              <a:ext uri="{FF2B5EF4-FFF2-40B4-BE49-F238E27FC236}">
                <a16:creationId xmlns:a16="http://schemas.microsoft.com/office/drawing/2014/main" id="{674996E0-1ED5-41EB-845F-67EB609EE205}"/>
              </a:ext>
            </a:extLst>
          </p:cNvPr>
          <p:cNvSpPr>
            <a:spLocks noGrp="1"/>
          </p:cNvSpPr>
          <p:nvPr>
            <p:ph type="sldNum" sz="quarter" idx="4"/>
          </p:nvPr>
        </p:nvSpPr>
        <p:spPr/>
        <p:txBody>
          <a:bodyPr/>
          <a:lstStyle/>
          <a:p>
            <a:fld id="{8D20C33D-EA57-4869-B900-AF436949CCB6}" type="slidenum">
              <a:rPr lang="hu-HU" smtClean="0"/>
              <a:pPr/>
              <a:t>14</a:t>
            </a:fld>
            <a:r>
              <a:rPr lang="hu-HU"/>
              <a:t>/37</a:t>
            </a:r>
            <a:endParaRPr lang="hu-HU" dirty="0"/>
          </a:p>
        </p:txBody>
      </p:sp>
    </p:spTree>
    <p:extLst>
      <p:ext uri="{BB962C8B-B14F-4D97-AF65-F5344CB8AC3E}">
        <p14:creationId xmlns:p14="http://schemas.microsoft.com/office/powerpoint/2010/main" val="49458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4EEF829-DBED-4AC3-9B40-A2865F53495D}"/>
              </a:ext>
            </a:extLst>
          </p:cNvPr>
          <p:cNvSpPr>
            <a:spLocks noGrp="1"/>
          </p:cNvSpPr>
          <p:nvPr>
            <p:ph type="title"/>
          </p:nvPr>
        </p:nvSpPr>
        <p:spPr/>
        <p:txBody>
          <a:bodyPr/>
          <a:lstStyle/>
          <a:p>
            <a:r>
              <a:rPr lang="hu-HU" dirty="0"/>
              <a:t>Horn-kormány, 1994-98</a:t>
            </a:r>
          </a:p>
        </p:txBody>
      </p:sp>
      <p:sp>
        <p:nvSpPr>
          <p:cNvPr id="3" name="Szöveg helye 2">
            <a:extLst>
              <a:ext uri="{FF2B5EF4-FFF2-40B4-BE49-F238E27FC236}">
                <a16:creationId xmlns:a16="http://schemas.microsoft.com/office/drawing/2014/main" id="{A3BBCA65-47E2-4E70-8358-5282DE722CFE}"/>
              </a:ext>
            </a:extLst>
          </p:cNvPr>
          <p:cNvSpPr>
            <a:spLocks noGrp="1"/>
          </p:cNvSpPr>
          <p:nvPr>
            <p:ph type="body" sz="half" idx="2"/>
          </p:nvPr>
        </p:nvSpPr>
        <p:spPr/>
        <p:txBody>
          <a:bodyPr/>
          <a:lstStyle/>
          <a:p>
            <a:r>
              <a:rPr lang="hu-HU" sz="2800" dirty="0">
                <a:effectLst>
                  <a:outerShdw blurRad="38100" dist="38100" dir="2700000" algn="tl">
                    <a:srgbClr val="C0C0C0"/>
                  </a:outerShdw>
                </a:effectLst>
              </a:rPr>
              <a:t>Paktum-kísérlet, 1994-95</a:t>
            </a:r>
            <a:r>
              <a:rPr lang="hu-HU" sz="2800" dirty="0"/>
              <a:t> </a:t>
            </a:r>
          </a:p>
          <a:p>
            <a:pPr lvl="1"/>
            <a:r>
              <a:rPr lang="hu-HU" sz="2800" dirty="0">
                <a:solidFill>
                  <a:schemeClr val="bg2"/>
                </a:solidFill>
              </a:rPr>
              <a:t>A paktum feltételei: erős kormány, centralizált érdekképviseletek, közös célok, mozgástér és együttműködési készség…</a:t>
            </a:r>
          </a:p>
          <a:p>
            <a:pPr lvl="1"/>
            <a:r>
              <a:rPr lang="hu-HU" sz="2000" dirty="0">
                <a:solidFill>
                  <a:schemeClr val="bg2"/>
                </a:solidFill>
              </a:rPr>
              <a:t>„a róla folyt tárgyalások </a:t>
            </a:r>
            <a:r>
              <a:rPr lang="hu-HU" sz="2000" dirty="0" err="1">
                <a:solidFill>
                  <a:schemeClr val="bg2"/>
                </a:solidFill>
              </a:rPr>
              <a:t>befejeződtek</a:t>
            </a:r>
            <a:r>
              <a:rPr lang="hu-HU" sz="2000" dirty="0">
                <a:solidFill>
                  <a:schemeClr val="bg2"/>
                </a:solidFill>
              </a:rPr>
              <a:t>, még mielőtt elkezdődtek volna” 1995. január, Kósáné Kovács Magda munkaügyi miniszter. </a:t>
            </a:r>
          </a:p>
          <a:p>
            <a:pPr>
              <a:spcBef>
                <a:spcPts val="1200"/>
              </a:spcBef>
              <a:spcAft>
                <a:spcPts val="600"/>
              </a:spcAft>
            </a:pPr>
            <a:r>
              <a:rPr lang="hu-HU" sz="2800" dirty="0"/>
              <a:t>Új ár-bér megállapodási kísérlet, 1995</a:t>
            </a:r>
          </a:p>
          <a:p>
            <a:pPr>
              <a:spcBef>
                <a:spcPts val="1200"/>
              </a:spcBef>
              <a:spcAft>
                <a:spcPts val="600"/>
              </a:spcAft>
            </a:pPr>
            <a:r>
              <a:rPr lang="hu-HU" sz="2800" dirty="0"/>
              <a:t>Intenzívebb együttműködés, de nem Társadalmi Gazdasági Megállapodás, 1996-97</a:t>
            </a:r>
          </a:p>
          <a:p>
            <a:pPr>
              <a:spcBef>
                <a:spcPts val="1200"/>
              </a:spcBef>
              <a:spcAft>
                <a:spcPts val="600"/>
              </a:spcAft>
            </a:pPr>
            <a:r>
              <a:rPr lang="hu-HU" sz="2800" dirty="0"/>
              <a:t>Az ÉT megújításának szándéka, 1996-97</a:t>
            </a:r>
          </a:p>
          <a:p>
            <a:endParaRPr lang="hu-HU" dirty="0"/>
          </a:p>
        </p:txBody>
      </p:sp>
      <p:sp>
        <p:nvSpPr>
          <p:cNvPr id="5" name="Dia számának helye 4">
            <a:extLst>
              <a:ext uri="{FF2B5EF4-FFF2-40B4-BE49-F238E27FC236}">
                <a16:creationId xmlns:a16="http://schemas.microsoft.com/office/drawing/2014/main" id="{32CC9F12-24F5-48F7-A90A-06A931F06D81}"/>
              </a:ext>
            </a:extLst>
          </p:cNvPr>
          <p:cNvSpPr>
            <a:spLocks noGrp="1"/>
          </p:cNvSpPr>
          <p:nvPr>
            <p:ph type="sldNum" sz="quarter" idx="4"/>
          </p:nvPr>
        </p:nvSpPr>
        <p:spPr/>
        <p:txBody>
          <a:bodyPr/>
          <a:lstStyle/>
          <a:p>
            <a:fld id="{8D20C33D-EA57-4869-B900-AF436949CCB6}" type="slidenum">
              <a:rPr lang="hu-HU" smtClean="0"/>
              <a:pPr/>
              <a:t>15</a:t>
            </a:fld>
            <a:r>
              <a:rPr lang="hu-HU"/>
              <a:t>/37</a:t>
            </a:r>
            <a:endParaRPr lang="hu-HU" dirty="0"/>
          </a:p>
        </p:txBody>
      </p:sp>
    </p:spTree>
    <p:extLst>
      <p:ext uri="{BB962C8B-B14F-4D97-AF65-F5344CB8AC3E}">
        <p14:creationId xmlns:p14="http://schemas.microsoft.com/office/powerpoint/2010/main" val="334071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a:extLst>
              <a:ext uri="{FF2B5EF4-FFF2-40B4-BE49-F238E27FC236}">
                <a16:creationId xmlns:a16="http://schemas.microsoft.com/office/drawing/2014/main" id="{2E77C32D-CE84-4E13-914F-8862D4449BDA}"/>
              </a:ext>
            </a:extLst>
          </p:cNvPr>
          <p:cNvSpPr>
            <a:spLocks noGrp="1"/>
          </p:cNvSpPr>
          <p:nvPr>
            <p:ph type="body" sz="half" idx="2"/>
          </p:nvPr>
        </p:nvSpPr>
        <p:spPr/>
        <p:txBody>
          <a:bodyPr/>
          <a:lstStyle/>
          <a:p>
            <a:endParaRPr lang="hu-HU"/>
          </a:p>
        </p:txBody>
      </p:sp>
      <p:sp>
        <p:nvSpPr>
          <p:cNvPr id="5" name="Téglalap 4">
            <a:extLst>
              <a:ext uri="{FF2B5EF4-FFF2-40B4-BE49-F238E27FC236}">
                <a16:creationId xmlns:a16="http://schemas.microsoft.com/office/drawing/2014/main" id="{E9254DFC-0B6A-47BC-B3A9-2E06352305FF}"/>
              </a:ext>
            </a:extLst>
          </p:cNvPr>
          <p:cNvSpPr/>
          <p:nvPr/>
        </p:nvSpPr>
        <p:spPr>
          <a:xfrm>
            <a:off x="179512" y="5347141"/>
            <a:ext cx="8856984" cy="1323439"/>
          </a:xfrm>
          <a:prstGeom prst="rect">
            <a:avLst/>
          </a:prstGeom>
        </p:spPr>
        <p:txBody>
          <a:bodyPr wrap="square">
            <a:spAutoFit/>
          </a:bodyPr>
          <a:lstStyle/>
          <a:p>
            <a:r>
              <a:rPr lang="hu-HU" sz="1600" i="1" dirty="0"/>
              <a:t>1994. július 22.A Társadalmi Gazdasági Megállapodás az Érdekegyeztető Tanács napirendjén.</a:t>
            </a:r>
            <a:endParaRPr lang="hu-HU" sz="1600" dirty="0"/>
          </a:p>
          <a:p>
            <a:r>
              <a:rPr lang="hu-HU" sz="1600" i="1" dirty="0"/>
              <a:t>A kormány képviseletében: Akar László, a Pénzügyminisztérium politikai államtitkára, Horn Gyula miniszterelnök, Kósáné Kovács Magda,munkaügyi miniszter, </a:t>
            </a:r>
            <a:r>
              <a:rPr lang="hu-HU" sz="1600" i="1" dirty="0" err="1"/>
              <a:t>Héthy</a:t>
            </a:r>
            <a:r>
              <a:rPr lang="hu-HU" sz="1600" i="1" dirty="0"/>
              <a:t> Lajos, a Munkaügyi Minisztérium politikai államtitkára, </a:t>
            </a:r>
            <a:r>
              <a:rPr lang="hu-HU" sz="1600" i="1" dirty="0" err="1"/>
              <a:t>Herczog</a:t>
            </a:r>
            <a:r>
              <a:rPr lang="hu-HU" sz="1600" i="1" dirty="0"/>
              <a:t> László, a Munkaügyi Minisztérium helyettes államtitkára (balról jobbra) MTI Fotó: </a:t>
            </a:r>
            <a:r>
              <a:rPr lang="hu-HU" sz="1600" i="1" dirty="0" err="1"/>
              <a:t>Czech</a:t>
            </a:r>
            <a:r>
              <a:rPr lang="hu-HU" sz="1600" i="1" dirty="0"/>
              <a:t> Attila</a:t>
            </a:r>
            <a:endParaRPr lang="hu-HU" sz="1600" dirty="0"/>
          </a:p>
        </p:txBody>
      </p:sp>
      <p:pic>
        <p:nvPicPr>
          <p:cNvPr id="6" name="Kép 5">
            <a:extLst>
              <a:ext uri="{FF2B5EF4-FFF2-40B4-BE49-F238E27FC236}">
                <a16:creationId xmlns:a16="http://schemas.microsoft.com/office/drawing/2014/main" id="{7EF74765-D2A8-4865-BC4E-A57F0C1451C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50079" y="593725"/>
            <a:ext cx="6643842" cy="4610424"/>
          </a:xfrm>
          <a:prstGeom prst="rect">
            <a:avLst/>
          </a:prstGeom>
        </p:spPr>
      </p:pic>
      <p:sp>
        <p:nvSpPr>
          <p:cNvPr id="2" name="Dia számának helye 1">
            <a:extLst>
              <a:ext uri="{FF2B5EF4-FFF2-40B4-BE49-F238E27FC236}">
                <a16:creationId xmlns:a16="http://schemas.microsoft.com/office/drawing/2014/main" id="{EBD4D522-E9D2-4D97-A662-EDB350712CBC}"/>
              </a:ext>
            </a:extLst>
          </p:cNvPr>
          <p:cNvSpPr>
            <a:spLocks noGrp="1"/>
          </p:cNvSpPr>
          <p:nvPr>
            <p:ph type="sldNum" sz="quarter" idx="4"/>
          </p:nvPr>
        </p:nvSpPr>
        <p:spPr/>
        <p:txBody>
          <a:bodyPr/>
          <a:lstStyle/>
          <a:p>
            <a:fld id="{8D20C33D-EA57-4869-B900-AF436949CCB6}" type="slidenum">
              <a:rPr lang="hu-HU" smtClean="0"/>
              <a:pPr/>
              <a:t>16</a:t>
            </a:fld>
            <a:r>
              <a:rPr lang="hu-HU"/>
              <a:t>/37</a:t>
            </a:r>
            <a:endParaRPr lang="hu-HU" dirty="0"/>
          </a:p>
        </p:txBody>
      </p:sp>
    </p:spTree>
    <p:extLst>
      <p:ext uri="{BB962C8B-B14F-4D97-AF65-F5344CB8AC3E}">
        <p14:creationId xmlns:p14="http://schemas.microsoft.com/office/powerpoint/2010/main" val="413620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8" name="Kép 17">
            <a:extLst>
              <a:ext uri="{FF2B5EF4-FFF2-40B4-BE49-F238E27FC236}">
                <a16:creationId xmlns:a16="http://schemas.microsoft.com/office/drawing/2014/main" id="{635615DC-F204-4588-B87F-57D085EEE6FD}"/>
              </a:ext>
            </a:extLst>
          </p:cNvPr>
          <p:cNvPicPr>
            <a:picLocks noChangeAspect="1"/>
          </p:cNvPicPr>
          <p:nvPr/>
        </p:nvPicPr>
        <p:blipFill>
          <a:blip r:embed="rId3"/>
          <a:stretch>
            <a:fillRect/>
          </a:stretch>
        </p:blipFill>
        <p:spPr>
          <a:xfrm>
            <a:off x="5940151" y="232597"/>
            <a:ext cx="3048000" cy="4381500"/>
          </a:xfrm>
          <a:prstGeom prst="rect">
            <a:avLst/>
          </a:prstGeom>
        </p:spPr>
      </p:pic>
      <p:pic>
        <p:nvPicPr>
          <p:cNvPr id="17" name="Kép 16">
            <a:extLst>
              <a:ext uri="{FF2B5EF4-FFF2-40B4-BE49-F238E27FC236}">
                <a16:creationId xmlns:a16="http://schemas.microsoft.com/office/drawing/2014/main" id="{B2509C94-8C9F-4DE1-89BA-4BDA4A64E7B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t="-393" b="-2"/>
          <a:stretch/>
        </p:blipFill>
        <p:spPr>
          <a:xfrm>
            <a:off x="1417176" y="493980"/>
            <a:ext cx="5462395" cy="4205082"/>
          </a:xfrm>
          <a:prstGeom prst="rect">
            <a:avLst/>
          </a:prstGeom>
        </p:spPr>
      </p:pic>
      <p:sp>
        <p:nvSpPr>
          <p:cNvPr id="19" name="Ellipszis 18">
            <a:extLst>
              <a:ext uri="{FF2B5EF4-FFF2-40B4-BE49-F238E27FC236}">
                <a16:creationId xmlns:a16="http://schemas.microsoft.com/office/drawing/2014/main" id="{1EB5C6EF-969E-4FA3-829D-372D301030B3}"/>
              </a:ext>
            </a:extLst>
          </p:cNvPr>
          <p:cNvSpPr/>
          <p:nvPr/>
        </p:nvSpPr>
        <p:spPr>
          <a:xfrm>
            <a:off x="1586508" y="3310251"/>
            <a:ext cx="2338002" cy="89346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hu-HU" dirty="0"/>
              <a:t>1995: Bokros csomag</a:t>
            </a:r>
          </a:p>
        </p:txBody>
      </p:sp>
      <p:sp>
        <p:nvSpPr>
          <p:cNvPr id="3" name="Dia számának helye 2">
            <a:extLst>
              <a:ext uri="{FF2B5EF4-FFF2-40B4-BE49-F238E27FC236}">
                <a16:creationId xmlns:a16="http://schemas.microsoft.com/office/drawing/2014/main" id="{002ABBE5-152A-436B-97F6-1A8A29EFBD30}"/>
              </a:ext>
            </a:extLst>
          </p:cNvPr>
          <p:cNvSpPr>
            <a:spLocks noGrp="1"/>
          </p:cNvSpPr>
          <p:nvPr>
            <p:ph type="sldNum" sz="quarter" idx="4"/>
          </p:nvPr>
        </p:nvSpPr>
        <p:spPr/>
        <p:txBody>
          <a:bodyPr/>
          <a:lstStyle/>
          <a:p>
            <a:fld id="{8D20C33D-EA57-4869-B900-AF436949CCB6}" type="slidenum">
              <a:rPr lang="hu-HU" smtClean="0"/>
              <a:pPr/>
              <a:t>17</a:t>
            </a:fld>
            <a:r>
              <a:rPr lang="hu-HU"/>
              <a:t>/37</a:t>
            </a:r>
            <a:endParaRPr lang="hu-HU" dirty="0"/>
          </a:p>
        </p:txBody>
      </p:sp>
    </p:spTree>
    <p:extLst>
      <p:ext uri="{BB962C8B-B14F-4D97-AF65-F5344CB8AC3E}">
        <p14:creationId xmlns:p14="http://schemas.microsoft.com/office/powerpoint/2010/main" val="291368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132A798-D1D8-4B19-8BA6-446556EB03E8}"/>
              </a:ext>
            </a:extLst>
          </p:cNvPr>
          <p:cNvSpPr>
            <a:spLocks noGrp="1"/>
          </p:cNvSpPr>
          <p:nvPr>
            <p:ph type="title"/>
          </p:nvPr>
        </p:nvSpPr>
        <p:spPr/>
        <p:txBody>
          <a:bodyPr/>
          <a:lstStyle/>
          <a:p>
            <a:r>
              <a:rPr lang="hu-HU" dirty="0"/>
              <a:t>Az ÉT gondjai</a:t>
            </a:r>
          </a:p>
        </p:txBody>
      </p:sp>
      <p:sp>
        <p:nvSpPr>
          <p:cNvPr id="3" name="Szöveg helye 2">
            <a:extLst>
              <a:ext uri="{FF2B5EF4-FFF2-40B4-BE49-F238E27FC236}">
                <a16:creationId xmlns:a16="http://schemas.microsoft.com/office/drawing/2014/main" id="{C0D9D91A-7035-4DE7-B0A7-D61DD875BF3D}"/>
              </a:ext>
            </a:extLst>
          </p:cNvPr>
          <p:cNvSpPr>
            <a:spLocks noGrp="1"/>
          </p:cNvSpPr>
          <p:nvPr>
            <p:ph type="body" sz="half" idx="2"/>
          </p:nvPr>
        </p:nvSpPr>
        <p:spPr/>
        <p:txBody>
          <a:bodyPr/>
          <a:lstStyle/>
          <a:p>
            <a:pPr>
              <a:spcBef>
                <a:spcPts val="0"/>
              </a:spcBef>
            </a:pPr>
            <a:r>
              <a:rPr lang="hu-HU" sz="2800" b="1" dirty="0"/>
              <a:t>Jogosítványok</a:t>
            </a:r>
          </a:p>
          <a:p>
            <a:pPr marL="342900" indent="-342900">
              <a:spcBef>
                <a:spcPts val="0"/>
              </a:spcBef>
              <a:buFont typeface="Arial" panose="020B0604020202020204" pitchFamily="34" charset="0"/>
              <a:buChar char="•"/>
            </a:pPr>
            <a:r>
              <a:rPr lang="hu-HU" dirty="0"/>
              <a:t>A munka világán túlmutató kérdéseket is tárgyal</a:t>
            </a:r>
          </a:p>
          <a:p>
            <a:pPr marL="342900" indent="-342900">
              <a:spcBef>
                <a:spcPts val="0"/>
              </a:spcBef>
              <a:buFont typeface="Arial" panose="020B0604020202020204" pitchFamily="34" charset="0"/>
              <a:buChar char="•"/>
            </a:pPr>
            <a:r>
              <a:rPr lang="hu-HU" dirty="0"/>
              <a:t>Megállapodást köt/</a:t>
            </a:r>
            <a:r>
              <a:rPr lang="hu-HU" dirty="0" err="1"/>
              <a:t>het</a:t>
            </a:r>
            <a:r>
              <a:rPr lang="hu-HU" dirty="0"/>
              <a:t>/ a parlamenti döntés előtt</a:t>
            </a:r>
          </a:p>
          <a:p>
            <a:pPr marL="342900" indent="-342900">
              <a:spcBef>
                <a:spcPts val="0"/>
              </a:spcBef>
              <a:buFont typeface="Arial" panose="020B0604020202020204" pitchFamily="34" charset="0"/>
              <a:buChar char="•"/>
            </a:pPr>
            <a:r>
              <a:rPr lang="hu-HU" dirty="0"/>
              <a:t>Közhatalmi/közjogi funkciót is betölt (alkotmányossági aggály)</a:t>
            </a:r>
          </a:p>
          <a:p>
            <a:pPr marL="342900" indent="-342900">
              <a:spcBef>
                <a:spcPts val="0"/>
              </a:spcBef>
              <a:buFont typeface="Arial" panose="020B0604020202020204" pitchFamily="34" charset="0"/>
              <a:buChar char="•"/>
            </a:pPr>
            <a:r>
              <a:rPr lang="hu-HU" dirty="0"/>
              <a:t>A jogalkotás előkészítője, „mini-parlament”</a:t>
            </a:r>
          </a:p>
          <a:p>
            <a:pPr>
              <a:spcBef>
                <a:spcPts val="0"/>
              </a:spcBef>
            </a:pPr>
            <a:endParaRPr lang="hu-HU" sz="1600" dirty="0"/>
          </a:p>
          <a:p>
            <a:pPr>
              <a:spcBef>
                <a:spcPts val="0"/>
              </a:spcBef>
            </a:pPr>
            <a:r>
              <a:rPr lang="hu-HU" sz="2800" b="1" dirty="0" err="1"/>
              <a:t>vs</a:t>
            </a:r>
            <a:r>
              <a:rPr lang="hu-HU" sz="2800" b="1" dirty="0"/>
              <a:t>. Összetétel és legitimitás, felhatalmazás</a:t>
            </a:r>
          </a:p>
          <a:p>
            <a:pPr marL="342900" indent="-342900">
              <a:spcBef>
                <a:spcPts val="0"/>
              </a:spcBef>
              <a:buFont typeface="Arial" panose="020B0604020202020204" pitchFamily="34" charset="0"/>
              <a:buChar char="•"/>
            </a:pPr>
            <a:r>
              <a:rPr lang="hu-HU" dirty="0"/>
              <a:t>MA oldalon vállalkozói szervezetek – hiányzik a kamara és a közszféra; MV oldalon verseny- és közszféra is</a:t>
            </a:r>
          </a:p>
          <a:p>
            <a:pPr marL="342900" indent="-342900">
              <a:spcBef>
                <a:spcPts val="0"/>
              </a:spcBef>
              <a:buFont typeface="Arial" panose="020B0604020202020204" pitchFamily="34" charset="0"/>
              <a:buChar char="•"/>
            </a:pPr>
            <a:r>
              <a:rPr lang="hu-HU" dirty="0"/>
              <a:t>Kérdéses a résztvevők legitimitása</a:t>
            </a:r>
          </a:p>
          <a:p>
            <a:pPr>
              <a:spcBef>
                <a:spcPts val="0"/>
              </a:spcBef>
            </a:pPr>
            <a:endParaRPr lang="hu-HU" sz="1400" dirty="0"/>
          </a:p>
          <a:p>
            <a:pPr>
              <a:spcBef>
                <a:spcPts val="0"/>
              </a:spcBef>
            </a:pPr>
            <a:r>
              <a:rPr lang="hu-HU" sz="2800" b="1" dirty="0"/>
              <a:t>Hozzáállás, értékrend</a:t>
            </a:r>
          </a:p>
          <a:p>
            <a:pPr marL="342900" indent="-342900">
              <a:spcBef>
                <a:spcPts val="0"/>
              </a:spcBef>
              <a:buFont typeface="Arial" panose="020B0604020202020204" pitchFamily="34" charset="0"/>
              <a:buChar char="•"/>
            </a:pPr>
            <a:r>
              <a:rPr lang="hu-HU" dirty="0"/>
              <a:t>Mindenki (csak) a saját súlyát növelné… </a:t>
            </a:r>
          </a:p>
          <a:p>
            <a:pPr marL="342900" indent="-342900">
              <a:spcBef>
                <a:spcPts val="0"/>
              </a:spcBef>
              <a:buFont typeface="Arial" panose="020B0604020202020204" pitchFamily="34" charset="0"/>
              <a:buChar char="•"/>
            </a:pPr>
            <a:r>
              <a:rPr lang="hu-HU" dirty="0"/>
              <a:t>Önmagukat a szervezetek nem képesek megreformálni…</a:t>
            </a:r>
          </a:p>
          <a:p>
            <a:endParaRPr lang="hu-HU" dirty="0"/>
          </a:p>
        </p:txBody>
      </p:sp>
      <p:pic>
        <p:nvPicPr>
          <p:cNvPr id="6" name="Kép 5">
            <a:extLst>
              <a:ext uri="{FF2B5EF4-FFF2-40B4-BE49-F238E27FC236}">
                <a16:creationId xmlns:a16="http://schemas.microsoft.com/office/drawing/2014/main" id="{EE70ACAC-3A62-4D24-A2C1-753AC4B41A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22484" y="3357332"/>
            <a:ext cx="5652120" cy="3500668"/>
          </a:xfrm>
          <a:prstGeom prst="rect">
            <a:avLst/>
          </a:prstGeom>
        </p:spPr>
      </p:pic>
      <p:pic>
        <p:nvPicPr>
          <p:cNvPr id="7" name="Kép 6">
            <a:extLst>
              <a:ext uri="{FF2B5EF4-FFF2-40B4-BE49-F238E27FC236}">
                <a16:creationId xmlns:a16="http://schemas.microsoft.com/office/drawing/2014/main" id="{A8813D64-D77C-4559-9FC9-EB452B6B90D2}"/>
              </a:ext>
            </a:extLst>
          </p:cNvPr>
          <p:cNvPicPr>
            <a:picLocks noChangeAspect="1"/>
          </p:cNvPicPr>
          <p:nvPr/>
        </p:nvPicPr>
        <p:blipFill>
          <a:blip r:embed="rId4"/>
          <a:stretch>
            <a:fillRect/>
          </a:stretch>
        </p:blipFill>
        <p:spPr>
          <a:xfrm>
            <a:off x="4492007" y="3071"/>
            <a:ext cx="4618856" cy="3464142"/>
          </a:xfrm>
          <a:prstGeom prst="rect">
            <a:avLst/>
          </a:prstGeom>
        </p:spPr>
      </p:pic>
      <p:pic>
        <p:nvPicPr>
          <p:cNvPr id="8" name="Kép 7">
            <a:extLst>
              <a:ext uri="{FF2B5EF4-FFF2-40B4-BE49-F238E27FC236}">
                <a16:creationId xmlns:a16="http://schemas.microsoft.com/office/drawing/2014/main" id="{37D6951C-A43B-436C-B858-4661D7298DF8}"/>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618" y="832226"/>
            <a:ext cx="9144000" cy="4389120"/>
          </a:xfrm>
          <a:prstGeom prst="rect">
            <a:avLst/>
          </a:prstGeom>
        </p:spPr>
      </p:pic>
      <p:sp>
        <p:nvSpPr>
          <p:cNvPr id="5" name="Dia számának helye 4">
            <a:extLst>
              <a:ext uri="{FF2B5EF4-FFF2-40B4-BE49-F238E27FC236}">
                <a16:creationId xmlns:a16="http://schemas.microsoft.com/office/drawing/2014/main" id="{E19A20A4-27AC-4EED-AB52-4C0A8911EEBF}"/>
              </a:ext>
            </a:extLst>
          </p:cNvPr>
          <p:cNvSpPr>
            <a:spLocks noGrp="1"/>
          </p:cNvSpPr>
          <p:nvPr>
            <p:ph type="sldNum" sz="quarter" idx="4"/>
          </p:nvPr>
        </p:nvSpPr>
        <p:spPr/>
        <p:txBody>
          <a:bodyPr/>
          <a:lstStyle/>
          <a:p>
            <a:fld id="{8D20C33D-EA57-4869-B900-AF436949CCB6}" type="slidenum">
              <a:rPr lang="hu-HU" smtClean="0"/>
              <a:pPr/>
              <a:t>18</a:t>
            </a:fld>
            <a:r>
              <a:rPr lang="hu-HU"/>
              <a:t>/37</a:t>
            </a:r>
            <a:endParaRPr lang="hu-HU" dirty="0"/>
          </a:p>
        </p:txBody>
      </p:sp>
    </p:spTree>
    <p:extLst>
      <p:ext uri="{BB962C8B-B14F-4D97-AF65-F5344CB8AC3E}">
        <p14:creationId xmlns:p14="http://schemas.microsoft.com/office/powerpoint/2010/main" val="90395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20" name="Kép 19">
            <a:extLst>
              <a:ext uri="{FF2B5EF4-FFF2-40B4-BE49-F238E27FC236}">
                <a16:creationId xmlns:a16="http://schemas.microsoft.com/office/drawing/2014/main" id="{EF34F5B5-6922-443C-8F67-DD1A42328E0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611"/>
          <a:stretch/>
        </p:blipFill>
        <p:spPr>
          <a:xfrm>
            <a:off x="6584698" y="899869"/>
            <a:ext cx="2592289" cy="3429000"/>
          </a:xfrm>
          <a:prstGeom prst="rect">
            <a:avLst/>
          </a:prstGeom>
        </p:spPr>
      </p:pic>
      <p:sp>
        <p:nvSpPr>
          <p:cNvPr id="3" name="Dia számának helye 2">
            <a:extLst>
              <a:ext uri="{FF2B5EF4-FFF2-40B4-BE49-F238E27FC236}">
                <a16:creationId xmlns:a16="http://schemas.microsoft.com/office/drawing/2014/main" id="{638E9A2E-79F3-4E70-8B83-2AFF51A5823D}"/>
              </a:ext>
            </a:extLst>
          </p:cNvPr>
          <p:cNvSpPr>
            <a:spLocks noGrp="1"/>
          </p:cNvSpPr>
          <p:nvPr>
            <p:ph type="sldNum" sz="quarter" idx="4"/>
          </p:nvPr>
        </p:nvSpPr>
        <p:spPr/>
        <p:txBody>
          <a:bodyPr/>
          <a:lstStyle/>
          <a:p>
            <a:fld id="{8D20C33D-EA57-4869-B900-AF436949CCB6}" type="slidenum">
              <a:rPr lang="hu-HU" smtClean="0"/>
              <a:pPr/>
              <a:t>19</a:t>
            </a:fld>
            <a:r>
              <a:rPr lang="hu-HU"/>
              <a:t>/37</a:t>
            </a:r>
            <a:endParaRPr lang="hu-HU" dirty="0"/>
          </a:p>
        </p:txBody>
      </p:sp>
    </p:spTree>
    <p:extLst>
      <p:ext uri="{BB962C8B-B14F-4D97-AF65-F5344CB8AC3E}">
        <p14:creationId xmlns:p14="http://schemas.microsoft.com/office/powerpoint/2010/main" val="6930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5A8B73-9F48-45CB-BDA9-26C0CFA6B20F}"/>
              </a:ext>
            </a:extLst>
          </p:cNvPr>
          <p:cNvSpPr>
            <a:spLocks noGrp="1"/>
          </p:cNvSpPr>
          <p:nvPr>
            <p:ph type="title"/>
          </p:nvPr>
        </p:nvSpPr>
        <p:spPr/>
        <p:txBody>
          <a:bodyPr/>
          <a:lstStyle/>
          <a:p>
            <a:r>
              <a:rPr lang="hu-HU" dirty="0"/>
              <a:t>A tervgazdasági rendszerben</a:t>
            </a:r>
          </a:p>
        </p:txBody>
      </p:sp>
      <p:sp>
        <p:nvSpPr>
          <p:cNvPr id="3" name="Szöveg helye 2">
            <a:extLst>
              <a:ext uri="{FF2B5EF4-FFF2-40B4-BE49-F238E27FC236}">
                <a16:creationId xmlns:a16="http://schemas.microsoft.com/office/drawing/2014/main" id="{ADDA12F1-EF6C-4846-82AB-915150D43C6C}"/>
              </a:ext>
            </a:extLst>
          </p:cNvPr>
          <p:cNvSpPr>
            <a:spLocks noGrp="1"/>
          </p:cNvSpPr>
          <p:nvPr>
            <p:ph type="body" sz="half" idx="2"/>
          </p:nvPr>
        </p:nvSpPr>
        <p:spPr>
          <a:xfrm>
            <a:off x="457200" y="836712"/>
            <a:ext cx="8507288" cy="5400597"/>
          </a:xfrm>
        </p:spPr>
        <p:txBody>
          <a:bodyPr/>
          <a:lstStyle/>
          <a:p>
            <a:pPr marL="342900" indent="-342900">
              <a:spcBef>
                <a:spcPts val="600"/>
              </a:spcBef>
              <a:spcAft>
                <a:spcPts val="600"/>
              </a:spcAft>
              <a:buFont typeface="Arial" panose="020B0604020202020204" pitchFamily="34" charset="0"/>
              <a:buChar char="•"/>
            </a:pPr>
            <a:r>
              <a:rPr lang="hu-HU" sz="2800" dirty="0"/>
              <a:t>SZOT: centralizált, </a:t>
            </a:r>
            <a:r>
              <a:rPr lang="hu-HU" sz="2800" dirty="0" err="1"/>
              <a:t>monisztikus</a:t>
            </a:r>
            <a:r>
              <a:rPr lang="hu-HU" sz="2800" dirty="0"/>
              <a:t>, - a politikai rendszernek megfelelően</a:t>
            </a:r>
          </a:p>
          <a:p>
            <a:pPr marL="342900" indent="-342900">
              <a:spcBef>
                <a:spcPts val="600"/>
              </a:spcBef>
              <a:spcAft>
                <a:spcPts val="600"/>
              </a:spcAft>
              <a:buFont typeface="Arial" panose="020B0604020202020204" pitchFamily="34" charset="0"/>
              <a:buChar char="•"/>
            </a:pPr>
            <a:r>
              <a:rPr lang="hu-HU" sz="2800" dirty="0"/>
              <a:t>Termelést támogató funkció és jóléti ellátás</a:t>
            </a:r>
          </a:p>
          <a:p>
            <a:pPr marL="342900" indent="-342900">
              <a:spcBef>
                <a:spcPts val="600"/>
              </a:spcBef>
              <a:spcAft>
                <a:spcPts val="600"/>
              </a:spcAft>
              <a:buFont typeface="Arial" panose="020B0604020202020204" pitchFamily="34" charset="0"/>
              <a:buChar char="•"/>
            </a:pPr>
            <a:r>
              <a:rPr lang="hu-HU" sz="2800" dirty="0"/>
              <a:t>ÚGM: az érdekpiramis-elv feloldása, az érdekérvényesítés, kollektív alku lehetősége</a:t>
            </a:r>
          </a:p>
          <a:p>
            <a:pPr marL="342900" indent="-342900">
              <a:spcBef>
                <a:spcPts val="600"/>
              </a:spcBef>
              <a:spcAft>
                <a:spcPts val="600"/>
              </a:spcAft>
              <a:buFont typeface="Arial" panose="020B0604020202020204" pitchFamily="34" charset="0"/>
              <a:buChar char="•"/>
            </a:pPr>
            <a:r>
              <a:rPr lang="hu-HU" sz="2800" dirty="0"/>
              <a:t>A kettős funkció: </a:t>
            </a:r>
            <a:r>
              <a:rPr lang="hu-HU" sz="2800" dirty="0" err="1"/>
              <a:t>term</a:t>
            </a:r>
            <a:r>
              <a:rPr lang="hu-HU" sz="2800" dirty="0"/>
              <a:t>. tám. majd érdekérvény.</a:t>
            </a:r>
          </a:p>
          <a:p>
            <a:pPr marL="342900" indent="-342900">
              <a:spcBef>
                <a:spcPts val="600"/>
              </a:spcBef>
              <a:spcAft>
                <a:spcPts val="600"/>
              </a:spcAft>
              <a:buFont typeface="Arial" panose="020B0604020202020204" pitchFamily="34" charset="0"/>
              <a:buChar char="•"/>
            </a:pPr>
            <a:r>
              <a:rPr lang="hu-HU" sz="2800" dirty="0"/>
              <a:t>Jelentős jogok, pozíciók + vállalati szociálpolitika</a:t>
            </a:r>
          </a:p>
          <a:p>
            <a:pPr marL="342900" indent="-342900">
              <a:spcBef>
                <a:spcPts val="600"/>
              </a:spcBef>
              <a:spcAft>
                <a:spcPts val="600"/>
              </a:spcAft>
              <a:buFont typeface="Arial" panose="020B0604020202020204" pitchFamily="34" charset="0"/>
              <a:buChar char="•"/>
            </a:pPr>
            <a:r>
              <a:rPr lang="hu-HU" sz="2800" dirty="0"/>
              <a:t>Informális-individuális érdekegyeztetési mechanizmusok vállalati, csoport és egyéni szinten</a:t>
            </a:r>
          </a:p>
          <a:p>
            <a:pPr marL="342900" indent="-342900">
              <a:spcBef>
                <a:spcPts val="600"/>
              </a:spcBef>
              <a:spcAft>
                <a:spcPts val="600"/>
              </a:spcAft>
              <a:buFont typeface="Arial" panose="020B0604020202020204" pitchFamily="34" charset="0"/>
              <a:buChar char="•"/>
            </a:pPr>
            <a:r>
              <a:rPr lang="hu-HU" sz="2800" dirty="0"/>
              <a:t>A 80-as évek reform-törekvései: bérreform (OÉT)</a:t>
            </a:r>
          </a:p>
          <a:p>
            <a:endParaRPr lang="hu-HU" dirty="0"/>
          </a:p>
        </p:txBody>
      </p:sp>
      <p:pic>
        <p:nvPicPr>
          <p:cNvPr id="5" name="Kép 4">
            <a:extLst>
              <a:ext uri="{FF2B5EF4-FFF2-40B4-BE49-F238E27FC236}">
                <a16:creationId xmlns:a16="http://schemas.microsoft.com/office/drawing/2014/main" id="{44FE5518-26FA-4401-ADEC-BB712B511166}"/>
              </a:ext>
            </a:extLst>
          </p:cNvPr>
          <p:cNvPicPr>
            <a:picLocks noChangeAspect="1"/>
          </p:cNvPicPr>
          <p:nvPr/>
        </p:nvPicPr>
        <p:blipFill>
          <a:blip r:embed="rId3"/>
          <a:stretch>
            <a:fillRect/>
          </a:stretch>
        </p:blipFill>
        <p:spPr>
          <a:xfrm>
            <a:off x="0" y="372984"/>
            <a:ext cx="6412880" cy="3611464"/>
          </a:xfrm>
          <a:prstGeom prst="rect">
            <a:avLst/>
          </a:prstGeom>
        </p:spPr>
      </p:pic>
      <p:graphicFrame>
        <p:nvGraphicFramePr>
          <p:cNvPr id="7" name="Diagram 6">
            <a:extLst>
              <a:ext uri="{FF2B5EF4-FFF2-40B4-BE49-F238E27FC236}">
                <a16:creationId xmlns:a16="http://schemas.microsoft.com/office/drawing/2014/main" id="{E7F5E66E-3049-4A20-9CC5-3EAF912239C8}"/>
              </a:ext>
            </a:extLst>
          </p:cNvPr>
          <p:cNvGraphicFramePr/>
          <p:nvPr>
            <p:extLst>
              <p:ext uri="{D42A27DB-BD31-4B8C-83A1-F6EECF244321}">
                <p14:modId xmlns:p14="http://schemas.microsoft.com/office/powerpoint/2010/main" val="1574446860"/>
              </p:ext>
            </p:extLst>
          </p:nvPr>
        </p:nvGraphicFramePr>
        <p:xfrm>
          <a:off x="3761657" y="3401122"/>
          <a:ext cx="5112568" cy="32750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Kép 8">
            <a:extLst>
              <a:ext uri="{FF2B5EF4-FFF2-40B4-BE49-F238E27FC236}">
                <a16:creationId xmlns:a16="http://schemas.microsoft.com/office/drawing/2014/main" id="{31B1C73F-DC4F-4182-9515-DD290BBF129B}"/>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558682" y="-34577"/>
            <a:ext cx="3552180" cy="4111649"/>
          </a:xfrm>
          <a:prstGeom prst="rect">
            <a:avLst/>
          </a:prstGeom>
        </p:spPr>
      </p:pic>
      <p:pic>
        <p:nvPicPr>
          <p:cNvPr id="10" name="Kép 9">
            <a:extLst>
              <a:ext uri="{FF2B5EF4-FFF2-40B4-BE49-F238E27FC236}">
                <a16:creationId xmlns:a16="http://schemas.microsoft.com/office/drawing/2014/main" id="{B8F3CACD-BC55-4B5A-9C7A-18A17B566D7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6146" y="2462995"/>
            <a:ext cx="5102756" cy="4422389"/>
          </a:xfrm>
          <a:prstGeom prst="rect">
            <a:avLst/>
          </a:prstGeom>
        </p:spPr>
      </p:pic>
      <p:sp>
        <p:nvSpPr>
          <p:cNvPr id="8" name="Dia számának helye 7">
            <a:extLst>
              <a:ext uri="{FF2B5EF4-FFF2-40B4-BE49-F238E27FC236}">
                <a16:creationId xmlns:a16="http://schemas.microsoft.com/office/drawing/2014/main" id="{ABEEE83C-4C6F-48C8-BABF-363A8ED89C13}"/>
              </a:ext>
            </a:extLst>
          </p:cNvPr>
          <p:cNvSpPr>
            <a:spLocks noGrp="1"/>
          </p:cNvSpPr>
          <p:nvPr>
            <p:ph type="sldNum" sz="quarter" idx="4"/>
          </p:nvPr>
        </p:nvSpPr>
        <p:spPr/>
        <p:txBody>
          <a:bodyPr/>
          <a:lstStyle/>
          <a:p>
            <a:fld id="{8D20C33D-EA57-4869-B900-AF436949CCB6}" type="slidenum">
              <a:rPr lang="hu-HU" smtClean="0"/>
              <a:pPr/>
              <a:t>2</a:t>
            </a:fld>
            <a:r>
              <a:rPr lang="hu-HU"/>
              <a:t>/37</a:t>
            </a:r>
            <a:endParaRPr lang="hu-HU" dirty="0"/>
          </a:p>
        </p:txBody>
      </p:sp>
      <p:pic>
        <p:nvPicPr>
          <p:cNvPr id="6" name="Kép 5">
            <a:extLst>
              <a:ext uri="{FF2B5EF4-FFF2-40B4-BE49-F238E27FC236}">
                <a16:creationId xmlns:a16="http://schemas.microsoft.com/office/drawing/2014/main" id="{6D133068-151B-4407-84B6-1439C6902C72}"/>
              </a:ext>
            </a:extLst>
          </p:cNvPr>
          <p:cNvPicPr>
            <a:picLocks noChangeAspect="1"/>
          </p:cNvPicPr>
          <p:nvPr/>
        </p:nvPicPr>
        <p:blipFill rotWithShape="1">
          <a:blip r:embed="rId11" cstate="email">
            <a:extLst>
              <a:ext uri="{28A0092B-C50C-407E-A947-70E740481C1C}">
                <a14:useLocalDpi xmlns:a14="http://schemas.microsoft.com/office/drawing/2010/main"/>
              </a:ext>
            </a:extLst>
          </a:blip>
          <a:srcRect b="-429"/>
          <a:stretch/>
        </p:blipFill>
        <p:spPr>
          <a:xfrm>
            <a:off x="3491881" y="1700806"/>
            <a:ext cx="5652120" cy="4340045"/>
          </a:xfrm>
          <a:prstGeom prst="rect">
            <a:avLst/>
          </a:prstGeom>
        </p:spPr>
      </p:pic>
    </p:spTree>
    <p:extLst>
      <p:ext uri="{BB962C8B-B14F-4D97-AF65-F5344CB8AC3E}">
        <p14:creationId xmlns:p14="http://schemas.microsoft.com/office/powerpoint/2010/main" val="384751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23FE977-D60B-42AA-B932-F17A55B4CC95}"/>
              </a:ext>
            </a:extLst>
          </p:cNvPr>
          <p:cNvSpPr>
            <a:spLocks noGrp="1"/>
          </p:cNvSpPr>
          <p:nvPr>
            <p:ph type="title"/>
          </p:nvPr>
        </p:nvSpPr>
        <p:spPr/>
        <p:txBody>
          <a:bodyPr/>
          <a:lstStyle/>
          <a:p>
            <a:r>
              <a:rPr lang="hu-HU" dirty="0"/>
              <a:t>A kapcsolatok átszervezése, 1998-2002</a:t>
            </a:r>
          </a:p>
        </p:txBody>
      </p:sp>
      <p:sp>
        <p:nvSpPr>
          <p:cNvPr id="3" name="Szöveg helye 2">
            <a:extLst>
              <a:ext uri="{FF2B5EF4-FFF2-40B4-BE49-F238E27FC236}">
                <a16:creationId xmlns:a16="http://schemas.microsoft.com/office/drawing/2014/main" id="{F0B22D8B-2B4D-4401-9A1B-37DDEFF4E35D}"/>
              </a:ext>
            </a:extLst>
          </p:cNvPr>
          <p:cNvSpPr>
            <a:spLocks noGrp="1"/>
          </p:cNvSpPr>
          <p:nvPr>
            <p:ph type="body" sz="half" idx="2"/>
          </p:nvPr>
        </p:nvSpPr>
        <p:spPr/>
        <p:txBody>
          <a:bodyPr/>
          <a:lstStyle/>
          <a:p>
            <a:pPr>
              <a:lnSpc>
                <a:spcPct val="90000"/>
              </a:lnSpc>
              <a:spcBef>
                <a:spcPts val="1200"/>
              </a:spcBef>
              <a:spcAft>
                <a:spcPts val="600"/>
              </a:spcAft>
            </a:pPr>
            <a:r>
              <a:rPr lang="hu-HU" sz="2800" dirty="0"/>
              <a:t>A korporatizmus visszafogása</a:t>
            </a:r>
          </a:p>
          <a:p>
            <a:pPr>
              <a:lnSpc>
                <a:spcPct val="90000"/>
              </a:lnSpc>
              <a:spcBef>
                <a:spcPts val="1200"/>
              </a:spcBef>
              <a:spcAft>
                <a:spcPts val="600"/>
              </a:spcAft>
            </a:pPr>
            <a:r>
              <a:rPr lang="hu-HU" sz="2800" dirty="0"/>
              <a:t>A kapcsolatok erősödő átpolitizáltsága</a:t>
            </a:r>
          </a:p>
          <a:p>
            <a:pPr>
              <a:lnSpc>
                <a:spcPct val="90000"/>
              </a:lnSpc>
              <a:spcBef>
                <a:spcPts val="1200"/>
              </a:spcBef>
              <a:spcAft>
                <a:spcPts val="600"/>
              </a:spcAft>
            </a:pPr>
            <a:r>
              <a:rPr lang="hu-HU" sz="2800" dirty="0"/>
              <a:t>Új koncepció: </a:t>
            </a:r>
          </a:p>
          <a:p>
            <a:pPr marL="895350" lvl="1" indent="-438150">
              <a:lnSpc>
                <a:spcPct val="90000"/>
              </a:lnSpc>
              <a:spcBef>
                <a:spcPts val="1200"/>
              </a:spcBef>
              <a:spcAft>
                <a:spcPts val="600"/>
              </a:spcAft>
              <a:buFont typeface="Wingdings" panose="05000000000000000000" pitchFamily="2" charset="2"/>
              <a:buChar char="Ø"/>
            </a:pPr>
            <a:r>
              <a:rPr lang="hu-HU" sz="2800" dirty="0">
                <a:solidFill>
                  <a:schemeClr val="bg2"/>
                </a:solidFill>
              </a:rPr>
              <a:t>+ jogalkotás </a:t>
            </a:r>
          </a:p>
          <a:p>
            <a:pPr marL="895350" lvl="1" indent="-438150">
              <a:lnSpc>
                <a:spcPct val="90000"/>
              </a:lnSpc>
              <a:spcBef>
                <a:spcPts val="1200"/>
              </a:spcBef>
              <a:spcAft>
                <a:spcPts val="600"/>
              </a:spcAft>
              <a:buFont typeface="Wingdings" panose="05000000000000000000" pitchFamily="2" charset="2"/>
              <a:buChar char="Ø"/>
            </a:pPr>
            <a:r>
              <a:rPr lang="hu-HU" sz="2800" dirty="0">
                <a:solidFill>
                  <a:schemeClr val="bg2"/>
                </a:solidFill>
              </a:rPr>
              <a:t>+ a társadalmi párbeszéd új fórum-rendszere  </a:t>
            </a:r>
          </a:p>
          <a:p>
            <a:pPr marL="895350" lvl="1" indent="-438150">
              <a:lnSpc>
                <a:spcPct val="90000"/>
              </a:lnSpc>
              <a:spcBef>
                <a:spcPts val="1200"/>
              </a:spcBef>
              <a:spcAft>
                <a:spcPts val="600"/>
              </a:spcAft>
              <a:buFont typeface="Wingdings" panose="05000000000000000000" pitchFamily="2" charset="2"/>
              <a:buChar char="Ø"/>
            </a:pPr>
            <a:r>
              <a:rPr lang="hu-HU" sz="2800" dirty="0">
                <a:solidFill>
                  <a:schemeClr val="bg2"/>
                </a:solidFill>
              </a:rPr>
              <a:t>- gyenge konszenzus-készség</a:t>
            </a:r>
          </a:p>
          <a:p>
            <a:pPr>
              <a:lnSpc>
                <a:spcPct val="90000"/>
              </a:lnSpc>
              <a:spcBef>
                <a:spcPts val="1200"/>
              </a:spcBef>
              <a:spcAft>
                <a:spcPts val="600"/>
              </a:spcAft>
            </a:pPr>
            <a:r>
              <a:rPr lang="hu-HU" sz="2800" dirty="0"/>
              <a:t>Új szervezeti keretek és szabályok (gazdasági kamara, munka törvénykönyv, üzemi tanácsok)</a:t>
            </a:r>
          </a:p>
          <a:p>
            <a:pPr>
              <a:lnSpc>
                <a:spcPct val="90000"/>
              </a:lnSpc>
              <a:spcBef>
                <a:spcPts val="1200"/>
              </a:spcBef>
              <a:spcAft>
                <a:spcPts val="600"/>
              </a:spcAft>
            </a:pPr>
            <a:r>
              <a:rPr lang="hu-HU" sz="2800" dirty="0"/>
              <a:t>A minimálbér új szabályozása, jelentős megemelése</a:t>
            </a:r>
          </a:p>
          <a:p>
            <a:endParaRPr lang="hu-HU" dirty="0"/>
          </a:p>
        </p:txBody>
      </p:sp>
      <p:sp>
        <p:nvSpPr>
          <p:cNvPr id="5" name="Dia számának helye 4">
            <a:extLst>
              <a:ext uri="{FF2B5EF4-FFF2-40B4-BE49-F238E27FC236}">
                <a16:creationId xmlns:a16="http://schemas.microsoft.com/office/drawing/2014/main" id="{81344AFB-F8AB-4FAC-839F-9A77AA64DD5F}"/>
              </a:ext>
            </a:extLst>
          </p:cNvPr>
          <p:cNvSpPr>
            <a:spLocks noGrp="1"/>
          </p:cNvSpPr>
          <p:nvPr>
            <p:ph type="sldNum" sz="quarter" idx="4"/>
          </p:nvPr>
        </p:nvSpPr>
        <p:spPr/>
        <p:txBody>
          <a:bodyPr/>
          <a:lstStyle/>
          <a:p>
            <a:fld id="{8D20C33D-EA57-4869-B900-AF436949CCB6}" type="slidenum">
              <a:rPr lang="hu-HU" smtClean="0"/>
              <a:pPr/>
              <a:t>20</a:t>
            </a:fld>
            <a:r>
              <a:rPr lang="hu-HU"/>
              <a:t>/37</a:t>
            </a:r>
            <a:endParaRPr lang="hu-HU" dirty="0"/>
          </a:p>
        </p:txBody>
      </p:sp>
    </p:spTree>
    <p:extLst>
      <p:ext uri="{BB962C8B-B14F-4D97-AF65-F5344CB8AC3E}">
        <p14:creationId xmlns:p14="http://schemas.microsoft.com/office/powerpoint/2010/main" val="98016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2B80DC1-83A8-465C-8D4A-F59940B977E6}"/>
              </a:ext>
            </a:extLst>
          </p:cNvPr>
          <p:cNvSpPr>
            <a:spLocks noGrp="1"/>
          </p:cNvSpPr>
          <p:nvPr>
            <p:ph type="title"/>
          </p:nvPr>
        </p:nvSpPr>
        <p:spPr/>
        <p:txBody>
          <a:bodyPr/>
          <a:lstStyle/>
          <a:p>
            <a:r>
              <a:rPr lang="hu-HU" dirty="0"/>
              <a:t>A társadalmi párbeszéd fórumai (2000)</a:t>
            </a:r>
          </a:p>
        </p:txBody>
      </p:sp>
      <p:sp>
        <p:nvSpPr>
          <p:cNvPr id="3" name="Szöveg helye 2">
            <a:extLst>
              <a:ext uri="{FF2B5EF4-FFF2-40B4-BE49-F238E27FC236}">
                <a16:creationId xmlns:a16="http://schemas.microsoft.com/office/drawing/2014/main" id="{733B459E-B3C6-4EF8-8985-E4A4BCB799A7}"/>
              </a:ext>
            </a:extLst>
          </p:cNvPr>
          <p:cNvSpPr>
            <a:spLocks noGrp="1"/>
          </p:cNvSpPr>
          <p:nvPr>
            <p:ph type="body" sz="half" idx="2"/>
          </p:nvPr>
        </p:nvSpPr>
        <p:spPr/>
        <p:txBody>
          <a:bodyPr/>
          <a:lstStyle/>
          <a:p>
            <a:pPr>
              <a:lnSpc>
                <a:spcPct val="70000"/>
              </a:lnSpc>
            </a:pPr>
            <a:r>
              <a:rPr lang="hu-HU" sz="2600" dirty="0"/>
              <a:t>1. A munka világához kötődő érdekegyeztetés</a:t>
            </a:r>
          </a:p>
          <a:p>
            <a:pPr>
              <a:lnSpc>
                <a:spcPct val="70000"/>
              </a:lnSpc>
              <a:spcBef>
                <a:spcPts val="1200"/>
              </a:spcBef>
            </a:pPr>
            <a:r>
              <a:rPr lang="hu-HU" sz="2600" dirty="0"/>
              <a:t>	1.1 </a:t>
            </a:r>
            <a:r>
              <a:rPr lang="hu-HU" sz="2600" dirty="0" err="1"/>
              <a:t>Makro</a:t>
            </a:r>
            <a:r>
              <a:rPr lang="hu-HU" sz="2600" dirty="0"/>
              <a:t> szintű fórumok</a:t>
            </a:r>
          </a:p>
          <a:p>
            <a:pPr>
              <a:lnSpc>
                <a:spcPct val="70000"/>
              </a:lnSpc>
            </a:pPr>
            <a:r>
              <a:rPr lang="hu-HU" sz="2600" dirty="0"/>
              <a:t>		1.1.1 Országos Munkaügyi Tanács</a:t>
            </a:r>
          </a:p>
          <a:p>
            <a:pPr>
              <a:lnSpc>
                <a:spcPct val="70000"/>
              </a:lnSpc>
            </a:pPr>
            <a:r>
              <a:rPr lang="hu-HU" sz="2600" dirty="0"/>
              <a:t>		1.1.2 Nemzeti ILO Tanács</a:t>
            </a:r>
          </a:p>
          <a:p>
            <a:pPr>
              <a:lnSpc>
                <a:spcPct val="70000"/>
              </a:lnSpc>
              <a:spcBef>
                <a:spcPts val="1200"/>
              </a:spcBef>
            </a:pPr>
            <a:r>
              <a:rPr lang="hu-HU" sz="2600" dirty="0"/>
              <a:t>	1.2 </a:t>
            </a:r>
            <a:r>
              <a:rPr lang="hu-HU" sz="2600" dirty="0" err="1"/>
              <a:t>Szektorális</a:t>
            </a:r>
            <a:r>
              <a:rPr lang="hu-HU" sz="2600" dirty="0"/>
              <a:t> és ágazati fórumok</a:t>
            </a:r>
          </a:p>
          <a:p>
            <a:pPr>
              <a:lnSpc>
                <a:spcPct val="70000"/>
              </a:lnSpc>
            </a:pPr>
            <a:r>
              <a:rPr lang="hu-HU" sz="2600" dirty="0"/>
              <a:t>		1.2.1 A versenyszférában</a:t>
            </a:r>
          </a:p>
          <a:p>
            <a:pPr>
              <a:lnSpc>
                <a:spcPct val="70000"/>
              </a:lnSpc>
            </a:pPr>
            <a:r>
              <a:rPr lang="hu-HU" sz="2600" dirty="0"/>
              <a:t>		1.2.2 A közszférában </a:t>
            </a:r>
          </a:p>
          <a:p>
            <a:pPr>
              <a:lnSpc>
                <a:spcPct val="70000"/>
              </a:lnSpc>
              <a:spcBef>
                <a:spcPts val="2400"/>
              </a:spcBef>
            </a:pPr>
            <a:r>
              <a:rPr lang="hu-HU" sz="2600" dirty="0"/>
              <a:t>2. Gazdasági-szociális konzultáció</a:t>
            </a:r>
          </a:p>
          <a:p>
            <a:pPr>
              <a:lnSpc>
                <a:spcPct val="70000"/>
              </a:lnSpc>
            </a:pPr>
            <a:r>
              <a:rPr lang="hu-HU" sz="2600" dirty="0"/>
              <a:t>	2.1 </a:t>
            </a:r>
            <a:r>
              <a:rPr lang="hu-HU" sz="2600" dirty="0" err="1"/>
              <a:t>Makro</a:t>
            </a:r>
            <a:r>
              <a:rPr lang="hu-HU" sz="2600" dirty="0"/>
              <a:t> szintű fórumok</a:t>
            </a:r>
          </a:p>
          <a:p>
            <a:pPr>
              <a:lnSpc>
                <a:spcPct val="70000"/>
              </a:lnSpc>
            </a:pPr>
            <a:r>
              <a:rPr lang="hu-HU" sz="2600" dirty="0"/>
              <a:t>		2.1.1 Gazdasági Tanács</a:t>
            </a:r>
          </a:p>
          <a:p>
            <a:pPr>
              <a:lnSpc>
                <a:spcPct val="70000"/>
              </a:lnSpc>
            </a:pPr>
            <a:r>
              <a:rPr lang="hu-HU" sz="2600" dirty="0"/>
              <a:t>		2.1.2 Európai Integrációs Tanács</a:t>
            </a:r>
          </a:p>
          <a:p>
            <a:pPr>
              <a:lnSpc>
                <a:spcPct val="70000"/>
              </a:lnSpc>
            </a:pPr>
            <a:r>
              <a:rPr lang="hu-HU" sz="2600" dirty="0"/>
              <a:t>		2.1.3 Szociális Tanács</a:t>
            </a:r>
          </a:p>
          <a:p>
            <a:pPr>
              <a:lnSpc>
                <a:spcPct val="70000"/>
              </a:lnSpc>
            </a:pPr>
            <a:r>
              <a:rPr lang="hu-HU" sz="2600" dirty="0"/>
              <a:t>		2.1.4 Országos Területfejlesztési Tanács</a:t>
            </a:r>
          </a:p>
          <a:p>
            <a:pPr>
              <a:lnSpc>
                <a:spcPct val="70000"/>
              </a:lnSpc>
              <a:spcBef>
                <a:spcPts val="1200"/>
              </a:spcBef>
            </a:pPr>
            <a:r>
              <a:rPr lang="hu-HU" sz="2600" dirty="0"/>
              <a:t>	2.2 Tárca szintű konzultatív fórumok </a:t>
            </a:r>
          </a:p>
          <a:p>
            <a:endParaRPr lang="hu-HU" sz="2600" dirty="0"/>
          </a:p>
        </p:txBody>
      </p:sp>
      <p:sp>
        <p:nvSpPr>
          <p:cNvPr id="5" name="Dia számának helye 4">
            <a:extLst>
              <a:ext uri="{FF2B5EF4-FFF2-40B4-BE49-F238E27FC236}">
                <a16:creationId xmlns:a16="http://schemas.microsoft.com/office/drawing/2014/main" id="{F2BCCC20-979B-4310-B54E-00114B4A290B}"/>
              </a:ext>
            </a:extLst>
          </p:cNvPr>
          <p:cNvSpPr>
            <a:spLocks noGrp="1"/>
          </p:cNvSpPr>
          <p:nvPr>
            <p:ph type="sldNum" sz="quarter" idx="4"/>
          </p:nvPr>
        </p:nvSpPr>
        <p:spPr/>
        <p:txBody>
          <a:bodyPr/>
          <a:lstStyle/>
          <a:p>
            <a:fld id="{8D20C33D-EA57-4869-B900-AF436949CCB6}" type="slidenum">
              <a:rPr lang="hu-HU" smtClean="0"/>
              <a:pPr/>
              <a:t>21</a:t>
            </a:fld>
            <a:r>
              <a:rPr lang="hu-HU"/>
              <a:t>/37</a:t>
            </a:r>
            <a:endParaRPr lang="hu-HU" dirty="0"/>
          </a:p>
        </p:txBody>
      </p:sp>
    </p:spTree>
    <p:extLst>
      <p:ext uri="{BB962C8B-B14F-4D97-AF65-F5344CB8AC3E}">
        <p14:creationId xmlns:p14="http://schemas.microsoft.com/office/powerpoint/2010/main" val="187953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BB89BF-5D6E-452B-B7AF-3B861161ECA5}"/>
              </a:ext>
            </a:extLst>
          </p:cNvPr>
          <p:cNvSpPr>
            <a:spLocks noGrp="1"/>
          </p:cNvSpPr>
          <p:nvPr>
            <p:ph type="title"/>
          </p:nvPr>
        </p:nvSpPr>
        <p:spPr/>
        <p:txBody>
          <a:bodyPr/>
          <a:lstStyle/>
          <a:p>
            <a:r>
              <a:rPr lang="hu-HU" dirty="0"/>
              <a:t>A Gazdasági Tanács</a:t>
            </a:r>
          </a:p>
        </p:txBody>
      </p:sp>
      <p:sp>
        <p:nvSpPr>
          <p:cNvPr id="5" name="Téglalap 4">
            <a:extLst>
              <a:ext uri="{FF2B5EF4-FFF2-40B4-BE49-F238E27FC236}">
                <a16:creationId xmlns:a16="http://schemas.microsoft.com/office/drawing/2014/main" id="{7113E407-2C0E-48AA-839F-E219CD50DA83}"/>
              </a:ext>
            </a:extLst>
          </p:cNvPr>
          <p:cNvSpPr/>
          <p:nvPr/>
        </p:nvSpPr>
        <p:spPr>
          <a:xfrm>
            <a:off x="149564" y="5715833"/>
            <a:ext cx="8784976" cy="1169551"/>
          </a:xfrm>
          <a:prstGeom prst="rect">
            <a:avLst/>
          </a:prstGeom>
        </p:spPr>
        <p:txBody>
          <a:bodyPr wrap="square">
            <a:spAutoFit/>
          </a:bodyPr>
          <a:lstStyle/>
          <a:p>
            <a:r>
              <a:rPr lang="hu-HU" sz="1400" i="1" dirty="0"/>
              <a:t>2002. január 24. A Gazdasági Tanács ülése az MTA dísztermében. </a:t>
            </a:r>
            <a:endParaRPr lang="hu-HU" sz="1400" dirty="0"/>
          </a:p>
          <a:p>
            <a:r>
              <a:rPr lang="hu-HU" sz="1400" i="1" dirty="0"/>
              <a:t>A képen balról jobbra: Martonyi János külügyminiszter, Matolcsy György gazdasági miniszter, Orbán Viktor miniszterelnök, Stumpf István kancellária miniszter, Varga Mihály pénzügyminiszter, </a:t>
            </a:r>
            <a:r>
              <a:rPr lang="hu-HU" sz="1400" i="1" dirty="0" err="1"/>
              <a:t>Glattfelder</a:t>
            </a:r>
            <a:r>
              <a:rPr lang="hu-HU" sz="1400" i="1" dirty="0"/>
              <a:t> Béla, a Gazdasági Minisztérium politikai államtitkára, </a:t>
            </a:r>
            <a:r>
              <a:rPr lang="hu-HU" sz="1400" i="1" dirty="0" err="1"/>
              <a:t>Őry</a:t>
            </a:r>
            <a:r>
              <a:rPr lang="hu-HU" sz="1400" i="1" dirty="0"/>
              <a:t> Csaba, a Miniszterelnöki Hivatal államtitkára és Járai Zsigmond, a Magyar Nemzeti Bank elnöke</a:t>
            </a:r>
            <a:endParaRPr lang="hu-HU" sz="1400" dirty="0"/>
          </a:p>
        </p:txBody>
      </p:sp>
      <p:pic>
        <p:nvPicPr>
          <p:cNvPr id="6" name="Kép 5">
            <a:extLst>
              <a:ext uri="{FF2B5EF4-FFF2-40B4-BE49-F238E27FC236}">
                <a16:creationId xmlns:a16="http://schemas.microsoft.com/office/drawing/2014/main" id="{12B98D7D-62FA-43D3-9626-084CFE4DD10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76450" y="828380"/>
            <a:ext cx="6991101" cy="4851400"/>
          </a:xfrm>
          <a:prstGeom prst="rect">
            <a:avLst/>
          </a:prstGeom>
        </p:spPr>
      </p:pic>
      <p:sp>
        <p:nvSpPr>
          <p:cNvPr id="3" name="Dia számának helye 2">
            <a:extLst>
              <a:ext uri="{FF2B5EF4-FFF2-40B4-BE49-F238E27FC236}">
                <a16:creationId xmlns:a16="http://schemas.microsoft.com/office/drawing/2014/main" id="{F6A7E7C0-855A-4A1B-85CE-2CE8B5C36ACA}"/>
              </a:ext>
            </a:extLst>
          </p:cNvPr>
          <p:cNvSpPr>
            <a:spLocks noGrp="1"/>
          </p:cNvSpPr>
          <p:nvPr>
            <p:ph type="sldNum" sz="quarter" idx="4"/>
          </p:nvPr>
        </p:nvSpPr>
        <p:spPr/>
        <p:txBody>
          <a:bodyPr/>
          <a:lstStyle/>
          <a:p>
            <a:fld id="{8D20C33D-EA57-4869-B900-AF436949CCB6}" type="slidenum">
              <a:rPr lang="hu-HU" smtClean="0"/>
              <a:pPr/>
              <a:t>22</a:t>
            </a:fld>
            <a:r>
              <a:rPr lang="hu-HU"/>
              <a:t>/37</a:t>
            </a:r>
            <a:endParaRPr lang="hu-HU" dirty="0"/>
          </a:p>
        </p:txBody>
      </p:sp>
    </p:spTree>
    <p:extLst>
      <p:ext uri="{BB962C8B-B14F-4D97-AF65-F5344CB8AC3E}">
        <p14:creationId xmlns:p14="http://schemas.microsoft.com/office/powerpoint/2010/main" val="339591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20" name="Kép 19">
            <a:extLst>
              <a:ext uri="{FF2B5EF4-FFF2-40B4-BE49-F238E27FC236}">
                <a16:creationId xmlns:a16="http://schemas.microsoft.com/office/drawing/2014/main" id="{EF34F5B5-6922-443C-8F67-DD1A42328E0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611"/>
          <a:stretch/>
        </p:blipFill>
        <p:spPr>
          <a:xfrm>
            <a:off x="6584698" y="899869"/>
            <a:ext cx="2592289" cy="3429000"/>
          </a:xfrm>
          <a:prstGeom prst="rect">
            <a:avLst/>
          </a:prstGeom>
        </p:spPr>
      </p:pic>
      <p:sp>
        <p:nvSpPr>
          <p:cNvPr id="17" name="Szövegdoboz 16">
            <a:extLst>
              <a:ext uri="{FF2B5EF4-FFF2-40B4-BE49-F238E27FC236}">
                <a16:creationId xmlns:a16="http://schemas.microsoft.com/office/drawing/2014/main" id="{E6BA72E5-4CC6-4182-AB00-195EE7363808}"/>
              </a:ext>
            </a:extLst>
          </p:cNvPr>
          <p:cNvSpPr txBox="1"/>
          <p:nvPr/>
        </p:nvSpPr>
        <p:spPr>
          <a:xfrm>
            <a:off x="6225493" y="4439572"/>
            <a:ext cx="2797271" cy="2062103"/>
          </a:xfrm>
          <a:prstGeom prst="rect">
            <a:avLst/>
          </a:prstGeom>
          <a:solidFill>
            <a:schemeClr val="bg1"/>
          </a:solidFill>
        </p:spPr>
        <p:txBody>
          <a:bodyPr wrap="square" rtlCol="0">
            <a:spAutoFit/>
          </a:bodyPr>
          <a:lstStyle/>
          <a:p>
            <a:pPr algn="ctr"/>
            <a:r>
              <a:rPr lang="hu-HU" sz="1600" dirty="0">
                <a:solidFill>
                  <a:srgbClr val="004299"/>
                </a:solidFill>
              </a:rPr>
              <a:t>1998: ÉT újraéled, de feltétlen szükséges szinten működik</a:t>
            </a:r>
          </a:p>
          <a:p>
            <a:pPr algn="ctr"/>
            <a:r>
              <a:rPr lang="hu-HU" sz="1600" dirty="0">
                <a:solidFill>
                  <a:srgbClr val="004299"/>
                </a:solidFill>
              </a:rPr>
              <a:t>1999: Országos Munkaügyi Tanács</a:t>
            </a:r>
          </a:p>
          <a:p>
            <a:pPr algn="ctr"/>
            <a:r>
              <a:rPr lang="hu-HU" sz="1600" dirty="0">
                <a:solidFill>
                  <a:srgbClr val="004299"/>
                </a:solidFill>
              </a:rPr>
              <a:t>Üzemi tanács előtör. Minimálbér: kormány, ha OMT nem dönt.</a:t>
            </a:r>
          </a:p>
        </p:txBody>
      </p:sp>
      <p:sp>
        <p:nvSpPr>
          <p:cNvPr id="3" name="Dia számának helye 2">
            <a:extLst>
              <a:ext uri="{FF2B5EF4-FFF2-40B4-BE49-F238E27FC236}">
                <a16:creationId xmlns:a16="http://schemas.microsoft.com/office/drawing/2014/main" id="{77FF785C-53E7-4623-960D-694B2BF011DE}"/>
              </a:ext>
            </a:extLst>
          </p:cNvPr>
          <p:cNvSpPr>
            <a:spLocks noGrp="1"/>
          </p:cNvSpPr>
          <p:nvPr>
            <p:ph type="sldNum" sz="quarter" idx="4"/>
          </p:nvPr>
        </p:nvSpPr>
        <p:spPr/>
        <p:txBody>
          <a:bodyPr/>
          <a:lstStyle/>
          <a:p>
            <a:fld id="{8D20C33D-EA57-4869-B900-AF436949CCB6}" type="slidenum">
              <a:rPr lang="hu-HU" smtClean="0"/>
              <a:pPr/>
              <a:t>23</a:t>
            </a:fld>
            <a:r>
              <a:rPr lang="hu-HU"/>
              <a:t>/37</a:t>
            </a:r>
            <a:endParaRPr lang="hu-HU" dirty="0"/>
          </a:p>
        </p:txBody>
      </p:sp>
    </p:spTree>
    <p:extLst>
      <p:ext uri="{BB962C8B-B14F-4D97-AF65-F5344CB8AC3E}">
        <p14:creationId xmlns:p14="http://schemas.microsoft.com/office/powerpoint/2010/main" val="2277439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3647348"/>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049393"/>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049393"/>
            <a:ext cx="3384376"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045237"/>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045237"/>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980728"/>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993031"/>
            <a:ext cx="1800200"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980728"/>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045237"/>
            <a:ext cx="1944215"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9" name="Kép 18">
            <a:extLst>
              <a:ext uri="{FF2B5EF4-FFF2-40B4-BE49-F238E27FC236}">
                <a16:creationId xmlns:a16="http://schemas.microsoft.com/office/drawing/2014/main" id="{D1460AF0-EC20-4A46-9B7E-6208B8ABA408}"/>
              </a:ext>
            </a:extLst>
          </p:cNvPr>
          <p:cNvPicPr>
            <a:picLocks noChangeAspect="1"/>
          </p:cNvPicPr>
          <p:nvPr/>
        </p:nvPicPr>
        <p:blipFill>
          <a:blip r:embed="rId3"/>
          <a:stretch>
            <a:fillRect/>
          </a:stretch>
        </p:blipFill>
        <p:spPr>
          <a:xfrm>
            <a:off x="5322616" y="3733657"/>
            <a:ext cx="2403340" cy="3124343"/>
          </a:xfrm>
          <a:prstGeom prst="rect">
            <a:avLst/>
          </a:prstGeom>
        </p:spPr>
      </p:pic>
      <p:sp>
        <p:nvSpPr>
          <p:cNvPr id="3" name="Dia számának helye 2">
            <a:extLst>
              <a:ext uri="{FF2B5EF4-FFF2-40B4-BE49-F238E27FC236}">
                <a16:creationId xmlns:a16="http://schemas.microsoft.com/office/drawing/2014/main" id="{3108A220-416F-4001-B7F9-B4E10CA5216F}"/>
              </a:ext>
            </a:extLst>
          </p:cNvPr>
          <p:cNvSpPr>
            <a:spLocks noGrp="1"/>
          </p:cNvSpPr>
          <p:nvPr>
            <p:ph type="sldNum" sz="quarter" idx="4"/>
          </p:nvPr>
        </p:nvSpPr>
        <p:spPr/>
        <p:txBody>
          <a:bodyPr/>
          <a:lstStyle/>
          <a:p>
            <a:fld id="{8D20C33D-EA57-4869-B900-AF436949CCB6}" type="slidenum">
              <a:rPr lang="hu-HU" smtClean="0"/>
              <a:pPr/>
              <a:t>24</a:t>
            </a:fld>
            <a:r>
              <a:rPr lang="hu-HU"/>
              <a:t>/37</a:t>
            </a:r>
            <a:endParaRPr lang="hu-HU" dirty="0"/>
          </a:p>
        </p:txBody>
      </p:sp>
    </p:spTree>
    <p:extLst>
      <p:ext uri="{BB962C8B-B14F-4D97-AF65-F5344CB8AC3E}">
        <p14:creationId xmlns:p14="http://schemas.microsoft.com/office/powerpoint/2010/main" val="638910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2470217-FFCF-475E-B27E-D429266C49E3}"/>
              </a:ext>
            </a:extLst>
          </p:cNvPr>
          <p:cNvSpPr>
            <a:spLocks noGrp="1"/>
          </p:cNvSpPr>
          <p:nvPr>
            <p:ph type="title"/>
          </p:nvPr>
        </p:nvSpPr>
        <p:spPr/>
        <p:txBody>
          <a:bodyPr/>
          <a:lstStyle/>
          <a:p>
            <a:r>
              <a:rPr lang="hu-HU" sz="3200" dirty="0"/>
              <a:t>Az érdekegyeztetés új struktúrája (2002) </a:t>
            </a:r>
          </a:p>
        </p:txBody>
      </p:sp>
      <p:sp>
        <p:nvSpPr>
          <p:cNvPr id="5" name="Text Box 3">
            <a:extLst>
              <a:ext uri="{FF2B5EF4-FFF2-40B4-BE49-F238E27FC236}">
                <a16:creationId xmlns:a16="http://schemas.microsoft.com/office/drawing/2014/main" id="{A75FEE74-BE15-4B73-8A9A-9EC07784BEDC}"/>
              </a:ext>
            </a:extLst>
          </p:cNvPr>
          <p:cNvSpPr txBox="1">
            <a:spLocks noChangeArrowheads="1"/>
          </p:cNvSpPr>
          <p:nvPr/>
        </p:nvSpPr>
        <p:spPr bwMode="auto">
          <a:xfrm>
            <a:off x="2124075" y="1341438"/>
            <a:ext cx="2663825" cy="720725"/>
          </a:xfrm>
          <a:prstGeom prst="rect">
            <a:avLst/>
          </a:prstGeom>
          <a:solidFill>
            <a:schemeClr val="accent1"/>
          </a:solidFill>
          <a:ln w="57150">
            <a:solidFill>
              <a:srgbClr val="000168"/>
            </a:solidFill>
            <a:miter lim="800000"/>
            <a:headEnd/>
            <a:tailEnd/>
          </a:ln>
        </p:spPr>
        <p:txBody>
          <a:bodyPr/>
          <a:lstStyle/>
          <a:p>
            <a:pPr algn="ctr"/>
            <a:r>
              <a:rPr lang="hu-HU" b="1">
                <a:solidFill>
                  <a:schemeClr val="bg1"/>
                </a:solidFill>
                <a:latin typeface="Times New Roman" pitchFamily="18" charset="0"/>
              </a:rPr>
              <a:t>Országos Érdekegyeztető Tanács</a:t>
            </a:r>
            <a:endParaRPr lang="hu-HU">
              <a:solidFill>
                <a:schemeClr val="bg1"/>
              </a:solidFill>
              <a:latin typeface="Times New Roman" pitchFamily="18" charset="0"/>
            </a:endParaRPr>
          </a:p>
        </p:txBody>
      </p:sp>
      <p:sp>
        <p:nvSpPr>
          <p:cNvPr id="6" name="Text Box 4">
            <a:extLst>
              <a:ext uri="{FF2B5EF4-FFF2-40B4-BE49-F238E27FC236}">
                <a16:creationId xmlns:a16="http://schemas.microsoft.com/office/drawing/2014/main" id="{030A39B7-A2E1-4E50-AC8C-D3C150814903}"/>
              </a:ext>
            </a:extLst>
          </p:cNvPr>
          <p:cNvSpPr txBox="1">
            <a:spLocks noChangeArrowheads="1"/>
          </p:cNvSpPr>
          <p:nvPr/>
        </p:nvSpPr>
        <p:spPr bwMode="auto">
          <a:xfrm>
            <a:off x="5219700" y="1052513"/>
            <a:ext cx="2808288" cy="1439862"/>
          </a:xfrm>
          <a:prstGeom prst="rect">
            <a:avLst/>
          </a:prstGeom>
          <a:solidFill>
            <a:schemeClr val="accent1"/>
          </a:solidFill>
          <a:ln w="9525">
            <a:solidFill>
              <a:srgbClr val="000168"/>
            </a:solidFill>
            <a:miter lim="800000"/>
            <a:headEnd/>
            <a:tailEnd/>
          </a:ln>
        </p:spPr>
        <p:txBody>
          <a:bodyPr/>
          <a:lstStyle/>
          <a:p>
            <a:pPr marL="179388" indent="-179388">
              <a:lnSpc>
                <a:spcPct val="80000"/>
              </a:lnSpc>
              <a:spcBef>
                <a:spcPct val="10000"/>
              </a:spcBef>
              <a:buFont typeface="Times New Roman" pitchFamily="18" charset="0"/>
              <a:buChar char="–"/>
            </a:pPr>
            <a:r>
              <a:rPr lang="hu-HU" dirty="0">
                <a:solidFill>
                  <a:schemeClr val="bg1"/>
                </a:solidFill>
                <a:latin typeface="Times New Roman" pitchFamily="18" charset="0"/>
              </a:rPr>
              <a:t>munkaerőpiac</a:t>
            </a:r>
          </a:p>
          <a:p>
            <a:pPr marL="179388" indent="-179388">
              <a:lnSpc>
                <a:spcPct val="80000"/>
              </a:lnSpc>
              <a:spcBef>
                <a:spcPct val="10000"/>
              </a:spcBef>
              <a:buFont typeface="Times New Roman" pitchFamily="18" charset="0"/>
              <a:buChar char="–"/>
            </a:pPr>
            <a:r>
              <a:rPr lang="hu-HU" dirty="0">
                <a:solidFill>
                  <a:schemeClr val="bg1"/>
                </a:solidFill>
                <a:latin typeface="Times New Roman" pitchFamily="18" charset="0"/>
              </a:rPr>
              <a:t>foglalkoztatás, jövedelem</a:t>
            </a:r>
          </a:p>
          <a:p>
            <a:pPr marL="179388" indent="-179388">
              <a:lnSpc>
                <a:spcPct val="80000"/>
              </a:lnSpc>
              <a:spcBef>
                <a:spcPct val="10000"/>
              </a:spcBef>
              <a:buFont typeface="Times New Roman" pitchFamily="18" charset="0"/>
              <a:buChar char="–"/>
            </a:pPr>
            <a:r>
              <a:rPr lang="hu-HU" dirty="0">
                <a:solidFill>
                  <a:schemeClr val="bg1"/>
                </a:solidFill>
                <a:latin typeface="Times New Roman" pitchFamily="18" charset="0"/>
              </a:rPr>
              <a:t>gazdaság</a:t>
            </a:r>
          </a:p>
          <a:p>
            <a:pPr marL="179388" indent="-179388">
              <a:lnSpc>
                <a:spcPct val="80000"/>
              </a:lnSpc>
              <a:spcBef>
                <a:spcPct val="10000"/>
              </a:spcBef>
              <a:buFont typeface="Times New Roman" pitchFamily="18" charset="0"/>
              <a:buChar char="–"/>
            </a:pPr>
            <a:r>
              <a:rPr lang="hu-HU" dirty="0">
                <a:solidFill>
                  <a:schemeClr val="bg1"/>
                </a:solidFill>
                <a:latin typeface="Times New Roman" pitchFamily="18" charset="0"/>
              </a:rPr>
              <a:t>költségvetés, adó, járulék</a:t>
            </a:r>
          </a:p>
          <a:p>
            <a:pPr marL="179388" indent="-179388">
              <a:lnSpc>
                <a:spcPct val="80000"/>
              </a:lnSpc>
              <a:spcBef>
                <a:spcPct val="10000"/>
              </a:spcBef>
              <a:buFont typeface="Times New Roman" pitchFamily="18" charset="0"/>
              <a:buChar char="–"/>
            </a:pPr>
            <a:r>
              <a:rPr lang="hu-HU" dirty="0">
                <a:solidFill>
                  <a:schemeClr val="bg1"/>
                </a:solidFill>
                <a:latin typeface="Times New Roman" pitchFamily="18" charset="0"/>
              </a:rPr>
              <a:t>jogszabály-tervezetek</a:t>
            </a:r>
          </a:p>
        </p:txBody>
      </p:sp>
      <p:sp>
        <p:nvSpPr>
          <p:cNvPr id="7" name="Text Box 5">
            <a:extLst>
              <a:ext uri="{FF2B5EF4-FFF2-40B4-BE49-F238E27FC236}">
                <a16:creationId xmlns:a16="http://schemas.microsoft.com/office/drawing/2014/main" id="{9B39E4BA-357A-4BF7-A26C-D5D006A26A8C}"/>
              </a:ext>
            </a:extLst>
          </p:cNvPr>
          <p:cNvSpPr txBox="1">
            <a:spLocks noChangeArrowheads="1"/>
          </p:cNvSpPr>
          <p:nvPr/>
        </p:nvSpPr>
        <p:spPr bwMode="auto">
          <a:xfrm>
            <a:off x="2124075" y="2781300"/>
            <a:ext cx="2663825" cy="609600"/>
          </a:xfrm>
          <a:prstGeom prst="rect">
            <a:avLst/>
          </a:prstGeom>
          <a:solidFill>
            <a:schemeClr val="accent1"/>
          </a:solidFill>
          <a:ln w="38100">
            <a:solidFill>
              <a:srgbClr val="000168"/>
            </a:solidFill>
            <a:miter lim="800000"/>
            <a:headEnd/>
            <a:tailEnd/>
          </a:ln>
        </p:spPr>
        <p:txBody>
          <a:bodyPr/>
          <a:lstStyle/>
          <a:p>
            <a:pPr algn="ctr"/>
            <a:r>
              <a:rPr lang="hu-HU" b="1">
                <a:solidFill>
                  <a:schemeClr val="bg1"/>
                </a:solidFill>
                <a:latin typeface="Times New Roman" pitchFamily="18" charset="0"/>
              </a:rPr>
              <a:t>Munkaerőpiaci Alap Irányító Testülete</a:t>
            </a:r>
            <a:endParaRPr lang="hu-HU">
              <a:solidFill>
                <a:schemeClr val="bg1"/>
              </a:solidFill>
              <a:latin typeface="Times New Roman" pitchFamily="18" charset="0"/>
            </a:endParaRPr>
          </a:p>
        </p:txBody>
      </p:sp>
      <p:sp>
        <p:nvSpPr>
          <p:cNvPr id="8" name="Text Box 6">
            <a:extLst>
              <a:ext uri="{FF2B5EF4-FFF2-40B4-BE49-F238E27FC236}">
                <a16:creationId xmlns:a16="http://schemas.microsoft.com/office/drawing/2014/main" id="{30276947-87E3-47C2-955D-944B8840C48E}"/>
              </a:ext>
            </a:extLst>
          </p:cNvPr>
          <p:cNvSpPr txBox="1">
            <a:spLocks noChangeArrowheads="1"/>
          </p:cNvSpPr>
          <p:nvPr/>
        </p:nvSpPr>
        <p:spPr bwMode="auto">
          <a:xfrm>
            <a:off x="2124075" y="3500438"/>
            <a:ext cx="2663825" cy="609600"/>
          </a:xfrm>
          <a:prstGeom prst="rect">
            <a:avLst/>
          </a:prstGeom>
          <a:solidFill>
            <a:schemeClr val="accent1"/>
          </a:solidFill>
          <a:ln w="38100">
            <a:solidFill>
              <a:srgbClr val="000168"/>
            </a:solidFill>
            <a:miter lim="800000"/>
            <a:headEnd/>
            <a:tailEnd/>
          </a:ln>
        </p:spPr>
        <p:txBody>
          <a:bodyPr anchor="ctr"/>
          <a:lstStyle/>
          <a:p>
            <a:pPr algn="ctr">
              <a:spcBef>
                <a:spcPts val="900"/>
              </a:spcBef>
            </a:pPr>
            <a:r>
              <a:rPr lang="hu-HU" b="1">
                <a:solidFill>
                  <a:schemeClr val="bg1"/>
                </a:solidFill>
                <a:latin typeface="Times New Roman" pitchFamily="18" charset="0"/>
              </a:rPr>
              <a:t>Szociális Tanács</a:t>
            </a:r>
            <a:endParaRPr lang="hu-HU">
              <a:solidFill>
                <a:schemeClr val="bg1"/>
              </a:solidFill>
              <a:latin typeface="Times New Roman" pitchFamily="18" charset="0"/>
            </a:endParaRPr>
          </a:p>
        </p:txBody>
      </p:sp>
      <p:sp>
        <p:nvSpPr>
          <p:cNvPr id="9" name="Text Box 7">
            <a:extLst>
              <a:ext uri="{FF2B5EF4-FFF2-40B4-BE49-F238E27FC236}">
                <a16:creationId xmlns:a16="http://schemas.microsoft.com/office/drawing/2014/main" id="{D7154BD7-F477-4F6F-A29E-9207B05F2725}"/>
              </a:ext>
            </a:extLst>
          </p:cNvPr>
          <p:cNvSpPr txBox="1">
            <a:spLocks noChangeArrowheads="1"/>
          </p:cNvSpPr>
          <p:nvPr/>
        </p:nvSpPr>
        <p:spPr bwMode="auto">
          <a:xfrm>
            <a:off x="5219700" y="2781300"/>
            <a:ext cx="2665413" cy="609600"/>
          </a:xfrm>
          <a:prstGeom prst="rect">
            <a:avLst/>
          </a:prstGeom>
          <a:solidFill>
            <a:schemeClr val="accent1"/>
          </a:solidFill>
          <a:ln w="38100">
            <a:solidFill>
              <a:srgbClr val="000168"/>
            </a:solidFill>
            <a:miter lim="800000"/>
            <a:headEnd/>
            <a:tailEnd/>
          </a:ln>
        </p:spPr>
        <p:txBody>
          <a:bodyPr/>
          <a:lstStyle/>
          <a:p>
            <a:pPr algn="ctr"/>
            <a:r>
              <a:rPr lang="hu-HU" b="1">
                <a:solidFill>
                  <a:schemeClr val="bg1"/>
                </a:solidFill>
                <a:latin typeface="Times New Roman" pitchFamily="18" charset="0"/>
              </a:rPr>
              <a:t>Országos</a:t>
            </a:r>
            <a:r>
              <a:rPr lang="hu-HU">
                <a:solidFill>
                  <a:schemeClr val="bg1"/>
                </a:solidFill>
                <a:latin typeface="Times New Roman" pitchFamily="18" charset="0"/>
              </a:rPr>
              <a:t> </a:t>
            </a:r>
            <a:r>
              <a:rPr lang="hu-HU" b="1">
                <a:solidFill>
                  <a:schemeClr val="bg1"/>
                </a:solidFill>
                <a:latin typeface="Times New Roman" pitchFamily="18" charset="0"/>
              </a:rPr>
              <a:t>Területfejlesztési Tanács</a:t>
            </a:r>
            <a:endParaRPr lang="hu-HU">
              <a:solidFill>
                <a:schemeClr val="bg1"/>
              </a:solidFill>
              <a:latin typeface="Times New Roman" pitchFamily="18" charset="0"/>
            </a:endParaRPr>
          </a:p>
        </p:txBody>
      </p:sp>
      <p:sp>
        <p:nvSpPr>
          <p:cNvPr id="10" name="Text Box 8">
            <a:extLst>
              <a:ext uri="{FF2B5EF4-FFF2-40B4-BE49-F238E27FC236}">
                <a16:creationId xmlns:a16="http://schemas.microsoft.com/office/drawing/2014/main" id="{CFE44694-3DA3-4173-9AF3-5AA10CF68460}"/>
              </a:ext>
            </a:extLst>
          </p:cNvPr>
          <p:cNvSpPr txBox="1">
            <a:spLocks noChangeArrowheads="1"/>
          </p:cNvSpPr>
          <p:nvPr/>
        </p:nvSpPr>
        <p:spPr bwMode="auto">
          <a:xfrm>
            <a:off x="5219700" y="3500438"/>
            <a:ext cx="2665413" cy="609600"/>
          </a:xfrm>
          <a:prstGeom prst="rect">
            <a:avLst/>
          </a:prstGeom>
          <a:solidFill>
            <a:schemeClr val="accent1"/>
          </a:solidFill>
          <a:ln w="38100">
            <a:solidFill>
              <a:srgbClr val="000168"/>
            </a:solidFill>
            <a:miter lim="800000"/>
            <a:headEnd/>
            <a:tailEnd/>
          </a:ln>
        </p:spPr>
        <p:txBody>
          <a:bodyPr/>
          <a:lstStyle/>
          <a:p>
            <a:pPr algn="ctr"/>
            <a:r>
              <a:rPr lang="hu-HU" b="1" dirty="0">
                <a:solidFill>
                  <a:schemeClr val="bg1"/>
                </a:solidFill>
                <a:latin typeface="Times New Roman" pitchFamily="18" charset="0"/>
              </a:rPr>
              <a:t>Országos Szakképzési Tanács</a:t>
            </a:r>
            <a:endParaRPr lang="hu-HU" dirty="0">
              <a:solidFill>
                <a:schemeClr val="bg1"/>
              </a:solidFill>
              <a:latin typeface="Times New Roman" pitchFamily="18" charset="0"/>
            </a:endParaRPr>
          </a:p>
        </p:txBody>
      </p:sp>
      <p:sp>
        <p:nvSpPr>
          <p:cNvPr id="11" name="Text Box 9">
            <a:extLst>
              <a:ext uri="{FF2B5EF4-FFF2-40B4-BE49-F238E27FC236}">
                <a16:creationId xmlns:a16="http://schemas.microsoft.com/office/drawing/2014/main" id="{14C2EC82-C60E-4BC8-923C-B74933D0FDDB}"/>
              </a:ext>
            </a:extLst>
          </p:cNvPr>
          <p:cNvSpPr txBox="1">
            <a:spLocks noChangeArrowheads="1"/>
          </p:cNvSpPr>
          <p:nvPr/>
        </p:nvSpPr>
        <p:spPr bwMode="auto">
          <a:xfrm>
            <a:off x="2124075" y="4221163"/>
            <a:ext cx="2663825" cy="609600"/>
          </a:xfrm>
          <a:prstGeom prst="rect">
            <a:avLst/>
          </a:prstGeom>
          <a:solidFill>
            <a:schemeClr val="accent1"/>
          </a:solidFill>
          <a:ln w="38100">
            <a:solidFill>
              <a:srgbClr val="000168"/>
            </a:solidFill>
            <a:miter lim="800000"/>
            <a:headEnd/>
            <a:tailEnd/>
          </a:ln>
        </p:spPr>
        <p:txBody>
          <a:bodyPr/>
          <a:lstStyle/>
          <a:p>
            <a:pPr algn="ctr"/>
            <a:r>
              <a:rPr lang="hu-HU" b="1">
                <a:solidFill>
                  <a:schemeClr val="bg1"/>
                </a:solidFill>
                <a:latin typeface="Times New Roman" pitchFamily="18" charset="0"/>
              </a:rPr>
              <a:t>Országos Felnőttképzési Tanács</a:t>
            </a:r>
            <a:endParaRPr lang="hu-HU">
              <a:solidFill>
                <a:schemeClr val="bg1"/>
              </a:solidFill>
              <a:latin typeface="Times New Roman" pitchFamily="18" charset="0"/>
            </a:endParaRPr>
          </a:p>
        </p:txBody>
      </p:sp>
      <p:sp>
        <p:nvSpPr>
          <p:cNvPr id="12" name="Text Box 10">
            <a:extLst>
              <a:ext uri="{FF2B5EF4-FFF2-40B4-BE49-F238E27FC236}">
                <a16:creationId xmlns:a16="http://schemas.microsoft.com/office/drawing/2014/main" id="{A00DF5F4-B9D2-4C67-B2F0-733E185C9144}"/>
              </a:ext>
            </a:extLst>
          </p:cNvPr>
          <p:cNvSpPr txBox="1">
            <a:spLocks noChangeArrowheads="1"/>
          </p:cNvSpPr>
          <p:nvPr/>
        </p:nvSpPr>
        <p:spPr bwMode="auto">
          <a:xfrm>
            <a:off x="5219700" y="4221163"/>
            <a:ext cx="2665413" cy="609600"/>
          </a:xfrm>
          <a:prstGeom prst="rect">
            <a:avLst/>
          </a:prstGeom>
          <a:solidFill>
            <a:schemeClr val="accent1"/>
          </a:solidFill>
          <a:ln w="38100">
            <a:solidFill>
              <a:srgbClr val="000168"/>
            </a:solidFill>
            <a:miter lim="800000"/>
            <a:headEnd/>
            <a:tailEnd/>
          </a:ln>
        </p:spPr>
        <p:txBody>
          <a:bodyPr/>
          <a:lstStyle/>
          <a:p>
            <a:pPr algn="ctr"/>
            <a:r>
              <a:rPr lang="hu-HU" b="1">
                <a:solidFill>
                  <a:schemeClr val="bg1"/>
                </a:solidFill>
                <a:latin typeface="Times New Roman" pitchFamily="18" charset="0"/>
              </a:rPr>
              <a:t>Felnőttképzési Akkreditációs Testület</a:t>
            </a:r>
            <a:endParaRPr lang="hu-HU">
              <a:solidFill>
                <a:schemeClr val="bg1"/>
              </a:solidFill>
              <a:latin typeface="Times New Roman" pitchFamily="18" charset="0"/>
            </a:endParaRPr>
          </a:p>
        </p:txBody>
      </p:sp>
      <p:sp>
        <p:nvSpPr>
          <p:cNvPr id="13" name="Line 11">
            <a:extLst>
              <a:ext uri="{FF2B5EF4-FFF2-40B4-BE49-F238E27FC236}">
                <a16:creationId xmlns:a16="http://schemas.microsoft.com/office/drawing/2014/main" id="{F1D7692B-8BF8-49D7-9A46-346505249FBA}"/>
              </a:ext>
            </a:extLst>
          </p:cNvPr>
          <p:cNvSpPr>
            <a:spLocks noChangeShapeType="1"/>
          </p:cNvSpPr>
          <p:nvPr/>
        </p:nvSpPr>
        <p:spPr bwMode="auto">
          <a:xfrm flipH="1">
            <a:off x="4787900" y="1773238"/>
            <a:ext cx="431800" cy="0"/>
          </a:xfrm>
          <a:prstGeom prst="line">
            <a:avLst/>
          </a:prstGeom>
          <a:noFill/>
          <a:ln w="38100">
            <a:solidFill>
              <a:srgbClr val="000168"/>
            </a:solidFill>
            <a:round/>
            <a:headEnd/>
            <a:tailEnd type="triangle" w="med" len="med"/>
          </a:ln>
        </p:spPr>
        <p:txBody>
          <a:bodyPr/>
          <a:lstStyle/>
          <a:p>
            <a:endParaRPr lang="hu-HU">
              <a:solidFill>
                <a:schemeClr val="bg1"/>
              </a:solidFill>
            </a:endParaRPr>
          </a:p>
        </p:txBody>
      </p:sp>
      <p:sp>
        <p:nvSpPr>
          <p:cNvPr id="14" name="Text Box 12">
            <a:extLst>
              <a:ext uri="{FF2B5EF4-FFF2-40B4-BE49-F238E27FC236}">
                <a16:creationId xmlns:a16="http://schemas.microsoft.com/office/drawing/2014/main" id="{4CB5B4AD-3AF6-4ADA-9CA1-5D1801F74E52}"/>
              </a:ext>
            </a:extLst>
          </p:cNvPr>
          <p:cNvSpPr txBox="1">
            <a:spLocks noChangeArrowheads="1"/>
          </p:cNvSpPr>
          <p:nvPr/>
        </p:nvSpPr>
        <p:spPr bwMode="auto">
          <a:xfrm>
            <a:off x="2124075" y="5445125"/>
            <a:ext cx="2663825" cy="685800"/>
          </a:xfrm>
          <a:prstGeom prst="rect">
            <a:avLst/>
          </a:prstGeom>
          <a:solidFill>
            <a:schemeClr val="accent1"/>
          </a:solidFill>
          <a:ln w="57150">
            <a:solidFill>
              <a:srgbClr val="000168"/>
            </a:solidFill>
            <a:miter lim="800000"/>
            <a:headEnd/>
            <a:tailEnd/>
          </a:ln>
        </p:spPr>
        <p:txBody>
          <a:bodyPr/>
          <a:lstStyle/>
          <a:p>
            <a:pPr algn="ctr"/>
            <a:r>
              <a:rPr lang="hu-HU" b="1">
                <a:solidFill>
                  <a:schemeClr val="bg1"/>
                </a:solidFill>
                <a:latin typeface="Times New Roman" pitchFamily="18" charset="0"/>
              </a:rPr>
              <a:t>Gazdasági és </a:t>
            </a:r>
          </a:p>
          <a:p>
            <a:pPr algn="ctr"/>
            <a:r>
              <a:rPr lang="hu-HU" b="1">
                <a:solidFill>
                  <a:schemeClr val="bg1"/>
                </a:solidFill>
                <a:latin typeface="Times New Roman" pitchFamily="18" charset="0"/>
              </a:rPr>
              <a:t>Szociális Tanács</a:t>
            </a:r>
            <a:endParaRPr lang="hu-HU">
              <a:solidFill>
                <a:schemeClr val="bg1"/>
              </a:solidFill>
              <a:latin typeface="Times New Roman" pitchFamily="18" charset="0"/>
            </a:endParaRPr>
          </a:p>
        </p:txBody>
      </p:sp>
      <p:sp>
        <p:nvSpPr>
          <p:cNvPr id="15" name="Text Box 13">
            <a:extLst>
              <a:ext uri="{FF2B5EF4-FFF2-40B4-BE49-F238E27FC236}">
                <a16:creationId xmlns:a16="http://schemas.microsoft.com/office/drawing/2014/main" id="{935E3FC2-B818-4E28-92D3-722CF499915E}"/>
              </a:ext>
            </a:extLst>
          </p:cNvPr>
          <p:cNvSpPr txBox="1">
            <a:spLocks noChangeArrowheads="1"/>
          </p:cNvSpPr>
          <p:nvPr/>
        </p:nvSpPr>
        <p:spPr bwMode="auto">
          <a:xfrm>
            <a:off x="5219700" y="5084763"/>
            <a:ext cx="2808288" cy="1511300"/>
          </a:xfrm>
          <a:prstGeom prst="rect">
            <a:avLst/>
          </a:prstGeom>
          <a:solidFill>
            <a:schemeClr val="accent1"/>
          </a:solidFill>
          <a:ln w="19050">
            <a:solidFill>
              <a:srgbClr val="000168"/>
            </a:solidFill>
            <a:miter lim="800000"/>
            <a:headEnd/>
            <a:tailEnd/>
          </a:ln>
        </p:spPr>
        <p:txBody>
          <a:bodyPr/>
          <a:lstStyle/>
          <a:p>
            <a:pPr marL="179388" indent="-179388" algn="just">
              <a:buFont typeface="Times New Roman" pitchFamily="18" charset="0"/>
              <a:buChar char="–"/>
            </a:pPr>
            <a:r>
              <a:rPr lang="hu-HU">
                <a:solidFill>
                  <a:schemeClr val="bg1"/>
                </a:solidFill>
                <a:latin typeface="Times New Roman" pitchFamily="18" charset="0"/>
              </a:rPr>
              <a:t>átfogó nemzeti stratégiai célok és programok </a:t>
            </a:r>
          </a:p>
          <a:p>
            <a:pPr marL="179388" indent="-179388" algn="just">
              <a:buFont typeface="Times New Roman" pitchFamily="18" charset="0"/>
              <a:buChar char="–"/>
            </a:pPr>
            <a:r>
              <a:rPr lang="hu-HU">
                <a:solidFill>
                  <a:schemeClr val="bg1"/>
                </a:solidFill>
                <a:latin typeface="Times New Roman" pitchFamily="18" charset="0"/>
              </a:rPr>
              <a:t>szociális partnerek és gazdasági/társadalmi érdekképviseletek</a:t>
            </a:r>
          </a:p>
        </p:txBody>
      </p:sp>
      <p:sp>
        <p:nvSpPr>
          <p:cNvPr id="16" name="Line 14">
            <a:extLst>
              <a:ext uri="{FF2B5EF4-FFF2-40B4-BE49-F238E27FC236}">
                <a16:creationId xmlns:a16="http://schemas.microsoft.com/office/drawing/2014/main" id="{6456E2FF-834F-4593-BDA0-5A6FADC9A7F7}"/>
              </a:ext>
            </a:extLst>
          </p:cNvPr>
          <p:cNvSpPr>
            <a:spLocks noChangeShapeType="1"/>
          </p:cNvSpPr>
          <p:nvPr/>
        </p:nvSpPr>
        <p:spPr bwMode="auto">
          <a:xfrm flipH="1">
            <a:off x="4787900" y="5805488"/>
            <a:ext cx="431800" cy="0"/>
          </a:xfrm>
          <a:prstGeom prst="line">
            <a:avLst/>
          </a:prstGeom>
          <a:noFill/>
          <a:ln w="38100">
            <a:solidFill>
              <a:srgbClr val="000168"/>
            </a:solidFill>
            <a:round/>
            <a:headEnd/>
            <a:tailEnd type="triangle" w="med" len="med"/>
          </a:ln>
        </p:spPr>
        <p:txBody>
          <a:bodyPr/>
          <a:lstStyle/>
          <a:p>
            <a:endParaRPr lang="hu-HU">
              <a:solidFill>
                <a:schemeClr val="bg1"/>
              </a:solidFill>
            </a:endParaRPr>
          </a:p>
        </p:txBody>
      </p:sp>
      <p:sp>
        <p:nvSpPr>
          <p:cNvPr id="17" name="Text Box 15">
            <a:extLst>
              <a:ext uri="{FF2B5EF4-FFF2-40B4-BE49-F238E27FC236}">
                <a16:creationId xmlns:a16="http://schemas.microsoft.com/office/drawing/2014/main" id="{19686EF6-3489-4BFE-AC74-70BC5B1E7C77}"/>
              </a:ext>
            </a:extLst>
          </p:cNvPr>
          <p:cNvSpPr txBox="1">
            <a:spLocks noChangeArrowheads="1"/>
          </p:cNvSpPr>
          <p:nvPr/>
        </p:nvSpPr>
        <p:spPr bwMode="auto">
          <a:xfrm>
            <a:off x="179388" y="1125538"/>
            <a:ext cx="1871662" cy="915987"/>
          </a:xfrm>
          <a:prstGeom prst="rect">
            <a:avLst/>
          </a:prstGeom>
          <a:noFill/>
          <a:ln w="9525">
            <a:noFill/>
            <a:miter lim="800000"/>
            <a:headEnd/>
            <a:tailEnd/>
          </a:ln>
          <a:effectLst/>
        </p:spPr>
        <p:txBody>
          <a:bodyPr>
            <a:spAutoFit/>
          </a:bodyPr>
          <a:lstStyle/>
          <a:p>
            <a:pPr>
              <a:spcBef>
                <a:spcPct val="50000"/>
              </a:spcBef>
            </a:pPr>
            <a:r>
              <a:rPr lang="hu-HU" b="1">
                <a:latin typeface="Times New Roman" pitchFamily="18" charset="0"/>
              </a:rPr>
              <a:t>(1) A munka világa alapvető fóruma</a:t>
            </a:r>
          </a:p>
        </p:txBody>
      </p:sp>
      <p:sp>
        <p:nvSpPr>
          <p:cNvPr id="18" name="Text Box 16">
            <a:extLst>
              <a:ext uri="{FF2B5EF4-FFF2-40B4-BE49-F238E27FC236}">
                <a16:creationId xmlns:a16="http://schemas.microsoft.com/office/drawing/2014/main" id="{F47F78C2-B5AD-4621-99BA-F132284ED531}"/>
              </a:ext>
            </a:extLst>
          </p:cNvPr>
          <p:cNvSpPr txBox="1">
            <a:spLocks noChangeArrowheads="1"/>
          </p:cNvSpPr>
          <p:nvPr/>
        </p:nvSpPr>
        <p:spPr bwMode="auto">
          <a:xfrm>
            <a:off x="250825" y="2565400"/>
            <a:ext cx="1800225" cy="641350"/>
          </a:xfrm>
          <a:prstGeom prst="rect">
            <a:avLst/>
          </a:prstGeom>
          <a:noFill/>
          <a:ln w="9525">
            <a:noFill/>
            <a:miter lim="800000"/>
            <a:headEnd/>
            <a:tailEnd/>
          </a:ln>
          <a:effectLst/>
        </p:spPr>
        <p:txBody>
          <a:bodyPr>
            <a:spAutoFit/>
          </a:bodyPr>
          <a:lstStyle/>
          <a:p>
            <a:pPr>
              <a:spcBef>
                <a:spcPct val="50000"/>
              </a:spcBef>
            </a:pPr>
            <a:r>
              <a:rPr lang="hu-HU" b="1" dirty="0">
                <a:latin typeface="Times New Roman" pitchFamily="18" charset="0"/>
              </a:rPr>
              <a:t>(2) Funkcionális fórumok</a:t>
            </a:r>
          </a:p>
        </p:txBody>
      </p:sp>
      <p:sp>
        <p:nvSpPr>
          <p:cNvPr id="19" name="Text Box 17">
            <a:extLst>
              <a:ext uri="{FF2B5EF4-FFF2-40B4-BE49-F238E27FC236}">
                <a16:creationId xmlns:a16="http://schemas.microsoft.com/office/drawing/2014/main" id="{DB0588AE-E351-4287-99AC-7A8F8884A78C}"/>
              </a:ext>
            </a:extLst>
          </p:cNvPr>
          <p:cNvSpPr txBox="1">
            <a:spLocks noChangeArrowheads="1"/>
          </p:cNvSpPr>
          <p:nvPr/>
        </p:nvSpPr>
        <p:spPr bwMode="auto">
          <a:xfrm>
            <a:off x="179388" y="4941888"/>
            <a:ext cx="1800225" cy="1190625"/>
          </a:xfrm>
          <a:prstGeom prst="rect">
            <a:avLst/>
          </a:prstGeom>
          <a:noFill/>
          <a:ln w="9525">
            <a:noFill/>
            <a:miter lim="800000"/>
            <a:headEnd/>
            <a:tailEnd/>
          </a:ln>
          <a:effectLst/>
        </p:spPr>
        <p:txBody>
          <a:bodyPr>
            <a:spAutoFit/>
          </a:bodyPr>
          <a:lstStyle/>
          <a:p>
            <a:pPr>
              <a:spcBef>
                <a:spcPct val="50000"/>
              </a:spcBef>
            </a:pPr>
            <a:r>
              <a:rPr lang="hu-HU" b="1" dirty="0">
                <a:latin typeface="Times New Roman" pitchFamily="18" charset="0"/>
              </a:rPr>
              <a:t>(3) A </a:t>
            </a:r>
            <a:r>
              <a:rPr lang="hu-HU" b="1" dirty="0" err="1">
                <a:latin typeface="Times New Roman" pitchFamily="18" charset="0"/>
              </a:rPr>
              <a:t>társadal</a:t>
            </a:r>
            <a:r>
              <a:rPr lang="hu-HU" b="1" dirty="0">
                <a:latin typeface="Times New Roman" pitchFamily="18" charset="0"/>
              </a:rPr>
              <a:t>-mi-gazdasági párbeszéd fóruma</a:t>
            </a:r>
          </a:p>
        </p:txBody>
      </p:sp>
      <p:sp>
        <p:nvSpPr>
          <p:cNvPr id="3" name="Dia számának helye 2">
            <a:extLst>
              <a:ext uri="{FF2B5EF4-FFF2-40B4-BE49-F238E27FC236}">
                <a16:creationId xmlns:a16="http://schemas.microsoft.com/office/drawing/2014/main" id="{A49FEB20-34ED-46AC-B93A-A2ECCF2E5728}"/>
              </a:ext>
            </a:extLst>
          </p:cNvPr>
          <p:cNvSpPr>
            <a:spLocks noGrp="1"/>
          </p:cNvSpPr>
          <p:nvPr>
            <p:ph type="sldNum" sz="quarter" idx="4"/>
          </p:nvPr>
        </p:nvSpPr>
        <p:spPr/>
        <p:txBody>
          <a:bodyPr/>
          <a:lstStyle/>
          <a:p>
            <a:fld id="{8D20C33D-EA57-4869-B900-AF436949CCB6}" type="slidenum">
              <a:rPr lang="hu-HU" smtClean="0"/>
              <a:pPr/>
              <a:t>25</a:t>
            </a:fld>
            <a:r>
              <a:rPr lang="hu-HU"/>
              <a:t>/37</a:t>
            </a:r>
            <a:endParaRPr lang="hu-HU" dirty="0"/>
          </a:p>
        </p:txBody>
      </p:sp>
    </p:spTree>
    <p:extLst>
      <p:ext uri="{BB962C8B-B14F-4D97-AF65-F5344CB8AC3E}">
        <p14:creationId xmlns:p14="http://schemas.microsoft.com/office/powerpoint/2010/main" val="6407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D74D-2586-4C41-BF64-625E428FA8EB}"/>
              </a:ext>
            </a:extLst>
          </p:cNvPr>
          <p:cNvSpPr>
            <a:spLocks noGrp="1"/>
          </p:cNvSpPr>
          <p:nvPr>
            <p:ph type="title"/>
          </p:nvPr>
        </p:nvSpPr>
        <p:spPr/>
        <p:txBody>
          <a:bodyPr/>
          <a:lstStyle/>
          <a:p>
            <a:r>
              <a:rPr lang="hu-HU" dirty="0"/>
              <a:t>A Gazdasági és Szociális Tanács</a:t>
            </a:r>
          </a:p>
        </p:txBody>
      </p:sp>
      <p:sp>
        <p:nvSpPr>
          <p:cNvPr id="3" name="Szöveg helye 2">
            <a:extLst>
              <a:ext uri="{FF2B5EF4-FFF2-40B4-BE49-F238E27FC236}">
                <a16:creationId xmlns:a16="http://schemas.microsoft.com/office/drawing/2014/main" id="{5E45D39C-8A3B-42D3-A0FB-EF5014881DF6}"/>
              </a:ext>
            </a:extLst>
          </p:cNvPr>
          <p:cNvSpPr>
            <a:spLocks noGrp="1"/>
          </p:cNvSpPr>
          <p:nvPr>
            <p:ph type="body" sz="half" idx="2"/>
          </p:nvPr>
        </p:nvSpPr>
        <p:spPr>
          <a:xfrm>
            <a:off x="457200" y="980737"/>
            <a:ext cx="8507288" cy="576056"/>
          </a:xfrm>
        </p:spPr>
        <p:txBody>
          <a:bodyPr/>
          <a:lstStyle/>
          <a:p>
            <a:r>
              <a:rPr lang="hu-HU" dirty="0"/>
              <a:t>Konzultáció nemzeti gazdaság- és társadalom-politikai </a:t>
            </a:r>
            <a:r>
              <a:rPr lang="hu-HU" dirty="0" err="1"/>
              <a:t>strat</a:t>
            </a:r>
            <a:r>
              <a:rPr lang="hu-HU" dirty="0"/>
              <a:t>.</a:t>
            </a:r>
          </a:p>
          <a:p>
            <a:r>
              <a:rPr lang="hu-HU" dirty="0"/>
              <a:t>„</a:t>
            </a:r>
            <a:r>
              <a:rPr lang="hu-HU" dirty="0" err="1"/>
              <a:t>Tripartit</a:t>
            </a:r>
            <a:r>
              <a:rPr lang="hu-HU" dirty="0"/>
              <a:t> plusz”, 43 fő</a:t>
            </a:r>
          </a:p>
        </p:txBody>
      </p:sp>
      <p:sp>
        <p:nvSpPr>
          <p:cNvPr id="5" name="Szöveg helye 2">
            <a:extLst>
              <a:ext uri="{FF2B5EF4-FFF2-40B4-BE49-F238E27FC236}">
                <a16:creationId xmlns:a16="http://schemas.microsoft.com/office/drawing/2014/main" id="{EB802A08-3838-40D8-BF21-B9D6F8193B08}"/>
              </a:ext>
            </a:extLst>
          </p:cNvPr>
          <p:cNvSpPr txBox="1">
            <a:spLocks/>
          </p:cNvSpPr>
          <p:nvPr/>
        </p:nvSpPr>
        <p:spPr>
          <a:xfrm>
            <a:off x="457200" y="4653135"/>
            <a:ext cx="8507288" cy="1944199"/>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4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a:spcBef>
                <a:spcPts val="1200"/>
              </a:spcBef>
            </a:pPr>
            <a:r>
              <a:rPr lang="hu-HU" b="1" dirty="0"/>
              <a:t>Működés: </a:t>
            </a:r>
          </a:p>
          <a:p>
            <a:pPr marL="342900" indent="-342900">
              <a:spcBef>
                <a:spcPts val="0"/>
              </a:spcBef>
              <a:buFont typeface="Arial" panose="020B0604020202020204" pitchFamily="34" charset="0"/>
              <a:buChar char="•"/>
            </a:pPr>
            <a:r>
              <a:rPr lang="hu-HU" dirty="0"/>
              <a:t>határozott jogosítványok nélkül; </a:t>
            </a:r>
            <a:r>
              <a:rPr lang="hu-HU" dirty="0" err="1"/>
              <a:t>Korm</a:t>
            </a:r>
            <a:r>
              <a:rPr lang="hu-HU" dirty="0"/>
              <a:t>/</a:t>
            </a:r>
            <a:r>
              <a:rPr lang="hu-HU" dirty="0" err="1"/>
              <a:t>Ogy</a:t>
            </a:r>
            <a:r>
              <a:rPr lang="hu-HU" dirty="0"/>
              <a:t> vagy saját témák megvitatása; csak </a:t>
            </a:r>
            <a:r>
              <a:rPr lang="hu-HU" dirty="0" err="1"/>
              <a:t>admin</a:t>
            </a:r>
            <a:r>
              <a:rPr lang="hu-HU" dirty="0"/>
              <a:t>. titkárság</a:t>
            </a:r>
          </a:p>
          <a:p>
            <a:pPr marL="342900" indent="-342900">
              <a:spcBef>
                <a:spcPts val="0"/>
              </a:spcBef>
              <a:buFont typeface="Arial" panose="020B0604020202020204" pitchFamily="34" charset="0"/>
              <a:buChar char="•"/>
            </a:pPr>
            <a:r>
              <a:rPr lang="hu-HU" dirty="0"/>
              <a:t>az OÉT „elszívta a levegőt”; kevés a tárgyalási idő, sok a szereplő, hiányos az előkészítettség és a vitakultúra is</a:t>
            </a:r>
          </a:p>
        </p:txBody>
      </p:sp>
      <p:pic>
        <p:nvPicPr>
          <p:cNvPr id="6" name="Kép 5">
            <a:extLst>
              <a:ext uri="{FF2B5EF4-FFF2-40B4-BE49-F238E27FC236}">
                <a16:creationId xmlns:a16="http://schemas.microsoft.com/office/drawing/2014/main" id="{937FB567-0BCF-490C-8A48-AE7FB9B39E9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319923" y="1434817"/>
            <a:ext cx="5833576" cy="3506352"/>
          </a:xfrm>
          <a:prstGeom prst="rect">
            <a:avLst/>
          </a:prstGeom>
        </p:spPr>
      </p:pic>
      <p:sp>
        <p:nvSpPr>
          <p:cNvPr id="7" name="Szövegdoboz 6">
            <a:extLst>
              <a:ext uri="{FF2B5EF4-FFF2-40B4-BE49-F238E27FC236}">
                <a16:creationId xmlns:a16="http://schemas.microsoft.com/office/drawing/2014/main" id="{9271B138-9B5B-4823-BD44-87B291F69504}"/>
              </a:ext>
            </a:extLst>
          </p:cNvPr>
          <p:cNvSpPr txBox="1"/>
          <p:nvPr/>
        </p:nvSpPr>
        <p:spPr>
          <a:xfrm>
            <a:off x="789439" y="2864827"/>
            <a:ext cx="2198038" cy="646331"/>
          </a:xfrm>
          <a:prstGeom prst="rect">
            <a:avLst/>
          </a:prstGeom>
          <a:noFill/>
        </p:spPr>
        <p:txBody>
          <a:bodyPr wrap="none" rtlCol="0">
            <a:spAutoFit/>
          </a:bodyPr>
          <a:lstStyle/>
          <a:p>
            <a:r>
              <a:rPr lang="hu-HU" dirty="0">
                <a:solidFill>
                  <a:schemeClr val="bg2"/>
                </a:solidFill>
              </a:rPr>
              <a:t>Kormány </a:t>
            </a:r>
            <a:br>
              <a:rPr lang="hu-HU" dirty="0">
                <a:solidFill>
                  <a:schemeClr val="bg2"/>
                </a:solidFill>
              </a:rPr>
            </a:br>
            <a:r>
              <a:rPr lang="hu-HU" dirty="0">
                <a:solidFill>
                  <a:schemeClr val="bg2"/>
                </a:solidFill>
              </a:rPr>
              <a:t>tanácskozási joggal</a:t>
            </a:r>
          </a:p>
        </p:txBody>
      </p:sp>
      <p:sp>
        <p:nvSpPr>
          <p:cNvPr id="8" name="Dia számának helye 7">
            <a:extLst>
              <a:ext uri="{FF2B5EF4-FFF2-40B4-BE49-F238E27FC236}">
                <a16:creationId xmlns:a16="http://schemas.microsoft.com/office/drawing/2014/main" id="{5E8CED50-69B4-4E90-947B-142DE9D7F6DA}"/>
              </a:ext>
            </a:extLst>
          </p:cNvPr>
          <p:cNvSpPr>
            <a:spLocks noGrp="1"/>
          </p:cNvSpPr>
          <p:nvPr>
            <p:ph type="sldNum" sz="quarter" idx="4"/>
          </p:nvPr>
        </p:nvSpPr>
        <p:spPr/>
        <p:txBody>
          <a:bodyPr/>
          <a:lstStyle/>
          <a:p>
            <a:fld id="{8D20C33D-EA57-4869-B900-AF436949CCB6}" type="slidenum">
              <a:rPr lang="hu-HU" smtClean="0"/>
              <a:pPr/>
              <a:t>26</a:t>
            </a:fld>
            <a:r>
              <a:rPr lang="hu-HU"/>
              <a:t>/37</a:t>
            </a:r>
            <a:endParaRPr lang="hu-HU" dirty="0"/>
          </a:p>
        </p:txBody>
      </p:sp>
    </p:spTree>
    <p:extLst>
      <p:ext uri="{BB962C8B-B14F-4D97-AF65-F5344CB8AC3E}">
        <p14:creationId xmlns:p14="http://schemas.microsoft.com/office/powerpoint/2010/main" val="341486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3647348"/>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049393"/>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049393"/>
            <a:ext cx="3384376"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045237"/>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045237"/>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980728"/>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993031"/>
            <a:ext cx="1800200"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980728"/>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045237"/>
            <a:ext cx="1944215"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7" name="Kép 16">
            <a:extLst>
              <a:ext uri="{FF2B5EF4-FFF2-40B4-BE49-F238E27FC236}">
                <a16:creationId xmlns:a16="http://schemas.microsoft.com/office/drawing/2014/main" id="{E32A9180-F008-46CD-B0FC-97F2D9B21F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64088" y="3739541"/>
            <a:ext cx="2284668" cy="3145843"/>
          </a:xfrm>
          <a:prstGeom prst="rect">
            <a:avLst/>
          </a:prstGeom>
        </p:spPr>
      </p:pic>
      <p:sp>
        <p:nvSpPr>
          <p:cNvPr id="3" name="Dia számának helye 2">
            <a:extLst>
              <a:ext uri="{FF2B5EF4-FFF2-40B4-BE49-F238E27FC236}">
                <a16:creationId xmlns:a16="http://schemas.microsoft.com/office/drawing/2014/main" id="{09E86B6F-ADB3-40B3-BACE-EB3D2AA125A9}"/>
              </a:ext>
            </a:extLst>
          </p:cNvPr>
          <p:cNvSpPr>
            <a:spLocks noGrp="1"/>
          </p:cNvSpPr>
          <p:nvPr>
            <p:ph type="sldNum" sz="quarter" idx="4"/>
          </p:nvPr>
        </p:nvSpPr>
        <p:spPr/>
        <p:txBody>
          <a:bodyPr/>
          <a:lstStyle/>
          <a:p>
            <a:fld id="{8D20C33D-EA57-4869-B900-AF436949CCB6}" type="slidenum">
              <a:rPr lang="hu-HU" smtClean="0"/>
              <a:pPr/>
              <a:t>27</a:t>
            </a:fld>
            <a:r>
              <a:rPr lang="hu-HU"/>
              <a:t>/37</a:t>
            </a:r>
            <a:endParaRPr lang="hu-HU" dirty="0"/>
          </a:p>
        </p:txBody>
      </p:sp>
    </p:spTree>
    <p:extLst>
      <p:ext uri="{BB962C8B-B14F-4D97-AF65-F5344CB8AC3E}">
        <p14:creationId xmlns:p14="http://schemas.microsoft.com/office/powerpoint/2010/main" val="2629584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9CF4DA1-089A-45DC-9105-FE074701E92A}"/>
              </a:ext>
            </a:extLst>
          </p:cNvPr>
          <p:cNvSpPr>
            <a:spLocks noGrp="1"/>
          </p:cNvSpPr>
          <p:nvPr>
            <p:ph type="title"/>
          </p:nvPr>
        </p:nvSpPr>
        <p:spPr/>
        <p:txBody>
          <a:bodyPr/>
          <a:lstStyle/>
          <a:p>
            <a:r>
              <a:rPr lang="hu-HU" dirty="0"/>
              <a:t>Társadalmi szerződés kísérlete</a:t>
            </a:r>
          </a:p>
        </p:txBody>
      </p:sp>
      <p:sp>
        <p:nvSpPr>
          <p:cNvPr id="3" name="Szöveg helye 2">
            <a:extLst>
              <a:ext uri="{FF2B5EF4-FFF2-40B4-BE49-F238E27FC236}">
                <a16:creationId xmlns:a16="http://schemas.microsoft.com/office/drawing/2014/main" id="{C8DD806E-E51B-474F-BA8A-341A67CCC2F5}"/>
              </a:ext>
            </a:extLst>
          </p:cNvPr>
          <p:cNvSpPr>
            <a:spLocks noGrp="1"/>
          </p:cNvSpPr>
          <p:nvPr>
            <p:ph type="body" sz="half" idx="2"/>
          </p:nvPr>
        </p:nvSpPr>
        <p:spPr/>
        <p:txBody>
          <a:bodyPr/>
          <a:lstStyle/>
          <a:p>
            <a:pPr>
              <a:spcBef>
                <a:spcPts val="0"/>
              </a:spcBef>
            </a:pPr>
            <a:r>
              <a:rPr lang="hu-HU" b="1" dirty="0"/>
              <a:t>GSZT, 2005. november: a TSZ szövegtervezete, </a:t>
            </a:r>
            <a:r>
              <a:rPr lang="hu-HU" dirty="0"/>
              <a:t>témák:</a:t>
            </a:r>
          </a:p>
          <a:p>
            <a:pPr marL="457200" indent="-457200">
              <a:spcBef>
                <a:spcPts val="0"/>
              </a:spcBef>
              <a:buFont typeface="+mj-lt"/>
              <a:buAutoNum type="arabicPeriod"/>
            </a:pPr>
            <a:r>
              <a:rPr lang="hu-HU" dirty="0"/>
              <a:t>Az államapparátus ésszerűsítése</a:t>
            </a:r>
          </a:p>
          <a:p>
            <a:pPr marL="457200" indent="-457200">
              <a:spcBef>
                <a:spcPts val="0"/>
              </a:spcBef>
              <a:buFont typeface="+mj-lt"/>
              <a:buAutoNum type="arabicPeriod"/>
            </a:pPr>
            <a:r>
              <a:rPr lang="hu-HU" dirty="0"/>
              <a:t>Tudásalapú társadalom és gazdaság</a:t>
            </a:r>
          </a:p>
          <a:p>
            <a:pPr marL="457200" indent="-457200">
              <a:spcBef>
                <a:spcPts val="0"/>
              </a:spcBef>
              <a:buFont typeface="+mj-lt"/>
              <a:buAutoNum type="arabicPeriod"/>
            </a:pPr>
            <a:r>
              <a:rPr lang="hu-HU" dirty="0"/>
              <a:t>A bérek európai felzárkóztatása</a:t>
            </a:r>
          </a:p>
          <a:p>
            <a:pPr marL="457200" indent="-457200">
              <a:spcBef>
                <a:spcPts val="0"/>
              </a:spcBef>
              <a:buFont typeface="+mj-lt"/>
              <a:buAutoNum type="arabicPeriod"/>
            </a:pPr>
            <a:r>
              <a:rPr lang="hu-HU" dirty="0"/>
              <a:t>Az egészségügyi rendszer átalakítása</a:t>
            </a:r>
          </a:p>
          <a:p>
            <a:pPr marL="457200" indent="-457200">
              <a:spcBef>
                <a:spcPts val="0"/>
              </a:spcBef>
              <a:buFont typeface="+mj-lt"/>
              <a:buAutoNum type="arabicPeriod"/>
            </a:pPr>
            <a:r>
              <a:rPr lang="hu-HU" dirty="0"/>
              <a:t>Új népességpolitika</a:t>
            </a:r>
          </a:p>
          <a:p>
            <a:pPr marL="457200" indent="-457200">
              <a:buFont typeface="+mj-lt"/>
              <a:buAutoNum type="arabicPeriod"/>
            </a:pPr>
            <a:r>
              <a:rPr lang="hu-HU" dirty="0"/>
              <a:t>A kapcsolat rendezése a határon túli magyarokkal</a:t>
            </a:r>
          </a:p>
          <a:p>
            <a:pPr>
              <a:spcBef>
                <a:spcPts val="1200"/>
              </a:spcBef>
            </a:pPr>
            <a:r>
              <a:rPr lang="hu-HU" dirty="0"/>
              <a:t>Elmaradtak az érdemi viták. A miniszterelnök 12 pontos javaslata (választások előtt, optimistán), amit a GSZT nem tárgyalt meg. A választások után újra napirenden, de nem találják eléggé kidolgozottnak, 2006 őszén már nem téma.</a:t>
            </a:r>
          </a:p>
          <a:p>
            <a:pPr>
              <a:spcBef>
                <a:spcPts val="1200"/>
              </a:spcBef>
            </a:pPr>
            <a:r>
              <a:rPr lang="hu-HU" b="1" dirty="0"/>
              <a:t>Okok:</a:t>
            </a:r>
            <a:r>
              <a:rPr lang="hu-HU" dirty="0"/>
              <a:t> Kormány-kezdeményezés és szándék, szűkös költségvetés (0-összegű tárgyalás, megszorítás és reformok), politikai ostromzár, kevés fogadókészség…</a:t>
            </a:r>
          </a:p>
        </p:txBody>
      </p:sp>
      <p:sp>
        <p:nvSpPr>
          <p:cNvPr id="5" name="Dia számának helye 4">
            <a:extLst>
              <a:ext uri="{FF2B5EF4-FFF2-40B4-BE49-F238E27FC236}">
                <a16:creationId xmlns:a16="http://schemas.microsoft.com/office/drawing/2014/main" id="{6E0C0F41-2249-41E7-B5CF-7E013C0BE815}"/>
              </a:ext>
            </a:extLst>
          </p:cNvPr>
          <p:cNvSpPr>
            <a:spLocks noGrp="1"/>
          </p:cNvSpPr>
          <p:nvPr>
            <p:ph type="sldNum" sz="quarter" idx="4"/>
          </p:nvPr>
        </p:nvSpPr>
        <p:spPr/>
        <p:txBody>
          <a:bodyPr/>
          <a:lstStyle/>
          <a:p>
            <a:fld id="{8D20C33D-EA57-4869-B900-AF436949CCB6}" type="slidenum">
              <a:rPr lang="hu-HU" smtClean="0"/>
              <a:pPr/>
              <a:t>28</a:t>
            </a:fld>
            <a:r>
              <a:rPr lang="hu-HU"/>
              <a:t>/37</a:t>
            </a:r>
            <a:endParaRPr lang="hu-HU" dirty="0"/>
          </a:p>
        </p:txBody>
      </p:sp>
    </p:spTree>
    <p:extLst>
      <p:ext uri="{BB962C8B-B14F-4D97-AF65-F5344CB8AC3E}">
        <p14:creationId xmlns:p14="http://schemas.microsoft.com/office/powerpoint/2010/main" val="13017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2355DA-61DE-43B3-ABBB-DA7535E88FB8}"/>
              </a:ext>
            </a:extLst>
          </p:cNvPr>
          <p:cNvSpPr>
            <a:spLocks noGrp="1"/>
          </p:cNvSpPr>
          <p:nvPr>
            <p:ph type="title"/>
          </p:nvPr>
        </p:nvSpPr>
        <p:spPr/>
        <p:txBody>
          <a:bodyPr/>
          <a:lstStyle/>
          <a:p>
            <a:r>
              <a:rPr lang="hu-HU" dirty="0"/>
              <a:t>A foglalkoztatáspolitikai egyeztetés</a:t>
            </a:r>
          </a:p>
        </p:txBody>
      </p:sp>
      <p:sp>
        <p:nvSpPr>
          <p:cNvPr id="5" name="Rectangle 5">
            <a:extLst>
              <a:ext uri="{FF2B5EF4-FFF2-40B4-BE49-F238E27FC236}">
                <a16:creationId xmlns:a16="http://schemas.microsoft.com/office/drawing/2014/main" id="{FB9D1353-9026-47CF-B7B5-89C4F57A2FD7}"/>
              </a:ext>
            </a:extLst>
          </p:cNvPr>
          <p:cNvSpPr>
            <a:spLocks noChangeArrowheads="1"/>
          </p:cNvSpPr>
          <p:nvPr/>
        </p:nvSpPr>
        <p:spPr bwMode="auto">
          <a:xfrm>
            <a:off x="2500313" y="2644229"/>
            <a:ext cx="1785937" cy="581025"/>
          </a:xfrm>
          <a:prstGeom prst="rect">
            <a:avLst/>
          </a:prstGeom>
          <a:solidFill>
            <a:srgbClr val="FFFFFF"/>
          </a:solidFill>
          <a:ln w="19050">
            <a:solidFill>
              <a:srgbClr val="000168"/>
            </a:solidFill>
            <a:miter lim="800000"/>
            <a:headEnd/>
            <a:tailEnd/>
          </a:ln>
        </p:spPr>
        <p:txBody>
          <a:bodyPr lIns="0" tIns="0" rIns="0" bIns="0" anchor="ctr"/>
          <a:lstStyle/>
          <a:p>
            <a:pPr algn="ctr">
              <a:lnSpc>
                <a:spcPct val="90000"/>
              </a:lnSpc>
              <a:spcBef>
                <a:spcPts val="200"/>
              </a:spcBef>
              <a:spcAft>
                <a:spcPts val="1200"/>
              </a:spcAft>
            </a:pPr>
            <a:r>
              <a:rPr lang="hu-HU" sz="1600">
                <a:latin typeface="Times New Roman" pitchFamily="18" charset="0"/>
              </a:rPr>
              <a:t>Nemzeti Erőforrás Minisztérium</a:t>
            </a:r>
          </a:p>
        </p:txBody>
      </p:sp>
      <p:sp>
        <p:nvSpPr>
          <p:cNvPr id="6" name="Rectangle 4">
            <a:extLst>
              <a:ext uri="{FF2B5EF4-FFF2-40B4-BE49-F238E27FC236}">
                <a16:creationId xmlns:a16="http://schemas.microsoft.com/office/drawing/2014/main" id="{EC1794F6-E900-4F63-AA54-B6A6C4446C76}"/>
              </a:ext>
            </a:extLst>
          </p:cNvPr>
          <p:cNvSpPr>
            <a:spLocks noChangeArrowheads="1"/>
          </p:cNvSpPr>
          <p:nvPr/>
        </p:nvSpPr>
        <p:spPr bwMode="auto">
          <a:xfrm>
            <a:off x="2051050" y="1844129"/>
            <a:ext cx="2160588" cy="558800"/>
          </a:xfrm>
          <a:prstGeom prst="rect">
            <a:avLst/>
          </a:prstGeom>
          <a:solidFill>
            <a:srgbClr val="FFFFFF"/>
          </a:solidFill>
          <a:ln w="19050">
            <a:solidFill>
              <a:srgbClr val="000168"/>
            </a:solidFill>
            <a:miter lim="800000"/>
            <a:headEnd/>
            <a:tailEnd/>
          </a:ln>
        </p:spPr>
        <p:txBody>
          <a:bodyPr lIns="0" tIns="0" rIns="0" bIns="0" anchor="ctr"/>
          <a:lstStyle/>
          <a:p>
            <a:pPr algn="ctr">
              <a:spcBef>
                <a:spcPts val="800"/>
              </a:spcBef>
            </a:pPr>
            <a:r>
              <a:rPr lang="hu-HU" sz="1600">
                <a:latin typeface="Times New Roman" pitchFamily="18" charset="0"/>
              </a:rPr>
              <a:t>Kormány</a:t>
            </a:r>
          </a:p>
        </p:txBody>
      </p:sp>
      <p:sp>
        <p:nvSpPr>
          <p:cNvPr id="7" name="Rectangle 6">
            <a:extLst>
              <a:ext uri="{FF2B5EF4-FFF2-40B4-BE49-F238E27FC236}">
                <a16:creationId xmlns:a16="http://schemas.microsoft.com/office/drawing/2014/main" id="{D021F414-034B-409B-9400-0FEEF47160AE}"/>
              </a:ext>
            </a:extLst>
          </p:cNvPr>
          <p:cNvSpPr>
            <a:spLocks noChangeArrowheads="1"/>
          </p:cNvSpPr>
          <p:nvPr/>
        </p:nvSpPr>
        <p:spPr bwMode="auto">
          <a:xfrm>
            <a:off x="5724525" y="1844129"/>
            <a:ext cx="2160588" cy="576262"/>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pPr>
            <a:r>
              <a:rPr lang="hu-HU" sz="1600" i="1">
                <a:latin typeface="Times New Roman" pitchFamily="18" charset="0"/>
              </a:rPr>
              <a:t>Országos Érdekegyeztető </a:t>
            </a:r>
          </a:p>
          <a:p>
            <a:pPr algn="ctr"/>
            <a:r>
              <a:rPr lang="hu-HU" sz="1600" i="1">
                <a:latin typeface="Times New Roman" pitchFamily="18" charset="0"/>
              </a:rPr>
              <a:t>Tanács</a:t>
            </a:r>
            <a:endParaRPr lang="hu-HU" sz="1600">
              <a:latin typeface="Times New Roman" pitchFamily="18" charset="0"/>
            </a:endParaRPr>
          </a:p>
        </p:txBody>
      </p:sp>
      <p:sp>
        <p:nvSpPr>
          <p:cNvPr id="8" name="Rectangle 7">
            <a:extLst>
              <a:ext uri="{FF2B5EF4-FFF2-40B4-BE49-F238E27FC236}">
                <a16:creationId xmlns:a16="http://schemas.microsoft.com/office/drawing/2014/main" id="{D0EFAF7B-6CDA-4D59-9657-CDE8EA7C436A}"/>
              </a:ext>
            </a:extLst>
          </p:cNvPr>
          <p:cNvSpPr>
            <a:spLocks noChangeArrowheads="1"/>
          </p:cNvSpPr>
          <p:nvPr/>
        </p:nvSpPr>
        <p:spPr bwMode="auto">
          <a:xfrm>
            <a:off x="3276600" y="3788816"/>
            <a:ext cx="1944688"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spcAft>
                <a:spcPts val="1200"/>
              </a:spcAft>
            </a:pPr>
            <a:r>
              <a:rPr lang="hu-HU" sz="1600">
                <a:latin typeface="Times New Roman" pitchFamily="18" charset="0"/>
              </a:rPr>
              <a:t>Foglalkoztatási és Szociális Hivatal</a:t>
            </a:r>
          </a:p>
        </p:txBody>
      </p:sp>
      <p:sp>
        <p:nvSpPr>
          <p:cNvPr id="9" name="Rectangle 8">
            <a:extLst>
              <a:ext uri="{FF2B5EF4-FFF2-40B4-BE49-F238E27FC236}">
                <a16:creationId xmlns:a16="http://schemas.microsoft.com/office/drawing/2014/main" id="{C8B8332F-77DC-4837-A370-F5ED40C06634}"/>
              </a:ext>
            </a:extLst>
          </p:cNvPr>
          <p:cNvSpPr>
            <a:spLocks noChangeArrowheads="1"/>
          </p:cNvSpPr>
          <p:nvPr/>
        </p:nvSpPr>
        <p:spPr bwMode="auto">
          <a:xfrm>
            <a:off x="3276600" y="4725441"/>
            <a:ext cx="1944688"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pPr>
            <a:r>
              <a:rPr lang="en-GB" sz="1600">
                <a:latin typeface="Times New Roman" pitchFamily="18" charset="0"/>
              </a:rPr>
              <a:t>Regionális Munkaügyi Központ</a:t>
            </a:r>
            <a:endParaRPr lang="hu-HU" sz="1600">
              <a:latin typeface="Times New Roman" pitchFamily="18" charset="0"/>
            </a:endParaRPr>
          </a:p>
        </p:txBody>
      </p:sp>
      <p:sp>
        <p:nvSpPr>
          <p:cNvPr id="10" name="Rectangle 9">
            <a:extLst>
              <a:ext uri="{FF2B5EF4-FFF2-40B4-BE49-F238E27FC236}">
                <a16:creationId xmlns:a16="http://schemas.microsoft.com/office/drawing/2014/main" id="{F9221E0E-9BCC-40D6-9462-716575B700FB}"/>
              </a:ext>
            </a:extLst>
          </p:cNvPr>
          <p:cNvSpPr>
            <a:spLocks noChangeArrowheads="1"/>
          </p:cNvSpPr>
          <p:nvPr/>
        </p:nvSpPr>
        <p:spPr bwMode="auto">
          <a:xfrm>
            <a:off x="5724525" y="3501479"/>
            <a:ext cx="2160588" cy="576262"/>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pPr>
            <a:r>
              <a:rPr lang="hu-HU" sz="1600" i="1">
                <a:latin typeface="Times New Roman" pitchFamily="18" charset="0"/>
              </a:rPr>
              <a:t>Munkaügyi Ellenőrzést Támogató Tanács</a:t>
            </a:r>
            <a:endParaRPr lang="hu-HU" sz="1600">
              <a:latin typeface="Times New Roman" pitchFamily="18" charset="0"/>
            </a:endParaRPr>
          </a:p>
        </p:txBody>
      </p:sp>
      <p:sp>
        <p:nvSpPr>
          <p:cNvPr id="11" name="Rectangle 10">
            <a:extLst>
              <a:ext uri="{FF2B5EF4-FFF2-40B4-BE49-F238E27FC236}">
                <a16:creationId xmlns:a16="http://schemas.microsoft.com/office/drawing/2014/main" id="{DF1E75A8-191F-40A9-B76D-CE6A307F23CA}"/>
              </a:ext>
            </a:extLst>
          </p:cNvPr>
          <p:cNvSpPr>
            <a:spLocks noChangeArrowheads="1"/>
          </p:cNvSpPr>
          <p:nvPr/>
        </p:nvSpPr>
        <p:spPr bwMode="auto">
          <a:xfrm>
            <a:off x="5724525" y="2636291"/>
            <a:ext cx="2160588"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pPr>
            <a:r>
              <a:rPr lang="en-GB" sz="1600" i="1">
                <a:latin typeface="Times New Roman" pitchFamily="18" charset="0"/>
              </a:rPr>
              <a:t>A Munkaerőpiaci Alap </a:t>
            </a:r>
          </a:p>
          <a:p>
            <a:pPr algn="ctr"/>
            <a:r>
              <a:rPr lang="en-GB" sz="1600" i="1">
                <a:latin typeface="Times New Roman" pitchFamily="18" charset="0"/>
              </a:rPr>
              <a:t>Irányító Testülete</a:t>
            </a:r>
            <a:endParaRPr lang="hu-HU" sz="1600">
              <a:latin typeface="Times New Roman" pitchFamily="18" charset="0"/>
            </a:endParaRPr>
          </a:p>
        </p:txBody>
      </p:sp>
      <p:sp>
        <p:nvSpPr>
          <p:cNvPr id="12" name="Rectangle 11">
            <a:extLst>
              <a:ext uri="{FF2B5EF4-FFF2-40B4-BE49-F238E27FC236}">
                <a16:creationId xmlns:a16="http://schemas.microsoft.com/office/drawing/2014/main" id="{16A71C19-A422-467B-B7C5-FE0C180A5195}"/>
              </a:ext>
            </a:extLst>
          </p:cNvPr>
          <p:cNvSpPr>
            <a:spLocks noChangeArrowheads="1"/>
          </p:cNvSpPr>
          <p:nvPr/>
        </p:nvSpPr>
        <p:spPr bwMode="auto">
          <a:xfrm>
            <a:off x="5724525" y="4725441"/>
            <a:ext cx="2160588"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pPr>
            <a:r>
              <a:rPr lang="en-GB" sz="1600" i="1">
                <a:latin typeface="Times New Roman" pitchFamily="18" charset="0"/>
              </a:rPr>
              <a:t>Regionális Munkaügyi </a:t>
            </a:r>
          </a:p>
          <a:p>
            <a:pPr algn="ctr"/>
            <a:r>
              <a:rPr lang="en-GB" sz="1600" i="1">
                <a:latin typeface="Times New Roman" pitchFamily="18" charset="0"/>
              </a:rPr>
              <a:t>Tanács</a:t>
            </a:r>
            <a:endParaRPr lang="hu-HU" sz="1600">
              <a:latin typeface="Times New Roman" pitchFamily="18" charset="0"/>
            </a:endParaRPr>
          </a:p>
        </p:txBody>
      </p:sp>
      <p:sp>
        <p:nvSpPr>
          <p:cNvPr id="13" name="Rectangle 12">
            <a:extLst>
              <a:ext uri="{FF2B5EF4-FFF2-40B4-BE49-F238E27FC236}">
                <a16:creationId xmlns:a16="http://schemas.microsoft.com/office/drawing/2014/main" id="{01F83135-C5A2-4AB8-B048-02322B66C065}"/>
              </a:ext>
            </a:extLst>
          </p:cNvPr>
          <p:cNvSpPr>
            <a:spLocks noChangeArrowheads="1"/>
          </p:cNvSpPr>
          <p:nvPr/>
        </p:nvSpPr>
        <p:spPr bwMode="auto">
          <a:xfrm>
            <a:off x="900113" y="4220616"/>
            <a:ext cx="1871662"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spcAft>
                <a:spcPts val="1200"/>
              </a:spcAft>
            </a:pPr>
            <a:r>
              <a:rPr lang="hu-HU" sz="1600">
                <a:latin typeface="Times New Roman" pitchFamily="18" charset="0"/>
              </a:rPr>
              <a:t>Regionális Munka-biztonsági Felügy.</a:t>
            </a:r>
          </a:p>
        </p:txBody>
      </p:sp>
      <p:sp>
        <p:nvSpPr>
          <p:cNvPr id="14" name="Line 14">
            <a:extLst>
              <a:ext uri="{FF2B5EF4-FFF2-40B4-BE49-F238E27FC236}">
                <a16:creationId xmlns:a16="http://schemas.microsoft.com/office/drawing/2014/main" id="{46320E53-436B-46F7-972A-3DAE43A24D1E}"/>
              </a:ext>
            </a:extLst>
          </p:cNvPr>
          <p:cNvSpPr>
            <a:spLocks noChangeShapeType="1"/>
          </p:cNvSpPr>
          <p:nvPr/>
        </p:nvSpPr>
        <p:spPr bwMode="auto">
          <a:xfrm>
            <a:off x="3059113" y="2420391"/>
            <a:ext cx="0" cy="228600"/>
          </a:xfrm>
          <a:prstGeom prst="line">
            <a:avLst/>
          </a:prstGeom>
          <a:noFill/>
          <a:ln w="12700">
            <a:solidFill>
              <a:srgbClr val="000168"/>
            </a:solidFill>
            <a:round/>
            <a:headEnd/>
            <a:tailEnd type="triangle" w="med" len="med"/>
          </a:ln>
        </p:spPr>
        <p:txBody>
          <a:bodyPr/>
          <a:lstStyle/>
          <a:p>
            <a:endParaRPr lang="hu-HU"/>
          </a:p>
        </p:txBody>
      </p:sp>
      <p:sp>
        <p:nvSpPr>
          <p:cNvPr id="15" name="Line 15">
            <a:extLst>
              <a:ext uri="{FF2B5EF4-FFF2-40B4-BE49-F238E27FC236}">
                <a16:creationId xmlns:a16="http://schemas.microsoft.com/office/drawing/2014/main" id="{A2F2EF3B-91BB-40A8-ACC0-BF31461C95AE}"/>
              </a:ext>
            </a:extLst>
          </p:cNvPr>
          <p:cNvSpPr>
            <a:spLocks noChangeShapeType="1"/>
          </p:cNvSpPr>
          <p:nvPr/>
        </p:nvSpPr>
        <p:spPr bwMode="auto">
          <a:xfrm>
            <a:off x="4211638" y="4365079"/>
            <a:ext cx="0" cy="360362"/>
          </a:xfrm>
          <a:prstGeom prst="line">
            <a:avLst/>
          </a:prstGeom>
          <a:noFill/>
          <a:ln w="12700">
            <a:solidFill>
              <a:srgbClr val="000168"/>
            </a:solidFill>
            <a:round/>
            <a:headEnd/>
            <a:tailEnd type="triangle" w="med" len="med"/>
          </a:ln>
        </p:spPr>
        <p:txBody>
          <a:bodyPr/>
          <a:lstStyle/>
          <a:p>
            <a:endParaRPr lang="hu-HU"/>
          </a:p>
        </p:txBody>
      </p:sp>
      <p:sp>
        <p:nvSpPr>
          <p:cNvPr id="16" name="Line 16">
            <a:extLst>
              <a:ext uri="{FF2B5EF4-FFF2-40B4-BE49-F238E27FC236}">
                <a16:creationId xmlns:a16="http://schemas.microsoft.com/office/drawing/2014/main" id="{88AAAE0E-F6CF-4433-9C28-E7917CA0569E}"/>
              </a:ext>
            </a:extLst>
          </p:cNvPr>
          <p:cNvSpPr>
            <a:spLocks noChangeShapeType="1"/>
          </p:cNvSpPr>
          <p:nvPr/>
        </p:nvSpPr>
        <p:spPr bwMode="auto">
          <a:xfrm>
            <a:off x="4211638" y="5301704"/>
            <a:ext cx="0" cy="287337"/>
          </a:xfrm>
          <a:prstGeom prst="line">
            <a:avLst/>
          </a:prstGeom>
          <a:noFill/>
          <a:ln w="12700">
            <a:solidFill>
              <a:srgbClr val="000168"/>
            </a:solidFill>
            <a:round/>
            <a:headEnd/>
            <a:tailEnd type="triangle" w="med" len="med"/>
          </a:ln>
        </p:spPr>
        <p:txBody>
          <a:bodyPr/>
          <a:lstStyle/>
          <a:p>
            <a:endParaRPr lang="hu-HU"/>
          </a:p>
        </p:txBody>
      </p:sp>
      <p:sp>
        <p:nvSpPr>
          <p:cNvPr id="17" name="Rectangle 17">
            <a:extLst>
              <a:ext uri="{FF2B5EF4-FFF2-40B4-BE49-F238E27FC236}">
                <a16:creationId xmlns:a16="http://schemas.microsoft.com/office/drawing/2014/main" id="{F3906B8B-5531-4CD2-94E2-9FCFF9F6FB72}"/>
              </a:ext>
            </a:extLst>
          </p:cNvPr>
          <p:cNvSpPr>
            <a:spLocks noChangeArrowheads="1"/>
          </p:cNvSpPr>
          <p:nvPr/>
        </p:nvSpPr>
        <p:spPr bwMode="auto">
          <a:xfrm>
            <a:off x="684213" y="3501479"/>
            <a:ext cx="2087562" cy="574675"/>
          </a:xfrm>
          <a:prstGeom prst="rect">
            <a:avLst/>
          </a:prstGeom>
          <a:noFill/>
          <a:ln w="19050">
            <a:solidFill>
              <a:srgbClr val="000168"/>
            </a:solidFill>
            <a:miter lim="800000"/>
            <a:headEnd/>
            <a:tailEnd/>
          </a:ln>
        </p:spPr>
        <p:txBody>
          <a:bodyPr lIns="0" tIns="0" rIns="0" bIns="0" anchor="ctr"/>
          <a:lstStyle/>
          <a:p>
            <a:pPr algn="ctr">
              <a:spcBef>
                <a:spcPts val="200"/>
              </a:spcBef>
            </a:pPr>
            <a:r>
              <a:rPr lang="en-GB" sz="1500">
                <a:latin typeface="Times New Roman" pitchFamily="18" charset="0"/>
              </a:rPr>
              <a:t>Munkavédelmi és </a:t>
            </a:r>
            <a:r>
              <a:rPr lang="hu-HU" sz="1500">
                <a:latin typeface="Times New Roman" pitchFamily="18" charset="0"/>
              </a:rPr>
              <a:t>M</a:t>
            </a:r>
            <a:r>
              <a:rPr lang="en-GB" sz="1500">
                <a:latin typeface="Times New Roman" pitchFamily="18" charset="0"/>
              </a:rPr>
              <a:t>unka</a:t>
            </a:r>
            <a:r>
              <a:rPr lang="hu-HU" sz="1500">
                <a:latin typeface="Times New Roman" pitchFamily="18" charset="0"/>
              </a:rPr>
              <a:t>-</a:t>
            </a:r>
            <a:r>
              <a:rPr lang="en-GB" sz="1500">
                <a:latin typeface="Times New Roman" pitchFamily="18" charset="0"/>
              </a:rPr>
              <a:t>ügyi Főfelügyelőség</a:t>
            </a:r>
            <a:endParaRPr lang="hu-HU" sz="1500">
              <a:latin typeface="Times New Roman" pitchFamily="18" charset="0"/>
            </a:endParaRPr>
          </a:p>
        </p:txBody>
      </p:sp>
      <p:sp>
        <p:nvSpPr>
          <p:cNvPr id="18" name="Rectangle 18">
            <a:extLst>
              <a:ext uri="{FF2B5EF4-FFF2-40B4-BE49-F238E27FC236}">
                <a16:creationId xmlns:a16="http://schemas.microsoft.com/office/drawing/2014/main" id="{B0899A03-0884-4FD6-B3FB-52413B49F332}"/>
              </a:ext>
            </a:extLst>
          </p:cNvPr>
          <p:cNvSpPr>
            <a:spLocks noChangeArrowheads="1"/>
          </p:cNvSpPr>
          <p:nvPr/>
        </p:nvSpPr>
        <p:spPr bwMode="auto">
          <a:xfrm>
            <a:off x="3276600" y="5589041"/>
            <a:ext cx="1944688" cy="576263"/>
          </a:xfrm>
          <a:prstGeom prst="rect">
            <a:avLst/>
          </a:prstGeom>
          <a:noFill/>
          <a:ln w="19050">
            <a:solidFill>
              <a:srgbClr val="000168"/>
            </a:solidFill>
            <a:miter lim="800000"/>
            <a:headEnd/>
            <a:tailEnd/>
          </a:ln>
        </p:spPr>
        <p:txBody>
          <a:bodyPr lIns="0" tIns="0" rIns="0" bIns="0" anchor="ctr"/>
          <a:lstStyle/>
          <a:p>
            <a:pPr algn="ctr">
              <a:spcBef>
                <a:spcPts val="200"/>
              </a:spcBef>
            </a:pPr>
            <a:r>
              <a:rPr lang="hu-HU" sz="1600">
                <a:latin typeface="Times New Roman" pitchFamily="18" charset="0"/>
              </a:rPr>
              <a:t>Munkaügyi </a:t>
            </a:r>
          </a:p>
          <a:p>
            <a:pPr algn="ctr"/>
            <a:r>
              <a:rPr lang="hu-HU" sz="1600">
                <a:latin typeface="Times New Roman" pitchFamily="18" charset="0"/>
              </a:rPr>
              <a:t>Kirendeltség</a:t>
            </a:r>
          </a:p>
        </p:txBody>
      </p:sp>
      <p:sp>
        <p:nvSpPr>
          <p:cNvPr id="19" name="Line 19">
            <a:extLst>
              <a:ext uri="{FF2B5EF4-FFF2-40B4-BE49-F238E27FC236}">
                <a16:creationId xmlns:a16="http://schemas.microsoft.com/office/drawing/2014/main" id="{15936F8D-9046-4283-BB07-0B1BE6B66A8D}"/>
              </a:ext>
            </a:extLst>
          </p:cNvPr>
          <p:cNvSpPr>
            <a:spLocks noChangeShapeType="1"/>
          </p:cNvSpPr>
          <p:nvPr/>
        </p:nvSpPr>
        <p:spPr bwMode="auto">
          <a:xfrm>
            <a:off x="468313" y="3860254"/>
            <a:ext cx="0" cy="1296987"/>
          </a:xfrm>
          <a:prstGeom prst="line">
            <a:avLst/>
          </a:prstGeom>
          <a:noFill/>
          <a:ln w="12700">
            <a:solidFill>
              <a:srgbClr val="000168"/>
            </a:solidFill>
            <a:round/>
            <a:headEnd/>
            <a:tailEnd/>
          </a:ln>
        </p:spPr>
        <p:txBody>
          <a:bodyPr/>
          <a:lstStyle/>
          <a:p>
            <a:endParaRPr lang="hu-HU"/>
          </a:p>
        </p:txBody>
      </p:sp>
      <p:sp>
        <p:nvSpPr>
          <p:cNvPr id="20" name="Rectangle 21">
            <a:extLst>
              <a:ext uri="{FF2B5EF4-FFF2-40B4-BE49-F238E27FC236}">
                <a16:creationId xmlns:a16="http://schemas.microsoft.com/office/drawing/2014/main" id="{ABD32036-17C3-4F95-B9FA-F5E3FEA6DEA8}"/>
              </a:ext>
            </a:extLst>
          </p:cNvPr>
          <p:cNvSpPr>
            <a:spLocks noChangeArrowheads="1"/>
          </p:cNvSpPr>
          <p:nvPr/>
        </p:nvSpPr>
        <p:spPr bwMode="auto">
          <a:xfrm>
            <a:off x="900113" y="4941341"/>
            <a:ext cx="1871662" cy="576263"/>
          </a:xfrm>
          <a:prstGeom prst="rect">
            <a:avLst/>
          </a:prstGeom>
          <a:solidFill>
            <a:srgbClr val="FFFFFF"/>
          </a:solidFill>
          <a:ln w="19050">
            <a:solidFill>
              <a:srgbClr val="000168"/>
            </a:solidFill>
            <a:miter lim="800000"/>
            <a:headEnd/>
            <a:tailEnd/>
          </a:ln>
        </p:spPr>
        <p:txBody>
          <a:bodyPr lIns="0" tIns="0" rIns="0" bIns="0" anchor="ctr"/>
          <a:lstStyle/>
          <a:p>
            <a:pPr algn="ctr">
              <a:spcBef>
                <a:spcPts val="200"/>
              </a:spcBef>
              <a:spcAft>
                <a:spcPts val="1200"/>
              </a:spcAft>
            </a:pPr>
            <a:r>
              <a:rPr lang="hu-HU" sz="1600">
                <a:latin typeface="Times New Roman" pitchFamily="18" charset="0"/>
              </a:rPr>
              <a:t>Regionális Munka-ügyi Felügyelőség</a:t>
            </a:r>
          </a:p>
        </p:txBody>
      </p:sp>
      <p:sp>
        <p:nvSpPr>
          <p:cNvPr id="21" name="Line 22">
            <a:extLst>
              <a:ext uri="{FF2B5EF4-FFF2-40B4-BE49-F238E27FC236}">
                <a16:creationId xmlns:a16="http://schemas.microsoft.com/office/drawing/2014/main" id="{2203B188-F5D9-4602-B7C5-25425F4A1C9E}"/>
              </a:ext>
            </a:extLst>
          </p:cNvPr>
          <p:cNvSpPr>
            <a:spLocks noChangeShapeType="1"/>
          </p:cNvSpPr>
          <p:nvPr/>
        </p:nvSpPr>
        <p:spPr bwMode="auto">
          <a:xfrm flipH="1">
            <a:off x="1908175" y="3215729"/>
            <a:ext cx="877888" cy="285750"/>
          </a:xfrm>
          <a:prstGeom prst="line">
            <a:avLst/>
          </a:prstGeom>
          <a:noFill/>
          <a:ln w="12700">
            <a:solidFill>
              <a:srgbClr val="000168"/>
            </a:solidFill>
            <a:round/>
            <a:headEnd/>
            <a:tailEnd type="triangle" w="med" len="med"/>
          </a:ln>
        </p:spPr>
        <p:txBody>
          <a:bodyPr/>
          <a:lstStyle/>
          <a:p>
            <a:endParaRPr lang="hu-HU"/>
          </a:p>
        </p:txBody>
      </p:sp>
      <p:sp>
        <p:nvSpPr>
          <p:cNvPr id="22" name="Line 23">
            <a:extLst>
              <a:ext uri="{FF2B5EF4-FFF2-40B4-BE49-F238E27FC236}">
                <a16:creationId xmlns:a16="http://schemas.microsoft.com/office/drawing/2014/main" id="{6E5430DE-7F6F-4FC4-BA82-43589471B909}"/>
              </a:ext>
            </a:extLst>
          </p:cNvPr>
          <p:cNvSpPr>
            <a:spLocks noChangeShapeType="1"/>
          </p:cNvSpPr>
          <p:nvPr/>
        </p:nvSpPr>
        <p:spPr bwMode="auto">
          <a:xfrm>
            <a:off x="3286125" y="3215729"/>
            <a:ext cx="1000125" cy="571500"/>
          </a:xfrm>
          <a:prstGeom prst="line">
            <a:avLst/>
          </a:prstGeom>
          <a:noFill/>
          <a:ln w="12700">
            <a:solidFill>
              <a:srgbClr val="000168"/>
            </a:solidFill>
            <a:round/>
            <a:headEnd/>
            <a:tailEnd type="triangle" w="med" len="med"/>
          </a:ln>
        </p:spPr>
        <p:txBody>
          <a:bodyPr/>
          <a:lstStyle/>
          <a:p>
            <a:endParaRPr lang="hu-HU"/>
          </a:p>
        </p:txBody>
      </p:sp>
      <p:sp>
        <p:nvSpPr>
          <p:cNvPr id="23" name="Line 24">
            <a:extLst>
              <a:ext uri="{FF2B5EF4-FFF2-40B4-BE49-F238E27FC236}">
                <a16:creationId xmlns:a16="http://schemas.microsoft.com/office/drawing/2014/main" id="{661E06E6-4C29-46BF-9A54-CCB1604B1986}"/>
              </a:ext>
            </a:extLst>
          </p:cNvPr>
          <p:cNvSpPr>
            <a:spLocks noChangeShapeType="1"/>
          </p:cNvSpPr>
          <p:nvPr/>
        </p:nvSpPr>
        <p:spPr bwMode="auto">
          <a:xfrm flipH="1">
            <a:off x="2771775" y="3644354"/>
            <a:ext cx="2952750" cy="0"/>
          </a:xfrm>
          <a:prstGeom prst="line">
            <a:avLst/>
          </a:prstGeom>
          <a:noFill/>
          <a:ln w="12700">
            <a:solidFill>
              <a:srgbClr val="000168"/>
            </a:solidFill>
            <a:prstDash val="dash"/>
            <a:round/>
            <a:headEnd/>
            <a:tailEnd type="triangle" w="med" len="med"/>
          </a:ln>
        </p:spPr>
        <p:txBody>
          <a:bodyPr/>
          <a:lstStyle/>
          <a:p>
            <a:endParaRPr lang="hu-HU"/>
          </a:p>
        </p:txBody>
      </p:sp>
      <p:sp>
        <p:nvSpPr>
          <p:cNvPr id="24" name="Line 25">
            <a:extLst>
              <a:ext uri="{FF2B5EF4-FFF2-40B4-BE49-F238E27FC236}">
                <a16:creationId xmlns:a16="http://schemas.microsoft.com/office/drawing/2014/main" id="{9D010E68-2524-49A7-BF71-574284E7455A}"/>
              </a:ext>
            </a:extLst>
          </p:cNvPr>
          <p:cNvSpPr>
            <a:spLocks noChangeShapeType="1"/>
          </p:cNvSpPr>
          <p:nvPr/>
        </p:nvSpPr>
        <p:spPr bwMode="auto">
          <a:xfrm>
            <a:off x="468313" y="5157241"/>
            <a:ext cx="401637" cy="0"/>
          </a:xfrm>
          <a:prstGeom prst="line">
            <a:avLst/>
          </a:prstGeom>
          <a:noFill/>
          <a:ln w="9525">
            <a:solidFill>
              <a:srgbClr val="000168"/>
            </a:solidFill>
            <a:round/>
            <a:headEnd/>
            <a:tailEnd type="triangle" w="med" len="med"/>
          </a:ln>
        </p:spPr>
        <p:txBody>
          <a:bodyPr/>
          <a:lstStyle/>
          <a:p>
            <a:endParaRPr lang="hu-HU"/>
          </a:p>
        </p:txBody>
      </p:sp>
      <p:sp>
        <p:nvSpPr>
          <p:cNvPr id="25" name="Line 26">
            <a:extLst>
              <a:ext uri="{FF2B5EF4-FFF2-40B4-BE49-F238E27FC236}">
                <a16:creationId xmlns:a16="http://schemas.microsoft.com/office/drawing/2014/main" id="{AD3BE8DF-8DE7-41B8-9D36-FC4AF3E12CFB}"/>
              </a:ext>
            </a:extLst>
          </p:cNvPr>
          <p:cNvSpPr>
            <a:spLocks noChangeShapeType="1"/>
          </p:cNvSpPr>
          <p:nvPr/>
        </p:nvSpPr>
        <p:spPr bwMode="auto">
          <a:xfrm>
            <a:off x="468313" y="4509541"/>
            <a:ext cx="401637" cy="0"/>
          </a:xfrm>
          <a:prstGeom prst="line">
            <a:avLst/>
          </a:prstGeom>
          <a:noFill/>
          <a:ln w="9525">
            <a:solidFill>
              <a:srgbClr val="000168"/>
            </a:solidFill>
            <a:round/>
            <a:headEnd/>
            <a:tailEnd type="triangle" w="med" len="med"/>
          </a:ln>
        </p:spPr>
        <p:txBody>
          <a:bodyPr/>
          <a:lstStyle/>
          <a:p>
            <a:endParaRPr lang="hu-HU"/>
          </a:p>
        </p:txBody>
      </p:sp>
      <p:sp>
        <p:nvSpPr>
          <p:cNvPr id="26" name="Line 27">
            <a:extLst>
              <a:ext uri="{FF2B5EF4-FFF2-40B4-BE49-F238E27FC236}">
                <a16:creationId xmlns:a16="http://schemas.microsoft.com/office/drawing/2014/main" id="{6ABBFDBD-F85C-4107-811B-187340E98F52}"/>
              </a:ext>
            </a:extLst>
          </p:cNvPr>
          <p:cNvSpPr>
            <a:spLocks noChangeShapeType="1"/>
          </p:cNvSpPr>
          <p:nvPr/>
        </p:nvSpPr>
        <p:spPr bwMode="auto">
          <a:xfrm flipH="1">
            <a:off x="5219700" y="5012779"/>
            <a:ext cx="504825" cy="0"/>
          </a:xfrm>
          <a:prstGeom prst="line">
            <a:avLst/>
          </a:prstGeom>
          <a:noFill/>
          <a:ln w="12700">
            <a:solidFill>
              <a:srgbClr val="000168"/>
            </a:solidFill>
            <a:prstDash val="dash"/>
            <a:round/>
            <a:headEnd/>
            <a:tailEnd type="triangle" w="med" len="med"/>
          </a:ln>
        </p:spPr>
        <p:txBody>
          <a:bodyPr/>
          <a:lstStyle/>
          <a:p>
            <a:endParaRPr lang="hu-HU"/>
          </a:p>
        </p:txBody>
      </p:sp>
      <p:sp>
        <p:nvSpPr>
          <p:cNvPr id="27" name="Rectangle 29">
            <a:extLst>
              <a:ext uri="{FF2B5EF4-FFF2-40B4-BE49-F238E27FC236}">
                <a16:creationId xmlns:a16="http://schemas.microsoft.com/office/drawing/2014/main" id="{8DA3D352-CA0B-43ED-BE94-5E480610682B}"/>
              </a:ext>
            </a:extLst>
          </p:cNvPr>
          <p:cNvSpPr>
            <a:spLocks noChangeArrowheads="1"/>
          </p:cNvSpPr>
          <p:nvPr/>
        </p:nvSpPr>
        <p:spPr bwMode="auto">
          <a:xfrm>
            <a:off x="900113" y="981031"/>
            <a:ext cx="7816850" cy="366713"/>
          </a:xfrm>
          <a:prstGeom prst="rect">
            <a:avLst/>
          </a:prstGeom>
          <a:noFill/>
          <a:ln w="9525">
            <a:noFill/>
            <a:miter lim="800000"/>
            <a:headEnd/>
            <a:tailEnd/>
          </a:ln>
        </p:spPr>
        <p:txBody>
          <a:bodyPr wrap="none" anchor="ctr">
            <a:spAutoFit/>
          </a:bodyPr>
          <a:lstStyle/>
          <a:p>
            <a:r>
              <a:rPr lang="hu-HU" b="1" dirty="0">
                <a:solidFill>
                  <a:srgbClr val="000168"/>
                </a:solidFill>
              </a:rPr>
              <a:t>      Az állami intézményrendszer</a:t>
            </a:r>
            <a:r>
              <a:rPr lang="hu-HU" dirty="0">
                <a:solidFill>
                  <a:srgbClr val="000168"/>
                </a:solidFill>
              </a:rPr>
              <a:t>	        </a:t>
            </a:r>
            <a:r>
              <a:rPr lang="hu-HU" b="1" i="1" dirty="0">
                <a:solidFill>
                  <a:srgbClr val="000168"/>
                </a:solidFill>
              </a:rPr>
              <a:t>Az érdekegyeztetés szervezetei</a:t>
            </a:r>
            <a:r>
              <a:rPr lang="hu-HU" dirty="0"/>
              <a:t> </a:t>
            </a:r>
          </a:p>
        </p:txBody>
      </p:sp>
      <p:sp>
        <p:nvSpPr>
          <p:cNvPr id="28" name="Line 30">
            <a:extLst>
              <a:ext uri="{FF2B5EF4-FFF2-40B4-BE49-F238E27FC236}">
                <a16:creationId xmlns:a16="http://schemas.microsoft.com/office/drawing/2014/main" id="{DE2BB236-5036-4197-B353-6A29FB70A344}"/>
              </a:ext>
            </a:extLst>
          </p:cNvPr>
          <p:cNvSpPr>
            <a:spLocks noChangeShapeType="1"/>
          </p:cNvSpPr>
          <p:nvPr/>
        </p:nvSpPr>
        <p:spPr bwMode="auto">
          <a:xfrm>
            <a:off x="468313" y="3860254"/>
            <a:ext cx="215900" cy="0"/>
          </a:xfrm>
          <a:prstGeom prst="line">
            <a:avLst/>
          </a:prstGeom>
          <a:noFill/>
          <a:ln w="9525">
            <a:solidFill>
              <a:srgbClr val="000168"/>
            </a:solidFill>
            <a:round/>
            <a:headEnd/>
            <a:tailEnd/>
          </a:ln>
        </p:spPr>
        <p:txBody>
          <a:bodyPr/>
          <a:lstStyle/>
          <a:p>
            <a:endParaRPr lang="hu-HU"/>
          </a:p>
        </p:txBody>
      </p:sp>
      <p:sp>
        <p:nvSpPr>
          <p:cNvPr id="29" name="Rectangle 5">
            <a:extLst>
              <a:ext uri="{FF2B5EF4-FFF2-40B4-BE49-F238E27FC236}">
                <a16:creationId xmlns:a16="http://schemas.microsoft.com/office/drawing/2014/main" id="{CAAFB034-AD6D-4ABC-9188-3EE2DFD42A17}"/>
              </a:ext>
            </a:extLst>
          </p:cNvPr>
          <p:cNvSpPr>
            <a:spLocks noChangeArrowheads="1"/>
          </p:cNvSpPr>
          <p:nvPr/>
        </p:nvSpPr>
        <p:spPr bwMode="auto">
          <a:xfrm>
            <a:off x="2357438" y="2644229"/>
            <a:ext cx="1785937" cy="581025"/>
          </a:xfrm>
          <a:prstGeom prst="rect">
            <a:avLst/>
          </a:prstGeom>
          <a:solidFill>
            <a:srgbClr val="FFFFFF"/>
          </a:solidFill>
          <a:ln w="19050">
            <a:solidFill>
              <a:srgbClr val="000168"/>
            </a:solidFill>
            <a:miter lim="800000"/>
            <a:headEnd/>
            <a:tailEnd/>
          </a:ln>
        </p:spPr>
        <p:txBody>
          <a:bodyPr lIns="0" tIns="0" rIns="0" bIns="0" anchor="ctr"/>
          <a:lstStyle/>
          <a:p>
            <a:pPr algn="ctr">
              <a:lnSpc>
                <a:spcPct val="90000"/>
              </a:lnSpc>
              <a:spcBef>
                <a:spcPts val="200"/>
              </a:spcBef>
              <a:spcAft>
                <a:spcPts val="1200"/>
              </a:spcAft>
            </a:pPr>
            <a:r>
              <a:rPr lang="hu-HU" sz="1600">
                <a:latin typeface="Times New Roman" pitchFamily="18" charset="0"/>
              </a:rPr>
              <a:t> Minisztérium</a:t>
            </a:r>
          </a:p>
        </p:txBody>
      </p:sp>
      <p:sp>
        <p:nvSpPr>
          <p:cNvPr id="30" name="Rectangle 5">
            <a:extLst>
              <a:ext uri="{FF2B5EF4-FFF2-40B4-BE49-F238E27FC236}">
                <a16:creationId xmlns:a16="http://schemas.microsoft.com/office/drawing/2014/main" id="{133DC0EF-4FAC-4F76-9C53-35087F61F75D}"/>
              </a:ext>
            </a:extLst>
          </p:cNvPr>
          <p:cNvSpPr>
            <a:spLocks noChangeArrowheads="1"/>
          </p:cNvSpPr>
          <p:nvPr/>
        </p:nvSpPr>
        <p:spPr bwMode="auto">
          <a:xfrm>
            <a:off x="2071688" y="2644229"/>
            <a:ext cx="1874837" cy="581025"/>
          </a:xfrm>
          <a:prstGeom prst="rect">
            <a:avLst/>
          </a:prstGeom>
          <a:solidFill>
            <a:srgbClr val="FFFFFF"/>
          </a:solidFill>
          <a:ln w="19050">
            <a:solidFill>
              <a:srgbClr val="000168"/>
            </a:solidFill>
            <a:miter lim="800000"/>
            <a:headEnd/>
            <a:tailEnd/>
          </a:ln>
        </p:spPr>
        <p:txBody>
          <a:bodyPr lIns="0" tIns="0" rIns="0" bIns="0" anchor="ctr"/>
          <a:lstStyle/>
          <a:p>
            <a:pPr algn="ctr">
              <a:lnSpc>
                <a:spcPct val="90000"/>
              </a:lnSpc>
              <a:spcBef>
                <a:spcPts val="200"/>
              </a:spcBef>
              <a:spcAft>
                <a:spcPts val="1200"/>
              </a:spcAft>
            </a:pPr>
            <a:r>
              <a:rPr lang="hu-HU" sz="1600">
                <a:latin typeface="Times New Roman" pitchFamily="18" charset="0"/>
              </a:rPr>
              <a:t>Nemzetgazdasági Minisztérium</a:t>
            </a:r>
          </a:p>
        </p:txBody>
      </p:sp>
      <p:sp>
        <p:nvSpPr>
          <p:cNvPr id="31" name="Line 13">
            <a:extLst>
              <a:ext uri="{FF2B5EF4-FFF2-40B4-BE49-F238E27FC236}">
                <a16:creationId xmlns:a16="http://schemas.microsoft.com/office/drawing/2014/main" id="{00366D79-1074-4371-8876-5C499BADD02B}"/>
              </a:ext>
            </a:extLst>
          </p:cNvPr>
          <p:cNvSpPr>
            <a:spLocks noChangeShapeType="1"/>
          </p:cNvSpPr>
          <p:nvPr/>
        </p:nvSpPr>
        <p:spPr bwMode="auto">
          <a:xfrm flipV="1">
            <a:off x="3929063" y="2909341"/>
            <a:ext cx="1785937" cy="46038"/>
          </a:xfrm>
          <a:prstGeom prst="line">
            <a:avLst/>
          </a:prstGeom>
          <a:noFill/>
          <a:ln w="12700">
            <a:solidFill>
              <a:srgbClr val="000168"/>
            </a:solidFill>
            <a:prstDash val="dash"/>
            <a:round/>
            <a:headEnd type="triangle" w="med" len="med"/>
            <a:tailEnd type="triangle" w="med" len="med"/>
          </a:ln>
        </p:spPr>
        <p:txBody>
          <a:bodyPr/>
          <a:lstStyle/>
          <a:p>
            <a:endParaRPr lang="hu-HU"/>
          </a:p>
        </p:txBody>
      </p:sp>
      <p:sp>
        <p:nvSpPr>
          <p:cNvPr id="32" name="Line 20">
            <a:extLst>
              <a:ext uri="{FF2B5EF4-FFF2-40B4-BE49-F238E27FC236}">
                <a16:creationId xmlns:a16="http://schemas.microsoft.com/office/drawing/2014/main" id="{755FFFC3-03FA-472F-9F2F-775CF81A9790}"/>
              </a:ext>
            </a:extLst>
          </p:cNvPr>
          <p:cNvSpPr>
            <a:spLocks noChangeShapeType="1"/>
          </p:cNvSpPr>
          <p:nvPr/>
        </p:nvSpPr>
        <p:spPr bwMode="auto">
          <a:xfrm flipV="1">
            <a:off x="3929063" y="2144166"/>
            <a:ext cx="1795462" cy="714375"/>
          </a:xfrm>
          <a:prstGeom prst="line">
            <a:avLst/>
          </a:prstGeom>
          <a:noFill/>
          <a:ln w="12700">
            <a:solidFill>
              <a:srgbClr val="000168"/>
            </a:solidFill>
            <a:prstDash val="dash"/>
            <a:round/>
            <a:headEnd type="triangle" w="med" len="med"/>
            <a:tailEnd type="triangle" w="med" len="med"/>
          </a:ln>
        </p:spPr>
        <p:txBody>
          <a:bodyPr/>
          <a:lstStyle/>
          <a:p>
            <a:endParaRPr lang="hu-HU"/>
          </a:p>
        </p:txBody>
      </p:sp>
      <p:sp>
        <p:nvSpPr>
          <p:cNvPr id="3" name="Dia számának helye 2">
            <a:extLst>
              <a:ext uri="{FF2B5EF4-FFF2-40B4-BE49-F238E27FC236}">
                <a16:creationId xmlns:a16="http://schemas.microsoft.com/office/drawing/2014/main" id="{C525B257-C90D-44F1-B634-C25DB9B20720}"/>
              </a:ext>
            </a:extLst>
          </p:cNvPr>
          <p:cNvSpPr>
            <a:spLocks noGrp="1"/>
          </p:cNvSpPr>
          <p:nvPr>
            <p:ph type="sldNum" sz="quarter" idx="4"/>
          </p:nvPr>
        </p:nvSpPr>
        <p:spPr/>
        <p:txBody>
          <a:bodyPr/>
          <a:lstStyle/>
          <a:p>
            <a:fld id="{8D20C33D-EA57-4869-B900-AF436949CCB6}" type="slidenum">
              <a:rPr lang="hu-HU" smtClean="0"/>
              <a:pPr/>
              <a:t>29</a:t>
            </a:fld>
            <a:r>
              <a:rPr lang="hu-HU"/>
              <a:t>/37</a:t>
            </a:r>
            <a:endParaRPr lang="hu-HU" dirty="0"/>
          </a:p>
        </p:txBody>
      </p:sp>
    </p:spTree>
    <p:extLst>
      <p:ext uri="{BB962C8B-B14F-4D97-AF65-F5344CB8AC3E}">
        <p14:creationId xmlns:p14="http://schemas.microsoft.com/office/powerpoint/2010/main" val="290580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20AECDC-08CE-4F92-AE62-1110ACDFF64E}"/>
              </a:ext>
            </a:extLst>
          </p:cNvPr>
          <p:cNvSpPr>
            <a:spLocks noGrp="1"/>
          </p:cNvSpPr>
          <p:nvPr>
            <p:ph type="title"/>
          </p:nvPr>
        </p:nvSpPr>
        <p:spPr/>
        <p:txBody>
          <a:bodyPr/>
          <a:lstStyle/>
          <a:p>
            <a:r>
              <a:rPr lang="hu-HU" dirty="0"/>
              <a:t>Érdekképviseleti pluralizmus</a:t>
            </a:r>
          </a:p>
        </p:txBody>
      </p:sp>
      <p:sp>
        <p:nvSpPr>
          <p:cNvPr id="3" name="Szöveg helye 2">
            <a:extLst>
              <a:ext uri="{FF2B5EF4-FFF2-40B4-BE49-F238E27FC236}">
                <a16:creationId xmlns:a16="http://schemas.microsoft.com/office/drawing/2014/main" id="{5EDBE50C-A427-40C7-818C-F654CC6AF9E9}"/>
              </a:ext>
            </a:extLst>
          </p:cNvPr>
          <p:cNvSpPr>
            <a:spLocks noGrp="1"/>
          </p:cNvSpPr>
          <p:nvPr>
            <p:ph type="body" sz="half" idx="2"/>
          </p:nvPr>
        </p:nvSpPr>
        <p:spPr/>
        <p:txBody>
          <a:bodyPr/>
          <a:lstStyle/>
          <a:p>
            <a:pPr marL="342900" indent="-342900">
              <a:spcBef>
                <a:spcPts val="600"/>
              </a:spcBef>
              <a:spcAft>
                <a:spcPts val="600"/>
              </a:spcAft>
              <a:buFont typeface="Arial" panose="020B0604020202020204" pitchFamily="34" charset="0"/>
              <a:buChar char="•"/>
            </a:pPr>
            <a:r>
              <a:rPr lang="hu-HU" sz="2800" dirty="0"/>
              <a:t>Plurális, széttagolt szakszervezeti struktúra kialakulása, TDDSZ, FSZDL, MOSZ, MSZOSZ</a:t>
            </a:r>
          </a:p>
          <a:p>
            <a:pPr>
              <a:spcBef>
                <a:spcPts val="600"/>
              </a:spcBef>
              <a:spcAft>
                <a:spcPts val="600"/>
              </a:spcAft>
            </a:pPr>
            <a:endParaRPr lang="hu-HU" sz="2800" dirty="0"/>
          </a:p>
          <a:p>
            <a:pPr>
              <a:spcBef>
                <a:spcPts val="600"/>
              </a:spcBef>
              <a:spcAft>
                <a:spcPts val="600"/>
              </a:spcAft>
            </a:pPr>
            <a:endParaRPr lang="hu-HU" sz="2800" dirty="0"/>
          </a:p>
          <a:p>
            <a:pPr>
              <a:spcBef>
                <a:spcPts val="600"/>
              </a:spcBef>
              <a:spcAft>
                <a:spcPts val="600"/>
              </a:spcAft>
            </a:pPr>
            <a:endParaRPr lang="hu-HU" sz="2800" dirty="0"/>
          </a:p>
          <a:p>
            <a:pPr>
              <a:spcBef>
                <a:spcPts val="600"/>
              </a:spcBef>
              <a:spcAft>
                <a:spcPts val="600"/>
              </a:spcAft>
            </a:pPr>
            <a:endParaRPr lang="hu-HU" sz="2800" dirty="0"/>
          </a:p>
          <a:p>
            <a:pPr>
              <a:spcBef>
                <a:spcPts val="600"/>
              </a:spcBef>
              <a:spcAft>
                <a:spcPts val="600"/>
              </a:spcAft>
            </a:pPr>
            <a:endParaRPr lang="hu-HU" sz="2800" dirty="0"/>
          </a:p>
          <a:p>
            <a:pPr>
              <a:spcBef>
                <a:spcPts val="600"/>
              </a:spcBef>
              <a:spcAft>
                <a:spcPts val="600"/>
              </a:spcAft>
            </a:pPr>
            <a:endParaRPr lang="hu-HU" sz="2800" dirty="0"/>
          </a:p>
          <a:p>
            <a:pPr>
              <a:spcBef>
                <a:spcPts val="600"/>
              </a:spcBef>
              <a:spcAft>
                <a:spcPts val="600"/>
              </a:spcAft>
            </a:pPr>
            <a:r>
              <a:rPr lang="hu-HU" sz="2800" dirty="0" err="1"/>
              <a:t>vs</a:t>
            </a:r>
            <a:r>
              <a:rPr lang="hu-HU" sz="2800" dirty="0"/>
              <a:t>.</a:t>
            </a:r>
          </a:p>
          <a:p>
            <a:pPr marL="342900" indent="-342900">
              <a:spcBef>
                <a:spcPts val="600"/>
              </a:spcBef>
              <a:spcAft>
                <a:spcPts val="600"/>
              </a:spcAft>
              <a:buFont typeface="Arial" panose="020B0604020202020204" pitchFamily="34" charset="0"/>
              <a:buChar char="•"/>
            </a:pPr>
            <a:r>
              <a:rPr lang="hu-HU" sz="2800" dirty="0"/>
              <a:t>„Csendes” munkaadói szövetségek </a:t>
            </a:r>
          </a:p>
          <a:p>
            <a:endParaRPr lang="hu-HU" dirty="0"/>
          </a:p>
        </p:txBody>
      </p:sp>
      <p:graphicFrame>
        <p:nvGraphicFramePr>
          <p:cNvPr id="6" name="Diagram 5">
            <a:extLst>
              <a:ext uri="{FF2B5EF4-FFF2-40B4-BE49-F238E27FC236}">
                <a16:creationId xmlns:a16="http://schemas.microsoft.com/office/drawing/2014/main" id="{E7320170-E816-414F-8684-5BA6B33E8556}"/>
              </a:ext>
            </a:extLst>
          </p:cNvPr>
          <p:cNvGraphicFramePr/>
          <p:nvPr>
            <p:extLst>
              <p:ext uri="{D42A27DB-BD31-4B8C-83A1-F6EECF244321}">
                <p14:modId xmlns:p14="http://schemas.microsoft.com/office/powerpoint/2010/main" val="4051619218"/>
              </p:ext>
            </p:extLst>
          </p:nvPr>
        </p:nvGraphicFramePr>
        <p:xfrm>
          <a:off x="851756" y="1710318"/>
          <a:ext cx="744048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Kép 4">
            <a:extLst>
              <a:ext uri="{FF2B5EF4-FFF2-40B4-BE49-F238E27FC236}">
                <a16:creationId xmlns:a16="http://schemas.microsoft.com/office/drawing/2014/main" id="{776F57C4-E6CE-4742-B897-37C0EAD94967}"/>
              </a:ext>
            </a:extLst>
          </p:cNvPr>
          <p:cNvPicPr>
            <a:picLocks noChangeAspect="1"/>
          </p:cNvPicPr>
          <p:nvPr/>
        </p:nvPicPr>
        <p:blipFill>
          <a:blip r:embed="rId8"/>
          <a:stretch>
            <a:fillRect/>
          </a:stretch>
        </p:blipFill>
        <p:spPr>
          <a:xfrm>
            <a:off x="5767588" y="1881814"/>
            <a:ext cx="3343275" cy="3486150"/>
          </a:xfrm>
          <a:prstGeom prst="rect">
            <a:avLst/>
          </a:prstGeom>
        </p:spPr>
      </p:pic>
      <p:sp>
        <p:nvSpPr>
          <p:cNvPr id="7" name="Dia számának helye 6">
            <a:extLst>
              <a:ext uri="{FF2B5EF4-FFF2-40B4-BE49-F238E27FC236}">
                <a16:creationId xmlns:a16="http://schemas.microsoft.com/office/drawing/2014/main" id="{35F2FFCC-9E6E-44DA-A7E3-6F98C6FAB201}"/>
              </a:ext>
            </a:extLst>
          </p:cNvPr>
          <p:cNvSpPr>
            <a:spLocks noGrp="1"/>
          </p:cNvSpPr>
          <p:nvPr>
            <p:ph type="sldNum" sz="quarter" idx="4"/>
          </p:nvPr>
        </p:nvSpPr>
        <p:spPr/>
        <p:txBody>
          <a:bodyPr/>
          <a:lstStyle/>
          <a:p>
            <a:fld id="{8D20C33D-EA57-4869-B900-AF436949CCB6}" type="slidenum">
              <a:rPr lang="hu-HU" smtClean="0"/>
              <a:pPr/>
              <a:t>3</a:t>
            </a:fld>
            <a:r>
              <a:rPr lang="hu-HU"/>
              <a:t>/37</a:t>
            </a:r>
            <a:endParaRPr lang="hu-HU" dirty="0"/>
          </a:p>
        </p:txBody>
      </p:sp>
    </p:spTree>
    <p:extLst>
      <p:ext uri="{BB962C8B-B14F-4D97-AF65-F5344CB8AC3E}">
        <p14:creationId xmlns:p14="http://schemas.microsoft.com/office/powerpoint/2010/main" val="32449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3647348"/>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049393"/>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049393"/>
            <a:ext cx="3384376"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045237"/>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045237"/>
            <a:ext cx="1584177" cy="504056"/>
          </a:xfrm>
          <a:prstGeom prst="roundRect">
            <a:avLst/>
          </a:prstGeom>
          <a:solidFill>
            <a:srgbClr val="575F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980728"/>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993031"/>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99303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980728"/>
            <a:ext cx="1800200" cy="1516588"/>
          </a:xfrm>
          <a:prstGeom prst="roundRect">
            <a:avLst/>
          </a:prstGeom>
          <a:solidFill>
            <a:srgbClr val="575F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045237"/>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8" name="Kép 17">
            <a:extLst>
              <a:ext uri="{FF2B5EF4-FFF2-40B4-BE49-F238E27FC236}">
                <a16:creationId xmlns:a16="http://schemas.microsoft.com/office/drawing/2014/main" id="{DA10A799-5610-438B-BEF8-6E3342A0448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868144" y="3732812"/>
            <a:ext cx="3275856" cy="2676263"/>
          </a:xfrm>
          <a:prstGeom prst="rect">
            <a:avLst/>
          </a:prstGeom>
        </p:spPr>
      </p:pic>
      <p:sp>
        <p:nvSpPr>
          <p:cNvPr id="3" name="Dia számának helye 2">
            <a:extLst>
              <a:ext uri="{FF2B5EF4-FFF2-40B4-BE49-F238E27FC236}">
                <a16:creationId xmlns:a16="http://schemas.microsoft.com/office/drawing/2014/main" id="{DEA89133-D14C-4051-8D85-DD5CB9764268}"/>
              </a:ext>
            </a:extLst>
          </p:cNvPr>
          <p:cNvSpPr>
            <a:spLocks noGrp="1"/>
          </p:cNvSpPr>
          <p:nvPr>
            <p:ph type="sldNum" sz="quarter" idx="4"/>
          </p:nvPr>
        </p:nvSpPr>
        <p:spPr/>
        <p:txBody>
          <a:bodyPr/>
          <a:lstStyle/>
          <a:p>
            <a:fld id="{8D20C33D-EA57-4869-B900-AF436949CCB6}" type="slidenum">
              <a:rPr lang="hu-HU" smtClean="0"/>
              <a:pPr/>
              <a:t>30</a:t>
            </a:fld>
            <a:r>
              <a:rPr lang="hu-HU"/>
              <a:t>/37</a:t>
            </a:r>
            <a:endParaRPr lang="hu-HU" dirty="0"/>
          </a:p>
        </p:txBody>
      </p:sp>
    </p:spTree>
    <p:extLst>
      <p:ext uri="{BB962C8B-B14F-4D97-AF65-F5344CB8AC3E}">
        <p14:creationId xmlns:p14="http://schemas.microsoft.com/office/powerpoint/2010/main" val="402483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3BCC8D7-FF34-4443-AAD4-1DBEE1874F6F}"/>
              </a:ext>
            </a:extLst>
          </p:cNvPr>
          <p:cNvSpPr>
            <a:spLocks noGrp="1"/>
          </p:cNvSpPr>
          <p:nvPr>
            <p:ph type="title"/>
          </p:nvPr>
        </p:nvSpPr>
        <p:spPr/>
        <p:txBody>
          <a:bodyPr/>
          <a:lstStyle/>
          <a:p>
            <a:r>
              <a:rPr lang="hu-HU" dirty="0"/>
              <a:t>Háromoldalú egyeztetés az új </a:t>
            </a:r>
            <a:r>
              <a:rPr lang="hu-HU" dirty="0" err="1"/>
              <a:t>Mt-ről</a:t>
            </a:r>
            <a:r>
              <a:rPr lang="hu-HU" dirty="0"/>
              <a:t> </a:t>
            </a:r>
          </a:p>
        </p:txBody>
      </p:sp>
      <p:pic>
        <p:nvPicPr>
          <p:cNvPr id="5" name="Picture 4">
            <a:extLst>
              <a:ext uri="{FF2B5EF4-FFF2-40B4-BE49-F238E27FC236}">
                <a16:creationId xmlns:a16="http://schemas.microsoft.com/office/drawing/2014/main" id="{5A07C88A-52A4-4633-A4F0-5D38496B3A29}"/>
              </a:ext>
            </a:extLst>
          </p:cNvPr>
          <p:cNvPicPr>
            <a:picLocks noChangeAspect="1" noChangeArrowheads="1"/>
          </p:cNvPicPr>
          <p:nvPr/>
        </p:nvPicPr>
        <p:blipFill>
          <a:blip r:embed="rId2"/>
          <a:srcRect/>
          <a:stretch>
            <a:fillRect/>
          </a:stretch>
        </p:blipFill>
        <p:spPr bwMode="auto">
          <a:xfrm>
            <a:off x="1187624" y="908719"/>
            <a:ext cx="7128792" cy="4968205"/>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D79A7CDA-2190-4965-98F5-7CC151B8DB23}"/>
              </a:ext>
            </a:extLst>
          </p:cNvPr>
          <p:cNvSpPr>
            <a:spLocks noChangeArrowheads="1"/>
          </p:cNvSpPr>
          <p:nvPr/>
        </p:nvSpPr>
        <p:spPr bwMode="auto">
          <a:xfrm>
            <a:off x="2484438" y="5876925"/>
            <a:ext cx="4535487" cy="457200"/>
          </a:xfrm>
          <a:prstGeom prst="rect">
            <a:avLst/>
          </a:prstGeom>
          <a:noFill/>
          <a:ln w="9525">
            <a:noFill/>
            <a:miter lim="800000"/>
            <a:headEnd/>
            <a:tailEnd/>
          </a:ln>
          <a:effectLst/>
        </p:spPr>
        <p:txBody>
          <a:bodyPr anchor="ctr">
            <a:spAutoFit/>
          </a:bodyPr>
          <a:lstStyle/>
          <a:p>
            <a:r>
              <a:rPr lang="hu-HU" sz="1200" dirty="0">
                <a:latin typeface="Times New Roman" pitchFamily="18" charset="0"/>
              </a:rPr>
              <a:t>Orbán Viktor, Demján Sándor, Gaskó István, Matolcsy György, Varga Mihály, </a:t>
            </a:r>
            <a:r>
              <a:rPr lang="hu-HU" sz="1200" dirty="0" err="1">
                <a:latin typeface="Times New Roman" pitchFamily="18" charset="0"/>
              </a:rPr>
              <a:t>Czomba</a:t>
            </a:r>
            <a:r>
              <a:rPr lang="hu-HU" sz="1200" dirty="0">
                <a:latin typeface="Times New Roman" pitchFamily="18" charset="0"/>
              </a:rPr>
              <a:t> Sándor, Szijjártó Péter (fotó: Horváth Ernő) </a:t>
            </a:r>
          </a:p>
        </p:txBody>
      </p:sp>
      <p:sp>
        <p:nvSpPr>
          <p:cNvPr id="3" name="Dia számának helye 2">
            <a:extLst>
              <a:ext uri="{FF2B5EF4-FFF2-40B4-BE49-F238E27FC236}">
                <a16:creationId xmlns:a16="http://schemas.microsoft.com/office/drawing/2014/main" id="{3C677AC3-3BEB-4738-B1C6-D8649B0DAC8E}"/>
              </a:ext>
            </a:extLst>
          </p:cNvPr>
          <p:cNvSpPr>
            <a:spLocks noGrp="1"/>
          </p:cNvSpPr>
          <p:nvPr>
            <p:ph type="sldNum" sz="quarter" idx="4"/>
          </p:nvPr>
        </p:nvSpPr>
        <p:spPr/>
        <p:txBody>
          <a:bodyPr/>
          <a:lstStyle/>
          <a:p>
            <a:fld id="{8D20C33D-EA57-4869-B900-AF436949CCB6}" type="slidenum">
              <a:rPr lang="hu-HU" smtClean="0"/>
              <a:pPr/>
              <a:t>31</a:t>
            </a:fld>
            <a:r>
              <a:rPr lang="hu-HU"/>
              <a:t>/37</a:t>
            </a:r>
            <a:endParaRPr lang="hu-HU" dirty="0"/>
          </a:p>
        </p:txBody>
      </p:sp>
    </p:spTree>
    <p:extLst>
      <p:ext uri="{BB962C8B-B14F-4D97-AF65-F5344CB8AC3E}">
        <p14:creationId xmlns:p14="http://schemas.microsoft.com/office/powerpoint/2010/main" val="411759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128A298-9FBC-475D-9BA0-612ACCED1A7C}"/>
              </a:ext>
            </a:extLst>
          </p:cNvPr>
          <p:cNvSpPr>
            <a:spLocks noGrp="1"/>
          </p:cNvSpPr>
          <p:nvPr>
            <p:ph type="title"/>
          </p:nvPr>
        </p:nvSpPr>
        <p:spPr/>
        <p:txBody>
          <a:bodyPr/>
          <a:lstStyle/>
          <a:p>
            <a:r>
              <a:rPr lang="hu-HU" sz="3200" dirty="0"/>
              <a:t>A Nemzeti Gazdasági és Társadalmi Tanács</a:t>
            </a:r>
          </a:p>
        </p:txBody>
      </p:sp>
      <p:sp>
        <p:nvSpPr>
          <p:cNvPr id="3" name="Szöveg helye 2">
            <a:extLst>
              <a:ext uri="{FF2B5EF4-FFF2-40B4-BE49-F238E27FC236}">
                <a16:creationId xmlns:a16="http://schemas.microsoft.com/office/drawing/2014/main" id="{BC716C97-96AA-46C8-903E-63D882C3CCA5}"/>
              </a:ext>
            </a:extLst>
          </p:cNvPr>
          <p:cNvSpPr>
            <a:spLocks noGrp="1"/>
          </p:cNvSpPr>
          <p:nvPr>
            <p:ph type="body" sz="half" idx="2"/>
          </p:nvPr>
        </p:nvSpPr>
        <p:spPr/>
        <p:txBody>
          <a:bodyPr/>
          <a:lstStyle/>
          <a:p>
            <a:r>
              <a:rPr lang="hu-HU" dirty="0"/>
              <a:t>Gazdaság, társadalom átfogó ügyei, hosszú távú nemzeti stratégiák, szociális modellek kidolgozása, megvalósítása. </a:t>
            </a:r>
          </a:p>
          <a:p>
            <a:r>
              <a:rPr lang="hu-HU" dirty="0"/>
              <a:t>	Konzultációs, javaslattevő és tanácsadó testület</a:t>
            </a:r>
          </a:p>
          <a:p>
            <a:endParaRPr lang="hu-HU" dirty="0"/>
          </a:p>
          <a:p>
            <a:pPr>
              <a:lnSpc>
                <a:spcPct val="80000"/>
              </a:lnSpc>
            </a:pPr>
            <a:r>
              <a:rPr lang="hu-HU" sz="2600" dirty="0"/>
              <a:t>Tagjai:</a:t>
            </a:r>
            <a:endParaRPr lang="hu-HU" sz="2600" i="1" dirty="0"/>
          </a:p>
          <a:p>
            <a:pPr marL="528638" lvl="1">
              <a:lnSpc>
                <a:spcPct val="80000"/>
              </a:lnSpc>
            </a:pPr>
            <a:r>
              <a:rPr lang="hu-HU" sz="2600" dirty="0">
                <a:solidFill>
                  <a:schemeClr val="bg2"/>
                </a:solidFill>
              </a:rPr>
              <a:t>a) a munkaadói és munkavállalói érdek-képviseleti szövetségek,</a:t>
            </a:r>
          </a:p>
          <a:p>
            <a:pPr marL="528638" lvl="1">
              <a:lnSpc>
                <a:spcPct val="80000"/>
              </a:lnSpc>
            </a:pPr>
            <a:r>
              <a:rPr lang="hu-HU" sz="2600" dirty="0">
                <a:solidFill>
                  <a:schemeClr val="bg2"/>
                </a:solidFill>
              </a:rPr>
              <a:t>b) az országos gazdasági kamarák,</a:t>
            </a:r>
          </a:p>
          <a:p>
            <a:pPr marL="528638" lvl="1">
              <a:lnSpc>
                <a:spcPct val="80000"/>
              </a:lnSpc>
            </a:pPr>
            <a:r>
              <a:rPr lang="hu-HU" sz="2600" dirty="0">
                <a:solidFill>
                  <a:schemeClr val="bg2"/>
                </a:solidFill>
              </a:rPr>
              <a:t>c) a nemzetpolitika területén tevékenykedő civil szervezetek,</a:t>
            </a:r>
          </a:p>
          <a:p>
            <a:pPr marL="528638" lvl="1">
              <a:lnSpc>
                <a:spcPct val="80000"/>
              </a:lnSpc>
            </a:pPr>
            <a:r>
              <a:rPr lang="hu-HU" sz="2600" dirty="0">
                <a:solidFill>
                  <a:schemeClr val="bg2"/>
                </a:solidFill>
              </a:rPr>
              <a:t>d) a történelmi egyházak, valamint</a:t>
            </a:r>
          </a:p>
          <a:p>
            <a:pPr marL="528638" lvl="1">
              <a:lnSpc>
                <a:spcPct val="80000"/>
              </a:lnSpc>
            </a:pPr>
            <a:r>
              <a:rPr lang="hu-HU" sz="2600" dirty="0">
                <a:solidFill>
                  <a:schemeClr val="bg2"/>
                </a:solidFill>
              </a:rPr>
              <a:t>e) a tudomány hazai és határon túli magyar képviselői.</a:t>
            </a:r>
          </a:p>
          <a:p>
            <a:endParaRPr lang="hu-HU" dirty="0"/>
          </a:p>
        </p:txBody>
      </p:sp>
      <p:sp>
        <p:nvSpPr>
          <p:cNvPr id="5" name="Téglalap: lekerekített 4">
            <a:extLst>
              <a:ext uri="{FF2B5EF4-FFF2-40B4-BE49-F238E27FC236}">
                <a16:creationId xmlns:a16="http://schemas.microsoft.com/office/drawing/2014/main" id="{29E8ADCD-AA5E-4544-B9C3-2261835CF102}"/>
              </a:ext>
            </a:extLst>
          </p:cNvPr>
          <p:cNvSpPr/>
          <p:nvPr/>
        </p:nvSpPr>
        <p:spPr>
          <a:xfrm>
            <a:off x="827584" y="4797152"/>
            <a:ext cx="8136904" cy="1080112"/>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hu-HU"/>
          </a:p>
        </p:txBody>
      </p:sp>
      <p:sp>
        <p:nvSpPr>
          <p:cNvPr id="6" name="Dia számának helye 5">
            <a:extLst>
              <a:ext uri="{FF2B5EF4-FFF2-40B4-BE49-F238E27FC236}">
                <a16:creationId xmlns:a16="http://schemas.microsoft.com/office/drawing/2014/main" id="{4012FDD8-E07B-4C88-8E0B-757749A19C2A}"/>
              </a:ext>
            </a:extLst>
          </p:cNvPr>
          <p:cNvSpPr>
            <a:spLocks noGrp="1"/>
          </p:cNvSpPr>
          <p:nvPr>
            <p:ph type="sldNum" sz="quarter" idx="4"/>
          </p:nvPr>
        </p:nvSpPr>
        <p:spPr/>
        <p:txBody>
          <a:bodyPr/>
          <a:lstStyle/>
          <a:p>
            <a:fld id="{8D20C33D-EA57-4869-B900-AF436949CCB6}" type="slidenum">
              <a:rPr lang="hu-HU" smtClean="0"/>
              <a:pPr/>
              <a:t>32</a:t>
            </a:fld>
            <a:r>
              <a:rPr lang="hu-HU"/>
              <a:t>/37</a:t>
            </a:r>
            <a:endParaRPr lang="hu-HU" dirty="0"/>
          </a:p>
        </p:txBody>
      </p:sp>
    </p:spTree>
    <p:extLst>
      <p:ext uri="{BB962C8B-B14F-4D97-AF65-F5344CB8AC3E}">
        <p14:creationId xmlns:p14="http://schemas.microsoft.com/office/powerpoint/2010/main" val="360194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71EB03-13BF-4F25-8DD2-FCAC88D48630}"/>
              </a:ext>
            </a:extLst>
          </p:cNvPr>
          <p:cNvSpPr>
            <a:spLocks noGrp="1"/>
          </p:cNvSpPr>
          <p:nvPr>
            <p:ph type="title"/>
          </p:nvPr>
        </p:nvSpPr>
        <p:spPr/>
        <p:txBody>
          <a:bodyPr/>
          <a:lstStyle/>
          <a:p>
            <a:r>
              <a:rPr lang="hu-HU" dirty="0"/>
              <a:t>Az NGTT</a:t>
            </a:r>
          </a:p>
        </p:txBody>
      </p:sp>
      <p:sp>
        <p:nvSpPr>
          <p:cNvPr id="3" name="Szöveg helye 2">
            <a:extLst>
              <a:ext uri="{FF2B5EF4-FFF2-40B4-BE49-F238E27FC236}">
                <a16:creationId xmlns:a16="http://schemas.microsoft.com/office/drawing/2014/main" id="{099CA4C0-EAFC-46EB-9F42-C7CA07206F6C}"/>
              </a:ext>
            </a:extLst>
          </p:cNvPr>
          <p:cNvSpPr>
            <a:spLocks noGrp="1"/>
          </p:cNvSpPr>
          <p:nvPr>
            <p:ph type="body" sz="half" idx="2"/>
          </p:nvPr>
        </p:nvSpPr>
        <p:spPr/>
        <p:txBody>
          <a:bodyPr/>
          <a:lstStyle/>
          <a:p>
            <a:pPr marL="355600" indent="-355600">
              <a:lnSpc>
                <a:spcPct val="80000"/>
              </a:lnSpc>
              <a:spcBef>
                <a:spcPts val="600"/>
              </a:spcBef>
              <a:spcAft>
                <a:spcPts val="600"/>
              </a:spcAft>
            </a:pPr>
            <a:r>
              <a:rPr lang="hu-HU" sz="2200" b="1" dirty="0"/>
              <a:t>Feladata: </a:t>
            </a:r>
            <a:endParaRPr lang="hu-HU" sz="2200" b="1" i="1" dirty="0"/>
          </a:p>
          <a:p>
            <a:pPr marL="355600" indent="-355600">
              <a:lnSpc>
                <a:spcPct val="80000"/>
              </a:lnSpc>
              <a:spcBef>
                <a:spcPts val="600"/>
              </a:spcBef>
              <a:spcAft>
                <a:spcPts val="600"/>
              </a:spcAft>
            </a:pPr>
            <a:r>
              <a:rPr lang="hu-HU" sz="2200" i="1" dirty="0"/>
              <a:t>a)</a:t>
            </a:r>
            <a:r>
              <a:rPr lang="hu-HU" sz="2200" dirty="0"/>
              <a:t> nyomon követi és elemzi az ország társadalmi-gazdasági fejlődését,</a:t>
            </a:r>
            <a:endParaRPr lang="hu-HU" sz="2200" i="1" dirty="0"/>
          </a:p>
          <a:p>
            <a:pPr marL="355600" indent="-355600">
              <a:lnSpc>
                <a:spcPct val="80000"/>
              </a:lnSpc>
              <a:spcBef>
                <a:spcPts val="600"/>
              </a:spcBef>
              <a:spcAft>
                <a:spcPts val="600"/>
              </a:spcAft>
            </a:pPr>
            <a:r>
              <a:rPr lang="hu-HU" sz="2200" i="1" dirty="0"/>
              <a:t>b)</a:t>
            </a:r>
            <a:r>
              <a:rPr lang="hu-HU" sz="2200" dirty="0"/>
              <a:t> javaslatokat </a:t>
            </a:r>
            <a:r>
              <a:rPr lang="hu-HU" sz="2200" dirty="0" err="1"/>
              <a:t>dolgoz</a:t>
            </a:r>
            <a:r>
              <a:rPr lang="hu-HU" sz="2200" dirty="0"/>
              <a:t> ki az átfogó makrogazdasági és társadalmi problémák megoldására,</a:t>
            </a:r>
            <a:endParaRPr lang="hu-HU" sz="2200" i="1" dirty="0"/>
          </a:p>
          <a:p>
            <a:pPr marL="355600" indent="-355600">
              <a:lnSpc>
                <a:spcPct val="80000"/>
              </a:lnSpc>
              <a:spcBef>
                <a:spcPts val="600"/>
              </a:spcBef>
              <a:spcAft>
                <a:spcPts val="600"/>
              </a:spcAft>
            </a:pPr>
            <a:r>
              <a:rPr lang="hu-HU" sz="2200" i="1" dirty="0"/>
              <a:t>c)</a:t>
            </a:r>
            <a:r>
              <a:rPr lang="hu-HU" sz="2200" dirty="0"/>
              <a:t> megvitatja a foglalkoztatáspolitikai, munkaerő-piaci, a jövedelemelosztást és a társadalom széles körét érintő kormányzati stratégiákat, koncepciókat, az alapvető gazdasági, foglalkoztatási, társadalompolitikai kérdéseket,</a:t>
            </a:r>
            <a:endParaRPr lang="hu-HU" sz="2200" i="1" dirty="0"/>
          </a:p>
          <a:p>
            <a:pPr marL="355600" indent="-355600">
              <a:lnSpc>
                <a:spcPct val="80000"/>
              </a:lnSpc>
              <a:spcBef>
                <a:spcPts val="600"/>
              </a:spcBef>
              <a:spcAft>
                <a:spcPts val="600"/>
              </a:spcAft>
            </a:pPr>
            <a:r>
              <a:rPr lang="hu-HU" sz="2200" i="1" dirty="0"/>
              <a:t>d)</a:t>
            </a:r>
            <a:r>
              <a:rPr lang="hu-HU" sz="2200" dirty="0"/>
              <a:t> véleményt nyilvánít a vállalkozásokat, a foglalkoztatást, illetve a társadalom széles körét közvetlenül érintő tervezett kormányzati intézkedésekről,</a:t>
            </a:r>
            <a:endParaRPr lang="hu-HU" sz="2200" i="1" dirty="0"/>
          </a:p>
          <a:p>
            <a:pPr marL="355600" indent="-355600">
              <a:lnSpc>
                <a:spcPct val="80000"/>
              </a:lnSpc>
              <a:spcBef>
                <a:spcPts val="600"/>
              </a:spcBef>
              <a:spcAft>
                <a:spcPts val="600"/>
              </a:spcAft>
            </a:pPr>
            <a:r>
              <a:rPr lang="hu-HU" sz="2200" i="1" dirty="0"/>
              <a:t>e)</a:t>
            </a:r>
            <a:r>
              <a:rPr lang="hu-HU" sz="2200" dirty="0"/>
              <a:t> részt vesz a jogszabályok és egyéb kormányzati döntések hatásainak feltárásában,</a:t>
            </a:r>
            <a:endParaRPr lang="hu-HU" sz="2200" i="1" dirty="0"/>
          </a:p>
          <a:p>
            <a:pPr marL="355600" indent="-355600">
              <a:lnSpc>
                <a:spcPct val="80000"/>
              </a:lnSpc>
              <a:spcBef>
                <a:spcPts val="600"/>
              </a:spcBef>
              <a:spcAft>
                <a:spcPts val="600"/>
              </a:spcAft>
            </a:pPr>
            <a:r>
              <a:rPr lang="hu-HU" sz="2200" i="1" dirty="0"/>
              <a:t>f)</a:t>
            </a:r>
            <a:r>
              <a:rPr lang="hu-HU" sz="2200" dirty="0"/>
              <a:t> konzultációt folytat az Európai Unióval kapcsolatos stratégiai kérdésekről</a:t>
            </a:r>
          </a:p>
          <a:p>
            <a:endParaRPr lang="hu-HU" sz="2200" dirty="0"/>
          </a:p>
        </p:txBody>
      </p:sp>
      <p:sp>
        <p:nvSpPr>
          <p:cNvPr id="5" name="Dia számának helye 4">
            <a:extLst>
              <a:ext uri="{FF2B5EF4-FFF2-40B4-BE49-F238E27FC236}">
                <a16:creationId xmlns:a16="http://schemas.microsoft.com/office/drawing/2014/main" id="{03C7AD20-C745-48FC-B6CE-EDB8785F38E7}"/>
              </a:ext>
            </a:extLst>
          </p:cNvPr>
          <p:cNvSpPr>
            <a:spLocks noGrp="1"/>
          </p:cNvSpPr>
          <p:nvPr>
            <p:ph type="sldNum" sz="quarter" idx="4"/>
          </p:nvPr>
        </p:nvSpPr>
        <p:spPr/>
        <p:txBody>
          <a:bodyPr/>
          <a:lstStyle/>
          <a:p>
            <a:fld id="{8D20C33D-EA57-4869-B900-AF436949CCB6}" type="slidenum">
              <a:rPr lang="hu-HU" smtClean="0"/>
              <a:pPr/>
              <a:t>33</a:t>
            </a:fld>
            <a:r>
              <a:rPr lang="hu-HU"/>
              <a:t>/37</a:t>
            </a:r>
            <a:endParaRPr lang="hu-HU" dirty="0"/>
          </a:p>
        </p:txBody>
      </p:sp>
    </p:spTree>
    <p:extLst>
      <p:ext uri="{BB962C8B-B14F-4D97-AF65-F5344CB8AC3E}">
        <p14:creationId xmlns:p14="http://schemas.microsoft.com/office/powerpoint/2010/main" val="37176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D72F7A0-2B9A-4926-9FE1-8DF2485CEF47}"/>
              </a:ext>
            </a:extLst>
          </p:cNvPr>
          <p:cNvSpPr>
            <a:spLocks noGrp="1"/>
          </p:cNvSpPr>
          <p:nvPr>
            <p:ph type="title"/>
          </p:nvPr>
        </p:nvSpPr>
        <p:spPr/>
        <p:txBody>
          <a:bodyPr/>
          <a:lstStyle/>
          <a:p>
            <a:r>
              <a:rPr lang="hu-HU" dirty="0"/>
              <a:t>Háromoldalú megállapodás</a:t>
            </a:r>
          </a:p>
        </p:txBody>
      </p:sp>
      <p:pic>
        <p:nvPicPr>
          <p:cNvPr id="5" name="Picture 7">
            <a:extLst>
              <a:ext uri="{FF2B5EF4-FFF2-40B4-BE49-F238E27FC236}">
                <a16:creationId xmlns:a16="http://schemas.microsoft.com/office/drawing/2014/main" id="{5A023703-1526-439A-8C38-C752AD1B6C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00213" y="1708150"/>
            <a:ext cx="5743575" cy="3822700"/>
          </a:xfrm>
          <a:prstGeom prst="rect">
            <a:avLst/>
          </a:prstGeom>
          <a:noFill/>
          <a:ln w="9525">
            <a:noFill/>
            <a:miter lim="800000"/>
            <a:headEnd/>
            <a:tailEnd/>
          </a:ln>
          <a:effectLst/>
        </p:spPr>
      </p:pic>
      <p:graphicFrame>
        <p:nvGraphicFramePr>
          <p:cNvPr id="6" name="Group 20">
            <a:extLst>
              <a:ext uri="{FF2B5EF4-FFF2-40B4-BE49-F238E27FC236}">
                <a16:creationId xmlns:a16="http://schemas.microsoft.com/office/drawing/2014/main" id="{5CDE554E-28D7-4EA6-8BFD-3B31951EEB6D}"/>
              </a:ext>
            </a:extLst>
          </p:cNvPr>
          <p:cNvGraphicFramePr>
            <a:graphicFrameLocks/>
          </p:cNvGraphicFramePr>
          <p:nvPr>
            <p:extLst>
              <p:ext uri="{D42A27DB-BD31-4B8C-83A1-F6EECF244321}">
                <p14:modId xmlns:p14="http://schemas.microsoft.com/office/powerpoint/2010/main" val="4233818075"/>
              </p:ext>
            </p:extLst>
          </p:nvPr>
        </p:nvGraphicFramePr>
        <p:xfrm>
          <a:off x="755650" y="5734050"/>
          <a:ext cx="7704138" cy="700088"/>
        </p:xfrm>
        <a:graphic>
          <a:graphicData uri="http://schemas.openxmlformats.org/drawingml/2006/table">
            <a:tbl>
              <a:tblPr/>
              <a:tblGrid>
                <a:gridCol w="7704138">
                  <a:extLst>
                    <a:ext uri="{9D8B030D-6E8A-4147-A177-3AD203B41FA5}">
                      <a16:colId xmlns:a16="http://schemas.microsoft.com/office/drawing/2014/main" val="20000"/>
                    </a:ext>
                  </a:extLst>
                </a:gridCol>
              </a:tblGrid>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hu-HU" sz="2400" b="0" i="0" u="none" strike="noStrike" cap="none" normalizeH="0" baseline="0" dirty="0">
                          <a:ln>
                            <a:noFill/>
                          </a:ln>
                          <a:solidFill>
                            <a:schemeClr val="bg2"/>
                          </a:solidFill>
                          <a:effectLst/>
                          <a:latin typeface="Times New Roman" pitchFamily="18" charset="0"/>
                          <a:ea typeface="Times New Roman" pitchFamily="18" charset="0"/>
                          <a:cs typeface="Arial" charset="0"/>
                        </a:rPr>
                        <a:t>Megállapodás után – mindenkinek őszinte a mosolya?</a:t>
                      </a:r>
                    </a:p>
                  </a:txBody>
                  <a:tcPr anchor="ct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428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hu-HU" sz="900" b="1" i="0" u="none" strike="noStrike" cap="none" normalizeH="0" baseline="0" dirty="0">
                          <a:ln>
                            <a:noFill/>
                          </a:ln>
                          <a:solidFill>
                            <a:schemeClr val="bg2"/>
                          </a:solidFill>
                          <a:effectLst/>
                          <a:latin typeface="Arial" charset="0"/>
                          <a:ea typeface="Times New Roman" pitchFamily="18" charset="0"/>
                          <a:cs typeface="Arial" charset="0"/>
                        </a:rPr>
                        <a:t>Fot</a:t>
                      </a:r>
                      <a:r>
                        <a:rPr kumimoji="0" lang="hu-HU" sz="900" b="1" i="0" u="none" strike="noStrike" cap="none" normalizeH="0" baseline="0" dirty="0">
                          <a:ln>
                            <a:noFill/>
                          </a:ln>
                          <a:solidFill>
                            <a:schemeClr val="bg2"/>
                          </a:solidFill>
                          <a:effectLst/>
                          <a:latin typeface="Calibri"/>
                          <a:ea typeface="Times New Roman" pitchFamily="18" charset="0"/>
                          <a:cs typeface="Arial" charset="0"/>
                        </a:rPr>
                        <a:t>ó</a:t>
                      </a:r>
                      <a:r>
                        <a:rPr kumimoji="0" lang="hu-HU" sz="900" b="1" i="0" u="none" strike="noStrike" cap="none" normalizeH="0" baseline="0" dirty="0">
                          <a:ln>
                            <a:noFill/>
                          </a:ln>
                          <a:solidFill>
                            <a:schemeClr val="bg2"/>
                          </a:solidFill>
                          <a:effectLst/>
                          <a:latin typeface="Arial" charset="0"/>
                          <a:ea typeface="Times New Roman" pitchFamily="18" charset="0"/>
                          <a:cs typeface="Arial" charset="0"/>
                        </a:rPr>
                        <a:t>: Kurucz </a:t>
                      </a:r>
                      <a:r>
                        <a:rPr kumimoji="0" lang="hu-HU" sz="900" b="1" i="0" u="none" strike="noStrike" cap="none" normalizeH="0" baseline="0" dirty="0">
                          <a:ln>
                            <a:noFill/>
                          </a:ln>
                          <a:solidFill>
                            <a:schemeClr val="bg2"/>
                          </a:solidFill>
                          <a:effectLst/>
                          <a:latin typeface="Calibri"/>
                          <a:ea typeface="Times New Roman" pitchFamily="18" charset="0"/>
                          <a:cs typeface="Arial" charset="0"/>
                        </a:rPr>
                        <a:t>Á</a:t>
                      </a:r>
                      <a:r>
                        <a:rPr kumimoji="0" lang="hu-HU" sz="900" b="1" i="0" u="none" strike="noStrike" cap="none" normalizeH="0" baseline="0" dirty="0">
                          <a:ln>
                            <a:noFill/>
                          </a:ln>
                          <a:solidFill>
                            <a:schemeClr val="bg2"/>
                          </a:solidFill>
                          <a:effectLst/>
                          <a:latin typeface="Arial" charset="0"/>
                          <a:ea typeface="Times New Roman" pitchFamily="18" charset="0"/>
                          <a:cs typeface="Arial" charset="0"/>
                        </a:rPr>
                        <a:t>rp</a:t>
                      </a:r>
                      <a:r>
                        <a:rPr kumimoji="0" lang="hu-HU" sz="900" b="1" i="0" u="none" strike="noStrike" cap="none" normalizeH="0" baseline="0" dirty="0">
                          <a:ln>
                            <a:noFill/>
                          </a:ln>
                          <a:solidFill>
                            <a:schemeClr val="bg2"/>
                          </a:solidFill>
                          <a:effectLst/>
                          <a:latin typeface="Calibri"/>
                          <a:ea typeface="Times New Roman" pitchFamily="18" charset="0"/>
                          <a:cs typeface="Arial" charset="0"/>
                        </a:rPr>
                        <a:t>á</a:t>
                      </a:r>
                      <a:r>
                        <a:rPr kumimoji="0" lang="hu-HU" sz="900" b="1" i="0" u="none" strike="noStrike" cap="none" normalizeH="0" baseline="0" dirty="0">
                          <a:ln>
                            <a:noFill/>
                          </a:ln>
                          <a:solidFill>
                            <a:schemeClr val="bg2"/>
                          </a:solidFill>
                          <a:effectLst/>
                          <a:latin typeface="Arial" charset="0"/>
                          <a:ea typeface="Times New Roman" pitchFamily="18" charset="0"/>
                          <a:cs typeface="Arial" charset="0"/>
                        </a:rPr>
                        <a:t>d http://nol.hu/kep/754922  2011.12.03.</a:t>
                      </a:r>
                      <a:endParaRPr kumimoji="0" lang="hu-HU" sz="1800" b="0" i="0" u="none" strike="noStrike" cap="none" normalizeH="0" baseline="0" dirty="0">
                        <a:ln>
                          <a:noFill/>
                        </a:ln>
                        <a:solidFill>
                          <a:schemeClr val="bg2"/>
                        </a:solidFill>
                        <a:effectLst/>
                        <a:latin typeface="Optima" pitchFamily="34" charset="0"/>
                        <a:ea typeface="Times New Roman" pitchFamily="18" charset="0"/>
                        <a:cs typeface="Arial" charset="0"/>
                      </a:endParaRPr>
                    </a:p>
                  </a:txBody>
                  <a:tcPr anchor="ct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Téglalap 6">
            <a:extLst>
              <a:ext uri="{FF2B5EF4-FFF2-40B4-BE49-F238E27FC236}">
                <a16:creationId xmlns:a16="http://schemas.microsoft.com/office/drawing/2014/main" id="{19E289E5-5BAC-415C-A95D-4E980632DD7B}"/>
              </a:ext>
            </a:extLst>
          </p:cNvPr>
          <p:cNvSpPr/>
          <p:nvPr/>
        </p:nvSpPr>
        <p:spPr>
          <a:xfrm>
            <a:off x="827584" y="746701"/>
            <a:ext cx="7632848" cy="954107"/>
          </a:xfrm>
          <a:prstGeom prst="rect">
            <a:avLst/>
          </a:prstGeom>
        </p:spPr>
        <p:txBody>
          <a:bodyPr wrap="square">
            <a:spAutoFit/>
          </a:bodyPr>
          <a:lstStyle/>
          <a:p>
            <a:pPr algn="ctr"/>
            <a:r>
              <a:rPr lang="hu-HU" sz="2800" b="1" dirty="0">
                <a:solidFill>
                  <a:schemeClr val="bg2"/>
                </a:solidFill>
                <a:latin typeface="+mn-lt"/>
              </a:rPr>
              <a:t>az Mt. módosításának elsősorban a szakszervezeteket érintő egyes kérdéseiről</a:t>
            </a:r>
          </a:p>
        </p:txBody>
      </p:sp>
      <p:sp>
        <p:nvSpPr>
          <p:cNvPr id="3" name="Dia számának helye 2">
            <a:extLst>
              <a:ext uri="{FF2B5EF4-FFF2-40B4-BE49-F238E27FC236}">
                <a16:creationId xmlns:a16="http://schemas.microsoft.com/office/drawing/2014/main" id="{212736FE-21B0-4303-96AB-FE5457D648F7}"/>
              </a:ext>
            </a:extLst>
          </p:cNvPr>
          <p:cNvSpPr>
            <a:spLocks noGrp="1"/>
          </p:cNvSpPr>
          <p:nvPr>
            <p:ph type="sldNum" sz="quarter" idx="4"/>
          </p:nvPr>
        </p:nvSpPr>
        <p:spPr/>
        <p:txBody>
          <a:bodyPr/>
          <a:lstStyle/>
          <a:p>
            <a:fld id="{8D20C33D-EA57-4869-B900-AF436949CCB6}" type="slidenum">
              <a:rPr lang="hu-HU" smtClean="0"/>
              <a:pPr/>
              <a:t>34</a:t>
            </a:fld>
            <a:r>
              <a:rPr lang="hu-HU"/>
              <a:t>/37</a:t>
            </a:r>
            <a:endParaRPr lang="hu-HU" dirty="0"/>
          </a:p>
        </p:txBody>
      </p:sp>
    </p:spTree>
    <p:extLst>
      <p:ext uri="{BB962C8B-B14F-4D97-AF65-F5344CB8AC3E}">
        <p14:creationId xmlns:p14="http://schemas.microsoft.com/office/powerpoint/2010/main" val="4136247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1155A99-F483-4F5F-B79C-9FD4D38D5DBD}"/>
              </a:ext>
            </a:extLst>
          </p:cNvPr>
          <p:cNvSpPr>
            <a:spLocks noGrp="1"/>
          </p:cNvSpPr>
          <p:nvPr>
            <p:ph type="title"/>
          </p:nvPr>
        </p:nvSpPr>
        <p:spPr/>
        <p:txBody>
          <a:bodyPr/>
          <a:lstStyle/>
          <a:p>
            <a:r>
              <a:rPr lang="hu-HU" dirty="0"/>
              <a:t>Új csúcs-konföderáció?</a:t>
            </a:r>
          </a:p>
        </p:txBody>
      </p:sp>
      <p:pic>
        <p:nvPicPr>
          <p:cNvPr id="5" name="Kép 4" descr="A három szakszervezet vezetője 2013. május 1-jén jelentette be az egyesülést">
            <a:extLst>
              <a:ext uri="{FF2B5EF4-FFF2-40B4-BE49-F238E27FC236}">
                <a16:creationId xmlns:a16="http://schemas.microsoft.com/office/drawing/2014/main" id="{334EBA7E-8286-4466-98DC-196056FC39C0}"/>
              </a:ext>
            </a:extLst>
          </p:cNvPr>
          <p:cNvPicPr/>
          <p:nvPr/>
        </p:nvPicPr>
        <p:blipFill>
          <a:blip r:embed="rId3" cstate="email">
            <a:extLst>
              <a:ext uri="{28A0092B-C50C-407E-A947-70E740481C1C}">
                <a14:useLocalDpi xmlns:a14="http://schemas.microsoft.com/office/drawing/2010/main"/>
              </a:ext>
            </a:extLst>
          </a:blip>
          <a:srcRect/>
          <a:stretch>
            <a:fillRect/>
          </a:stretch>
        </p:blipFill>
        <p:spPr bwMode="auto">
          <a:xfrm>
            <a:off x="1587562" y="980728"/>
            <a:ext cx="5943600" cy="4143375"/>
          </a:xfrm>
          <a:prstGeom prst="rect">
            <a:avLst/>
          </a:prstGeom>
          <a:noFill/>
          <a:ln>
            <a:noFill/>
          </a:ln>
        </p:spPr>
      </p:pic>
      <p:sp>
        <p:nvSpPr>
          <p:cNvPr id="6" name="Téglalap 5">
            <a:extLst>
              <a:ext uri="{FF2B5EF4-FFF2-40B4-BE49-F238E27FC236}">
                <a16:creationId xmlns:a16="http://schemas.microsoft.com/office/drawing/2014/main" id="{40B64375-97C4-461B-AE63-C08D7C320BA9}"/>
              </a:ext>
            </a:extLst>
          </p:cNvPr>
          <p:cNvSpPr/>
          <p:nvPr/>
        </p:nvSpPr>
        <p:spPr>
          <a:xfrm>
            <a:off x="1574924" y="5534322"/>
            <a:ext cx="5968876" cy="815608"/>
          </a:xfrm>
          <a:prstGeom prst="rect">
            <a:avLst/>
          </a:prstGeom>
        </p:spPr>
        <p:txBody>
          <a:bodyPr wrap="square">
            <a:spAutoFit/>
          </a:bodyPr>
          <a:lstStyle/>
          <a:p>
            <a:pPr algn="ctr"/>
            <a:r>
              <a:rPr lang="hu-HU" dirty="0">
                <a:solidFill>
                  <a:schemeClr val="bg2"/>
                </a:solidFill>
              </a:rPr>
              <a:t>A három szakszervezet vezetője 2013. május 1-jén jelentette be az egyesülést</a:t>
            </a:r>
          </a:p>
          <a:p>
            <a:r>
              <a:rPr lang="hu-HU" sz="1100" dirty="0">
                <a:solidFill>
                  <a:schemeClr val="bg2"/>
                </a:solidFill>
              </a:rPr>
              <a:t>Reviczky Zsolt / Népszabadság 2014.11.13 </a:t>
            </a:r>
          </a:p>
        </p:txBody>
      </p:sp>
      <p:sp>
        <p:nvSpPr>
          <p:cNvPr id="3" name="Dia számának helye 2">
            <a:extLst>
              <a:ext uri="{FF2B5EF4-FFF2-40B4-BE49-F238E27FC236}">
                <a16:creationId xmlns:a16="http://schemas.microsoft.com/office/drawing/2014/main" id="{537DE6A1-FEAE-4409-9A6D-A7AFE7BD0B18}"/>
              </a:ext>
            </a:extLst>
          </p:cNvPr>
          <p:cNvSpPr>
            <a:spLocks noGrp="1"/>
          </p:cNvSpPr>
          <p:nvPr>
            <p:ph type="sldNum" sz="quarter" idx="4"/>
          </p:nvPr>
        </p:nvSpPr>
        <p:spPr/>
        <p:txBody>
          <a:bodyPr/>
          <a:lstStyle/>
          <a:p>
            <a:fld id="{8D20C33D-EA57-4869-B900-AF436949CCB6}" type="slidenum">
              <a:rPr lang="hu-HU" smtClean="0"/>
              <a:pPr/>
              <a:t>35</a:t>
            </a:fld>
            <a:r>
              <a:rPr lang="hu-HU"/>
              <a:t>/37</a:t>
            </a:r>
            <a:endParaRPr lang="hu-HU" dirty="0"/>
          </a:p>
        </p:txBody>
      </p:sp>
    </p:spTree>
    <p:extLst>
      <p:ext uri="{BB962C8B-B14F-4D97-AF65-F5344CB8AC3E}">
        <p14:creationId xmlns:p14="http://schemas.microsoft.com/office/powerpoint/2010/main" val="243939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E58C141-BFE1-486E-AD77-3DDB6964CA4B}"/>
              </a:ext>
            </a:extLst>
          </p:cNvPr>
          <p:cNvSpPr>
            <a:spLocks noGrp="1"/>
          </p:cNvSpPr>
          <p:nvPr>
            <p:ph type="title"/>
          </p:nvPr>
        </p:nvSpPr>
        <p:spPr/>
        <p:txBody>
          <a:bodyPr/>
          <a:lstStyle/>
          <a:p>
            <a:endParaRPr lang="hu-HU"/>
          </a:p>
        </p:txBody>
      </p:sp>
      <p:sp>
        <p:nvSpPr>
          <p:cNvPr id="5" name="Szövegdoboz 4">
            <a:extLst>
              <a:ext uri="{FF2B5EF4-FFF2-40B4-BE49-F238E27FC236}">
                <a16:creationId xmlns:a16="http://schemas.microsoft.com/office/drawing/2014/main" id="{6AF8F8F3-2496-4E5E-8B3F-B547D62E1384}"/>
              </a:ext>
            </a:extLst>
          </p:cNvPr>
          <p:cNvSpPr txBox="1"/>
          <p:nvPr/>
        </p:nvSpPr>
        <p:spPr>
          <a:xfrm>
            <a:off x="2771800" y="2785427"/>
            <a:ext cx="3600400" cy="523220"/>
          </a:xfrm>
          <a:prstGeom prst="rect">
            <a:avLst/>
          </a:prstGeom>
          <a:noFill/>
        </p:spPr>
        <p:txBody>
          <a:bodyPr wrap="square" rtlCol="0">
            <a:spAutoFit/>
          </a:bodyPr>
          <a:lstStyle/>
          <a:p>
            <a:pPr marL="0" indent="0" algn="ctr">
              <a:buNone/>
            </a:pPr>
            <a:r>
              <a:rPr lang="hu-HU" sz="2800" dirty="0">
                <a:hlinkClick r:id="rId2"/>
              </a:rPr>
              <a:t>60 éves az unió</a:t>
            </a:r>
            <a:endParaRPr lang="hu-HU" sz="2800" dirty="0"/>
          </a:p>
        </p:txBody>
      </p:sp>
      <p:sp>
        <p:nvSpPr>
          <p:cNvPr id="3" name="Dia számának helye 2">
            <a:extLst>
              <a:ext uri="{FF2B5EF4-FFF2-40B4-BE49-F238E27FC236}">
                <a16:creationId xmlns:a16="http://schemas.microsoft.com/office/drawing/2014/main" id="{3C387DD9-EB10-4EB8-ACB5-DDB6A32DC57D}"/>
              </a:ext>
            </a:extLst>
          </p:cNvPr>
          <p:cNvSpPr>
            <a:spLocks noGrp="1"/>
          </p:cNvSpPr>
          <p:nvPr>
            <p:ph type="sldNum" sz="quarter" idx="4"/>
          </p:nvPr>
        </p:nvSpPr>
        <p:spPr/>
        <p:txBody>
          <a:bodyPr/>
          <a:lstStyle/>
          <a:p>
            <a:fld id="{8D20C33D-EA57-4869-B900-AF436949CCB6}" type="slidenum">
              <a:rPr lang="hu-HU" smtClean="0"/>
              <a:pPr/>
              <a:t>36</a:t>
            </a:fld>
            <a:r>
              <a:rPr lang="hu-HU"/>
              <a:t>/37</a:t>
            </a:r>
            <a:endParaRPr lang="hu-HU" dirty="0"/>
          </a:p>
        </p:txBody>
      </p:sp>
    </p:spTree>
    <p:extLst>
      <p:ext uri="{BB962C8B-B14F-4D97-AF65-F5344CB8AC3E}">
        <p14:creationId xmlns:p14="http://schemas.microsoft.com/office/powerpoint/2010/main" val="1956030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 helye 2">
            <a:extLst>
              <a:ext uri="{FF2B5EF4-FFF2-40B4-BE49-F238E27FC236}">
                <a16:creationId xmlns:a16="http://schemas.microsoft.com/office/drawing/2014/main" id="{B7D276CD-2093-428B-8E9F-865589C23BBD}"/>
              </a:ext>
            </a:extLst>
          </p:cNvPr>
          <p:cNvSpPr txBox="1">
            <a:spLocks/>
          </p:cNvSpPr>
          <p:nvPr/>
        </p:nvSpPr>
        <p:spPr>
          <a:xfrm>
            <a:off x="457200" y="2780928"/>
            <a:ext cx="8229600" cy="2228816"/>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4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algn="ctr"/>
            <a:r>
              <a:rPr lang="hu-HU" sz="3600" b="1"/>
              <a:t>Köszönjük a figyelmet!</a:t>
            </a:r>
            <a:endParaRPr lang="hu-HU" sz="3600" b="1" dirty="0"/>
          </a:p>
        </p:txBody>
      </p:sp>
      <p:sp>
        <p:nvSpPr>
          <p:cNvPr id="2" name="Dia számának helye 1">
            <a:extLst>
              <a:ext uri="{FF2B5EF4-FFF2-40B4-BE49-F238E27FC236}">
                <a16:creationId xmlns:a16="http://schemas.microsoft.com/office/drawing/2014/main" id="{C525702F-F453-41EC-8609-1A0EEBEFDAB8}"/>
              </a:ext>
            </a:extLst>
          </p:cNvPr>
          <p:cNvSpPr>
            <a:spLocks noGrp="1"/>
          </p:cNvSpPr>
          <p:nvPr>
            <p:ph type="sldNum" sz="quarter" idx="4"/>
          </p:nvPr>
        </p:nvSpPr>
        <p:spPr/>
        <p:txBody>
          <a:bodyPr/>
          <a:lstStyle/>
          <a:p>
            <a:fld id="{8D20C33D-EA57-4869-B900-AF436949CCB6}" type="slidenum">
              <a:rPr lang="hu-HU" smtClean="0"/>
              <a:pPr/>
              <a:t>37</a:t>
            </a:fld>
            <a:r>
              <a:rPr lang="hu-HU"/>
              <a:t>/37</a:t>
            </a:r>
            <a:endParaRPr lang="hu-HU" dirty="0"/>
          </a:p>
        </p:txBody>
      </p:sp>
    </p:spTree>
    <p:extLst>
      <p:ext uri="{BB962C8B-B14F-4D97-AF65-F5344CB8AC3E}">
        <p14:creationId xmlns:p14="http://schemas.microsoft.com/office/powerpoint/2010/main" val="2510786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964966-00F7-4685-99D9-375F0C7C64EC}"/>
              </a:ext>
            </a:extLst>
          </p:cNvPr>
          <p:cNvSpPr>
            <a:spLocks noGrp="1"/>
          </p:cNvSpPr>
          <p:nvPr>
            <p:ph type="title"/>
          </p:nvPr>
        </p:nvSpPr>
        <p:spPr/>
        <p:txBody>
          <a:bodyPr/>
          <a:lstStyle/>
          <a:p>
            <a:r>
              <a:rPr lang="hu-HU" dirty="0"/>
              <a:t>Forrás, felkészülés</a:t>
            </a:r>
          </a:p>
        </p:txBody>
      </p:sp>
      <p:sp>
        <p:nvSpPr>
          <p:cNvPr id="3" name="Szöveg helye 2">
            <a:extLst>
              <a:ext uri="{FF2B5EF4-FFF2-40B4-BE49-F238E27FC236}">
                <a16:creationId xmlns:a16="http://schemas.microsoft.com/office/drawing/2014/main" id="{F15D372F-A4B6-4543-A9DA-E62E5E1DBC24}"/>
              </a:ext>
            </a:extLst>
          </p:cNvPr>
          <p:cNvSpPr>
            <a:spLocks noGrp="1"/>
          </p:cNvSpPr>
          <p:nvPr>
            <p:ph type="body" sz="half" idx="2"/>
          </p:nvPr>
        </p:nvSpPr>
        <p:spPr/>
        <p:txBody>
          <a:bodyPr/>
          <a:lstStyle/>
          <a:p>
            <a:pPr marL="342900" lvl="0" indent="-342900">
              <a:buFont typeface="Arial" panose="020B0604020202020204" pitchFamily="34" charset="0"/>
              <a:buChar char="•"/>
            </a:pPr>
            <a:endParaRPr lang="hu-HU" sz="2400" dirty="0"/>
          </a:p>
          <a:p>
            <a:pPr lvl="0"/>
            <a:r>
              <a:rPr lang="hu-HU" sz="2400" b="1" dirty="0"/>
              <a:t>FELKÉSZÜLÉS a következő alkalomra</a:t>
            </a:r>
          </a:p>
          <a:p>
            <a:pPr marL="342900" indent="-342900">
              <a:buFont typeface="Arial" panose="020B0604020202020204" pitchFamily="34" charset="0"/>
              <a:buChar char="•"/>
            </a:pPr>
            <a:r>
              <a:rPr lang="hu-HU" dirty="0"/>
              <a:t>László </a:t>
            </a:r>
            <a:r>
              <a:rPr lang="hu-HU" dirty="0" err="1"/>
              <a:t>et</a:t>
            </a:r>
            <a:r>
              <a:rPr lang="hu-HU" dirty="0"/>
              <a:t> al. (2017): Az érdekek összehangolása, az érdekegyeztetés rendszerei. 9.1.4., 9.5.  alfejezetei</a:t>
            </a:r>
          </a:p>
          <a:p>
            <a:endParaRPr lang="hu-HU" dirty="0"/>
          </a:p>
        </p:txBody>
      </p:sp>
    </p:spTree>
    <p:extLst>
      <p:ext uri="{BB962C8B-B14F-4D97-AF65-F5344CB8AC3E}">
        <p14:creationId xmlns:p14="http://schemas.microsoft.com/office/powerpoint/2010/main" val="259479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A makro 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sp>
        <p:nvSpPr>
          <p:cNvPr id="3" name="Dia számának helye 2">
            <a:extLst>
              <a:ext uri="{FF2B5EF4-FFF2-40B4-BE49-F238E27FC236}">
                <a16:creationId xmlns:a16="http://schemas.microsoft.com/office/drawing/2014/main" id="{ADB90F82-0197-4DAC-9A80-0EED4234437C}"/>
              </a:ext>
            </a:extLst>
          </p:cNvPr>
          <p:cNvSpPr>
            <a:spLocks noGrp="1"/>
          </p:cNvSpPr>
          <p:nvPr>
            <p:ph type="sldNum" sz="quarter" idx="4"/>
          </p:nvPr>
        </p:nvSpPr>
        <p:spPr/>
        <p:txBody>
          <a:bodyPr/>
          <a:lstStyle/>
          <a:p>
            <a:fld id="{8D20C33D-EA57-4869-B900-AF436949CCB6}" type="slidenum">
              <a:rPr lang="hu-HU" smtClean="0"/>
              <a:pPr/>
              <a:t>4</a:t>
            </a:fld>
            <a:r>
              <a:rPr lang="hu-HU"/>
              <a:t>/37</a:t>
            </a:r>
            <a:endParaRPr lang="hu-HU" dirty="0"/>
          </a:p>
        </p:txBody>
      </p:sp>
    </p:spTree>
    <p:extLst>
      <p:ext uri="{BB962C8B-B14F-4D97-AF65-F5344CB8AC3E}">
        <p14:creationId xmlns:p14="http://schemas.microsoft.com/office/powerpoint/2010/main" val="249426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68EED8F-49BE-484A-830D-8505967EA715}"/>
              </a:ext>
            </a:extLst>
          </p:cNvPr>
          <p:cNvSpPr>
            <a:spLocks noGrp="1"/>
          </p:cNvSpPr>
          <p:nvPr>
            <p:ph type="title"/>
          </p:nvPr>
        </p:nvSpPr>
        <p:spPr/>
        <p:txBody>
          <a:bodyPr/>
          <a:lstStyle/>
          <a:p>
            <a:r>
              <a:rPr lang="hu-HU" sz="3200" dirty="0"/>
              <a:t>Országos Érdekegyeztető Tanács, 1988</a:t>
            </a:r>
          </a:p>
        </p:txBody>
      </p:sp>
      <p:sp>
        <p:nvSpPr>
          <p:cNvPr id="5" name="Téglalap 4">
            <a:extLst>
              <a:ext uri="{FF2B5EF4-FFF2-40B4-BE49-F238E27FC236}">
                <a16:creationId xmlns:a16="http://schemas.microsoft.com/office/drawing/2014/main" id="{B698DB00-F4C9-4316-BA44-8241BF5E9A33}"/>
              </a:ext>
            </a:extLst>
          </p:cNvPr>
          <p:cNvSpPr/>
          <p:nvPr/>
        </p:nvSpPr>
        <p:spPr>
          <a:xfrm>
            <a:off x="179512" y="5445224"/>
            <a:ext cx="8712968" cy="1077218"/>
          </a:xfrm>
          <a:prstGeom prst="rect">
            <a:avLst/>
          </a:prstGeom>
        </p:spPr>
        <p:txBody>
          <a:bodyPr wrap="square">
            <a:spAutoFit/>
          </a:bodyPr>
          <a:lstStyle/>
          <a:p>
            <a:pPr algn="ctr"/>
            <a:r>
              <a:rPr lang="hu-HU" sz="1600" i="1" dirty="0"/>
              <a:t>Az Országos Érdekegyeztető Tanács alakuló ülése 1988. október 14-én.</a:t>
            </a:r>
            <a:endParaRPr lang="hu-HU" sz="1600" dirty="0"/>
          </a:p>
          <a:p>
            <a:pPr algn="ctr"/>
            <a:r>
              <a:rPr lang="hu-HU" sz="1600" i="1" dirty="0"/>
              <a:t>A képen balról jobbra: Halmos Csaba, az Állami Bér- és Munkaügyi Hivatal elnöke, Medgyessy Péter, a Minisztertanács elnökhelyettese, Kemenes Ernő, az Országos Tervhivatal elnöke és Nagy Sándor, az MSZOSZ elnöke. MTI Fotó</a:t>
            </a:r>
            <a:endParaRPr lang="hu-HU" sz="1600" dirty="0"/>
          </a:p>
        </p:txBody>
      </p:sp>
      <p:pic>
        <p:nvPicPr>
          <p:cNvPr id="6" name="Kép 5">
            <a:extLst>
              <a:ext uri="{FF2B5EF4-FFF2-40B4-BE49-F238E27FC236}">
                <a16:creationId xmlns:a16="http://schemas.microsoft.com/office/drawing/2014/main" id="{D242074A-12E7-493B-8E6E-9A275D3706E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96380" y="1087818"/>
            <a:ext cx="6279232" cy="4357406"/>
          </a:xfrm>
          <a:prstGeom prst="rect">
            <a:avLst/>
          </a:prstGeom>
        </p:spPr>
      </p:pic>
      <p:sp>
        <p:nvSpPr>
          <p:cNvPr id="3" name="Dia számának helye 2">
            <a:extLst>
              <a:ext uri="{FF2B5EF4-FFF2-40B4-BE49-F238E27FC236}">
                <a16:creationId xmlns:a16="http://schemas.microsoft.com/office/drawing/2014/main" id="{1691EE8D-2ACD-434A-B234-13239E58691E}"/>
              </a:ext>
            </a:extLst>
          </p:cNvPr>
          <p:cNvSpPr>
            <a:spLocks noGrp="1"/>
          </p:cNvSpPr>
          <p:nvPr>
            <p:ph type="sldNum" sz="quarter" idx="4"/>
          </p:nvPr>
        </p:nvSpPr>
        <p:spPr/>
        <p:txBody>
          <a:bodyPr/>
          <a:lstStyle/>
          <a:p>
            <a:fld id="{8D20C33D-EA57-4869-B900-AF436949CCB6}" type="slidenum">
              <a:rPr lang="hu-HU" smtClean="0"/>
              <a:pPr/>
              <a:t>5</a:t>
            </a:fld>
            <a:r>
              <a:rPr lang="hu-HU"/>
              <a:t>/37</a:t>
            </a:r>
            <a:endParaRPr lang="hu-HU" dirty="0"/>
          </a:p>
        </p:txBody>
      </p:sp>
    </p:spTree>
    <p:extLst>
      <p:ext uri="{BB962C8B-B14F-4D97-AF65-F5344CB8AC3E}">
        <p14:creationId xmlns:p14="http://schemas.microsoft.com/office/powerpoint/2010/main" val="3484293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038B39-113D-4394-A988-F8D3C2F0077E}"/>
              </a:ext>
            </a:extLst>
          </p:cNvPr>
          <p:cNvSpPr>
            <a:spLocks noGrp="1"/>
          </p:cNvSpPr>
          <p:nvPr>
            <p:ph type="title"/>
          </p:nvPr>
        </p:nvSpPr>
        <p:spPr/>
        <p:txBody>
          <a:bodyPr/>
          <a:lstStyle/>
          <a:p>
            <a:r>
              <a:rPr lang="hu-HU" sz="3200" dirty="0"/>
              <a:t>Országos Érdekegyeztető Tanács, 88-90</a:t>
            </a:r>
          </a:p>
        </p:txBody>
      </p:sp>
      <p:sp>
        <p:nvSpPr>
          <p:cNvPr id="5" name="AutoShape 4">
            <a:extLst>
              <a:ext uri="{FF2B5EF4-FFF2-40B4-BE49-F238E27FC236}">
                <a16:creationId xmlns:a16="http://schemas.microsoft.com/office/drawing/2014/main" id="{E4A48059-3F98-45A1-8C5F-E0E572777D54}"/>
              </a:ext>
            </a:extLst>
          </p:cNvPr>
          <p:cNvSpPr>
            <a:spLocks noChangeArrowheads="1"/>
          </p:cNvSpPr>
          <p:nvPr/>
        </p:nvSpPr>
        <p:spPr bwMode="auto">
          <a:xfrm>
            <a:off x="2843213" y="2420938"/>
            <a:ext cx="3529012" cy="2087562"/>
          </a:xfrm>
          <a:prstGeom prst="triangle">
            <a:avLst>
              <a:gd name="adj" fmla="val 50000"/>
            </a:avLst>
          </a:prstGeom>
          <a:solidFill>
            <a:schemeClr val="accent1"/>
          </a:solidFill>
          <a:ln w="28575">
            <a:solidFill>
              <a:srgbClr val="000168"/>
            </a:solidFill>
            <a:miter lim="800000"/>
            <a:headEnd/>
            <a:tailEnd/>
          </a:ln>
          <a:effectLst/>
        </p:spPr>
        <p:txBody>
          <a:bodyPr wrap="none" anchor="ctr"/>
          <a:lstStyle/>
          <a:p>
            <a:endParaRPr lang="hu-HU"/>
          </a:p>
        </p:txBody>
      </p:sp>
      <p:sp>
        <p:nvSpPr>
          <p:cNvPr id="6" name="Text Box 6">
            <a:extLst>
              <a:ext uri="{FF2B5EF4-FFF2-40B4-BE49-F238E27FC236}">
                <a16:creationId xmlns:a16="http://schemas.microsoft.com/office/drawing/2014/main" id="{DADD5835-AD2B-4ABD-9297-32064B017576}"/>
              </a:ext>
            </a:extLst>
          </p:cNvPr>
          <p:cNvSpPr txBox="1">
            <a:spLocks noChangeArrowheads="1"/>
          </p:cNvSpPr>
          <p:nvPr/>
        </p:nvSpPr>
        <p:spPr bwMode="auto">
          <a:xfrm>
            <a:off x="1403350" y="4652963"/>
            <a:ext cx="2230438" cy="519112"/>
          </a:xfrm>
          <a:prstGeom prst="rect">
            <a:avLst/>
          </a:prstGeom>
          <a:noFill/>
          <a:ln w="9525">
            <a:noFill/>
            <a:miter lim="800000"/>
            <a:headEnd/>
            <a:tailEnd/>
          </a:ln>
          <a:effectLst/>
        </p:spPr>
        <p:txBody>
          <a:bodyPr>
            <a:spAutoFit/>
          </a:bodyPr>
          <a:lstStyle/>
          <a:p>
            <a:pPr>
              <a:spcBef>
                <a:spcPct val="50000"/>
              </a:spcBef>
            </a:pPr>
            <a:r>
              <a:rPr lang="hu-HU" sz="2800" b="1">
                <a:latin typeface="Times New Roman" pitchFamily="18" charset="0"/>
              </a:rPr>
              <a:t>Munkaadók</a:t>
            </a:r>
          </a:p>
        </p:txBody>
      </p:sp>
      <p:sp>
        <p:nvSpPr>
          <p:cNvPr id="7" name="Text Box 7">
            <a:extLst>
              <a:ext uri="{FF2B5EF4-FFF2-40B4-BE49-F238E27FC236}">
                <a16:creationId xmlns:a16="http://schemas.microsoft.com/office/drawing/2014/main" id="{DF218199-2FEC-4392-8DBE-0AB7ADCEE776}"/>
              </a:ext>
            </a:extLst>
          </p:cNvPr>
          <p:cNvSpPr txBox="1">
            <a:spLocks noChangeArrowheads="1"/>
          </p:cNvSpPr>
          <p:nvPr/>
        </p:nvSpPr>
        <p:spPr bwMode="auto">
          <a:xfrm>
            <a:off x="5219700" y="4652963"/>
            <a:ext cx="2736850" cy="519112"/>
          </a:xfrm>
          <a:prstGeom prst="rect">
            <a:avLst/>
          </a:prstGeom>
          <a:noFill/>
          <a:ln w="9525">
            <a:noFill/>
            <a:miter lim="800000"/>
            <a:headEnd/>
            <a:tailEnd/>
          </a:ln>
          <a:effectLst/>
        </p:spPr>
        <p:txBody>
          <a:bodyPr>
            <a:spAutoFit/>
          </a:bodyPr>
          <a:lstStyle/>
          <a:p>
            <a:pPr>
              <a:spcBef>
                <a:spcPct val="50000"/>
              </a:spcBef>
            </a:pPr>
            <a:r>
              <a:rPr lang="hu-HU" sz="2800" b="1">
                <a:latin typeface="Times New Roman" pitchFamily="18" charset="0"/>
              </a:rPr>
              <a:t>Szakszervezetek</a:t>
            </a:r>
          </a:p>
        </p:txBody>
      </p:sp>
      <p:sp>
        <p:nvSpPr>
          <p:cNvPr id="8" name="Text Box 5">
            <a:extLst>
              <a:ext uri="{FF2B5EF4-FFF2-40B4-BE49-F238E27FC236}">
                <a16:creationId xmlns:a16="http://schemas.microsoft.com/office/drawing/2014/main" id="{87CEFD9D-0C2E-4142-837F-2846A83FB4CF}"/>
              </a:ext>
            </a:extLst>
          </p:cNvPr>
          <p:cNvSpPr txBox="1">
            <a:spLocks noChangeArrowheads="1"/>
          </p:cNvSpPr>
          <p:nvPr/>
        </p:nvSpPr>
        <p:spPr bwMode="auto">
          <a:xfrm>
            <a:off x="3635375" y="1916113"/>
            <a:ext cx="2016125" cy="519112"/>
          </a:xfrm>
          <a:prstGeom prst="rect">
            <a:avLst/>
          </a:prstGeom>
          <a:noFill/>
          <a:ln w="9525">
            <a:noFill/>
            <a:miter lim="800000"/>
            <a:headEnd/>
            <a:tailEnd/>
          </a:ln>
          <a:effectLst/>
        </p:spPr>
        <p:txBody>
          <a:bodyPr>
            <a:spAutoFit/>
          </a:bodyPr>
          <a:lstStyle/>
          <a:p>
            <a:pPr algn="ctr">
              <a:spcBef>
                <a:spcPct val="50000"/>
              </a:spcBef>
            </a:pPr>
            <a:r>
              <a:rPr lang="hu-HU" sz="2800" b="1" dirty="0">
                <a:latin typeface="Times New Roman" pitchFamily="18" charset="0"/>
              </a:rPr>
              <a:t>Kormány</a:t>
            </a:r>
          </a:p>
        </p:txBody>
      </p:sp>
      <p:sp>
        <p:nvSpPr>
          <p:cNvPr id="3" name="Dia számának helye 2">
            <a:extLst>
              <a:ext uri="{FF2B5EF4-FFF2-40B4-BE49-F238E27FC236}">
                <a16:creationId xmlns:a16="http://schemas.microsoft.com/office/drawing/2014/main" id="{7695FF7F-0D94-4949-A4B8-2E26D268E8FB}"/>
              </a:ext>
            </a:extLst>
          </p:cNvPr>
          <p:cNvSpPr>
            <a:spLocks noGrp="1"/>
          </p:cNvSpPr>
          <p:nvPr>
            <p:ph type="sldNum" sz="quarter" idx="4"/>
          </p:nvPr>
        </p:nvSpPr>
        <p:spPr/>
        <p:txBody>
          <a:bodyPr/>
          <a:lstStyle/>
          <a:p>
            <a:fld id="{8D20C33D-EA57-4869-B900-AF436949CCB6}" type="slidenum">
              <a:rPr lang="hu-HU" smtClean="0"/>
              <a:pPr/>
              <a:t>6</a:t>
            </a:fld>
            <a:r>
              <a:rPr lang="hu-HU"/>
              <a:t>/37</a:t>
            </a:r>
            <a:endParaRPr lang="hu-HU" dirty="0"/>
          </a:p>
        </p:txBody>
      </p:sp>
    </p:spTree>
    <p:extLst>
      <p:ext uri="{BB962C8B-B14F-4D97-AF65-F5344CB8AC3E}">
        <p14:creationId xmlns:p14="http://schemas.microsoft.com/office/powerpoint/2010/main" val="34002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4134681"/>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3536726"/>
            <a:ext cx="1008112"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3536726"/>
            <a:ext cx="3384376"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3532570"/>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3532570"/>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1468061"/>
            <a:ext cx="1170206" cy="151658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1480364"/>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148036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1468061"/>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3532570"/>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pic>
        <p:nvPicPr>
          <p:cNvPr id="17" name="Kép 16">
            <a:extLst>
              <a:ext uri="{FF2B5EF4-FFF2-40B4-BE49-F238E27FC236}">
                <a16:creationId xmlns:a16="http://schemas.microsoft.com/office/drawing/2014/main" id="{F4698A66-3B62-4E28-BC1B-134C1D8AF4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95748" y="940605"/>
            <a:ext cx="3085459" cy="4705325"/>
          </a:xfrm>
          <a:prstGeom prst="rect">
            <a:avLst/>
          </a:prstGeom>
        </p:spPr>
      </p:pic>
      <p:sp>
        <p:nvSpPr>
          <p:cNvPr id="3" name="Dia számának helye 2">
            <a:extLst>
              <a:ext uri="{FF2B5EF4-FFF2-40B4-BE49-F238E27FC236}">
                <a16:creationId xmlns:a16="http://schemas.microsoft.com/office/drawing/2014/main" id="{AC9E0BC4-0ECC-414A-95DD-69FA340C0205}"/>
              </a:ext>
            </a:extLst>
          </p:cNvPr>
          <p:cNvSpPr>
            <a:spLocks noGrp="1"/>
          </p:cNvSpPr>
          <p:nvPr>
            <p:ph type="sldNum" sz="quarter" idx="4"/>
          </p:nvPr>
        </p:nvSpPr>
        <p:spPr/>
        <p:txBody>
          <a:bodyPr/>
          <a:lstStyle/>
          <a:p>
            <a:fld id="{8D20C33D-EA57-4869-B900-AF436949CCB6}" type="slidenum">
              <a:rPr lang="hu-HU" smtClean="0"/>
              <a:pPr/>
              <a:t>7</a:t>
            </a:fld>
            <a:r>
              <a:rPr lang="hu-HU"/>
              <a:t>/37</a:t>
            </a:r>
            <a:endParaRPr lang="hu-HU" dirty="0"/>
          </a:p>
        </p:txBody>
      </p:sp>
    </p:spTree>
    <p:extLst>
      <p:ext uri="{BB962C8B-B14F-4D97-AF65-F5344CB8AC3E}">
        <p14:creationId xmlns:p14="http://schemas.microsoft.com/office/powerpoint/2010/main" val="393490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D63380-DC60-4F38-A9A9-2B51F7555DB7}"/>
              </a:ext>
            </a:extLst>
          </p:cNvPr>
          <p:cNvSpPr>
            <a:spLocks noGrp="1"/>
          </p:cNvSpPr>
          <p:nvPr>
            <p:ph type="title"/>
          </p:nvPr>
        </p:nvSpPr>
        <p:spPr/>
        <p:txBody>
          <a:bodyPr/>
          <a:lstStyle/>
          <a:p>
            <a:endParaRPr lang="hu-HU"/>
          </a:p>
        </p:txBody>
      </p:sp>
      <p:pic>
        <p:nvPicPr>
          <p:cNvPr id="5" name="Kép 4">
            <a:extLst>
              <a:ext uri="{FF2B5EF4-FFF2-40B4-BE49-F238E27FC236}">
                <a16:creationId xmlns:a16="http://schemas.microsoft.com/office/drawing/2014/main" id="{55AB3E78-1D1C-4061-A4DD-4341B81C0D9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24372" y="973117"/>
            <a:ext cx="6495256" cy="4507314"/>
          </a:xfrm>
          <a:prstGeom prst="rect">
            <a:avLst/>
          </a:prstGeom>
        </p:spPr>
      </p:pic>
      <p:sp>
        <p:nvSpPr>
          <p:cNvPr id="6" name="Téglalap 5">
            <a:extLst>
              <a:ext uri="{FF2B5EF4-FFF2-40B4-BE49-F238E27FC236}">
                <a16:creationId xmlns:a16="http://schemas.microsoft.com/office/drawing/2014/main" id="{7F7FAA0E-1507-4F54-B92C-4747DF463C53}"/>
              </a:ext>
            </a:extLst>
          </p:cNvPr>
          <p:cNvSpPr/>
          <p:nvPr/>
        </p:nvSpPr>
        <p:spPr>
          <a:xfrm>
            <a:off x="1263399" y="5859825"/>
            <a:ext cx="6840763" cy="646331"/>
          </a:xfrm>
          <a:prstGeom prst="rect">
            <a:avLst/>
          </a:prstGeom>
        </p:spPr>
        <p:txBody>
          <a:bodyPr wrap="square">
            <a:spAutoFit/>
          </a:bodyPr>
          <a:lstStyle/>
          <a:p>
            <a:pPr algn="ctr"/>
            <a:r>
              <a:rPr lang="hu-HU" i="1" dirty="0"/>
              <a:t>A politikai rendszerváltást követő első ÉT ülés. A kormány asztalánál Kupa Mihály pénzügyminiszter. MTI fotó.</a:t>
            </a:r>
            <a:endParaRPr lang="hu-HU" dirty="0"/>
          </a:p>
        </p:txBody>
      </p:sp>
      <p:sp>
        <p:nvSpPr>
          <p:cNvPr id="3" name="Dia számának helye 2">
            <a:extLst>
              <a:ext uri="{FF2B5EF4-FFF2-40B4-BE49-F238E27FC236}">
                <a16:creationId xmlns:a16="http://schemas.microsoft.com/office/drawing/2014/main" id="{B4E88F4A-B2B9-483D-A9E5-2D763505B474}"/>
              </a:ext>
            </a:extLst>
          </p:cNvPr>
          <p:cNvSpPr>
            <a:spLocks noGrp="1"/>
          </p:cNvSpPr>
          <p:nvPr>
            <p:ph type="sldNum" sz="quarter" idx="4"/>
          </p:nvPr>
        </p:nvSpPr>
        <p:spPr/>
        <p:txBody>
          <a:bodyPr/>
          <a:lstStyle/>
          <a:p>
            <a:fld id="{8D20C33D-EA57-4869-B900-AF436949CCB6}" type="slidenum">
              <a:rPr lang="hu-HU" smtClean="0"/>
              <a:pPr/>
              <a:t>8</a:t>
            </a:fld>
            <a:r>
              <a:rPr lang="hu-HU"/>
              <a:t>/37</a:t>
            </a:r>
            <a:endParaRPr lang="hu-HU" dirty="0"/>
          </a:p>
        </p:txBody>
      </p:sp>
    </p:spTree>
    <p:extLst>
      <p:ext uri="{BB962C8B-B14F-4D97-AF65-F5344CB8AC3E}">
        <p14:creationId xmlns:p14="http://schemas.microsoft.com/office/powerpoint/2010/main" val="162001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FCF2F5-8670-4F52-AAE0-2377B8C7B06E}"/>
              </a:ext>
            </a:extLst>
          </p:cNvPr>
          <p:cNvSpPr>
            <a:spLocks noGrp="1"/>
          </p:cNvSpPr>
          <p:nvPr>
            <p:ph type="title"/>
          </p:nvPr>
        </p:nvSpPr>
        <p:spPr/>
        <p:txBody>
          <a:bodyPr/>
          <a:lstStyle/>
          <a:p>
            <a:r>
              <a:rPr lang="hu-HU" dirty="0"/>
              <a:t>Érdekegyeztetés alakulása</a:t>
            </a:r>
          </a:p>
        </p:txBody>
      </p:sp>
      <p:cxnSp>
        <p:nvCxnSpPr>
          <p:cNvPr id="5" name="Egyenes összekötő nyíllal 4">
            <a:extLst>
              <a:ext uri="{FF2B5EF4-FFF2-40B4-BE49-F238E27FC236}">
                <a16:creationId xmlns:a16="http://schemas.microsoft.com/office/drawing/2014/main" id="{2C1BACBB-65DA-4F19-BC96-C2320068417C}"/>
              </a:ext>
            </a:extLst>
          </p:cNvPr>
          <p:cNvCxnSpPr/>
          <p:nvPr/>
        </p:nvCxnSpPr>
        <p:spPr>
          <a:xfrm>
            <a:off x="107504" y="3431324"/>
            <a:ext cx="8785671" cy="143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Lekerekített téglalap 18">
            <a:extLst>
              <a:ext uri="{FF2B5EF4-FFF2-40B4-BE49-F238E27FC236}">
                <a16:creationId xmlns:a16="http://schemas.microsoft.com/office/drawing/2014/main" id="{DF27B6C5-9B14-463A-AAA3-E332B2973785}"/>
              </a:ext>
            </a:extLst>
          </p:cNvPr>
          <p:cNvSpPr/>
          <p:nvPr/>
        </p:nvSpPr>
        <p:spPr>
          <a:xfrm>
            <a:off x="107504" y="2833369"/>
            <a:ext cx="1008112"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dirty="0"/>
              <a:t>1988-90</a:t>
            </a:r>
            <a:r>
              <a:rPr lang="hu-HU" dirty="0"/>
              <a:t> OÉT</a:t>
            </a:r>
          </a:p>
        </p:txBody>
      </p:sp>
      <p:sp>
        <p:nvSpPr>
          <p:cNvPr id="7" name="Lekerekített téglalap 21">
            <a:extLst>
              <a:ext uri="{FF2B5EF4-FFF2-40B4-BE49-F238E27FC236}">
                <a16:creationId xmlns:a16="http://schemas.microsoft.com/office/drawing/2014/main" id="{E71447C0-9A50-4C85-8E46-C87E08B5DFAA}"/>
              </a:ext>
            </a:extLst>
          </p:cNvPr>
          <p:cNvSpPr/>
          <p:nvPr/>
        </p:nvSpPr>
        <p:spPr>
          <a:xfrm>
            <a:off x="1115616" y="2833369"/>
            <a:ext cx="3384376" cy="504056"/>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1990-1999 ÉT</a:t>
            </a:r>
          </a:p>
        </p:txBody>
      </p:sp>
      <p:sp>
        <p:nvSpPr>
          <p:cNvPr id="8" name="Lekerekített téglalap 23">
            <a:extLst>
              <a:ext uri="{FF2B5EF4-FFF2-40B4-BE49-F238E27FC236}">
                <a16:creationId xmlns:a16="http://schemas.microsoft.com/office/drawing/2014/main" id="{E34651B5-1F26-476C-91B3-3303A98C2B57}"/>
              </a:ext>
            </a:extLst>
          </p:cNvPr>
          <p:cNvSpPr/>
          <p:nvPr/>
        </p:nvSpPr>
        <p:spPr>
          <a:xfrm>
            <a:off x="4499991" y="2829213"/>
            <a:ext cx="1008113"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200" dirty="0"/>
              <a:t>1999-2002 OMT</a:t>
            </a:r>
          </a:p>
        </p:txBody>
      </p:sp>
      <p:sp>
        <p:nvSpPr>
          <p:cNvPr id="9" name="Lekerekített téglalap 24">
            <a:extLst>
              <a:ext uri="{FF2B5EF4-FFF2-40B4-BE49-F238E27FC236}">
                <a16:creationId xmlns:a16="http://schemas.microsoft.com/office/drawing/2014/main" id="{3B42B097-B12F-4A82-BF74-35C55C4EF001}"/>
              </a:ext>
            </a:extLst>
          </p:cNvPr>
          <p:cNvSpPr/>
          <p:nvPr/>
        </p:nvSpPr>
        <p:spPr>
          <a:xfrm>
            <a:off x="7452319" y="2829213"/>
            <a:ext cx="1584177"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2011- NGTT</a:t>
            </a:r>
          </a:p>
        </p:txBody>
      </p:sp>
      <p:sp>
        <p:nvSpPr>
          <p:cNvPr id="10" name="Lekerekített téglalap 2">
            <a:extLst>
              <a:ext uri="{FF2B5EF4-FFF2-40B4-BE49-F238E27FC236}">
                <a16:creationId xmlns:a16="http://schemas.microsoft.com/office/drawing/2014/main" id="{E5E974ED-1804-44AD-8337-216DAD3FC8C6}"/>
              </a:ext>
            </a:extLst>
          </p:cNvPr>
          <p:cNvSpPr/>
          <p:nvPr/>
        </p:nvSpPr>
        <p:spPr>
          <a:xfrm>
            <a:off x="1093985" y="777007"/>
            <a:ext cx="1461791" cy="1516588"/>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1990-94</a:t>
            </a:r>
          </a:p>
          <a:p>
            <a:pPr algn="ctr"/>
            <a:r>
              <a:rPr lang="hu-HU" dirty="0"/>
              <a:t>Antall J., Boross P.  MDF</a:t>
            </a:r>
          </a:p>
        </p:txBody>
      </p:sp>
      <p:sp>
        <p:nvSpPr>
          <p:cNvPr id="11" name="Lekerekített téglalap 15">
            <a:extLst>
              <a:ext uri="{FF2B5EF4-FFF2-40B4-BE49-F238E27FC236}">
                <a16:creationId xmlns:a16="http://schemas.microsoft.com/office/drawing/2014/main" id="{955188E8-06DA-4229-A929-87B47EA998AC}"/>
              </a:ext>
            </a:extLst>
          </p:cNvPr>
          <p:cNvSpPr/>
          <p:nvPr/>
        </p:nvSpPr>
        <p:spPr>
          <a:xfrm>
            <a:off x="2555776" y="777007"/>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1994-98 Horn Gy. </a:t>
            </a:r>
          </a:p>
          <a:p>
            <a:pPr algn="ctr"/>
            <a:r>
              <a:rPr lang="hu-HU" dirty="0"/>
              <a:t>MSZP</a:t>
            </a:r>
          </a:p>
        </p:txBody>
      </p:sp>
      <p:sp>
        <p:nvSpPr>
          <p:cNvPr id="12" name="Lekerekített téglalap 16">
            <a:extLst>
              <a:ext uri="{FF2B5EF4-FFF2-40B4-BE49-F238E27FC236}">
                <a16:creationId xmlns:a16="http://schemas.microsoft.com/office/drawing/2014/main" id="{00A4109E-E53F-47C7-8DB1-45701C006EDF}"/>
              </a:ext>
            </a:extLst>
          </p:cNvPr>
          <p:cNvSpPr/>
          <p:nvPr/>
        </p:nvSpPr>
        <p:spPr>
          <a:xfrm>
            <a:off x="-54590" y="764704"/>
            <a:ext cx="1170206"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-1990</a:t>
            </a:r>
          </a:p>
          <a:p>
            <a:pPr algn="ctr"/>
            <a:r>
              <a:rPr lang="hu-HU" dirty="0"/>
              <a:t>Németh Miklós</a:t>
            </a:r>
          </a:p>
        </p:txBody>
      </p:sp>
      <p:sp>
        <p:nvSpPr>
          <p:cNvPr id="13" name="Lekerekített téglalap 17">
            <a:extLst>
              <a:ext uri="{FF2B5EF4-FFF2-40B4-BE49-F238E27FC236}">
                <a16:creationId xmlns:a16="http://schemas.microsoft.com/office/drawing/2014/main" id="{BB50799B-518B-4A41-A014-35059894A88F}"/>
              </a:ext>
            </a:extLst>
          </p:cNvPr>
          <p:cNvSpPr/>
          <p:nvPr/>
        </p:nvSpPr>
        <p:spPr>
          <a:xfrm>
            <a:off x="3995936" y="777007"/>
            <a:ext cx="1461791"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1998-2002</a:t>
            </a:r>
          </a:p>
          <a:p>
            <a:pPr algn="ctr"/>
            <a:r>
              <a:rPr lang="hu-HU" dirty="0"/>
              <a:t>Orbán V. </a:t>
            </a:r>
          </a:p>
          <a:p>
            <a:pPr algn="ctr"/>
            <a:r>
              <a:rPr lang="hu-HU" dirty="0"/>
              <a:t>FIDESZ-FKGP-MDF</a:t>
            </a:r>
          </a:p>
        </p:txBody>
      </p:sp>
      <p:sp>
        <p:nvSpPr>
          <p:cNvPr id="14" name="Lekerekített téglalap 19">
            <a:extLst>
              <a:ext uri="{FF2B5EF4-FFF2-40B4-BE49-F238E27FC236}">
                <a16:creationId xmlns:a16="http://schemas.microsoft.com/office/drawing/2014/main" id="{42FBB57B-27E3-43FC-8273-63BABFAFE7A9}"/>
              </a:ext>
            </a:extLst>
          </p:cNvPr>
          <p:cNvSpPr/>
          <p:nvPr/>
        </p:nvSpPr>
        <p:spPr>
          <a:xfrm>
            <a:off x="5436096" y="777007"/>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2002-2010</a:t>
            </a:r>
          </a:p>
          <a:p>
            <a:pPr algn="ctr"/>
            <a:r>
              <a:rPr lang="hu-HU" dirty="0"/>
              <a:t>Medgyessy P., Gyurcsány F., Bajnai G.</a:t>
            </a:r>
          </a:p>
          <a:p>
            <a:pPr algn="ctr"/>
            <a:r>
              <a:rPr lang="hu-HU" dirty="0"/>
              <a:t>MSZP</a:t>
            </a:r>
          </a:p>
        </p:txBody>
      </p:sp>
      <p:sp>
        <p:nvSpPr>
          <p:cNvPr id="15" name="Lekerekített téglalap 20">
            <a:extLst>
              <a:ext uri="{FF2B5EF4-FFF2-40B4-BE49-F238E27FC236}">
                <a16:creationId xmlns:a16="http://schemas.microsoft.com/office/drawing/2014/main" id="{E7898826-F22B-4ACD-AA34-B00FA4827739}"/>
              </a:ext>
            </a:extLst>
          </p:cNvPr>
          <p:cNvSpPr/>
          <p:nvPr/>
        </p:nvSpPr>
        <p:spPr>
          <a:xfrm>
            <a:off x="7236296" y="764704"/>
            <a:ext cx="1800200" cy="151658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2010-</a:t>
            </a:r>
          </a:p>
          <a:p>
            <a:pPr algn="ctr"/>
            <a:r>
              <a:rPr lang="hu-HU" dirty="0"/>
              <a:t>Orbán V. </a:t>
            </a:r>
          </a:p>
          <a:p>
            <a:pPr algn="ctr"/>
            <a:r>
              <a:rPr lang="hu-HU" dirty="0"/>
              <a:t>FIDESZ-KDNP</a:t>
            </a:r>
          </a:p>
        </p:txBody>
      </p:sp>
      <p:sp>
        <p:nvSpPr>
          <p:cNvPr id="16" name="Lekerekített téglalap 22">
            <a:extLst>
              <a:ext uri="{FF2B5EF4-FFF2-40B4-BE49-F238E27FC236}">
                <a16:creationId xmlns:a16="http://schemas.microsoft.com/office/drawing/2014/main" id="{D2A64CF8-8F3F-4884-A88A-59910DCF15AA}"/>
              </a:ext>
            </a:extLst>
          </p:cNvPr>
          <p:cNvSpPr/>
          <p:nvPr/>
        </p:nvSpPr>
        <p:spPr>
          <a:xfrm>
            <a:off x="5508104" y="2829213"/>
            <a:ext cx="1944215" cy="50405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2002-11 OÉT</a:t>
            </a:r>
          </a:p>
        </p:txBody>
      </p:sp>
      <p:sp>
        <p:nvSpPr>
          <p:cNvPr id="18" name="Szövegdoboz 17">
            <a:extLst>
              <a:ext uri="{FF2B5EF4-FFF2-40B4-BE49-F238E27FC236}">
                <a16:creationId xmlns:a16="http://schemas.microsoft.com/office/drawing/2014/main" id="{C4063FFE-8B88-436C-A165-29A7206FC861}"/>
              </a:ext>
            </a:extLst>
          </p:cNvPr>
          <p:cNvSpPr txBox="1"/>
          <p:nvPr/>
        </p:nvSpPr>
        <p:spPr>
          <a:xfrm>
            <a:off x="6092325" y="4293533"/>
            <a:ext cx="2974170" cy="2554545"/>
          </a:xfrm>
          <a:prstGeom prst="rect">
            <a:avLst/>
          </a:prstGeom>
          <a:solidFill>
            <a:schemeClr val="bg1"/>
          </a:solidFill>
        </p:spPr>
        <p:txBody>
          <a:bodyPr wrap="square" rtlCol="0">
            <a:spAutoFit/>
          </a:bodyPr>
          <a:lstStyle/>
          <a:p>
            <a:pPr algn="ctr"/>
            <a:r>
              <a:rPr lang="hu-HU" sz="1600" dirty="0">
                <a:solidFill>
                  <a:srgbClr val="004299"/>
                </a:solidFill>
              </a:rPr>
              <a:t>Választás = legitimáció, de a szakszervezet demokratikus rendszer része. De nélkülük is beterjesztett javaslatot. Plenáris ülések: 91:29; 93:12; 94:7</a:t>
            </a:r>
          </a:p>
          <a:p>
            <a:pPr algn="ctr"/>
            <a:r>
              <a:rPr lang="hu-HU" sz="1600" dirty="0">
                <a:solidFill>
                  <a:srgbClr val="004299"/>
                </a:solidFill>
              </a:rPr>
              <a:t>KORPORATIZMUS?</a:t>
            </a:r>
          </a:p>
          <a:p>
            <a:r>
              <a:rPr lang="hu-HU" sz="1600" dirty="0">
                <a:solidFill>
                  <a:srgbClr val="004299"/>
                </a:solidFill>
              </a:rPr>
              <a:t>Erős szereplők: X</a:t>
            </a:r>
          </a:p>
          <a:p>
            <a:r>
              <a:rPr lang="hu-HU" sz="1600" dirty="0">
                <a:solidFill>
                  <a:srgbClr val="004299"/>
                </a:solidFill>
              </a:rPr>
              <a:t>Kölcsönös engedmények: X</a:t>
            </a:r>
          </a:p>
          <a:p>
            <a:r>
              <a:rPr lang="hu-HU" sz="1600" dirty="0">
                <a:solidFill>
                  <a:srgbClr val="004299"/>
                </a:solidFill>
              </a:rPr>
              <a:t>Együttműködési készség: X</a:t>
            </a:r>
          </a:p>
        </p:txBody>
      </p:sp>
      <p:pic>
        <p:nvPicPr>
          <p:cNvPr id="19" name="Kép 18">
            <a:extLst>
              <a:ext uri="{FF2B5EF4-FFF2-40B4-BE49-F238E27FC236}">
                <a16:creationId xmlns:a16="http://schemas.microsoft.com/office/drawing/2014/main" id="{44947661-B41A-4D85-A0D7-91359D5F65E6}"/>
              </a:ext>
            </a:extLst>
          </p:cNvPr>
          <p:cNvPicPr>
            <a:picLocks noChangeAspect="1"/>
          </p:cNvPicPr>
          <p:nvPr/>
        </p:nvPicPr>
        <p:blipFill>
          <a:blip r:embed="rId3"/>
          <a:stretch>
            <a:fillRect/>
          </a:stretch>
        </p:blipFill>
        <p:spPr>
          <a:xfrm>
            <a:off x="6062326" y="-991"/>
            <a:ext cx="3067050" cy="4263200"/>
          </a:xfrm>
          <a:prstGeom prst="rect">
            <a:avLst/>
          </a:prstGeom>
        </p:spPr>
      </p:pic>
      <p:sp>
        <p:nvSpPr>
          <p:cNvPr id="20" name="Szövegdoboz 19">
            <a:extLst>
              <a:ext uri="{FF2B5EF4-FFF2-40B4-BE49-F238E27FC236}">
                <a16:creationId xmlns:a16="http://schemas.microsoft.com/office/drawing/2014/main" id="{1616C2FC-362F-4F85-BD13-787DDDE93891}"/>
              </a:ext>
            </a:extLst>
          </p:cNvPr>
          <p:cNvSpPr txBox="1"/>
          <p:nvPr/>
        </p:nvSpPr>
        <p:spPr>
          <a:xfrm>
            <a:off x="-386070" y="4637552"/>
            <a:ext cx="1944216" cy="738664"/>
          </a:xfrm>
          <a:prstGeom prst="rect">
            <a:avLst/>
          </a:prstGeom>
          <a:noFill/>
        </p:spPr>
        <p:txBody>
          <a:bodyPr wrap="square" rtlCol="0">
            <a:spAutoFit/>
          </a:bodyPr>
          <a:lstStyle/>
          <a:p>
            <a:pPr algn="ctr"/>
            <a:r>
              <a:rPr lang="hu-HU" sz="1400" dirty="0">
                <a:solidFill>
                  <a:srgbClr val="004299"/>
                </a:solidFill>
              </a:rPr>
              <a:t>1990:</a:t>
            </a:r>
          </a:p>
          <a:p>
            <a:pPr algn="ctr"/>
            <a:r>
              <a:rPr lang="hu-HU" sz="1400" dirty="0">
                <a:solidFill>
                  <a:srgbClr val="004299"/>
                </a:solidFill>
              </a:rPr>
              <a:t>Szakszervezeti kerekasztal</a:t>
            </a:r>
          </a:p>
        </p:txBody>
      </p:sp>
      <p:sp>
        <p:nvSpPr>
          <p:cNvPr id="21" name="Szövegdoboz 20">
            <a:extLst>
              <a:ext uri="{FF2B5EF4-FFF2-40B4-BE49-F238E27FC236}">
                <a16:creationId xmlns:a16="http://schemas.microsoft.com/office/drawing/2014/main" id="{45ED4946-319A-4B28-8039-263D55062660}"/>
              </a:ext>
            </a:extLst>
          </p:cNvPr>
          <p:cNvSpPr txBox="1"/>
          <p:nvPr/>
        </p:nvSpPr>
        <p:spPr>
          <a:xfrm>
            <a:off x="100935" y="5970915"/>
            <a:ext cx="2958897" cy="523220"/>
          </a:xfrm>
          <a:prstGeom prst="rect">
            <a:avLst/>
          </a:prstGeom>
          <a:noFill/>
        </p:spPr>
        <p:txBody>
          <a:bodyPr wrap="square" rtlCol="0">
            <a:spAutoFit/>
          </a:bodyPr>
          <a:lstStyle/>
          <a:p>
            <a:r>
              <a:rPr lang="hu-HU" sz="1400" dirty="0">
                <a:solidFill>
                  <a:srgbClr val="004299"/>
                </a:solidFill>
              </a:rPr>
              <a:t>1991: Népszavazás szakszervezeti tagsági díj levonásáról</a:t>
            </a:r>
          </a:p>
        </p:txBody>
      </p:sp>
      <p:cxnSp>
        <p:nvCxnSpPr>
          <p:cNvPr id="22" name="Egyenes összekötő nyíllal 21">
            <a:extLst>
              <a:ext uri="{FF2B5EF4-FFF2-40B4-BE49-F238E27FC236}">
                <a16:creationId xmlns:a16="http://schemas.microsoft.com/office/drawing/2014/main" id="{983248DF-8B84-4C76-AFD1-DB70FEB3A0A2}"/>
              </a:ext>
            </a:extLst>
          </p:cNvPr>
          <p:cNvCxnSpPr/>
          <p:nvPr/>
        </p:nvCxnSpPr>
        <p:spPr>
          <a:xfrm flipH="1" flipV="1">
            <a:off x="1257935" y="3536838"/>
            <a:ext cx="27013" cy="24758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gyenes összekötő nyíllal 22">
            <a:extLst>
              <a:ext uri="{FF2B5EF4-FFF2-40B4-BE49-F238E27FC236}">
                <a16:creationId xmlns:a16="http://schemas.microsoft.com/office/drawing/2014/main" id="{8C0C4C42-48CA-4462-9027-6C6985B6B0EF}"/>
              </a:ext>
            </a:extLst>
          </p:cNvPr>
          <p:cNvCxnSpPr/>
          <p:nvPr/>
        </p:nvCxnSpPr>
        <p:spPr>
          <a:xfrm flipH="1" flipV="1">
            <a:off x="2867230" y="3487181"/>
            <a:ext cx="130429" cy="20220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Szövegdoboz 23">
            <a:extLst>
              <a:ext uri="{FF2B5EF4-FFF2-40B4-BE49-F238E27FC236}">
                <a16:creationId xmlns:a16="http://schemas.microsoft.com/office/drawing/2014/main" id="{CBA6F178-D33C-4590-B265-D98DBFDDB037}"/>
              </a:ext>
            </a:extLst>
          </p:cNvPr>
          <p:cNvSpPr txBox="1"/>
          <p:nvPr/>
        </p:nvSpPr>
        <p:spPr>
          <a:xfrm>
            <a:off x="2913955" y="5493861"/>
            <a:ext cx="2958897" cy="738664"/>
          </a:xfrm>
          <a:prstGeom prst="rect">
            <a:avLst/>
          </a:prstGeom>
          <a:noFill/>
        </p:spPr>
        <p:txBody>
          <a:bodyPr wrap="square" rtlCol="0">
            <a:spAutoFit/>
          </a:bodyPr>
          <a:lstStyle/>
          <a:p>
            <a:r>
              <a:rPr lang="hu-HU" sz="1400" dirty="0">
                <a:solidFill>
                  <a:srgbClr val="004299"/>
                </a:solidFill>
              </a:rPr>
              <a:t>1993, 1995, 1998: TB önkormányzatba delegálásról, közalkalmazotti tanácsról</a:t>
            </a:r>
          </a:p>
        </p:txBody>
      </p:sp>
      <p:cxnSp>
        <p:nvCxnSpPr>
          <p:cNvPr id="25" name="Egyenes összekötő nyíllal 24">
            <a:extLst>
              <a:ext uri="{FF2B5EF4-FFF2-40B4-BE49-F238E27FC236}">
                <a16:creationId xmlns:a16="http://schemas.microsoft.com/office/drawing/2014/main" id="{ACF650CD-4D25-4003-AC2F-EB6285A3972D}"/>
              </a:ext>
            </a:extLst>
          </p:cNvPr>
          <p:cNvCxnSpPr/>
          <p:nvPr/>
        </p:nvCxnSpPr>
        <p:spPr>
          <a:xfrm flipV="1">
            <a:off x="2997659" y="3479487"/>
            <a:ext cx="907397" cy="2029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gyenes összekötő nyíllal 25">
            <a:extLst>
              <a:ext uri="{FF2B5EF4-FFF2-40B4-BE49-F238E27FC236}">
                <a16:creationId xmlns:a16="http://schemas.microsoft.com/office/drawing/2014/main" id="{36597B19-089B-457C-97D8-58CBDDB23527}"/>
              </a:ext>
            </a:extLst>
          </p:cNvPr>
          <p:cNvCxnSpPr/>
          <p:nvPr/>
        </p:nvCxnSpPr>
        <p:spPr>
          <a:xfrm flipH="1" flipV="1">
            <a:off x="1577967" y="3479487"/>
            <a:ext cx="468052" cy="15494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Szövegdoboz 26">
            <a:extLst>
              <a:ext uri="{FF2B5EF4-FFF2-40B4-BE49-F238E27FC236}">
                <a16:creationId xmlns:a16="http://schemas.microsoft.com/office/drawing/2014/main" id="{FA7E47C4-D97D-404E-835C-F616A38CE54F}"/>
              </a:ext>
            </a:extLst>
          </p:cNvPr>
          <p:cNvSpPr txBox="1"/>
          <p:nvPr/>
        </p:nvSpPr>
        <p:spPr>
          <a:xfrm>
            <a:off x="1718266" y="5028939"/>
            <a:ext cx="1253156" cy="369332"/>
          </a:xfrm>
          <a:prstGeom prst="rect">
            <a:avLst/>
          </a:prstGeom>
          <a:noFill/>
        </p:spPr>
        <p:txBody>
          <a:bodyPr wrap="square" rtlCol="0">
            <a:spAutoFit/>
          </a:bodyPr>
          <a:lstStyle/>
          <a:p>
            <a:r>
              <a:rPr lang="hu-HU" dirty="0">
                <a:solidFill>
                  <a:srgbClr val="004299"/>
                </a:solidFill>
              </a:rPr>
              <a:t>ÚJ MT</a:t>
            </a:r>
          </a:p>
        </p:txBody>
      </p:sp>
      <p:sp>
        <p:nvSpPr>
          <p:cNvPr id="3" name="Dia számának helye 2">
            <a:extLst>
              <a:ext uri="{FF2B5EF4-FFF2-40B4-BE49-F238E27FC236}">
                <a16:creationId xmlns:a16="http://schemas.microsoft.com/office/drawing/2014/main" id="{76827D25-A5FF-4E65-B001-AD7EA89E6E5F}"/>
              </a:ext>
            </a:extLst>
          </p:cNvPr>
          <p:cNvSpPr>
            <a:spLocks noGrp="1"/>
          </p:cNvSpPr>
          <p:nvPr>
            <p:ph type="sldNum" sz="quarter" idx="4"/>
          </p:nvPr>
        </p:nvSpPr>
        <p:spPr/>
        <p:txBody>
          <a:bodyPr/>
          <a:lstStyle/>
          <a:p>
            <a:fld id="{8D20C33D-EA57-4869-B900-AF436949CCB6}" type="slidenum">
              <a:rPr lang="hu-HU" smtClean="0"/>
              <a:pPr/>
              <a:t>9</a:t>
            </a:fld>
            <a:r>
              <a:rPr lang="hu-HU"/>
              <a:t>/37</a:t>
            </a:r>
            <a:endParaRPr lang="hu-HU" dirty="0"/>
          </a:p>
        </p:txBody>
      </p:sp>
    </p:spTree>
    <p:extLst>
      <p:ext uri="{BB962C8B-B14F-4D97-AF65-F5344CB8AC3E}">
        <p14:creationId xmlns:p14="http://schemas.microsoft.com/office/powerpoint/2010/main" val="1893089599"/>
      </p:ext>
    </p:extLst>
  </p:cSld>
  <p:clrMapOvr>
    <a:masterClrMapping/>
  </p:clrMapOvr>
</p:sld>
</file>

<file path=ppt/theme/theme1.xml><?xml version="1.0" encoding="utf-8"?>
<a:theme xmlns:a="http://schemas.openxmlformats.org/drawingml/2006/main" name="KTK kari ppt sablon_2">
  <a:themeElements>
    <a:clrScheme name="KTK PPT">
      <a:dk1>
        <a:sysClr val="windowText" lastClr="000000"/>
      </a:dk1>
      <a:lt1>
        <a:sysClr val="window" lastClr="FFFFFF"/>
      </a:lt1>
      <a:dk2>
        <a:srgbClr val="1F497D"/>
      </a:dk2>
      <a:lt2>
        <a:srgbClr val="2E8FD6"/>
      </a:lt2>
      <a:accent1>
        <a:srgbClr val="2E8FD6"/>
      </a:accent1>
      <a:accent2>
        <a:srgbClr val="00ABD1"/>
      </a:accent2>
      <a:accent3>
        <a:srgbClr val="62C530"/>
      </a:accent3>
      <a:accent4>
        <a:srgbClr val="FF0000"/>
      </a:accent4>
      <a:accent5>
        <a:srgbClr val="4BACC6"/>
      </a:accent5>
      <a:accent6>
        <a:srgbClr val="C00000"/>
      </a:accent6>
      <a:hlink>
        <a:srgbClr val="1F497D"/>
      </a:hlink>
      <a:folHlink>
        <a:srgbClr val="1F497D"/>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Pécsiközgáz_ ppt_hu</Template>
  <TotalTime>5769</TotalTime>
  <Words>4625</Words>
  <Application>Microsoft Office PowerPoint</Application>
  <PresentationFormat>Diavetítés a képernyőre (4:3 oldalarány)</PresentationFormat>
  <Paragraphs>698</Paragraphs>
  <Slides>38</Slides>
  <Notes>32</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38</vt:i4>
      </vt:variant>
    </vt:vector>
  </HeadingPairs>
  <TitlesOfParts>
    <vt:vector size="45" baseType="lpstr">
      <vt:lpstr>Arial</vt:lpstr>
      <vt:lpstr>Calibri</vt:lpstr>
      <vt:lpstr>Futura Std Medium</vt:lpstr>
      <vt:lpstr>Optima</vt:lpstr>
      <vt:lpstr>Times New Roman</vt:lpstr>
      <vt:lpstr>Wingdings</vt:lpstr>
      <vt:lpstr>KTK kari ppt sablon_2</vt:lpstr>
      <vt:lpstr>A munkaügyi kapcsolatok rendszere – 4. A munkaügyi kapcsolatok hazai gyakorlata </vt:lpstr>
      <vt:lpstr>A tervgazdasági rendszerben</vt:lpstr>
      <vt:lpstr>Érdekképviseleti pluralizmus</vt:lpstr>
      <vt:lpstr>A makro érdekegyeztetés alakulása</vt:lpstr>
      <vt:lpstr>Országos Érdekegyeztető Tanács, 1988</vt:lpstr>
      <vt:lpstr>Országos Érdekegyeztető Tanács, 88-90</vt:lpstr>
      <vt:lpstr>Érdekegyeztetés alakulása</vt:lpstr>
      <vt:lpstr>PowerPoint-bemutató</vt:lpstr>
      <vt:lpstr>Érdekegyeztetés alakulása</vt:lpstr>
      <vt:lpstr>A TB-választások eredményei, 1993. 05. </vt:lpstr>
      <vt:lpstr>A részvételi választások, 1993 és 1995</vt:lpstr>
      <vt:lpstr>Érdekegyeztető Tanács, 1990-</vt:lpstr>
      <vt:lpstr>Munkaadói szövetségek az ÉT-ben</vt:lpstr>
      <vt:lpstr>Érdekegyeztetés alakulása</vt:lpstr>
      <vt:lpstr>Horn-kormány, 1994-98</vt:lpstr>
      <vt:lpstr>PowerPoint-bemutató</vt:lpstr>
      <vt:lpstr>Érdekegyeztetés alakulása</vt:lpstr>
      <vt:lpstr>Az ÉT gondjai</vt:lpstr>
      <vt:lpstr>Érdekegyeztetés alakulása</vt:lpstr>
      <vt:lpstr>A kapcsolatok átszervezése, 1998-2002</vt:lpstr>
      <vt:lpstr>A társadalmi párbeszéd fórumai (2000)</vt:lpstr>
      <vt:lpstr>A Gazdasági Tanács</vt:lpstr>
      <vt:lpstr>Érdekegyeztetés alakulása</vt:lpstr>
      <vt:lpstr>Érdekegyeztetés alakulása</vt:lpstr>
      <vt:lpstr>Az érdekegyeztetés új struktúrája (2002) </vt:lpstr>
      <vt:lpstr>A Gazdasági és Szociális Tanács</vt:lpstr>
      <vt:lpstr>Érdekegyeztetés alakulása</vt:lpstr>
      <vt:lpstr>Társadalmi szerződés kísérlete</vt:lpstr>
      <vt:lpstr>A foglalkoztatáspolitikai egyeztetés</vt:lpstr>
      <vt:lpstr>Érdekegyeztetés alakulása</vt:lpstr>
      <vt:lpstr>Háromoldalú egyeztetés az új Mt-ről </vt:lpstr>
      <vt:lpstr>A Nemzeti Gazdasági és Társadalmi Tanács</vt:lpstr>
      <vt:lpstr>Az NGTT</vt:lpstr>
      <vt:lpstr>Háromoldalú megállapodás</vt:lpstr>
      <vt:lpstr>Új csúcs-konföderáció?</vt:lpstr>
      <vt:lpstr>PowerPoint-bemutató</vt:lpstr>
      <vt:lpstr>PowerPoint-bemutató</vt:lpstr>
      <vt:lpstr>Forrás, felkészülés</vt:lpstr>
    </vt:vector>
  </TitlesOfParts>
  <Company>PTE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munkaügyi kapcsolatok rendszere – 4. A munkaügyi kapcsolatok hazai gyakorlata </dc:title>
  <cp:lastModifiedBy>Norbert Sipos</cp:lastModifiedBy>
  <cp:revision>269</cp:revision>
  <dcterms:created xsi:type="dcterms:W3CDTF">2007-11-10T19:28:10Z</dcterms:created>
  <dcterms:modified xsi:type="dcterms:W3CDTF">2019-03-06T11:25:24Z</dcterms:modified>
</cp:coreProperties>
</file>