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41" r:id="rId1"/>
  </p:sldMasterIdLst>
  <p:notesMasterIdLst>
    <p:notesMasterId r:id="rId21"/>
  </p:notesMasterIdLst>
  <p:handoutMasterIdLst>
    <p:handoutMasterId r:id="rId22"/>
  </p:handoutMasterIdLst>
  <p:sldIdLst>
    <p:sldId id="413" r:id="rId2"/>
    <p:sldId id="480" r:id="rId3"/>
    <p:sldId id="486" r:id="rId4"/>
    <p:sldId id="481" r:id="rId5"/>
    <p:sldId id="482" r:id="rId6"/>
    <p:sldId id="483" r:id="rId7"/>
    <p:sldId id="487" r:id="rId8"/>
    <p:sldId id="488" r:id="rId9"/>
    <p:sldId id="484" r:id="rId10"/>
    <p:sldId id="489" r:id="rId11"/>
    <p:sldId id="490" r:id="rId12"/>
    <p:sldId id="494" r:id="rId13"/>
    <p:sldId id="491" r:id="rId14"/>
    <p:sldId id="492" r:id="rId15"/>
    <p:sldId id="495" r:id="rId16"/>
    <p:sldId id="493" r:id="rId17"/>
    <p:sldId id="496" r:id="rId18"/>
    <p:sldId id="457" r:id="rId19"/>
    <p:sldId id="497" r:id="rId20"/>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Közepesen sötét stílus 2 – 5.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Közepesen sötét stílus 3 – 1. jelölőszín">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Sötét stílus 1 – 1. jelölőszín">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éma alapján készült stílus 1 – 1. jelölőszín">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Közepesen sötét stílus 1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40" autoAdjust="0"/>
  </p:normalViewPr>
  <p:slideViewPr>
    <p:cSldViewPr>
      <p:cViewPr varScale="1">
        <p:scale>
          <a:sx n="49" d="100"/>
          <a:sy n="49" d="100"/>
        </p:scale>
        <p:origin x="1902"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10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winword\LRS%20&#246;ssz\ILOSTAT%20Sz%20szervezetts&#233;g.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winword\LRS%20&#246;ssz\ILOSTAT%20KSZ%20lefedetts&#233;g.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004299"/>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ILR_TUMT_NOC_RT!$T$48:$T$78</c:f>
              <c:strCache>
                <c:ptCount val="31"/>
                <c:pt idx="0">
                  <c:v>Estonia</c:v>
                </c:pt>
                <c:pt idx="1">
                  <c:v>France</c:v>
                </c:pt>
                <c:pt idx="2">
                  <c:v>Lithuania</c:v>
                </c:pt>
                <c:pt idx="3">
                  <c:v>Hungary</c:v>
                </c:pt>
                <c:pt idx="4">
                  <c:v>United States</c:v>
                </c:pt>
                <c:pt idx="5">
                  <c:v>Poland</c:v>
                </c:pt>
                <c:pt idx="6">
                  <c:v>Latvia</c:v>
                </c:pt>
                <c:pt idx="7">
                  <c:v>Czech Rep</c:v>
                </c:pt>
                <c:pt idx="8">
                  <c:v>Slovakia</c:v>
                </c:pt>
                <c:pt idx="9">
                  <c:v>Switzerland</c:v>
                </c:pt>
                <c:pt idx="10">
                  <c:v>Australia</c:v>
                </c:pt>
                <c:pt idx="11">
                  <c:v>Spain</c:v>
                </c:pt>
                <c:pt idx="12">
                  <c:v>Netherlands</c:v>
                </c:pt>
                <c:pt idx="13">
                  <c:v>Germany</c:v>
                </c:pt>
                <c:pt idx="14">
                  <c:v>Japan</c:v>
                </c:pt>
                <c:pt idx="15">
                  <c:v>Portugal</c:v>
                </c:pt>
                <c:pt idx="16">
                  <c:v>Greece</c:v>
                </c:pt>
                <c:pt idx="17">
                  <c:v>Slovenia</c:v>
                </c:pt>
                <c:pt idx="18">
                  <c:v>Un Kingdom</c:v>
                </c:pt>
                <c:pt idx="19">
                  <c:v>Canada</c:v>
                </c:pt>
                <c:pt idx="20">
                  <c:v>Austria</c:v>
                </c:pt>
                <c:pt idx="21">
                  <c:v>Russian Fed</c:v>
                </c:pt>
                <c:pt idx="22">
                  <c:v>Ireland</c:v>
                </c:pt>
                <c:pt idx="23">
                  <c:v>Luxembourg</c:v>
                </c:pt>
                <c:pt idx="24">
                  <c:v>Italy</c:v>
                </c:pt>
                <c:pt idx="25">
                  <c:v>Norway</c:v>
                </c:pt>
                <c:pt idx="26">
                  <c:v>Belgium</c:v>
                </c:pt>
                <c:pt idx="27">
                  <c:v>Denmark</c:v>
                </c:pt>
                <c:pt idx="28">
                  <c:v>Sweden</c:v>
                </c:pt>
                <c:pt idx="29">
                  <c:v>Finland</c:v>
                </c:pt>
                <c:pt idx="30">
                  <c:v>Iceland</c:v>
                </c:pt>
              </c:strCache>
            </c:strRef>
          </c:cat>
          <c:val>
            <c:numRef>
              <c:f>ILR_TUMT_NOC_RT!$U$48:$U$78</c:f>
              <c:numCache>
                <c:formatCode>0</c:formatCode>
                <c:ptCount val="31"/>
                <c:pt idx="0">
                  <c:v>6.2</c:v>
                </c:pt>
                <c:pt idx="1">
                  <c:v>7.7</c:v>
                </c:pt>
                <c:pt idx="2">
                  <c:v>8.8000000000000007</c:v>
                </c:pt>
                <c:pt idx="3">
                  <c:v>10.4</c:v>
                </c:pt>
                <c:pt idx="4">
                  <c:v>10.8</c:v>
                </c:pt>
                <c:pt idx="5">
                  <c:v>12.3</c:v>
                </c:pt>
                <c:pt idx="6">
                  <c:v>12.7</c:v>
                </c:pt>
                <c:pt idx="7">
                  <c:v>12.9</c:v>
                </c:pt>
                <c:pt idx="8">
                  <c:v>13.3</c:v>
                </c:pt>
                <c:pt idx="9">
                  <c:v>16.2</c:v>
                </c:pt>
                <c:pt idx="10">
                  <c:v>17</c:v>
                </c:pt>
                <c:pt idx="11">
                  <c:v>17.2</c:v>
                </c:pt>
                <c:pt idx="12">
                  <c:v>17.600000000000001</c:v>
                </c:pt>
                <c:pt idx="13">
                  <c:v>17.7</c:v>
                </c:pt>
                <c:pt idx="14">
                  <c:v>17.8</c:v>
                </c:pt>
                <c:pt idx="15">
                  <c:v>18.100000000000001</c:v>
                </c:pt>
                <c:pt idx="16">
                  <c:v>20.8</c:v>
                </c:pt>
                <c:pt idx="17">
                  <c:v>21.2</c:v>
                </c:pt>
                <c:pt idx="18">
                  <c:v>25.4</c:v>
                </c:pt>
                <c:pt idx="19">
                  <c:v>27.2</c:v>
                </c:pt>
                <c:pt idx="20">
                  <c:v>27.4</c:v>
                </c:pt>
                <c:pt idx="21">
                  <c:v>27.8</c:v>
                </c:pt>
                <c:pt idx="22">
                  <c:v>29.6</c:v>
                </c:pt>
                <c:pt idx="23">
                  <c:v>32</c:v>
                </c:pt>
                <c:pt idx="24">
                  <c:v>36.9</c:v>
                </c:pt>
                <c:pt idx="25">
                  <c:v>53.5</c:v>
                </c:pt>
                <c:pt idx="26">
                  <c:v>55.1</c:v>
                </c:pt>
                <c:pt idx="27">
                  <c:v>66.8</c:v>
                </c:pt>
                <c:pt idx="28">
                  <c:v>67.7</c:v>
                </c:pt>
                <c:pt idx="29">
                  <c:v>69</c:v>
                </c:pt>
                <c:pt idx="30">
                  <c:v>80.599999999999994</c:v>
                </c:pt>
              </c:numCache>
            </c:numRef>
          </c:val>
          <c:extLst>
            <c:ext xmlns:c16="http://schemas.microsoft.com/office/drawing/2014/chart" uri="{C3380CC4-5D6E-409C-BE32-E72D297353CC}">
              <c16:uniqueId val="{00000000-F4ED-4042-A784-2D4E7E3E0A83}"/>
            </c:ext>
          </c:extLst>
        </c:ser>
        <c:dLbls>
          <c:showLegendKey val="0"/>
          <c:showVal val="0"/>
          <c:showCatName val="0"/>
          <c:showSerName val="0"/>
          <c:showPercent val="0"/>
          <c:showBubbleSize val="0"/>
        </c:dLbls>
        <c:gapWidth val="150"/>
        <c:axId val="221559872"/>
        <c:axId val="221560656"/>
      </c:barChart>
      <c:catAx>
        <c:axId val="221559872"/>
        <c:scaling>
          <c:orientation val="minMax"/>
        </c:scaling>
        <c:delete val="0"/>
        <c:axPos val="b"/>
        <c:numFmt formatCode="General" sourceLinked="1"/>
        <c:majorTickMark val="out"/>
        <c:minorTickMark val="none"/>
        <c:tickLblPos val="nextTo"/>
        <c:txPr>
          <a:bodyPr/>
          <a:lstStyle/>
          <a:p>
            <a:pPr>
              <a:defRPr sz="1200"/>
            </a:pPr>
            <a:endParaRPr lang="hu-HU"/>
          </a:p>
        </c:txPr>
        <c:crossAx val="221560656"/>
        <c:crosses val="autoZero"/>
        <c:auto val="1"/>
        <c:lblAlgn val="ctr"/>
        <c:lblOffset val="100"/>
        <c:noMultiLvlLbl val="0"/>
      </c:catAx>
      <c:valAx>
        <c:axId val="221560656"/>
        <c:scaling>
          <c:orientation val="minMax"/>
        </c:scaling>
        <c:delete val="0"/>
        <c:axPos val="l"/>
        <c:majorGridlines/>
        <c:numFmt formatCode="0" sourceLinked="1"/>
        <c:majorTickMark val="out"/>
        <c:minorTickMark val="none"/>
        <c:tickLblPos val="nextTo"/>
        <c:txPr>
          <a:bodyPr/>
          <a:lstStyle/>
          <a:p>
            <a:pPr>
              <a:defRPr sz="1400"/>
            </a:pPr>
            <a:endParaRPr lang="hu-HU"/>
          </a:p>
        </c:txPr>
        <c:crossAx val="221559872"/>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004299"/>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ILR_CBCT_NOC_RT!$R$45:$R$75</c:f>
              <c:strCache>
                <c:ptCount val="31"/>
                <c:pt idx="0">
                  <c:v>Lithuania</c:v>
                </c:pt>
                <c:pt idx="1">
                  <c:v>Un States</c:v>
                </c:pt>
                <c:pt idx="2">
                  <c:v>Latvia</c:v>
                </c:pt>
                <c:pt idx="3">
                  <c:v>Japan</c:v>
                </c:pt>
                <c:pt idx="4">
                  <c:v>Russian Fed</c:v>
                </c:pt>
                <c:pt idx="5">
                  <c:v>Estonia</c:v>
                </c:pt>
                <c:pt idx="6">
                  <c:v>Slovakia</c:v>
                </c:pt>
                <c:pt idx="7">
                  <c:v>Hungary</c:v>
                </c:pt>
                <c:pt idx="8">
                  <c:v>Canada</c:v>
                </c:pt>
                <c:pt idx="9">
                  <c:v>Un Kingdom</c:v>
                </c:pt>
                <c:pt idx="10">
                  <c:v>Ireland</c:v>
                </c:pt>
                <c:pt idx="11">
                  <c:v>Romania</c:v>
                </c:pt>
                <c:pt idx="12">
                  <c:v>Greece</c:v>
                </c:pt>
                <c:pt idx="13">
                  <c:v>Czech Rep</c:v>
                </c:pt>
                <c:pt idx="14">
                  <c:v>Switzerland</c:v>
                </c:pt>
                <c:pt idx="15">
                  <c:v>Germany</c:v>
                </c:pt>
                <c:pt idx="16">
                  <c:v>Luxembourg</c:v>
                </c:pt>
                <c:pt idx="17">
                  <c:v>Australia</c:v>
                </c:pt>
                <c:pt idx="18">
                  <c:v>Slovenia</c:v>
                </c:pt>
                <c:pt idx="19">
                  <c:v>Portugal</c:v>
                </c:pt>
                <c:pt idx="20">
                  <c:v>Norway</c:v>
                </c:pt>
                <c:pt idx="21">
                  <c:v>Spain</c:v>
                </c:pt>
                <c:pt idx="22">
                  <c:v>Italy</c:v>
                </c:pt>
                <c:pt idx="23">
                  <c:v>Denmark</c:v>
                </c:pt>
                <c:pt idx="24">
                  <c:v>Netherlands</c:v>
                </c:pt>
                <c:pt idx="25">
                  <c:v>Sweden</c:v>
                </c:pt>
                <c:pt idx="26">
                  <c:v>Iceland</c:v>
                </c:pt>
                <c:pt idx="27">
                  <c:v>Finland</c:v>
                </c:pt>
                <c:pt idx="28">
                  <c:v>Belgium</c:v>
                </c:pt>
                <c:pt idx="29">
                  <c:v>Austria</c:v>
                </c:pt>
                <c:pt idx="30">
                  <c:v>France</c:v>
                </c:pt>
              </c:strCache>
            </c:strRef>
          </c:cat>
          <c:val>
            <c:numRef>
              <c:f>ILR_CBCT_NOC_RT!$S$45:$S$75</c:f>
              <c:numCache>
                <c:formatCode>0</c:formatCode>
                <c:ptCount val="31"/>
                <c:pt idx="0">
                  <c:v>9.6999999999999993</c:v>
                </c:pt>
                <c:pt idx="1">
                  <c:v>11.9</c:v>
                </c:pt>
                <c:pt idx="2">
                  <c:v>15</c:v>
                </c:pt>
                <c:pt idx="3">
                  <c:v>17.100000000000001</c:v>
                </c:pt>
                <c:pt idx="4">
                  <c:v>22.8</c:v>
                </c:pt>
                <c:pt idx="5">
                  <c:v>23</c:v>
                </c:pt>
                <c:pt idx="6">
                  <c:v>24.9</c:v>
                </c:pt>
                <c:pt idx="7">
                  <c:v>25</c:v>
                </c:pt>
                <c:pt idx="8">
                  <c:v>29</c:v>
                </c:pt>
                <c:pt idx="9">
                  <c:v>29.5</c:v>
                </c:pt>
                <c:pt idx="10">
                  <c:v>32.4</c:v>
                </c:pt>
                <c:pt idx="11">
                  <c:v>35</c:v>
                </c:pt>
                <c:pt idx="12">
                  <c:v>40</c:v>
                </c:pt>
                <c:pt idx="13">
                  <c:v>48.1</c:v>
                </c:pt>
                <c:pt idx="14">
                  <c:v>50.9</c:v>
                </c:pt>
                <c:pt idx="15">
                  <c:v>57.6</c:v>
                </c:pt>
                <c:pt idx="16">
                  <c:v>59</c:v>
                </c:pt>
                <c:pt idx="17">
                  <c:v>61</c:v>
                </c:pt>
                <c:pt idx="18">
                  <c:v>65</c:v>
                </c:pt>
                <c:pt idx="19">
                  <c:v>67</c:v>
                </c:pt>
                <c:pt idx="20">
                  <c:v>70</c:v>
                </c:pt>
                <c:pt idx="21">
                  <c:v>79.099999999999994</c:v>
                </c:pt>
                <c:pt idx="22">
                  <c:v>80</c:v>
                </c:pt>
                <c:pt idx="23">
                  <c:v>84</c:v>
                </c:pt>
                <c:pt idx="24">
                  <c:v>84.8</c:v>
                </c:pt>
                <c:pt idx="25">
                  <c:v>89</c:v>
                </c:pt>
                <c:pt idx="26">
                  <c:v>89.1</c:v>
                </c:pt>
                <c:pt idx="27">
                  <c:v>93</c:v>
                </c:pt>
                <c:pt idx="28">
                  <c:v>96</c:v>
                </c:pt>
                <c:pt idx="29">
                  <c:v>98</c:v>
                </c:pt>
                <c:pt idx="30">
                  <c:v>98</c:v>
                </c:pt>
              </c:numCache>
            </c:numRef>
          </c:val>
          <c:extLst>
            <c:ext xmlns:c16="http://schemas.microsoft.com/office/drawing/2014/chart" uri="{C3380CC4-5D6E-409C-BE32-E72D297353CC}">
              <c16:uniqueId val="{00000000-D55D-4EC7-9916-89936CA32E77}"/>
            </c:ext>
          </c:extLst>
        </c:ser>
        <c:dLbls>
          <c:showLegendKey val="0"/>
          <c:showVal val="0"/>
          <c:showCatName val="0"/>
          <c:showSerName val="0"/>
          <c:showPercent val="0"/>
          <c:showBubbleSize val="0"/>
        </c:dLbls>
        <c:gapWidth val="150"/>
        <c:axId val="221563008"/>
        <c:axId val="221564968"/>
      </c:barChart>
      <c:catAx>
        <c:axId val="221563008"/>
        <c:scaling>
          <c:orientation val="minMax"/>
        </c:scaling>
        <c:delete val="0"/>
        <c:axPos val="b"/>
        <c:numFmt formatCode="General" sourceLinked="1"/>
        <c:majorTickMark val="out"/>
        <c:minorTickMark val="none"/>
        <c:tickLblPos val="nextTo"/>
        <c:txPr>
          <a:bodyPr/>
          <a:lstStyle/>
          <a:p>
            <a:pPr>
              <a:defRPr sz="1200"/>
            </a:pPr>
            <a:endParaRPr lang="hu-HU"/>
          </a:p>
        </c:txPr>
        <c:crossAx val="221564968"/>
        <c:crosses val="autoZero"/>
        <c:auto val="1"/>
        <c:lblAlgn val="ctr"/>
        <c:lblOffset val="100"/>
        <c:noMultiLvlLbl val="0"/>
      </c:catAx>
      <c:valAx>
        <c:axId val="221564968"/>
        <c:scaling>
          <c:orientation val="minMax"/>
        </c:scaling>
        <c:delete val="0"/>
        <c:axPos val="l"/>
        <c:majorGridlines/>
        <c:numFmt formatCode="0" sourceLinked="1"/>
        <c:majorTickMark val="out"/>
        <c:minorTickMark val="none"/>
        <c:tickLblPos val="nextTo"/>
        <c:txPr>
          <a:bodyPr/>
          <a:lstStyle/>
          <a:p>
            <a:pPr>
              <a:defRPr sz="1400"/>
            </a:pPr>
            <a:endParaRPr lang="hu-HU"/>
          </a:p>
        </c:txPr>
        <c:crossAx val="221563008"/>
        <c:crosses val="autoZero"/>
        <c:crossBetween val="between"/>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hu-HU"/>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hu-HU"/>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hu-HU"/>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0B866E78-E7BE-4652-8C51-92E380782E31}" type="slidenum">
              <a:rPr lang="hu-HU"/>
              <a:pPr>
                <a:defRPr/>
              </a:pPr>
              <a:t>‹#›</a:t>
            </a:fld>
            <a:endParaRPr lang="hu-HU"/>
          </a:p>
        </p:txBody>
      </p:sp>
    </p:spTree>
    <p:extLst>
      <p:ext uri="{BB962C8B-B14F-4D97-AF65-F5344CB8AC3E}">
        <p14:creationId xmlns:p14="http://schemas.microsoft.com/office/powerpoint/2010/main" val="1842992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hu-HU"/>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hu-H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a:t>Mintaszöveg szerkesztése</a:t>
            </a:r>
          </a:p>
          <a:p>
            <a:pPr lvl="1"/>
            <a:r>
              <a:rPr lang="hu-HU" noProof="0"/>
              <a:t>Második szint</a:t>
            </a:r>
          </a:p>
          <a:p>
            <a:pPr lvl="2"/>
            <a:r>
              <a:rPr lang="hu-HU" noProof="0"/>
              <a:t>Harmadik szint</a:t>
            </a:r>
          </a:p>
          <a:p>
            <a:pPr lvl="3"/>
            <a:r>
              <a:rPr lang="hu-HU" noProof="0"/>
              <a:t>Negyedik szint</a:t>
            </a:r>
          </a:p>
          <a:p>
            <a:pPr lvl="4"/>
            <a:r>
              <a:rPr lang="hu-HU" noProof="0"/>
              <a:t>Ötödik szint</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hu-HU"/>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36115886-F099-4BF1-A807-1CE3E3AD26D1}" type="slidenum">
              <a:rPr lang="hu-HU"/>
              <a:pPr>
                <a:defRPr/>
              </a:pPr>
              <a:t>‹#›</a:t>
            </a:fld>
            <a:endParaRPr lang="hu-HU"/>
          </a:p>
        </p:txBody>
      </p:sp>
    </p:spTree>
    <p:extLst>
      <p:ext uri="{BB962C8B-B14F-4D97-AF65-F5344CB8AC3E}">
        <p14:creationId xmlns:p14="http://schemas.microsoft.com/office/powerpoint/2010/main" val="16251054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a:t>
            </a:fld>
            <a:endParaRPr lang="hu-HU"/>
          </a:p>
        </p:txBody>
      </p:sp>
    </p:spTree>
    <p:extLst>
      <p:ext uri="{BB962C8B-B14F-4D97-AF65-F5344CB8AC3E}">
        <p14:creationId xmlns:p14="http://schemas.microsoft.com/office/powerpoint/2010/main" val="566006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Részletesen, sok</a:t>
            </a:r>
            <a:r>
              <a:rPr lang="hu-HU" baseline="0" dirty="0"/>
              <a:t> tárgyalási gyakorlattal majd az MA-képzésben, a Munkaügyi kapcsolatok kurzus keretében mutatjuk be a tárgyalás folyamatát, stratégiai- és stílus-változatait gyakorlati szituációkon, helyzetgyakorlatok segítségével. </a:t>
            </a:r>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17</a:t>
            </a:fld>
            <a:endParaRPr lang="hu-HU"/>
          </a:p>
        </p:txBody>
      </p:sp>
    </p:spTree>
    <p:extLst>
      <p:ext uri="{BB962C8B-B14F-4D97-AF65-F5344CB8AC3E}">
        <p14:creationId xmlns:p14="http://schemas.microsoft.com/office/powerpoint/2010/main" val="151977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A2: ha vállalati nem reprezentatív, de az ágazati igen</a:t>
            </a:r>
            <a:r>
              <a:rPr lang="hu-HU" baseline="0" dirty="0"/>
              <a:t>, akkor csak felsőbb, ágazati szintre lehet vinni a helyi igényeket (amennyiben máshol is megjelenik ez a probléma), és így megvalósítani a célkitűzéseket. </a:t>
            </a:r>
          </a:p>
          <a:p>
            <a:r>
              <a:rPr lang="hu-HU" baseline="0" dirty="0"/>
              <a:t>A + pont azt is előírja, írhatja (például a németeknél) hogy legyen szervezete, legyen pénzügyi háttere, legyen érdekérvényesítési ereje. Vizsgálni kell a működőképességét, valamint azt, hogy képes-e sztrájkot szervezni. </a:t>
            </a:r>
          </a:p>
          <a:p>
            <a:endParaRPr lang="hu-HU" dirty="0"/>
          </a:p>
          <a:p>
            <a:r>
              <a:rPr lang="hu-HU" dirty="0"/>
              <a:t>B2: bármilyen szervezet</a:t>
            </a:r>
            <a:r>
              <a:rPr lang="hu-HU" baseline="0" dirty="0"/>
              <a:t> jelentkezhet, hogy szeretne szerződéskötéssel foglalkozni (egyesület, ügyvédi iroda), az igény bemegy egy országos választmányi irodába, ahol kiírják a választást az adott vállalatokra. Ha az érintett munkavállalók többsége ezt megszavazza, akkor eljárhatnak a nevükben. Ha szavazhatok arról, hogy ki tárgyaljon a nevemben, akkor miért kellene szakszervezetnek lennem. Ezért a szakszervezeti tagnak ingyenes, a nem szakszervezeti tag pedig meghatározott díjat fizet majd a tárgyaló szervezetnek a szolgáltatásért. Így kikerülik a potyautas magatartást. </a:t>
            </a:r>
          </a:p>
          <a:p>
            <a:r>
              <a:rPr lang="hu-HU" baseline="0" dirty="0"/>
              <a:t>B3: az üzemi tanácsai választásra jelöltet állíthat szakszervezet, valamint szakszervezeten kívüli is. A szavazások után akkor lesz tárgyalóképes egy szakszervezet, ha az általa kiállított jelöltre meghatározott arányú szavazat érkezik. Ez határozza meg, hogy szerződés képes-e a szakszervezet vagy sem. Itt is mindenki részt vesz a választásokon, és így a nagy bizalmat elnyert mögött ott van elméletileg a magasabb fokú támogatottság. Egyrészt probléma, hogy nem arról szavaztak, amilyen következtetést később levontak. Másrészt az érdekképviseleti viszonyok átpolitizáltak, így az üzemi választási is az. Ezért az üzemi tanácsi választás olyan komolyan felépített, átpolitizált, mint egy parlamenti szavazás a pártok között. </a:t>
            </a:r>
          </a:p>
          <a:p>
            <a:endParaRPr lang="hu-HU"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hu-HU" baseline="0" dirty="0"/>
              <a:t>Mi a véleményük róla (előnyök és hátrányok), melyiket választanák?</a:t>
            </a:r>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5</a:t>
            </a:fld>
            <a:endParaRPr lang="hu-HU"/>
          </a:p>
        </p:txBody>
      </p:sp>
    </p:spTree>
    <p:extLst>
      <p:ext uri="{BB962C8B-B14F-4D97-AF65-F5344CB8AC3E}">
        <p14:creationId xmlns:p14="http://schemas.microsoft.com/office/powerpoint/2010/main" val="423765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2: rögzítjük azokat a dolgokat, hogy mire van joga és milyen kötelezettségek terhelik a munkáltatót, illetve a munkavállalókat, </a:t>
            </a:r>
            <a:r>
              <a:rPr lang="hu-HU" baseline="0" dirty="0"/>
              <a:t>anyagi és nem anyagi juttatások, eljárások, követelmények és lehetőségek tekintetében. Pici korláttal (törvényi szabályozás és finanszírozhatóság) bármi belefér, ami a két fél érdeke és hatáskörébe, és az kölcsönös, vagyis meg akarnak és tudnak róla állapodni. </a:t>
            </a:r>
          </a:p>
          <a:p>
            <a:endParaRPr lang="hu-HU" baseline="0" dirty="0"/>
          </a:p>
          <a:p>
            <a:r>
              <a:rPr lang="hu-HU" baseline="0" dirty="0"/>
              <a:t>Ez a rész később is megjelenik, de itt is érdemes róla beszélni. </a:t>
            </a:r>
          </a:p>
          <a:p>
            <a:pPr marL="0" marR="0" lvl="0" indent="0" algn="l" defTabSz="914400" rtl="0" eaLnBrk="0" fontAlgn="base" latinLnBrk="0" hangingPunct="0">
              <a:lnSpc>
                <a:spcPct val="100000"/>
              </a:lnSpc>
              <a:spcBef>
                <a:spcPct val="30000"/>
              </a:spcBef>
              <a:spcAft>
                <a:spcPct val="0"/>
              </a:spcAft>
              <a:buClrTx/>
              <a:buSzTx/>
              <a:buFontTx/>
              <a:buNone/>
              <a:tabLst/>
              <a:defRPr/>
            </a:pPr>
            <a:r>
              <a:rPr lang="hu-HU" dirty="0"/>
              <a:t>Ahol egy felsőbb szintű jogszabály </a:t>
            </a:r>
            <a:r>
              <a:rPr lang="hu-HU" dirty="0" err="1"/>
              <a:t>kogens</a:t>
            </a:r>
            <a:r>
              <a:rPr lang="hu-HU" dirty="0"/>
              <a:t> rendelkezéseket tartalmaz, attól nem lehet eltérni. Ahol megengedi az eltérést egy „alacsonyabb” szintű döntés vagy megállapodás keretei között (diszpozitív, vagyis megengedő), ott a kérdés az, hogy a magasabb szintű szabályoktól milyen</a:t>
            </a:r>
            <a:r>
              <a:rPr lang="hu-HU" baseline="0" dirty="0"/>
              <a:t> irányú lehet az eltérés. A jóléti elv eredetileg csak a munkavállalók javára történő eltérést teszi lehetővé (pozitív irányú diszpozitivitás). Lehetséges ugyanakkor a „negatív diszpozitivitás” is, amikor a jogszabály megengedi a munkáltató javára, a munkavállalók ellenére történő eltérést is. </a:t>
            </a:r>
          </a:p>
          <a:p>
            <a:endParaRPr lang="hu-HU" baseline="0"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6</a:t>
            </a:fld>
            <a:endParaRPr lang="hu-HU"/>
          </a:p>
        </p:txBody>
      </p:sp>
    </p:spTree>
    <p:extLst>
      <p:ext uri="{BB962C8B-B14F-4D97-AF65-F5344CB8AC3E}">
        <p14:creationId xmlns:p14="http://schemas.microsoft.com/office/powerpoint/2010/main" val="466419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És még </a:t>
            </a:r>
            <a:r>
              <a:rPr lang="hu-HU" dirty="0" err="1"/>
              <a:t>sokminden</a:t>
            </a:r>
            <a:r>
              <a:rPr lang="hu-HU" dirty="0"/>
              <a:t> lehet: a lényeg az, hogy a munkavállalói érdeket ne egyszerűsítsük le a bérekre, nagyon sok minden</a:t>
            </a:r>
            <a:r>
              <a:rPr lang="hu-HU" baseline="0" dirty="0"/>
              <a:t> lehet még fontos a munkavállalóknak. Ez a „portfolió” nagyon sok változatot kínál arra, hogy abban egyaránt </a:t>
            </a:r>
            <a:r>
              <a:rPr lang="hu-HU" baseline="0" dirty="0" err="1"/>
              <a:t>érvényesülhessen</a:t>
            </a:r>
            <a:r>
              <a:rPr lang="hu-HU" baseline="0" dirty="0"/>
              <a:t> a munkáltatói és munkavállalói érdek.</a:t>
            </a:r>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7</a:t>
            </a:fld>
            <a:endParaRPr lang="hu-HU"/>
          </a:p>
        </p:txBody>
      </p:sp>
    </p:spTree>
    <p:extLst>
      <p:ext uri="{BB962C8B-B14F-4D97-AF65-F5344CB8AC3E}">
        <p14:creationId xmlns:p14="http://schemas.microsoft.com/office/powerpoint/2010/main" val="2739452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hu-HU" dirty="0"/>
              <a:t>És még </a:t>
            </a:r>
            <a:r>
              <a:rPr lang="hu-HU" dirty="0" err="1"/>
              <a:t>sokminden</a:t>
            </a:r>
            <a:r>
              <a:rPr lang="hu-HU" dirty="0"/>
              <a:t> lehet: a lényeg az, hogy a munkáltatói</a:t>
            </a:r>
            <a:r>
              <a:rPr lang="hu-HU" baseline="0" dirty="0"/>
              <a:t> </a:t>
            </a:r>
            <a:r>
              <a:rPr lang="hu-HU" dirty="0"/>
              <a:t>érdeket ne egyszerűsítsük le a költségszintre, nagyon sok minden</a:t>
            </a:r>
            <a:r>
              <a:rPr lang="hu-HU" baseline="0" dirty="0"/>
              <a:t> lehet még fontos a munkavállalóknak. Ez a „portfolió” nagyon sok változatot kínál arra, hogy abban egyaránt </a:t>
            </a:r>
            <a:r>
              <a:rPr lang="hu-HU" baseline="0" dirty="0" err="1"/>
              <a:t>érvényesülhessen</a:t>
            </a:r>
            <a:r>
              <a:rPr lang="hu-HU" baseline="0" dirty="0"/>
              <a:t> a munkáltatói és munkavállalói érdek.</a:t>
            </a:r>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8</a:t>
            </a:fld>
            <a:endParaRPr lang="hu-HU"/>
          </a:p>
        </p:txBody>
      </p:sp>
    </p:spTree>
    <p:extLst>
      <p:ext uri="{BB962C8B-B14F-4D97-AF65-F5344CB8AC3E}">
        <p14:creationId xmlns:p14="http://schemas.microsoft.com/office/powerpoint/2010/main" val="1477379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Előnyök/hátrányok megítélése??</a:t>
            </a:r>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9</a:t>
            </a:fld>
            <a:endParaRPr lang="hu-HU"/>
          </a:p>
        </p:txBody>
      </p:sp>
    </p:spTree>
    <p:extLst>
      <p:ext uri="{BB962C8B-B14F-4D97-AF65-F5344CB8AC3E}">
        <p14:creationId xmlns:p14="http://schemas.microsoft.com/office/powerpoint/2010/main" val="3841165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1" dirty="0"/>
              <a:t>Szerződéskötési jogosultság</a:t>
            </a:r>
          </a:p>
          <a:p>
            <a:pPr marL="0" indent="0">
              <a:buNone/>
            </a:pPr>
            <a:r>
              <a:rPr lang="hu-HU" sz="1400" b="1" dirty="0"/>
              <a:t>Kollektív szerződést köthet</a:t>
            </a:r>
          </a:p>
          <a:p>
            <a:pPr marL="0" indent="0">
              <a:buNone/>
            </a:pPr>
            <a:r>
              <a:rPr lang="hu-HU" sz="1200" i="1" dirty="0"/>
              <a:t>A1)</a:t>
            </a:r>
            <a:r>
              <a:rPr lang="hu-HU" sz="1200" dirty="0"/>
              <a:t> </a:t>
            </a:r>
            <a:r>
              <a:rPr lang="hu-HU" sz="1200" b="1" dirty="0"/>
              <a:t>a munkáltató</a:t>
            </a:r>
            <a:r>
              <a:rPr lang="hu-HU" sz="1200" dirty="0"/>
              <a:t>, </a:t>
            </a:r>
          </a:p>
          <a:p>
            <a:pPr marL="0" indent="0">
              <a:buNone/>
            </a:pPr>
            <a:r>
              <a:rPr lang="hu-HU" sz="1200" i="1" dirty="0"/>
              <a:t>A2)</a:t>
            </a:r>
            <a:r>
              <a:rPr lang="hu-HU" sz="1200" dirty="0"/>
              <a:t> a tagok felhatalmazása alapján </a:t>
            </a:r>
            <a:r>
              <a:rPr lang="hu-HU" sz="1200" b="1" dirty="0"/>
              <a:t>a munkáltatói érdek-képviseleti szervezet</a:t>
            </a:r>
            <a:r>
              <a:rPr lang="hu-HU" sz="1200" dirty="0"/>
              <a:t>, illetve</a:t>
            </a:r>
          </a:p>
          <a:p>
            <a:pPr marL="0" indent="0">
              <a:buNone/>
            </a:pPr>
            <a:r>
              <a:rPr lang="hu-HU" sz="1200" i="1" dirty="0"/>
              <a:t>B1)</a:t>
            </a:r>
            <a:r>
              <a:rPr lang="hu-HU" sz="1200" dirty="0"/>
              <a:t> </a:t>
            </a:r>
            <a:r>
              <a:rPr lang="hu-HU" sz="1200" b="1" dirty="0"/>
              <a:t>a szakszervezet</a:t>
            </a:r>
            <a:r>
              <a:rPr lang="hu-HU" sz="1200" dirty="0"/>
              <a:t>: ha a munkáltatónál munkaviszonyban álló tagjainak száma eléri </a:t>
            </a:r>
            <a:r>
              <a:rPr lang="hu-HU" sz="1200" i="1" dirty="0"/>
              <a:t>a)</a:t>
            </a:r>
            <a:r>
              <a:rPr lang="hu-HU" sz="1200" dirty="0"/>
              <a:t> a munkáltatóval munka-viszonyban álló, </a:t>
            </a:r>
            <a:r>
              <a:rPr lang="hu-HU" sz="1200" i="1" dirty="0"/>
              <a:t>b)</a:t>
            </a:r>
            <a:r>
              <a:rPr lang="hu-HU" sz="1200" dirty="0"/>
              <a:t> munkáltatói érdek-képviseleti szervezet által kötött kollektív szerződés esetében a kollektív szerződés hatálya alá tartozó munkavállalók létszámának </a:t>
            </a:r>
            <a:r>
              <a:rPr lang="hu-HU" sz="1200" b="1" dirty="0"/>
              <a:t>tíz százalékát</a:t>
            </a:r>
            <a:r>
              <a:rPr lang="hu-HU" sz="1200" dirty="0"/>
              <a:t>. Több jogosult SZ </a:t>
            </a:r>
            <a:r>
              <a:rPr lang="hu-HU" sz="1200" b="1" dirty="0"/>
              <a:t>együtt szerződik</a:t>
            </a:r>
            <a:r>
              <a:rPr lang="hu-HU" sz="1200" dirty="0"/>
              <a:t>; vagy </a:t>
            </a:r>
          </a:p>
          <a:p>
            <a:pPr marL="0" indent="0">
              <a:buNone/>
            </a:pPr>
            <a:r>
              <a:rPr lang="hu-HU" sz="1200" i="1" dirty="0"/>
              <a:t>B2)</a:t>
            </a:r>
            <a:r>
              <a:rPr lang="hu-HU" sz="1200" dirty="0"/>
              <a:t> </a:t>
            </a:r>
            <a:r>
              <a:rPr lang="hu-HU" sz="1200" b="1" dirty="0"/>
              <a:t>a szakszervezeti szövetség</a:t>
            </a:r>
            <a:r>
              <a:rPr lang="hu-HU" sz="1200" dirty="0"/>
              <a:t>: ha a munkáltatónál képviselettel rendelkező legalább egy tagszervezete megfelel az előző feltételnek és tagszervezetei erre felhatalmazzák.</a:t>
            </a:r>
          </a:p>
          <a:p>
            <a:pPr marL="0" indent="0">
              <a:buNone/>
            </a:pPr>
            <a:endParaRPr lang="hu-HU" sz="1200" dirty="0"/>
          </a:p>
          <a:p>
            <a:pPr marL="0" indent="0">
              <a:buNone/>
            </a:pPr>
            <a:r>
              <a:rPr lang="hu-HU" sz="1200" b="1" dirty="0"/>
              <a:t>A kollektív szerződés hatálya</a:t>
            </a:r>
          </a:p>
          <a:p>
            <a:pPr marL="0" indent="0">
              <a:buNone/>
            </a:pPr>
            <a:r>
              <a:rPr lang="hu-HU" sz="1200" dirty="0"/>
              <a:t>kiterjed arra a </a:t>
            </a:r>
            <a:r>
              <a:rPr lang="hu-HU" sz="1200" b="1" dirty="0"/>
              <a:t>munkáltatóra</a:t>
            </a:r>
            <a:r>
              <a:rPr lang="hu-HU" sz="1200" dirty="0"/>
              <a:t>, amely</a:t>
            </a:r>
          </a:p>
          <a:p>
            <a:pPr marL="0" indent="0">
              <a:buNone/>
            </a:pPr>
            <a:r>
              <a:rPr lang="hu-HU" sz="1200" i="1" dirty="0"/>
              <a:t>a)</a:t>
            </a:r>
            <a:r>
              <a:rPr lang="hu-HU" sz="1200" dirty="0"/>
              <a:t> a kollektív szerződést kötötte, vagy</a:t>
            </a:r>
          </a:p>
          <a:p>
            <a:pPr marL="0" indent="0">
              <a:spcAft>
                <a:spcPts val="1200"/>
              </a:spcAft>
              <a:buNone/>
            </a:pPr>
            <a:r>
              <a:rPr lang="hu-HU" sz="1200" i="1" dirty="0"/>
              <a:t>b)</a:t>
            </a:r>
            <a:r>
              <a:rPr lang="hu-HU" sz="1200" dirty="0"/>
              <a:t> a kollektív szerződést kötő munkáltatói érdek-képviseleti szervezet tagja.</a:t>
            </a:r>
          </a:p>
          <a:p>
            <a:r>
              <a:rPr lang="hu-HU" sz="1200" dirty="0"/>
              <a:t>A kollektív szerződés munkaviszonyra vonatkozó rendelkezésének hatálya a munkáltatóval munkaviszonyban álló </a:t>
            </a:r>
            <a:r>
              <a:rPr lang="hu-HU" sz="1200" b="1" dirty="0"/>
              <a:t>valamennyi munkavállalóra</a:t>
            </a:r>
            <a:r>
              <a:rPr lang="hu-HU" sz="1200" dirty="0"/>
              <a:t> kiterjed.</a:t>
            </a:r>
          </a:p>
          <a:p>
            <a:r>
              <a:rPr lang="hu-HU" sz="1200" dirty="0"/>
              <a:t>A munkáltató </a:t>
            </a:r>
            <a:r>
              <a:rPr lang="hu-HU" sz="1200" b="1" dirty="0"/>
              <a:t>egy kollektív szerződést köthet</a:t>
            </a:r>
            <a:r>
              <a:rPr lang="hu-HU" sz="1200" dirty="0"/>
              <a:t>. Ha a kollektív szerződést több munkáltató köti (tágabb hatályú), akkor – e kollektív szerződés felhatalmazása alapján – a munkáltató rá kiterjedő hatállyal köthet kollektív szerződést. A </a:t>
            </a:r>
            <a:r>
              <a:rPr lang="hu-HU" sz="1200" b="1" dirty="0"/>
              <a:t>szűkebb hatályú </a:t>
            </a:r>
            <a:r>
              <a:rPr lang="hu-HU" sz="1200" dirty="0"/>
              <a:t>kollektív szerződés az általánostól – ennek eltérő rendelkezése hiányában – </a:t>
            </a:r>
            <a:r>
              <a:rPr lang="hu-HU" sz="1200" b="1" dirty="0"/>
              <a:t>csak a munkavállaló javára térhet el</a:t>
            </a:r>
            <a:r>
              <a:rPr lang="hu-HU" sz="1200" dirty="0"/>
              <a:t>.</a:t>
            </a:r>
          </a:p>
          <a:p>
            <a:pPr marL="0" indent="0">
              <a:buNone/>
            </a:pPr>
            <a:endParaRPr lang="hu-HU" sz="1200"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13</a:t>
            </a:fld>
            <a:endParaRPr lang="hu-HU"/>
          </a:p>
        </p:txBody>
      </p:sp>
    </p:spTree>
    <p:extLst>
      <p:ext uri="{BB962C8B-B14F-4D97-AF65-F5344CB8AC3E}">
        <p14:creationId xmlns:p14="http://schemas.microsoft.com/office/powerpoint/2010/main" val="585278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Ahol egy felsőbb szintű jogszabály </a:t>
            </a:r>
            <a:r>
              <a:rPr lang="hu-HU" dirty="0" err="1"/>
              <a:t>kogens</a:t>
            </a:r>
            <a:r>
              <a:rPr lang="hu-HU" dirty="0"/>
              <a:t> rendelkezéseket tartalmaz, attól nem lehet eltérni. Ahol megengedi az eltérést egy „alacsonyabb” szintű döntés vagy megállapodás keretei között (diszpozitív, vagyis megengedő), ott a kérdés az, hogy a magasabb szintű szabályoktól milyen</a:t>
            </a:r>
            <a:r>
              <a:rPr lang="hu-HU" baseline="0" dirty="0"/>
              <a:t> irányú lehet az eltérés. A jóléti elv eredetileg csak a munkavállalók javára történő eltérést teszi lehetővé (pozitív irányú diszpozitivitás). Lehetséges ugyanakkor a „negatív diszpozitivitás” is, amikor a jogszabály megengedi a munkáltató javára, a munkavállalók ellenére történő eltérést is. </a:t>
            </a:r>
          </a:p>
          <a:p>
            <a:r>
              <a:rPr lang="hu-HU" baseline="0" dirty="0"/>
              <a:t>Melyiknek milyen előnye/hátránya lehet, milyen szempontok hozhatók fel az eltérés változatai mellett vagy ellen? Önök hogyan döntenének?</a:t>
            </a:r>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14</a:t>
            </a:fld>
            <a:endParaRPr lang="hu-HU"/>
          </a:p>
        </p:txBody>
      </p:sp>
    </p:spTree>
    <p:extLst>
      <p:ext uri="{BB962C8B-B14F-4D97-AF65-F5344CB8AC3E}">
        <p14:creationId xmlns:p14="http://schemas.microsoft.com/office/powerpoint/2010/main" val="2562558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altLang="hu-HU" sz="1200" b="1" dirty="0">
                <a:effectLst>
                  <a:outerShdw blurRad="38100" dist="38100" dir="2700000" algn="tl">
                    <a:srgbClr val="C0C0C0"/>
                  </a:outerShdw>
                </a:effectLst>
              </a:rPr>
              <a:t>A kollektív tárgyalások „alapszabályai”</a:t>
            </a:r>
          </a:p>
          <a:p>
            <a:pPr marL="357188" indent="-357188" eaLnBrk="1" hangingPunct="1">
              <a:buFont typeface="Wingdings" pitchFamily="2" charset="2"/>
              <a:buChar char="v"/>
            </a:pPr>
            <a:r>
              <a:rPr lang="hu-HU" altLang="hu-HU" sz="1200" b="1" dirty="0"/>
              <a:t>Partner-kapcsolatok érvényesítése: </a:t>
            </a:r>
            <a:r>
              <a:rPr lang="hu-HU" altLang="hu-HU" sz="1200" dirty="0"/>
              <a:t>egyenrangúság, kölcsönösen elismert legitimitás, autonómia és felelősség az adott érdekek képviseletében.</a:t>
            </a:r>
          </a:p>
          <a:p>
            <a:pPr marL="357188" indent="-357188" eaLnBrk="1" hangingPunct="1">
              <a:buFont typeface="Wingdings" pitchFamily="2" charset="2"/>
              <a:buChar char="v"/>
            </a:pPr>
            <a:r>
              <a:rPr lang="hu-HU" altLang="hu-HU" sz="1200" b="1" dirty="0"/>
              <a:t>A megegyezési szándék elvárása: </a:t>
            </a:r>
            <a:r>
              <a:rPr lang="hu-HU" altLang="hu-HU" sz="1200" dirty="0"/>
              <a:t>enélkül értelmetlen és felesleges a tárgyalás. Az együttműködési készség hiánya, a minden áron egyoldalú előnyökre való törekvés konfrontációhoz vezet.</a:t>
            </a:r>
          </a:p>
          <a:p>
            <a:pPr marL="357188" indent="-357188" eaLnBrk="1" hangingPunct="1">
              <a:buFont typeface="Wingdings" pitchFamily="2" charset="2"/>
              <a:buChar char="v"/>
            </a:pPr>
            <a:r>
              <a:rPr lang="hu-HU" altLang="hu-HU" sz="1200" b="1" dirty="0"/>
              <a:t>Kompromisszum-, illetve konszenzus-készség, mérlegelés: </a:t>
            </a:r>
            <a:r>
              <a:rPr lang="hu-HU" altLang="hu-HU" sz="1200" dirty="0"/>
              <a:t>annak belátása, hogy a másik fél érdekei is természetesek, </a:t>
            </a:r>
            <a:r>
              <a:rPr lang="hu-HU" altLang="hu-HU" sz="1200" dirty="0" err="1"/>
              <a:t>létezőek</a:t>
            </a:r>
            <a:r>
              <a:rPr lang="hu-HU" altLang="hu-HU" sz="1200" dirty="0"/>
              <a:t> és figyelembe </a:t>
            </a:r>
            <a:r>
              <a:rPr lang="hu-HU" altLang="hu-HU" sz="1200" dirty="0" err="1"/>
              <a:t>veendőek</a:t>
            </a:r>
            <a:r>
              <a:rPr lang="hu-HU" altLang="hu-HU" sz="1200" dirty="0"/>
              <a:t>, </a:t>
            </a:r>
            <a:r>
              <a:rPr lang="hu-HU" altLang="hu-HU" sz="1200" dirty="0" err="1"/>
              <a:t>érvényesítendőek</a:t>
            </a:r>
            <a:r>
              <a:rPr lang="hu-HU" altLang="hu-HU" sz="1200" dirty="0"/>
              <a:t>.</a:t>
            </a:r>
          </a:p>
          <a:p>
            <a:pPr marL="357188" indent="-357188" eaLnBrk="1" hangingPunct="1">
              <a:buFont typeface="Wingdings" pitchFamily="2" charset="2"/>
              <a:buChar char="v"/>
            </a:pPr>
            <a:r>
              <a:rPr lang="hu-HU" altLang="hu-HU" sz="1200" b="1" dirty="0"/>
              <a:t>Kölcsönös bizalom, hitelesség: </a:t>
            </a:r>
            <a:r>
              <a:rPr lang="hu-HU" altLang="hu-HU" sz="1200" dirty="0"/>
              <a:t>a tárgyalások (hosszú távon) csak hiteles információk alapján és hiteles tárgyalókkal lehetnek eredményesek. </a:t>
            </a:r>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16</a:t>
            </a:fld>
            <a:endParaRPr lang="hu-HU"/>
          </a:p>
        </p:txBody>
      </p:sp>
    </p:spTree>
    <p:extLst>
      <p:ext uri="{BB962C8B-B14F-4D97-AF65-F5344CB8AC3E}">
        <p14:creationId xmlns:p14="http://schemas.microsoft.com/office/powerpoint/2010/main" val="40803574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ctrTitle" hasCustomPrompt="1"/>
          </p:nvPr>
        </p:nvSpPr>
        <p:spPr>
          <a:xfrm>
            <a:off x="773349" y="2099952"/>
            <a:ext cx="6250021" cy="721063"/>
          </a:xfrm>
          <a:prstGeom prst="rect">
            <a:avLst/>
          </a:prstGeom>
        </p:spPr>
        <p:txBody>
          <a:bodyPr lIns="0" tIns="0" rIns="0" bIns="0">
            <a:normAutofit/>
          </a:bodyPr>
          <a:lstStyle>
            <a:lvl1pPr algn="r">
              <a:defRPr sz="5000" b="1">
                <a:solidFill>
                  <a:schemeClr val="bg2"/>
                </a:solidFill>
                <a:latin typeface="Arial" panose="020B0604020202020204" pitchFamily="34" charset="0"/>
                <a:cs typeface="Arial" panose="020B0604020202020204" pitchFamily="34" charset="0"/>
              </a:defRPr>
            </a:lvl1pPr>
          </a:lstStyle>
          <a:p>
            <a:r>
              <a:rPr lang="hu-HU" dirty="0"/>
              <a:t>CÍM</a:t>
            </a:r>
          </a:p>
        </p:txBody>
      </p:sp>
      <p:sp>
        <p:nvSpPr>
          <p:cNvPr id="3" name="Alcím 2"/>
          <p:cNvSpPr>
            <a:spLocks noGrp="1"/>
          </p:cNvSpPr>
          <p:nvPr>
            <p:ph type="subTitle" idx="1" hasCustomPrompt="1"/>
          </p:nvPr>
        </p:nvSpPr>
        <p:spPr>
          <a:xfrm>
            <a:off x="1410513" y="2981528"/>
            <a:ext cx="5603132" cy="335604"/>
          </a:xfrm>
          <a:prstGeom prst="rect">
            <a:avLst/>
          </a:prstGeom>
        </p:spPr>
        <p:txBody>
          <a:bodyPr lIns="0" tIns="0" rIns="0" bIns="0" anchor="ctr" anchorCtr="0"/>
          <a:lstStyle>
            <a:lvl1pPr marL="0" indent="0" algn="r">
              <a:buNone/>
              <a:defRPr sz="1800" b="1">
                <a:solidFill>
                  <a:schemeClr val="tx1">
                    <a:lumMod val="50000"/>
                    <a:lumOff val="50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z="1800" b="1" dirty="0">
                <a:solidFill>
                  <a:schemeClr val="tx1">
                    <a:lumMod val="50000"/>
                    <a:lumOff val="50000"/>
                  </a:schemeClr>
                </a:solidFill>
                <a:latin typeface="Arial" panose="020B0604020202020204" pitchFamily="34" charset="0"/>
                <a:cs typeface="Arial" panose="020B0604020202020204" pitchFamily="34" charset="0"/>
              </a:rPr>
              <a:t>Előadó </a:t>
            </a:r>
            <a:endParaRPr lang="hu-HU" dirty="0"/>
          </a:p>
        </p:txBody>
      </p:sp>
    </p:spTree>
    <p:extLst>
      <p:ext uri="{BB962C8B-B14F-4D97-AF65-F5344CB8AC3E}">
        <p14:creationId xmlns:p14="http://schemas.microsoft.com/office/powerpoint/2010/main" val="330850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cím dia">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ctrTitle" hasCustomPrompt="1"/>
          </p:nvPr>
        </p:nvSpPr>
        <p:spPr>
          <a:xfrm>
            <a:off x="0" y="2908570"/>
            <a:ext cx="7772400" cy="701675"/>
          </a:xfrm>
          <a:prstGeom prst="rect">
            <a:avLst/>
          </a:prstGeom>
        </p:spPr>
        <p:txBody>
          <a:bodyPr tIns="0" rIns="0"/>
          <a:lstStyle>
            <a:lvl1pPr algn="r">
              <a:defRPr sz="3600" b="1">
                <a:solidFill>
                  <a:schemeClr val="bg2"/>
                </a:solidFill>
              </a:defRPr>
            </a:lvl1pPr>
          </a:lstStyle>
          <a:p>
            <a:r>
              <a:rPr lang="hu-HU" dirty="0"/>
              <a:t>MINTACÍM SZERKESZTÉSE</a:t>
            </a:r>
          </a:p>
        </p:txBody>
      </p:sp>
      <p:sp>
        <p:nvSpPr>
          <p:cNvPr id="3" name="Alcím 2"/>
          <p:cNvSpPr>
            <a:spLocks noGrp="1"/>
          </p:cNvSpPr>
          <p:nvPr>
            <p:ph type="subTitle" idx="1"/>
          </p:nvPr>
        </p:nvSpPr>
        <p:spPr>
          <a:xfrm>
            <a:off x="1371600" y="3759740"/>
            <a:ext cx="6400800" cy="1752600"/>
          </a:xfrm>
          <a:prstGeom prst="rect">
            <a:avLst/>
          </a:prstGeom>
        </p:spPr>
        <p:txBody>
          <a:bodyPr lIns="0" tIns="0" rIns="0" bIns="0">
            <a:normAutofit/>
          </a:bodyPr>
          <a:lstStyle>
            <a:lvl1pPr marL="0" indent="0" algn="r">
              <a:buNone/>
              <a:defRPr>
                <a:solidFill>
                  <a:schemeClr val="bg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hu-HU" dirty="0"/>
          </a:p>
        </p:txBody>
      </p:sp>
    </p:spTree>
    <p:extLst>
      <p:ext uri="{BB962C8B-B14F-4D97-AF65-F5344CB8AC3E}">
        <p14:creationId xmlns:p14="http://schemas.microsoft.com/office/powerpoint/2010/main" val="264482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ím és tartalom">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hasCustomPrompt="1"/>
          </p:nvPr>
        </p:nvSpPr>
        <p:spPr>
          <a:xfrm>
            <a:off x="457200" y="260665"/>
            <a:ext cx="8507288" cy="389525"/>
          </a:xfrm>
          <a:prstGeom prst="rect">
            <a:avLst/>
          </a:prstGeom>
        </p:spPr>
        <p:txBody>
          <a:bodyPr lIns="0" tIns="0" rIns="0" bIns="0" anchor="ctr" anchorCtr="0">
            <a:noAutofit/>
          </a:bodyPr>
          <a:lstStyle>
            <a:lvl1pPr algn="l">
              <a:defRPr sz="3600" b="1">
                <a:solidFill>
                  <a:schemeClr val="bg2"/>
                </a:solidFill>
                <a:latin typeface="+mj-lt"/>
              </a:defRPr>
            </a:lvl1pPr>
          </a:lstStyle>
          <a:p>
            <a:r>
              <a:rPr lang="hu-HU" dirty="0"/>
              <a:t>MINTACÍM SZERKESZTÉSE</a:t>
            </a:r>
          </a:p>
        </p:txBody>
      </p:sp>
      <p:cxnSp>
        <p:nvCxnSpPr>
          <p:cNvPr id="4" name="Egyenes összekötő 3"/>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6" name="Szöveg helye 3"/>
          <p:cNvSpPr>
            <a:spLocks noGrp="1"/>
          </p:cNvSpPr>
          <p:nvPr>
            <p:ph type="body" sz="half" idx="2" hasCustomPrompt="1"/>
          </p:nvPr>
        </p:nvSpPr>
        <p:spPr>
          <a:xfrm>
            <a:off x="457200" y="980736"/>
            <a:ext cx="8507288" cy="5256573"/>
          </a:xfrm>
          <a:prstGeom prst="rect">
            <a:avLst/>
          </a:prstGeom>
        </p:spPr>
        <p:txBody>
          <a:bodyPr lIns="0" tIns="0"/>
          <a:lstStyle>
            <a:lvl1pPr marL="0" indent="0">
              <a:buNone/>
              <a:defRPr sz="2400">
                <a:solidFill>
                  <a:schemeClr val="bg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z="1800" dirty="0"/>
              <a:t>"</a:t>
            </a:r>
            <a:r>
              <a:rPr lang="hu-HU" sz="1800" dirty="0" err="1"/>
              <a:t>Lorem</a:t>
            </a:r>
            <a:r>
              <a:rPr lang="hu-HU" sz="1800" dirty="0"/>
              <a:t> </a:t>
            </a:r>
            <a:r>
              <a:rPr lang="hu-HU" sz="1800" dirty="0" err="1"/>
              <a:t>ipsum</a:t>
            </a:r>
            <a:r>
              <a:rPr lang="hu-HU" sz="1800" dirty="0"/>
              <a:t> </a:t>
            </a:r>
            <a:r>
              <a:rPr lang="hu-HU" sz="1800" dirty="0" err="1"/>
              <a:t>dolor</a:t>
            </a:r>
            <a:r>
              <a:rPr lang="hu-HU" sz="1800" dirty="0"/>
              <a:t> </a:t>
            </a:r>
            <a:r>
              <a:rPr lang="hu-HU" sz="1800" dirty="0" err="1"/>
              <a:t>sit</a:t>
            </a:r>
            <a:r>
              <a:rPr lang="hu-HU" sz="1800" dirty="0"/>
              <a:t> </a:t>
            </a:r>
            <a:r>
              <a:rPr lang="hu-HU" sz="1800" dirty="0" err="1"/>
              <a:t>amet</a:t>
            </a:r>
            <a:r>
              <a:rPr lang="hu-HU" sz="1800" dirty="0"/>
              <a:t>, </a:t>
            </a:r>
            <a:r>
              <a:rPr lang="hu-HU" sz="1800" dirty="0" err="1"/>
              <a:t>consectetur</a:t>
            </a:r>
            <a:r>
              <a:rPr lang="hu-HU" sz="1800" dirty="0"/>
              <a:t> </a:t>
            </a:r>
            <a:r>
              <a:rPr lang="hu-HU" sz="1800" dirty="0" err="1"/>
              <a:t>adipiscing</a:t>
            </a:r>
            <a:r>
              <a:rPr lang="hu-HU" sz="1800" dirty="0"/>
              <a:t> elit, </a:t>
            </a:r>
            <a:r>
              <a:rPr lang="hu-HU" sz="1800" dirty="0" err="1"/>
              <a:t>sed</a:t>
            </a:r>
            <a:r>
              <a:rPr lang="hu-HU" sz="1800" dirty="0"/>
              <a:t> </a:t>
            </a:r>
            <a:r>
              <a:rPr lang="hu-HU" sz="1800" dirty="0" err="1"/>
              <a:t>do</a:t>
            </a:r>
            <a:r>
              <a:rPr lang="hu-HU" sz="1800" dirty="0"/>
              <a:t> </a:t>
            </a:r>
            <a:r>
              <a:rPr lang="hu-HU" sz="1800" dirty="0" err="1"/>
              <a:t>eiusmod</a:t>
            </a:r>
            <a:r>
              <a:rPr lang="hu-HU" sz="1800" dirty="0"/>
              <a:t> </a:t>
            </a:r>
            <a:r>
              <a:rPr lang="hu-HU" sz="1800" dirty="0" err="1"/>
              <a:t>tempor</a:t>
            </a:r>
            <a:r>
              <a:rPr lang="hu-HU" sz="1800" dirty="0"/>
              <a:t> </a:t>
            </a:r>
            <a:r>
              <a:rPr lang="hu-HU" sz="1800" dirty="0" err="1"/>
              <a:t>incididunt</a:t>
            </a:r>
            <a:r>
              <a:rPr lang="hu-HU" sz="1800" dirty="0"/>
              <a:t> </a:t>
            </a:r>
            <a:r>
              <a:rPr lang="hu-HU" sz="1800" dirty="0" err="1"/>
              <a:t>ut</a:t>
            </a:r>
            <a:r>
              <a:rPr lang="hu-HU" sz="1800" dirty="0"/>
              <a:t> </a:t>
            </a:r>
            <a:r>
              <a:rPr lang="hu-HU" sz="1800" dirty="0" err="1"/>
              <a:t>labore</a:t>
            </a:r>
            <a:r>
              <a:rPr lang="hu-HU" sz="1800" dirty="0"/>
              <a:t> et </a:t>
            </a:r>
            <a:r>
              <a:rPr lang="hu-HU" sz="1800" dirty="0" err="1"/>
              <a:t>dolore</a:t>
            </a:r>
            <a:r>
              <a:rPr lang="hu-HU" sz="1800" dirty="0"/>
              <a:t> </a:t>
            </a:r>
            <a:r>
              <a:rPr lang="hu-HU" sz="1800" dirty="0" err="1"/>
              <a:t>magna</a:t>
            </a:r>
            <a:r>
              <a:rPr lang="hu-HU" sz="1800" dirty="0"/>
              <a:t> </a:t>
            </a:r>
            <a:r>
              <a:rPr lang="hu-HU" sz="1800" dirty="0" err="1"/>
              <a:t>aliqua</a:t>
            </a:r>
            <a:r>
              <a:rPr lang="hu-HU" sz="1800" dirty="0"/>
              <a:t>.</a:t>
            </a:r>
            <a:endParaRPr lang="hu-HU" dirty="0"/>
          </a:p>
        </p:txBody>
      </p:sp>
      <p:sp>
        <p:nvSpPr>
          <p:cNvPr id="5" name="Dia számának helye 5">
            <a:extLst>
              <a:ext uri="{FF2B5EF4-FFF2-40B4-BE49-F238E27FC236}">
                <a16:creationId xmlns:a16="http://schemas.microsoft.com/office/drawing/2014/main" id="{E0422FC8-637E-47FB-836A-20B4E7362425}"/>
              </a:ext>
            </a:extLst>
          </p:cNvPr>
          <p:cNvSpPr>
            <a:spLocks noGrp="1"/>
          </p:cNvSpPr>
          <p:nvPr>
            <p:ph type="sldNum" sz="quarter" idx="4"/>
          </p:nvPr>
        </p:nvSpPr>
        <p:spPr>
          <a:xfrm>
            <a:off x="7053463" y="6521529"/>
            <a:ext cx="2057400" cy="365125"/>
          </a:xfrm>
          <a:prstGeom prst="rect">
            <a:avLst/>
          </a:prstGeom>
        </p:spPr>
        <p:txBody>
          <a:bodyPr vert="horz" lIns="91440" tIns="45720" rIns="91440" bIns="45720" rtlCol="0" anchor="ctr"/>
          <a:lstStyle>
            <a:lvl1pPr algn="r">
              <a:defRPr sz="1200">
                <a:solidFill>
                  <a:schemeClr val="bg1"/>
                </a:solidFill>
              </a:defRPr>
            </a:lvl1pPr>
          </a:lstStyle>
          <a:p>
            <a:fld id="{8D20C33D-EA57-4869-B900-AF436949CCB6}" type="slidenum">
              <a:rPr lang="hu-HU" smtClean="0"/>
              <a:pPr/>
              <a:t>‹#›</a:t>
            </a:fld>
            <a:r>
              <a:rPr lang="hu-HU" dirty="0"/>
              <a:t>/19</a:t>
            </a:r>
          </a:p>
        </p:txBody>
      </p:sp>
    </p:spTree>
    <p:extLst>
      <p:ext uri="{BB962C8B-B14F-4D97-AF65-F5344CB8AC3E}">
        <p14:creationId xmlns:p14="http://schemas.microsoft.com/office/powerpoint/2010/main" val="250356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agy objektum">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sz="half" idx="1"/>
          </p:nvPr>
        </p:nvSpPr>
        <p:spPr>
          <a:xfrm>
            <a:off x="457199" y="1177047"/>
            <a:ext cx="8229601" cy="4708187"/>
          </a:xfrm>
          <a:prstGeom prst="rect">
            <a:avLst/>
          </a:prstGeom>
        </p:spPr>
        <p:txBody>
          <a:bodyPr lIns="0"/>
          <a:lstStyle>
            <a:lvl1pPr marL="0" indent="0">
              <a:buNone/>
              <a:defRPr sz="2000" b="1">
                <a:solidFill>
                  <a:schemeClr val="bg2"/>
                </a:solidFill>
              </a:defRPr>
            </a:lvl1pPr>
            <a:lvl2pPr>
              <a:defRPr sz="2400" b="1">
                <a:solidFill>
                  <a:schemeClr val="bg2"/>
                </a:solidFill>
              </a:defRPr>
            </a:lvl2pPr>
            <a:lvl3pPr>
              <a:defRPr sz="2000" b="1">
                <a:solidFill>
                  <a:schemeClr val="bg2"/>
                </a:solidFill>
              </a:defRPr>
            </a:lvl3pPr>
            <a:lvl4pPr>
              <a:defRPr sz="1800" b="1">
                <a:solidFill>
                  <a:schemeClr val="bg2"/>
                </a:solidFill>
              </a:defRPr>
            </a:lvl4pPr>
            <a:lvl5pPr>
              <a:defRPr sz="1800" b="1">
                <a:solidFill>
                  <a:schemeClr val="bg2"/>
                </a:solidFill>
              </a:defRPr>
            </a:lvl5pPr>
            <a:lvl6pPr>
              <a:defRPr sz="1800"/>
            </a:lvl6pPr>
            <a:lvl7pPr>
              <a:defRPr sz="1800"/>
            </a:lvl7pPr>
            <a:lvl8pPr>
              <a:defRPr sz="1800"/>
            </a:lvl8pPr>
            <a:lvl9pPr>
              <a:defRPr sz="1800"/>
            </a:lvl9pPr>
          </a:lstStyle>
          <a:p>
            <a:pPr lvl="0"/>
            <a:r>
              <a:rPr lang="hu-HU"/>
              <a:t>Mintaszöveg szerkesztése</a:t>
            </a:r>
          </a:p>
        </p:txBody>
      </p:sp>
      <p:sp>
        <p:nvSpPr>
          <p:cNvPr id="4" name="Cím 1"/>
          <p:cNvSpPr>
            <a:spLocks noGrp="1"/>
          </p:cNvSpPr>
          <p:nvPr>
            <p:ph type="title" hasCustomPrompt="1"/>
          </p:nvPr>
        </p:nvSpPr>
        <p:spPr>
          <a:xfrm>
            <a:off x="457200" y="362190"/>
            <a:ext cx="8229600" cy="288000"/>
          </a:xfrm>
          <a:prstGeom prst="rect">
            <a:avLst/>
          </a:prstGeom>
        </p:spPr>
        <p:txBody>
          <a:bodyPr lIns="0" tIns="0" rIns="0" bIns="0" anchor="ctr" anchorCtr="0">
            <a:normAutofit/>
          </a:bodyPr>
          <a:lstStyle>
            <a:lvl1pPr algn="l">
              <a:defRPr sz="2800" b="1">
                <a:solidFill>
                  <a:schemeClr val="bg2"/>
                </a:solidFill>
                <a:latin typeface="+mj-lt"/>
              </a:defRPr>
            </a:lvl1pPr>
          </a:lstStyle>
          <a:p>
            <a:r>
              <a:rPr lang="hu-HU" dirty="0"/>
              <a:t>MINTACÍM SZERKESZTÉSE</a:t>
            </a:r>
          </a:p>
        </p:txBody>
      </p:sp>
      <p:cxnSp>
        <p:nvCxnSpPr>
          <p:cNvPr id="5" name="Egyenes összekötő 4"/>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34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Üres alap">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Cím 1"/>
          <p:cNvSpPr>
            <a:spLocks noGrp="1"/>
          </p:cNvSpPr>
          <p:nvPr>
            <p:ph type="title" hasCustomPrompt="1"/>
          </p:nvPr>
        </p:nvSpPr>
        <p:spPr>
          <a:xfrm>
            <a:off x="457200" y="362190"/>
            <a:ext cx="8229600" cy="288000"/>
          </a:xfrm>
          <a:prstGeom prst="rect">
            <a:avLst/>
          </a:prstGeom>
        </p:spPr>
        <p:txBody>
          <a:bodyPr lIns="0" tIns="0" rIns="0" bIns="0" anchor="ctr" anchorCtr="0">
            <a:normAutofit/>
          </a:bodyPr>
          <a:lstStyle>
            <a:lvl1pPr algn="l">
              <a:defRPr sz="2800" b="1">
                <a:solidFill>
                  <a:schemeClr val="bg2"/>
                </a:solidFill>
                <a:latin typeface="+mj-lt"/>
              </a:defRPr>
            </a:lvl1pPr>
          </a:lstStyle>
          <a:p>
            <a:r>
              <a:rPr lang="hu-HU" dirty="0"/>
              <a:t>MINTACÍM SZERKESZTÉSE</a:t>
            </a:r>
          </a:p>
        </p:txBody>
      </p:sp>
      <p:cxnSp>
        <p:nvCxnSpPr>
          <p:cNvPr id="5" name="Egyenes összekötő 4"/>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19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tartalomrész">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sz="half" idx="1" hasCustomPrompt="1"/>
          </p:nvPr>
        </p:nvSpPr>
        <p:spPr>
          <a:xfrm>
            <a:off x="457200" y="1600200"/>
            <a:ext cx="4038600" cy="4525963"/>
          </a:xfrm>
          <a:prstGeom prst="rect">
            <a:avLst/>
          </a:prstGeom>
        </p:spPr>
        <p:txBody>
          <a:bodyPr lIns="0"/>
          <a:lstStyle>
            <a:lvl1pPr>
              <a:defRPr sz="2000" b="1">
                <a:solidFill>
                  <a:schemeClr val="bg2"/>
                </a:solidFill>
              </a:defRPr>
            </a:lvl1pPr>
            <a:lvl2pPr>
              <a:defRPr sz="2400" b="1">
                <a:solidFill>
                  <a:schemeClr val="bg2"/>
                </a:solidFill>
              </a:defRPr>
            </a:lvl2pPr>
            <a:lvl3pPr>
              <a:defRPr sz="2000" b="1">
                <a:solidFill>
                  <a:schemeClr val="bg2"/>
                </a:solidFill>
              </a:defRPr>
            </a:lvl3pPr>
            <a:lvl4pPr>
              <a:defRPr sz="1800" b="1">
                <a:solidFill>
                  <a:schemeClr val="bg2"/>
                </a:solidFill>
              </a:defRPr>
            </a:lvl4pPr>
            <a:lvl5pPr>
              <a:defRPr sz="1800" b="1">
                <a:solidFill>
                  <a:schemeClr val="bg2"/>
                </a:solidFill>
              </a:defRPr>
            </a:lvl5pPr>
            <a:lvl6pPr>
              <a:defRPr sz="1800"/>
            </a:lvl6pPr>
            <a:lvl7pPr>
              <a:defRPr sz="1800"/>
            </a:lvl7pPr>
            <a:lvl8pPr>
              <a:defRPr sz="1800"/>
            </a:lvl8pPr>
            <a:lvl9pPr>
              <a:defRPr sz="1800"/>
            </a:lvl9pPr>
          </a:lstStyle>
          <a:p>
            <a:pPr lvl="0"/>
            <a:r>
              <a:rPr lang="hu-HU" dirty="0"/>
              <a:t>MINTASZÖVEG CÍM</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Tartalom helye 3"/>
          <p:cNvSpPr>
            <a:spLocks noGrp="1"/>
          </p:cNvSpPr>
          <p:nvPr>
            <p:ph sz="half" idx="2" hasCustomPrompt="1"/>
          </p:nvPr>
        </p:nvSpPr>
        <p:spPr>
          <a:xfrm>
            <a:off x="4648200" y="1600200"/>
            <a:ext cx="4038600" cy="4525963"/>
          </a:xfrm>
          <a:prstGeom prst="rect">
            <a:avLst/>
          </a:prstGeom>
        </p:spPr>
        <p:txBody>
          <a:bodyPr/>
          <a:lstStyle>
            <a:lvl1pPr>
              <a:defRPr sz="2000" b="1">
                <a:solidFill>
                  <a:schemeClr val="bg2"/>
                </a:solidFill>
              </a:defRPr>
            </a:lvl1pPr>
            <a:lvl2pPr>
              <a:defRPr sz="2400" b="1">
                <a:solidFill>
                  <a:schemeClr val="bg2"/>
                </a:solidFill>
              </a:defRPr>
            </a:lvl2pPr>
            <a:lvl3pPr>
              <a:defRPr sz="2000" b="1">
                <a:solidFill>
                  <a:schemeClr val="bg2"/>
                </a:solidFill>
              </a:defRPr>
            </a:lvl3pPr>
            <a:lvl4pPr>
              <a:defRPr sz="1800" b="1">
                <a:solidFill>
                  <a:schemeClr val="bg2"/>
                </a:solidFill>
              </a:defRPr>
            </a:lvl4pPr>
            <a:lvl5pPr>
              <a:defRPr sz="1800" b="1">
                <a:solidFill>
                  <a:schemeClr val="bg2"/>
                </a:solidFill>
              </a:defRPr>
            </a:lvl5pPr>
            <a:lvl6pPr>
              <a:defRPr sz="1800"/>
            </a:lvl6pPr>
            <a:lvl7pPr>
              <a:defRPr sz="1800"/>
            </a:lvl7pPr>
            <a:lvl8pPr>
              <a:defRPr sz="1800"/>
            </a:lvl8pPr>
            <a:lvl9pPr>
              <a:defRPr sz="1800"/>
            </a:lvl9pPr>
          </a:lstStyle>
          <a:p>
            <a:pPr lvl="0"/>
            <a:r>
              <a:rPr lang="hu-HU" dirty="0"/>
              <a:t>MINTASZÖVEG CÍM</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Cím 1"/>
          <p:cNvSpPr>
            <a:spLocks noGrp="1"/>
          </p:cNvSpPr>
          <p:nvPr>
            <p:ph type="title" hasCustomPrompt="1"/>
          </p:nvPr>
        </p:nvSpPr>
        <p:spPr>
          <a:xfrm>
            <a:off x="457200" y="362190"/>
            <a:ext cx="8229600" cy="288000"/>
          </a:xfrm>
          <a:prstGeom prst="rect">
            <a:avLst/>
          </a:prstGeom>
        </p:spPr>
        <p:txBody>
          <a:bodyPr lIns="0" tIns="0" rIns="0" bIns="0" anchor="ctr" anchorCtr="0">
            <a:normAutofit/>
          </a:bodyPr>
          <a:lstStyle>
            <a:lvl1pPr algn="l">
              <a:defRPr sz="2800" b="1">
                <a:solidFill>
                  <a:schemeClr val="bg2"/>
                </a:solidFill>
                <a:latin typeface="+mj-lt"/>
              </a:defRPr>
            </a:lvl1pPr>
          </a:lstStyle>
          <a:p>
            <a:r>
              <a:rPr lang="hu-HU" dirty="0"/>
              <a:t>MINTACÍM SZERKESZTÉSE</a:t>
            </a:r>
          </a:p>
        </p:txBody>
      </p:sp>
      <p:cxnSp>
        <p:nvCxnSpPr>
          <p:cNvPr id="9" name="Egyenes összekötő 8"/>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828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Kép képaláírással">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hasCustomPrompt="1"/>
          </p:nvPr>
        </p:nvSpPr>
        <p:spPr>
          <a:xfrm>
            <a:off x="1792288" y="4800600"/>
            <a:ext cx="5486400" cy="335604"/>
          </a:xfrm>
          <a:prstGeom prst="rect">
            <a:avLst/>
          </a:prstGeom>
        </p:spPr>
        <p:txBody>
          <a:bodyPr lIns="0" anchor="b"/>
          <a:lstStyle>
            <a:lvl1pPr algn="l">
              <a:defRPr sz="2000" b="1">
                <a:solidFill>
                  <a:schemeClr val="bg2"/>
                </a:solidFill>
              </a:defRPr>
            </a:lvl1pPr>
          </a:lstStyle>
          <a:p>
            <a:r>
              <a:rPr lang="hu-HU" dirty="0"/>
              <a:t>MINTACÍM SZERKESZTÉSE</a:t>
            </a:r>
          </a:p>
        </p:txBody>
      </p:sp>
      <p:sp>
        <p:nvSpPr>
          <p:cNvPr id="3" name="Kép hely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hu-HU" dirty="0"/>
          </a:p>
        </p:txBody>
      </p:sp>
      <p:sp>
        <p:nvSpPr>
          <p:cNvPr id="4" name="Szöveg helye 3"/>
          <p:cNvSpPr>
            <a:spLocks noGrp="1"/>
          </p:cNvSpPr>
          <p:nvPr>
            <p:ph type="body" sz="half" idx="2" hasCustomPrompt="1"/>
          </p:nvPr>
        </p:nvSpPr>
        <p:spPr>
          <a:xfrm>
            <a:off x="1792288" y="5136204"/>
            <a:ext cx="5486400" cy="804862"/>
          </a:xfrm>
          <a:prstGeom prst="rect">
            <a:avLst/>
          </a:prstGeom>
        </p:spPr>
        <p:txBody>
          <a:bodyPr lIns="0" tIns="0"/>
          <a:lstStyle>
            <a:lvl1pPr marL="0" indent="0">
              <a:buNone/>
              <a:defRPr sz="20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z="1800" dirty="0"/>
              <a:t>"</a:t>
            </a:r>
            <a:r>
              <a:rPr lang="hu-HU" sz="1800" dirty="0" err="1"/>
              <a:t>Lorem</a:t>
            </a:r>
            <a:r>
              <a:rPr lang="hu-HU" sz="1800" dirty="0"/>
              <a:t> </a:t>
            </a:r>
            <a:r>
              <a:rPr lang="hu-HU" sz="1800" dirty="0" err="1"/>
              <a:t>ipsum</a:t>
            </a:r>
            <a:r>
              <a:rPr lang="hu-HU" sz="1800" dirty="0"/>
              <a:t> </a:t>
            </a:r>
            <a:r>
              <a:rPr lang="hu-HU" sz="1800" dirty="0" err="1"/>
              <a:t>dolor</a:t>
            </a:r>
            <a:r>
              <a:rPr lang="hu-HU" sz="1800" dirty="0"/>
              <a:t> </a:t>
            </a:r>
            <a:r>
              <a:rPr lang="hu-HU" sz="1800" dirty="0" err="1"/>
              <a:t>sit</a:t>
            </a:r>
            <a:r>
              <a:rPr lang="hu-HU" sz="1800" dirty="0"/>
              <a:t> </a:t>
            </a:r>
            <a:r>
              <a:rPr lang="hu-HU" sz="1800" dirty="0" err="1"/>
              <a:t>amet</a:t>
            </a:r>
            <a:r>
              <a:rPr lang="hu-HU" sz="1800" dirty="0"/>
              <a:t>, </a:t>
            </a:r>
            <a:r>
              <a:rPr lang="hu-HU" sz="1800" dirty="0" err="1"/>
              <a:t>consectetur</a:t>
            </a:r>
            <a:r>
              <a:rPr lang="hu-HU" sz="1800" dirty="0"/>
              <a:t> </a:t>
            </a:r>
            <a:r>
              <a:rPr lang="hu-HU" sz="1800" dirty="0" err="1"/>
              <a:t>adipiscing</a:t>
            </a:r>
            <a:r>
              <a:rPr lang="hu-HU" sz="1800" dirty="0"/>
              <a:t> elit, </a:t>
            </a:r>
            <a:r>
              <a:rPr lang="hu-HU" sz="1800" dirty="0" err="1"/>
              <a:t>sed</a:t>
            </a:r>
            <a:r>
              <a:rPr lang="hu-HU" sz="1800" dirty="0"/>
              <a:t> </a:t>
            </a:r>
            <a:r>
              <a:rPr lang="hu-HU" sz="1800" dirty="0" err="1"/>
              <a:t>do</a:t>
            </a:r>
            <a:r>
              <a:rPr lang="hu-HU" sz="1800" dirty="0"/>
              <a:t> </a:t>
            </a:r>
            <a:r>
              <a:rPr lang="hu-HU" sz="1800" dirty="0" err="1"/>
              <a:t>eiusmod</a:t>
            </a:r>
            <a:r>
              <a:rPr lang="hu-HU" sz="1800" dirty="0"/>
              <a:t> </a:t>
            </a:r>
            <a:r>
              <a:rPr lang="hu-HU" sz="1800" dirty="0" err="1"/>
              <a:t>tempor</a:t>
            </a:r>
            <a:r>
              <a:rPr lang="hu-HU" sz="1800" dirty="0"/>
              <a:t> </a:t>
            </a:r>
            <a:r>
              <a:rPr lang="hu-HU" sz="1800" dirty="0" err="1"/>
              <a:t>incididunt</a:t>
            </a:r>
            <a:r>
              <a:rPr lang="hu-HU" sz="1800" dirty="0"/>
              <a:t> </a:t>
            </a:r>
            <a:r>
              <a:rPr lang="hu-HU" sz="1800" dirty="0" err="1"/>
              <a:t>ut</a:t>
            </a:r>
            <a:r>
              <a:rPr lang="hu-HU" sz="1800" dirty="0"/>
              <a:t> </a:t>
            </a:r>
            <a:r>
              <a:rPr lang="hu-HU" sz="1800" dirty="0" err="1"/>
              <a:t>labore</a:t>
            </a:r>
            <a:r>
              <a:rPr lang="hu-HU" sz="1800" dirty="0"/>
              <a:t> et </a:t>
            </a:r>
            <a:r>
              <a:rPr lang="hu-HU" sz="1800" dirty="0" err="1"/>
              <a:t>dolore</a:t>
            </a:r>
            <a:r>
              <a:rPr lang="hu-HU" sz="1800" dirty="0"/>
              <a:t> </a:t>
            </a:r>
            <a:r>
              <a:rPr lang="hu-HU" sz="1800" dirty="0" err="1"/>
              <a:t>magna</a:t>
            </a:r>
            <a:r>
              <a:rPr lang="hu-HU" sz="1800" dirty="0"/>
              <a:t> </a:t>
            </a:r>
            <a:r>
              <a:rPr lang="hu-HU" sz="1800" dirty="0" err="1"/>
              <a:t>aliqua</a:t>
            </a:r>
            <a:r>
              <a:rPr lang="hu-HU" sz="1800" dirty="0"/>
              <a:t>.</a:t>
            </a:r>
            <a:endParaRPr lang="hu-HU" dirty="0"/>
          </a:p>
        </p:txBody>
      </p:sp>
    </p:spTree>
    <p:extLst>
      <p:ext uri="{BB962C8B-B14F-4D97-AF65-F5344CB8AC3E}">
        <p14:creationId xmlns:p14="http://schemas.microsoft.com/office/powerpoint/2010/main" val="3607215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efejező dia">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hasCustomPrompt="1"/>
          </p:nvPr>
        </p:nvSpPr>
        <p:spPr>
          <a:xfrm>
            <a:off x="404472" y="2812203"/>
            <a:ext cx="6624000" cy="612000"/>
          </a:xfrm>
          <a:prstGeom prst="rect">
            <a:avLst/>
          </a:prstGeom>
        </p:spPr>
        <p:txBody>
          <a:bodyPr lIns="0" tIns="0" rIns="0" bIns="0" anchor="ctr" anchorCtr="0"/>
          <a:lstStyle>
            <a:lvl1pPr algn="r">
              <a:defRPr sz="4000" b="1" cap="none">
                <a:solidFill>
                  <a:schemeClr val="bg2"/>
                </a:solidFill>
                <a:latin typeface="Arial" panose="020B0604020202020204" pitchFamily="34" charset="0"/>
                <a:cs typeface="Arial" panose="020B0604020202020204" pitchFamily="34" charset="0"/>
              </a:defRPr>
            </a:lvl1pPr>
          </a:lstStyle>
          <a:p>
            <a:r>
              <a:rPr lang="hu-HU" sz="3600" b="1" dirty="0">
                <a:solidFill>
                  <a:schemeClr val="bg2"/>
                </a:solidFill>
                <a:latin typeface="Futura Std Medium" pitchFamily="34" charset="0"/>
              </a:rPr>
              <a:t>Köszönöm a figyelmüket!</a:t>
            </a:r>
            <a:endParaRPr lang="hu-HU" dirty="0"/>
          </a:p>
        </p:txBody>
      </p:sp>
    </p:spTree>
    <p:extLst>
      <p:ext uri="{BB962C8B-B14F-4D97-AF65-F5344CB8AC3E}">
        <p14:creationId xmlns:p14="http://schemas.microsoft.com/office/powerpoint/2010/main" val="251681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24788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zf169H8Oszg"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ím 1"/>
          <p:cNvSpPr>
            <a:spLocks noGrp="1"/>
          </p:cNvSpPr>
          <p:nvPr>
            <p:ph type="ctrTitle"/>
          </p:nvPr>
        </p:nvSpPr>
        <p:spPr bwMode="auto">
          <a:xfrm>
            <a:off x="395536" y="2327200"/>
            <a:ext cx="8512175" cy="1893888"/>
          </a:xfrm>
        </p:spPr>
        <p:txBody>
          <a:bodyPr wrap="square" lIns="91440" tIns="45720" rIns="91440" bIns="45720" numCol="1" anchorCtr="0" compatLnSpc="1">
            <a:prstTxWarp prst="textNoShape">
              <a:avLst/>
            </a:prstTxWarp>
            <a:normAutofit fontScale="90000"/>
          </a:bodyPr>
          <a:lstStyle/>
          <a:p>
            <a:pPr algn="ctr">
              <a:lnSpc>
                <a:spcPct val="150000"/>
              </a:lnSpc>
              <a:spcBef>
                <a:spcPts val="0"/>
              </a:spcBef>
            </a:pPr>
            <a:r>
              <a:rPr lang="hu-HU" sz="4000" dirty="0"/>
              <a:t>A munkaügyi kapcsolatok rendszere – 5. Kollektív szerződés – </a:t>
            </a:r>
            <a:br>
              <a:rPr lang="hu-HU" sz="4000" dirty="0"/>
            </a:br>
            <a:r>
              <a:rPr lang="hu-HU" sz="4000" dirty="0"/>
              <a:t>kollektív tárgyalás</a:t>
            </a:r>
            <a:br>
              <a:rPr lang="hu-HU" sz="4000" dirty="0"/>
            </a:br>
            <a:endParaRPr lang="hu-HU" sz="5400" cap="none" dirty="0"/>
          </a:p>
        </p:txBody>
      </p:sp>
      <p:sp>
        <p:nvSpPr>
          <p:cNvPr id="15362" name="Alcím 2"/>
          <p:cNvSpPr>
            <a:spLocks noGrp="1"/>
          </p:cNvSpPr>
          <p:nvPr>
            <p:ph type="subTitle" idx="1"/>
          </p:nvPr>
        </p:nvSpPr>
        <p:spPr>
          <a:xfrm>
            <a:off x="474663" y="6134472"/>
            <a:ext cx="8669337" cy="723528"/>
          </a:xfrm>
        </p:spPr>
        <p:txBody>
          <a:bodyPr/>
          <a:lstStyle/>
          <a:p>
            <a:pPr algn="r"/>
            <a:r>
              <a:rPr lang="hu-HU" sz="2000" b="0" dirty="0">
                <a:solidFill>
                  <a:schemeClr val="accent2">
                    <a:lumMod val="50000"/>
                  </a:schemeClr>
                </a:solidFill>
              </a:rPr>
              <a:t>László Gyula, Sipos Norbert</a:t>
            </a:r>
          </a:p>
          <a:p>
            <a:pPr algn="r" eaLnBrk="1" hangingPunct="1"/>
            <a:endParaRPr lang="hu-HU" dirty="0"/>
          </a:p>
        </p:txBody>
      </p:sp>
    </p:spTree>
    <p:extLst>
      <p:ext uri="{BB962C8B-B14F-4D97-AF65-F5344CB8AC3E}">
        <p14:creationId xmlns:p14="http://schemas.microsoft.com/office/powerpoint/2010/main" val="26944712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590BC93-4937-4FF1-A9AE-A9680BFE00FA}"/>
              </a:ext>
            </a:extLst>
          </p:cNvPr>
          <p:cNvSpPr>
            <a:spLocks noGrp="1"/>
          </p:cNvSpPr>
          <p:nvPr>
            <p:ph type="title"/>
          </p:nvPr>
        </p:nvSpPr>
        <p:spPr/>
        <p:txBody>
          <a:bodyPr/>
          <a:lstStyle/>
          <a:p>
            <a:r>
              <a:rPr lang="hu-HU" dirty="0"/>
              <a:t>Szakszervezeti szervezettség, 2013</a:t>
            </a:r>
          </a:p>
        </p:txBody>
      </p:sp>
      <p:graphicFrame>
        <p:nvGraphicFramePr>
          <p:cNvPr id="5" name="Diagram 4">
            <a:extLst>
              <a:ext uri="{FF2B5EF4-FFF2-40B4-BE49-F238E27FC236}">
                <a16:creationId xmlns:a16="http://schemas.microsoft.com/office/drawing/2014/main" id="{866E06DA-23AF-4859-A39D-0B28D0DAE007}"/>
              </a:ext>
            </a:extLst>
          </p:cNvPr>
          <p:cNvGraphicFramePr>
            <a:graphicFrameLocks/>
          </p:cNvGraphicFramePr>
          <p:nvPr>
            <p:extLst>
              <p:ext uri="{D42A27DB-BD31-4B8C-83A1-F6EECF244321}">
                <p14:modId xmlns:p14="http://schemas.microsoft.com/office/powerpoint/2010/main" val="410677619"/>
              </p:ext>
            </p:extLst>
          </p:nvPr>
        </p:nvGraphicFramePr>
        <p:xfrm>
          <a:off x="323529" y="980728"/>
          <a:ext cx="8352928" cy="4752528"/>
        </p:xfrm>
        <a:graphic>
          <a:graphicData uri="http://schemas.openxmlformats.org/drawingml/2006/chart">
            <c:chart xmlns:c="http://schemas.openxmlformats.org/drawingml/2006/chart" xmlns:r="http://schemas.openxmlformats.org/officeDocument/2006/relationships" r:id="rId2"/>
          </a:graphicData>
        </a:graphic>
      </p:graphicFrame>
      <p:sp>
        <p:nvSpPr>
          <p:cNvPr id="4" name="Dia számának helye 3">
            <a:extLst>
              <a:ext uri="{FF2B5EF4-FFF2-40B4-BE49-F238E27FC236}">
                <a16:creationId xmlns:a16="http://schemas.microsoft.com/office/drawing/2014/main" id="{7889AAF0-6D3E-42FF-9908-65CED110E446}"/>
              </a:ext>
            </a:extLst>
          </p:cNvPr>
          <p:cNvSpPr>
            <a:spLocks noGrp="1"/>
          </p:cNvSpPr>
          <p:nvPr>
            <p:ph type="sldNum" sz="quarter" idx="4"/>
          </p:nvPr>
        </p:nvSpPr>
        <p:spPr/>
        <p:txBody>
          <a:bodyPr/>
          <a:lstStyle/>
          <a:p>
            <a:fld id="{8D20C33D-EA57-4869-B900-AF436949CCB6}" type="slidenum">
              <a:rPr lang="hu-HU" smtClean="0"/>
              <a:pPr/>
              <a:t>10</a:t>
            </a:fld>
            <a:r>
              <a:rPr lang="hu-HU"/>
              <a:t>/19</a:t>
            </a:r>
            <a:endParaRPr lang="hu-HU" dirty="0"/>
          </a:p>
        </p:txBody>
      </p:sp>
    </p:spTree>
    <p:extLst>
      <p:ext uri="{BB962C8B-B14F-4D97-AF65-F5344CB8AC3E}">
        <p14:creationId xmlns:p14="http://schemas.microsoft.com/office/powerpoint/2010/main" val="2560095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C2DE997-A7B0-4240-93CE-2F8B15E7923F}"/>
              </a:ext>
            </a:extLst>
          </p:cNvPr>
          <p:cNvSpPr>
            <a:spLocks noGrp="1"/>
          </p:cNvSpPr>
          <p:nvPr>
            <p:ph type="title"/>
          </p:nvPr>
        </p:nvSpPr>
        <p:spPr/>
        <p:txBody>
          <a:bodyPr/>
          <a:lstStyle/>
          <a:p>
            <a:r>
              <a:rPr lang="hu-HU" dirty="0"/>
              <a:t>KSZ-lefedettség, %, 2013</a:t>
            </a:r>
          </a:p>
        </p:txBody>
      </p:sp>
      <p:graphicFrame>
        <p:nvGraphicFramePr>
          <p:cNvPr id="5" name="Diagram 4">
            <a:extLst>
              <a:ext uri="{FF2B5EF4-FFF2-40B4-BE49-F238E27FC236}">
                <a16:creationId xmlns:a16="http://schemas.microsoft.com/office/drawing/2014/main" id="{77F61B56-1E99-43CF-9AF7-FCF38E3A0114}"/>
              </a:ext>
            </a:extLst>
          </p:cNvPr>
          <p:cNvGraphicFramePr>
            <a:graphicFrameLocks/>
          </p:cNvGraphicFramePr>
          <p:nvPr>
            <p:extLst>
              <p:ext uri="{D42A27DB-BD31-4B8C-83A1-F6EECF244321}">
                <p14:modId xmlns:p14="http://schemas.microsoft.com/office/powerpoint/2010/main" val="3721052513"/>
              </p:ext>
            </p:extLst>
          </p:nvPr>
        </p:nvGraphicFramePr>
        <p:xfrm>
          <a:off x="323528" y="980728"/>
          <a:ext cx="8496944" cy="5112568"/>
        </p:xfrm>
        <a:graphic>
          <a:graphicData uri="http://schemas.openxmlformats.org/drawingml/2006/chart">
            <c:chart xmlns:c="http://schemas.openxmlformats.org/drawingml/2006/chart" xmlns:r="http://schemas.openxmlformats.org/officeDocument/2006/relationships" r:id="rId2"/>
          </a:graphicData>
        </a:graphic>
      </p:graphicFrame>
      <p:sp>
        <p:nvSpPr>
          <p:cNvPr id="4" name="Dia számának helye 3">
            <a:extLst>
              <a:ext uri="{FF2B5EF4-FFF2-40B4-BE49-F238E27FC236}">
                <a16:creationId xmlns:a16="http://schemas.microsoft.com/office/drawing/2014/main" id="{46D83984-0C1E-4DD2-BB0A-EC6213C6A9D2}"/>
              </a:ext>
            </a:extLst>
          </p:cNvPr>
          <p:cNvSpPr>
            <a:spLocks noGrp="1"/>
          </p:cNvSpPr>
          <p:nvPr>
            <p:ph type="sldNum" sz="quarter" idx="4"/>
          </p:nvPr>
        </p:nvSpPr>
        <p:spPr/>
        <p:txBody>
          <a:bodyPr/>
          <a:lstStyle/>
          <a:p>
            <a:fld id="{8D20C33D-EA57-4869-B900-AF436949CCB6}" type="slidenum">
              <a:rPr lang="hu-HU" smtClean="0"/>
              <a:pPr/>
              <a:t>11</a:t>
            </a:fld>
            <a:r>
              <a:rPr lang="hu-HU"/>
              <a:t>/19</a:t>
            </a:r>
            <a:endParaRPr lang="hu-HU" dirty="0"/>
          </a:p>
        </p:txBody>
      </p:sp>
    </p:spTree>
    <p:extLst>
      <p:ext uri="{BB962C8B-B14F-4D97-AF65-F5344CB8AC3E}">
        <p14:creationId xmlns:p14="http://schemas.microsoft.com/office/powerpoint/2010/main" val="1587745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9A3BDAC-3005-409A-A7B3-4953871A502C}"/>
              </a:ext>
            </a:extLst>
          </p:cNvPr>
          <p:cNvSpPr>
            <a:spLocks noGrp="1"/>
          </p:cNvSpPr>
          <p:nvPr>
            <p:ph type="title"/>
          </p:nvPr>
        </p:nvSpPr>
        <p:spPr/>
        <p:txBody>
          <a:bodyPr/>
          <a:lstStyle/>
          <a:p>
            <a:endParaRPr lang="hu-HU"/>
          </a:p>
        </p:txBody>
      </p:sp>
      <p:sp>
        <p:nvSpPr>
          <p:cNvPr id="8" name="Szöveg helye 4">
            <a:extLst>
              <a:ext uri="{FF2B5EF4-FFF2-40B4-BE49-F238E27FC236}">
                <a16:creationId xmlns:a16="http://schemas.microsoft.com/office/drawing/2014/main" id="{E45EED45-0613-4C65-928C-AF623EE4BF3E}"/>
              </a:ext>
            </a:extLst>
          </p:cNvPr>
          <p:cNvSpPr txBox="1">
            <a:spLocks/>
          </p:cNvSpPr>
          <p:nvPr/>
        </p:nvSpPr>
        <p:spPr>
          <a:xfrm>
            <a:off x="251520" y="2906713"/>
            <a:ext cx="8712968" cy="15001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hu-HU" sz="3600" b="1" dirty="0">
                <a:solidFill>
                  <a:schemeClr val="bg2"/>
                </a:solidFill>
              </a:rPr>
              <a:t>(2) A kollektív szerződés jogi szabályai </a:t>
            </a:r>
          </a:p>
          <a:p>
            <a:pPr marL="0" indent="0" algn="r">
              <a:buNone/>
            </a:pPr>
            <a:r>
              <a:rPr lang="hu-HU" sz="2800" dirty="0">
                <a:solidFill>
                  <a:schemeClr val="bg2"/>
                </a:solidFill>
              </a:rPr>
              <a:t>(</a:t>
            </a:r>
            <a:r>
              <a:rPr lang="hu-HU" sz="2800" dirty="0" err="1">
                <a:solidFill>
                  <a:schemeClr val="bg2"/>
                </a:solidFill>
              </a:rPr>
              <a:t>Mt</a:t>
            </a:r>
            <a:r>
              <a:rPr lang="hu-HU" sz="2800" dirty="0">
                <a:solidFill>
                  <a:schemeClr val="bg2"/>
                </a:solidFill>
              </a:rPr>
              <a:t>. 276-284.§)</a:t>
            </a:r>
          </a:p>
        </p:txBody>
      </p:sp>
      <p:pic>
        <p:nvPicPr>
          <p:cNvPr id="9" name="Kép 8">
            <a:extLst>
              <a:ext uri="{FF2B5EF4-FFF2-40B4-BE49-F238E27FC236}">
                <a16:creationId xmlns:a16="http://schemas.microsoft.com/office/drawing/2014/main" id="{F9734228-495E-4394-8392-AD9EDEA50B0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3739355"/>
            <a:ext cx="5937445" cy="2782173"/>
          </a:xfrm>
          <a:prstGeom prst="rect">
            <a:avLst/>
          </a:prstGeom>
        </p:spPr>
      </p:pic>
      <p:sp>
        <p:nvSpPr>
          <p:cNvPr id="4" name="Dia számának helye 3">
            <a:extLst>
              <a:ext uri="{FF2B5EF4-FFF2-40B4-BE49-F238E27FC236}">
                <a16:creationId xmlns:a16="http://schemas.microsoft.com/office/drawing/2014/main" id="{36D55894-7D28-49AD-998F-8F9882118A2E}"/>
              </a:ext>
            </a:extLst>
          </p:cNvPr>
          <p:cNvSpPr>
            <a:spLocks noGrp="1"/>
          </p:cNvSpPr>
          <p:nvPr>
            <p:ph type="sldNum" sz="quarter" idx="4"/>
          </p:nvPr>
        </p:nvSpPr>
        <p:spPr/>
        <p:txBody>
          <a:bodyPr/>
          <a:lstStyle/>
          <a:p>
            <a:fld id="{8D20C33D-EA57-4869-B900-AF436949CCB6}" type="slidenum">
              <a:rPr lang="hu-HU" smtClean="0"/>
              <a:pPr/>
              <a:t>12</a:t>
            </a:fld>
            <a:r>
              <a:rPr lang="hu-HU"/>
              <a:t>/19</a:t>
            </a:r>
            <a:endParaRPr lang="hu-HU" dirty="0"/>
          </a:p>
        </p:txBody>
      </p:sp>
    </p:spTree>
    <p:extLst>
      <p:ext uri="{BB962C8B-B14F-4D97-AF65-F5344CB8AC3E}">
        <p14:creationId xmlns:p14="http://schemas.microsoft.com/office/powerpoint/2010/main" val="2248132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Kép 15">
            <a:extLst>
              <a:ext uri="{FF2B5EF4-FFF2-40B4-BE49-F238E27FC236}">
                <a16:creationId xmlns:a16="http://schemas.microsoft.com/office/drawing/2014/main" id="{4EBDAABD-A8F9-4667-BB1D-7FFCB7E5CF4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09399" y="4995496"/>
            <a:ext cx="2339740" cy="1483200"/>
          </a:xfrm>
          <a:prstGeom prst="rect">
            <a:avLst/>
          </a:prstGeom>
        </p:spPr>
      </p:pic>
      <p:sp>
        <p:nvSpPr>
          <p:cNvPr id="9" name="Ellipszis 8">
            <a:extLst>
              <a:ext uri="{FF2B5EF4-FFF2-40B4-BE49-F238E27FC236}">
                <a16:creationId xmlns:a16="http://schemas.microsoft.com/office/drawing/2014/main" id="{F7411272-5AFD-4F2C-A89F-FF1BCCACD0B2}"/>
              </a:ext>
            </a:extLst>
          </p:cNvPr>
          <p:cNvSpPr/>
          <p:nvPr/>
        </p:nvSpPr>
        <p:spPr>
          <a:xfrm>
            <a:off x="6047656" y="2037687"/>
            <a:ext cx="3096344" cy="3096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600" dirty="0"/>
              <a:t>SZSZ</a:t>
            </a:r>
          </a:p>
        </p:txBody>
      </p:sp>
      <p:sp>
        <p:nvSpPr>
          <p:cNvPr id="8" name="Ellipszis 7">
            <a:extLst>
              <a:ext uri="{FF2B5EF4-FFF2-40B4-BE49-F238E27FC236}">
                <a16:creationId xmlns:a16="http://schemas.microsoft.com/office/drawing/2014/main" id="{AE326E91-2F5C-4076-A9F8-3F1CFA9A290D}"/>
              </a:ext>
            </a:extLst>
          </p:cNvPr>
          <p:cNvSpPr/>
          <p:nvPr/>
        </p:nvSpPr>
        <p:spPr>
          <a:xfrm>
            <a:off x="4788024" y="2489355"/>
            <a:ext cx="2160240" cy="216024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600" dirty="0"/>
              <a:t>SZ</a:t>
            </a:r>
          </a:p>
          <a:p>
            <a:pPr algn="ctr"/>
            <a:r>
              <a:rPr lang="hu-HU" sz="3600" dirty="0"/>
              <a:t>&gt;10%</a:t>
            </a:r>
          </a:p>
        </p:txBody>
      </p:sp>
      <p:sp>
        <p:nvSpPr>
          <p:cNvPr id="6" name="Ellipszis 5">
            <a:extLst>
              <a:ext uri="{FF2B5EF4-FFF2-40B4-BE49-F238E27FC236}">
                <a16:creationId xmlns:a16="http://schemas.microsoft.com/office/drawing/2014/main" id="{FD2E3EE9-C81F-41E3-88D8-77E646AB3F2C}"/>
              </a:ext>
            </a:extLst>
          </p:cNvPr>
          <p:cNvSpPr/>
          <p:nvPr/>
        </p:nvSpPr>
        <p:spPr>
          <a:xfrm>
            <a:off x="-12526" y="1880828"/>
            <a:ext cx="2928342" cy="3096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600" dirty="0"/>
              <a:t>MASZ</a:t>
            </a:r>
          </a:p>
        </p:txBody>
      </p:sp>
      <p:sp>
        <p:nvSpPr>
          <p:cNvPr id="2" name="Cím 1">
            <a:extLst>
              <a:ext uri="{FF2B5EF4-FFF2-40B4-BE49-F238E27FC236}">
                <a16:creationId xmlns:a16="http://schemas.microsoft.com/office/drawing/2014/main" id="{A3FF339A-F75B-442A-A692-2D012078B5AA}"/>
              </a:ext>
            </a:extLst>
          </p:cNvPr>
          <p:cNvSpPr>
            <a:spLocks noGrp="1"/>
          </p:cNvSpPr>
          <p:nvPr>
            <p:ph type="title"/>
          </p:nvPr>
        </p:nvSpPr>
        <p:spPr/>
        <p:txBody>
          <a:bodyPr/>
          <a:lstStyle/>
          <a:p>
            <a:r>
              <a:rPr lang="hu-HU" dirty="0"/>
              <a:t>Szerződéskötési jogosultság</a:t>
            </a:r>
          </a:p>
        </p:txBody>
      </p:sp>
      <p:sp>
        <p:nvSpPr>
          <p:cNvPr id="5" name="Ellipszis 4">
            <a:extLst>
              <a:ext uri="{FF2B5EF4-FFF2-40B4-BE49-F238E27FC236}">
                <a16:creationId xmlns:a16="http://schemas.microsoft.com/office/drawing/2014/main" id="{DE7EF815-7FD4-4043-8E9B-58B86007303A}"/>
              </a:ext>
            </a:extLst>
          </p:cNvPr>
          <p:cNvSpPr/>
          <p:nvPr/>
        </p:nvSpPr>
        <p:spPr>
          <a:xfrm>
            <a:off x="2123728" y="2348880"/>
            <a:ext cx="2160240" cy="216024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3600" dirty="0"/>
              <a:t>MA</a:t>
            </a:r>
          </a:p>
        </p:txBody>
      </p:sp>
      <p:sp>
        <p:nvSpPr>
          <p:cNvPr id="7" name="Kereszt 6">
            <a:extLst>
              <a:ext uri="{FF2B5EF4-FFF2-40B4-BE49-F238E27FC236}">
                <a16:creationId xmlns:a16="http://schemas.microsoft.com/office/drawing/2014/main" id="{9A6035BA-F513-4941-87E3-3181F41CB1EF}"/>
              </a:ext>
            </a:extLst>
          </p:cNvPr>
          <p:cNvSpPr/>
          <p:nvPr/>
        </p:nvSpPr>
        <p:spPr>
          <a:xfrm>
            <a:off x="3582702" y="2502303"/>
            <a:ext cx="1853394" cy="1853394"/>
          </a:xfrm>
          <a:prstGeom prst="plus">
            <a:avLst>
              <a:gd name="adj" fmla="val 4041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11" name="Kép 10">
            <a:extLst>
              <a:ext uri="{FF2B5EF4-FFF2-40B4-BE49-F238E27FC236}">
                <a16:creationId xmlns:a16="http://schemas.microsoft.com/office/drawing/2014/main" id="{E1DD028E-000C-41DE-9511-A518383D279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09399" y="4995496"/>
            <a:ext cx="2339752" cy="1483208"/>
          </a:xfrm>
          <a:prstGeom prst="rect">
            <a:avLst/>
          </a:prstGeom>
        </p:spPr>
      </p:pic>
      <p:sp>
        <p:nvSpPr>
          <p:cNvPr id="12" name="Ellipszis 11">
            <a:extLst>
              <a:ext uri="{FF2B5EF4-FFF2-40B4-BE49-F238E27FC236}">
                <a16:creationId xmlns:a16="http://schemas.microsoft.com/office/drawing/2014/main" id="{0DB8232D-77C7-4DC0-837E-9AC83694B737}"/>
              </a:ext>
            </a:extLst>
          </p:cNvPr>
          <p:cNvSpPr/>
          <p:nvPr/>
        </p:nvSpPr>
        <p:spPr>
          <a:xfrm>
            <a:off x="4175448" y="4833850"/>
            <a:ext cx="1193440" cy="17185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3" name="Ellipszis 12">
            <a:extLst>
              <a:ext uri="{FF2B5EF4-FFF2-40B4-BE49-F238E27FC236}">
                <a16:creationId xmlns:a16="http://schemas.microsoft.com/office/drawing/2014/main" id="{F2DE9868-E9F6-498D-9246-5A2C2A60C222}"/>
              </a:ext>
            </a:extLst>
          </p:cNvPr>
          <p:cNvSpPr/>
          <p:nvPr/>
        </p:nvSpPr>
        <p:spPr>
          <a:xfrm>
            <a:off x="3527376" y="4833850"/>
            <a:ext cx="4206080" cy="17185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 name="Szövegdoboz 13">
            <a:extLst>
              <a:ext uri="{FF2B5EF4-FFF2-40B4-BE49-F238E27FC236}">
                <a16:creationId xmlns:a16="http://schemas.microsoft.com/office/drawing/2014/main" id="{E6991040-B4E0-48E8-8ABF-24971787413B}"/>
              </a:ext>
            </a:extLst>
          </p:cNvPr>
          <p:cNvSpPr txBox="1"/>
          <p:nvPr/>
        </p:nvSpPr>
        <p:spPr>
          <a:xfrm>
            <a:off x="3602214" y="5508439"/>
            <a:ext cx="1146468" cy="369332"/>
          </a:xfrm>
          <a:prstGeom prst="rect">
            <a:avLst/>
          </a:prstGeom>
          <a:noFill/>
        </p:spPr>
        <p:txBody>
          <a:bodyPr wrap="none" rtlCol="0">
            <a:spAutoFit/>
          </a:bodyPr>
          <a:lstStyle/>
          <a:p>
            <a:r>
              <a:rPr lang="hu-HU" dirty="0"/>
              <a:t>1 db KSZ</a:t>
            </a:r>
          </a:p>
        </p:txBody>
      </p:sp>
      <p:sp>
        <p:nvSpPr>
          <p:cNvPr id="17" name="Szövegdoboz 16">
            <a:extLst>
              <a:ext uri="{FF2B5EF4-FFF2-40B4-BE49-F238E27FC236}">
                <a16:creationId xmlns:a16="http://schemas.microsoft.com/office/drawing/2014/main" id="{1C226F64-2BD8-4C51-AF12-799AAE10D672}"/>
              </a:ext>
            </a:extLst>
          </p:cNvPr>
          <p:cNvSpPr txBox="1"/>
          <p:nvPr/>
        </p:nvSpPr>
        <p:spPr>
          <a:xfrm>
            <a:off x="30684" y="5413930"/>
            <a:ext cx="3496680" cy="646331"/>
          </a:xfrm>
          <a:prstGeom prst="rect">
            <a:avLst/>
          </a:prstGeom>
          <a:noFill/>
        </p:spPr>
        <p:txBody>
          <a:bodyPr wrap="square" rtlCol="0">
            <a:spAutoFit/>
          </a:bodyPr>
          <a:lstStyle/>
          <a:p>
            <a:r>
              <a:rPr lang="hu-HU" dirty="0">
                <a:solidFill>
                  <a:schemeClr val="bg2"/>
                </a:solidFill>
              </a:rPr>
              <a:t>Felmondás: 6 hónapig nem, </a:t>
            </a:r>
            <a:br>
              <a:rPr lang="hu-HU" dirty="0">
                <a:solidFill>
                  <a:schemeClr val="bg2"/>
                </a:solidFill>
              </a:rPr>
            </a:br>
            <a:r>
              <a:rPr lang="hu-HU" dirty="0">
                <a:solidFill>
                  <a:schemeClr val="bg2"/>
                </a:solidFill>
              </a:rPr>
              <a:t>majd 3 hónapos határidővel</a:t>
            </a:r>
          </a:p>
        </p:txBody>
      </p:sp>
      <p:sp>
        <p:nvSpPr>
          <p:cNvPr id="4" name="Dia számának helye 3">
            <a:extLst>
              <a:ext uri="{FF2B5EF4-FFF2-40B4-BE49-F238E27FC236}">
                <a16:creationId xmlns:a16="http://schemas.microsoft.com/office/drawing/2014/main" id="{FA9F9411-A6B6-4557-847D-CB0FE2853DEE}"/>
              </a:ext>
            </a:extLst>
          </p:cNvPr>
          <p:cNvSpPr>
            <a:spLocks noGrp="1"/>
          </p:cNvSpPr>
          <p:nvPr>
            <p:ph type="sldNum" sz="quarter" idx="4"/>
          </p:nvPr>
        </p:nvSpPr>
        <p:spPr/>
        <p:txBody>
          <a:bodyPr/>
          <a:lstStyle/>
          <a:p>
            <a:fld id="{8D20C33D-EA57-4869-B900-AF436949CCB6}" type="slidenum">
              <a:rPr lang="hu-HU" smtClean="0"/>
              <a:pPr/>
              <a:t>13</a:t>
            </a:fld>
            <a:r>
              <a:rPr lang="hu-HU"/>
              <a:t>/19</a:t>
            </a:r>
            <a:endParaRPr lang="hu-HU" dirty="0"/>
          </a:p>
        </p:txBody>
      </p:sp>
    </p:spTree>
    <p:extLst>
      <p:ext uri="{BB962C8B-B14F-4D97-AF65-F5344CB8AC3E}">
        <p14:creationId xmlns:p14="http://schemas.microsoft.com/office/powerpoint/2010/main" val="48129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P spid="5" grpId="0" animBg="1"/>
      <p:bldP spid="7" grpId="0" animBg="1"/>
      <p:bldP spid="12" grpId="0" animBg="1"/>
      <p:bldP spid="12" grpId="1" animBg="1"/>
      <p:bldP spid="13" grpId="0" animBg="1"/>
      <p:bldP spid="14"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02296CD-B864-4300-85F3-BB5B787DFE1E}"/>
              </a:ext>
            </a:extLst>
          </p:cNvPr>
          <p:cNvSpPr>
            <a:spLocks noGrp="1"/>
          </p:cNvSpPr>
          <p:nvPr>
            <p:ph type="title"/>
          </p:nvPr>
        </p:nvSpPr>
        <p:spPr/>
        <p:txBody>
          <a:bodyPr/>
          <a:lstStyle/>
          <a:p>
            <a:r>
              <a:rPr lang="hu-HU" altLang="hu-HU" dirty="0"/>
              <a:t>A jóléti elv a KSZ-ben</a:t>
            </a:r>
            <a:endParaRPr lang="hu-HU" dirty="0"/>
          </a:p>
        </p:txBody>
      </p:sp>
      <p:sp>
        <p:nvSpPr>
          <p:cNvPr id="3" name="Szöveg helye 2">
            <a:extLst>
              <a:ext uri="{FF2B5EF4-FFF2-40B4-BE49-F238E27FC236}">
                <a16:creationId xmlns:a16="http://schemas.microsoft.com/office/drawing/2014/main" id="{32E8DFAD-6E7C-4BEB-8702-5392E828B25D}"/>
              </a:ext>
            </a:extLst>
          </p:cNvPr>
          <p:cNvSpPr>
            <a:spLocks noGrp="1"/>
          </p:cNvSpPr>
          <p:nvPr>
            <p:ph type="body" sz="half" idx="2"/>
          </p:nvPr>
        </p:nvSpPr>
        <p:spPr>
          <a:xfrm>
            <a:off x="251521" y="908720"/>
            <a:ext cx="8859342" cy="5328589"/>
          </a:xfrm>
        </p:spPr>
        <p:txBody>
          <a:bodyPr/>
          <a:lstStyle/>
          <a:p>
            <a:pPr>
              <a:lnSpc>
                <a:spcPct val="90000"/>
              </a:lnSpc>
            </a:pPr>
            <a:r>
              <a:rPr lang="hu-HU" altLang="hu-HU" sz="3200" b="1" dirty="0" err="1"/>
              <a:t>Mt</a:t>
            </a:r>
            <a:r>
              <a:rPr lang="hu-HU" altLang="hu-HU" sz="3200" b="1" dirty="0"/>
              <a:t> (2012. évi I. tv)</a:t>
            </a:r>
          </a:p>
          <a:p>
            <a:pPr marL="914400" lvl="1" indent="-457200">
              <a:lnSpc>
                <a:spcPct val="90000"/>
              </a:lnSpc>
              <a:buFont typeface="Arial" panose="020B0604020202020204" pitchFamily="34" charset="0"/>
              <a:buChar char="•"/>
            </a:pPr>
            <a:r>
              <a:rPr lang="hu-HU" altLang="hu-HU" sz="2800" dirty="0">
                <a:solidFill>
                  <a:schemeClr val="bg2"/>
                </a:solidFill>
              </a:rPr>
              <a:t>külön megjelölt </a:t>
            </a:r>
            <a:r>
              <a:rPr lang="hu-HU" altLang="hu-HU" sz="2800" b="1" dirty="0" err="1">
                <a:solidFill>
                  <a:schemeClr val="bg2"/>
                </a:solidFill>
              </a:rPr>
              <a:t>kogens</a:t>
            </a:r>
            <a:r>
              <a:rPr lang="hu-HU" altLang="hu-HU" sz="2800" dirty="0">
                <a:solidFill>
                  <a:schemeClr val="bg2"/>
                </a:solidFill>
              </a:rPr>
              <a:t> szabályok</a:t>
            </a:r>
          </a:p>
          <a:p>
            <a:pPr marL="914400" lvl="1" indent="-457200">
              <a:lnSpc>
                <a:spcPct val="90000"/>
              </a:lnSpc>
              <a:buFont typeface="Arial" panose="020B0604020202020204" pitchFamily="34" charset="0"/>
              <a:buChar char="•"/>
            </a:pPr>
            <a:r>
              <a:rPr lang="hu-HU" altLang="hu-HU" sz="2800" dirty="0">
                <a:solidFill>
                  <a:schemeClr val="bg2"/>
                </a:solidFill>
              </a:rPr>
              <a:t>külön megjelölt szabályoktól </a:t>
            </a:r>
            <a:r>
              <a:rPr lang="hu-HU" altLang="hu-HU" sz="2800" b="1" dirty="0">
                <a:solidFill>
                  <a:schemeClr val="bg2"/>
                </a:solidFill>
              </a:rPr>
              <a:t>csak a MV javára </a:t>
            </a:r>
            <a:r>
              <a:rPr lang="hu-HU" altLang="hu-HU" sz="2800" dirty="0">
                <a:solidFill>
                  <a:schemeClr val="bg2"/>
                </a:solidFill>
              </a:rPr>
              <a:t>lehet eltérni</a:t>
            </a:r>
          </a:p>
          <a:p>
            <a:pPr marL="914400" lvl="1" indent="-457200">
              <a:lnSpc>
                <a:spcPct val="90000"/>
              </a:lnSpc>
              <a:buFont typeface="Arial" panose="020B0604020202020204" pitchFamily="34" charset="0"/>
              <a:buChar char="•"/>
            </a:pPr>
            <a:r>
              <a:rPr lang="hu-HU" altLang="hu-HU" sz="2800" b="1" dirty="0">
                <a:solidFill>
                  <a:schemeClr val="bg2"/>
                </a:solidFill>
              </a:rPr>
              <a:t>eltérő megállapodást </a:t>
            </a:r>
            <a:r>
              <a:rPr lang="hu-HU" altLang="hu-HU" sz="2800" dirty="0">
                <a:solidFill>
                  <a:schemeClr val="bg2"/>
                </a:solidFill>
              </a:rPr>
              <a:t>(KSZ, MSZ) lehetővé tévő szabályok </a:t>
            </a:r>
          </a:p>
          <a:p>
            <a:pPr marL="358775" lvl="1">
              <a:spcBef>
                <a:spcPts val="1800"/>
              </a:spcBef>
            </a:pPr>
            <a:r>
              <a:rPr lang="hu-HU" altLang="hu-HU" sz="2800" dirty="0">
                <a:solidFill>
                  <a:schemeClr val="bg2"/>
                </a:solidFill>
              </a:rPr>
              <a:t>Általános felhatalmazás: a KSZ – eltérő rendelkezés hiányában – a II. (</a:t>
            </a:r>
            <a:r>
              <a:rPr lang="hu-HU" altLang="hu-HU" sz="2800" b="1" dirty="0">
                <a:solidFill>
                  <a:schemeClr val="bg2"/>
                </a:solidFill>
              </a:rPr>
              <a:t>munkaviszony</a:t>
            </a:r>
            <a:r>
              <a:rPr lang="hu-HU" altLang="hu-HU" sz="2800" dirty="0">
                <a:solidFill>
                  <a:schemeClr val="bg2"/>
                </a:solidFill>
              </a:rPr>
              <a:t>) és III. részben (</a:t>
            </a:r>
            <a:r>
              <a:rPr lang="hu-HU" altLang="hu-HU" sz="2800" b="1" dirty="0">
                <a:solidFill>
                  <a:schemeClr val="bg2"/>
                </a:solidFill>
              </a:rPr>
              <a:t>munkaügyi kapcsolatok</a:t>
            </a:r>
            <a:r>
              <a:rPr lang="hu-HU" altLang="hu-HU" sz="2800" dirty="0">
                <a:solidFill>
                  <a:schemeClr val="bg2"/>
                </a:solidFill>
              </a:rPr>
              <a:t>) foglaltaktól eltérhet</a:t>
            </a:r>
          </a:p>
          <a:p>
            <a:pPr marL="358775" lvl="1">
              <a:lnSpc>
                <a:spcPct val="90000"/>
              </a:lnSpc>
            </a:pPr>
            <a:r>
              <a:rPr lang="hu-HU" altLang="hu-HU" sz="2800" dirty="0">
                <a:solidFill>
                  <a:schemeClr val="bg2"/>
                </a:solidFill>
              </a:rPr>
              <a:t>A szűkebb hatályú KSZ az általánostól – ennek eltérő rendelkezése hiányában – csak a MV javára térhet el</a:t>
            </a:r>
          </a:p>
          <a:p>
            <a:endParaRPr lang="hu-HU" dirty="0"/>
          </a:p>
        </p:txBody>
      </p:sp>
      <p:sp>
        <p:nvSpPr>
          <p:cNvPr id="4" name="Dia számának helye 3">
            <a:extLst>
              <a:ext uri="{FF2B5EF4-FFF2-40B4-BE49-F238E27FC236}">
                <a16:creationId xmlns:a16="http://schemas.microsoft.com/office/drawing/2014/main" id="{CD489EE7-F47D-45A0-9C84-3473EC997446}"/>
              </a:ext>
            </a:extLst>
          </p:cNvPr>
          <p:cNvSpPr>
            <a:spLocks noGrp="1"/>
          </p:cNvSpPr>
          <p:nvPr>
            <p:ph type="sldNum" sz="quarter" idx="4"/>
          </p:nvPr>
        </p:nvSpPr>
        <p:spPr/>
        <p:txBody>
          <a:bodyPr/>
          <a:lstStyle/>
          <a:p>
            <a:fld id="{8D20C33D-EA57-4869-B900-AF436949CCB6}" type="slidenum">
              <a:rPr lang="hu-HU" smtClean="0"/>
              <a:pPr/>
              <a:t>14</a:t>
            </a:fld>
            <a:r>
              <a:rPr lang="hu-HU"/>
              <a:t>/19</a:t>
            </a:r>
            <a:endParaRPr lang="hu-HU" dirty="0"/>
          </a:p>
        </p:txBody>
      </p:sp>
    </p:spTree>
    <p:extLst>
      <p:ext uri="{BB962C8B-B14F-4D97-AF65-F5344CB8AC3E}">
        <p14:creationId xmlns:p14="http://schemas.microsoft.com/office/powerpoint/2010/main" val="149181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D4A7038-C155-4364-8C2E-607CDD314AA9}"/>
              </a:ext>
            </a:extLst>
          </p:cNvPr>
          <p:cNvSpPr>
            <a:spLocks noGrp="1"/>
          </p:cNvSpPr>
          <p:nvPr>
            <p:ph type="title"/>
          </p:nvPr>
        </p:nvSpPr>
        <p:spPr/>
        <p:txBody>
          <a:bodyPr/>
          <a:lstStyle/>
          <a:p>
            <a:endParaRPr lang="hu-HU"/>
          </a:p>
        </p:txBody>
      </p:sp>
      <p:sp>
        <p:nvSpPr>
          <p:cNvPr id="5" name="Szöveg helye 5">
            <a:extLst>
              <a:ext uri="{FF2B5EF4-FFF2-40B4-BE49-F238E27FC236}">
                <a16:creationId xmlns:a16="http://schemas.microsoft.com/office/drawing/2014/main" id="{7AE0A581-C37F-4226-9254-759F79DF9932}"/>
              </a:ext>
            </a:extLst>
          </p:cNvPr>
          <p:cNvSpPr txBox="1">
            <a:spLocks/>
          </p:cNvSpPr>
          <p:nvPr/>
        </p:nvSpPr>
        <p:spPr>
          <a:xfrm>
            <a:off x="722313" y="2906713"/>
            <a:ext cx="7772400" cy="15001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hu-HU" sz="4000" b="1">
                <a:solidFill>
                  <a:schemeClr val="bg2"/>
                </a:solidFill>
              </a:rPr>
              <a:t>(3) A kollektív tárgyalás</a:t>
            </a:r>
            <a:endParaRPr lang="hu-HU" sz="4000" b="1" dirty="0">
              <a:solidFill>
                <a:schemeClr val="bg2"/>
              </a:solidFill>
            </a:endParaRPr>
          </a:p>
        </p:txBody>
      </p:sp>
      <p:pic>
        <p:nvPicPr>
          <p:cNvPr id="6" name="Kép 5">
            <a:extLst>
              <a:ext uri="{FF2B5EF4-FFF2-40B4-BE49-F238E27FC236}">
                <a16:creationId xmlns:a16="http://schemas.microsoft.com/office/drawing/2014/main" id="{C6CF43AE-3552-4F48-8087-CD913188F56D}"/>
              </a:ext>
            </a:extLst>
          </p:cNvPr>
          <p:cNvPicPr>
            <a:picLocks noChangeAspect="1"/>
          </p:cNvPicPr>
          <p:nvPr/>
        </p:nvPicPr>
        <p:blipFill>
          <a:blip r:embed="rId2"/>
          <a:stretch>
            <a:fillRect/>
          </a:stretch>
        </p:blipFill>
        <p:spPr>
          <a:xfrm>
            <a:off x="14486" y="3717032"/>
            <a:ext cx="4495882" cy="2783165"/>
          </a:xfrm>
          <a:prstGeom prst="rect">
            <a:avLst/>
          </a:prstGeom>
        </p:spPr>
      </p:pic>
      <p:sp>
        <p:nvSpPr>
          <p:cNvPr id="4" name="Dia számának helye 3">
            <a:extLst>
              <a:ext uri="{FF2B5EF4-FFF2-40B4-BE49-F238E27FC236}">
                <a16:creationId xmlns:a16="http://schemas.microsoft.com/office/drawing/2014/main" id="{4134A120-05ED-4117-85B4-F5E500543B92}"/>
              </a:ext>
            </a:extLst>
          </p:cNvPr>
          <p:cNvSpPr>
            <a:spLocks noGrp="1"/>
          </p:cNvSpPr>
          <p:nvPr>
            <p:ph type="sldNum" sz="quarter" idx="4"/>
          </p:nvPr>
        </p:nvSpPr>
        <p:spPr/>
        <p:txBody>
          <a:bodyPr/>
          <a:lstStyle/>
          <a:p>
            <a:fld id="{8D20C33D-EA57-4869-B900-AF436949CCB6}" type="slidenum">
              <a:rPr lang="hu-HU" smtClean="0"/>
              <a:pPr/>
              <a:t>15</a:t>
            </a:fld>
            <a:r>
              <a:rPr lang="hu-HU"/>
              <a:t>/19</a:t>
            </a:r>
            <a:endParaRPr lang="hu-HU" dirty="0"/>
          </a:p>
        </p:txBody>
      </p:sp>
    </p:spTree>
    <p:extLst>
      <p:ext uri="{BB962C8B-B14F-4D97-AF65-F5344CB8AC3E}">
        <p14:creationId xmlns:p14="http://schemas.microsoft.com/office/powerpoint/2010/main" val="4021676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29E93C3-3339-4DE9-885C-4AEE50FE481E}"/>
              </a:ext>
            </a:extLst>
          </p:cNvPr>
          <p:cNvSpPr>
            <a:spLocks noGrp="1"/>
          </p:cNvSpPr>
          <p:nvPr>
            <p:ph type="title"/>
          </p:nvPr>
        </p:nvSpPr>
        <p:spPr/>
        <p:txBody>
          <a:bodyPr/>
          <a:lstStyle/>
          <a:p>
            <a:r>
              <a:rPr lang="hu-HU" altLang="hu-HU" dirty="0"/>
              <a:t>A kollektív tárgyalások alap-sémája</a:t>
            </a:r>
            <a:endParaRPr lang="hu-HU" dirty="0"/>
          </a:p>
        </p:txBody>
      </p:sp>
      <p:sp>
        <p:nvSpPr>
          <p:cNvPr id="5" name="Rectangle 3">
            <a:extLst>
              <a:ext uri="{FF2B5EF4-FFF2-40B4-BE49-F238E27FC236}">
                <a16:creationId xmlns:a16="http://schemas.microsoft.com/office/drawing/2014/main" id="{B66D48FD-825D-4831-87C8-B86D123D9FCA}"/>
              </a:ext>
            </a:extLst>
          </p:cNvPr>
          <p:cNvSpPr>
            <a:spLocks noChangeArrowheads="1"/>
          </p:cNvSpPr>
          <p:nvPr/>
        </p:nvSpPr>
        <p:spPr bwMode="auto">
          <a:xfrm>
            <a:off x="3276600" y="1412875"/>
            <a:ext cx="2362200" cy="614363"/>
          </a:xfrm>
          <a:prstGeom prst="rect">
            <a:avLst/>
          </a:prstGeom>
          <a:solidFill>
            <a:schemeClr val="accent1"/>
          </a:solidFill>
          <a:ln w="57150">
            <a:solidFill>
              <a:srgbClr val="00016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p>
            <a:pPr algn="ctr">
              <a:spcBef>
                <a:spcPts val="600"/>
              </a:spcBef>
            </a:pPr>
            <a:r>
              <a:rPr lang="hu-HU" altLang="hu-HU" sz="2800" b="1">
                <a:solidFill>
                  <a:schemeClr val="bg1"/>
                </a:solidFill>
                <a:latin typeface="Times New Roman" pitchFamily="18" charset="0"/>
              </a:rPr>
              <a:t>Előkészítés</a:t>
            </a:r>
          </a:p>
        </p:txBody>
      </p:sp>
      <p:sp>
        <p:nvSpPr>
          <p:cNvPr id="6" name="Rectangle 4">
            <a:extLst>
              <a:ext uri="{FF2B5EF4-FFF2-40B4-BE49-F238E27FC236}">
                <a16:creationId xmlns:a16="http://schemas.microsoft.com/office/drawing/2014/main" id="{5AC961AE-1309-4D7B-9B99-E5A594D3509D}"/>
              </a:ext>
            </a:extLst>
          </p:cNvPr>
          <p:cNvSpPr>
            <a:spLocks noChangeArrowheads="1"/>
          </p:cNvSpPr>
          <p:nvPr/>
        </p:nvSpPr>
        <p:spPr bwMode="auto">
          <a:xfrm>
            <a:off x="3276600" y="2420938"/>
            <a:ext cx="2362200" cy="595312"/>
          </a:xfrm>
          <a:prstGeom prst="rect">
            <a:avLst/>
          </a:prstGeom>
          <a:solidFill>
            <a:schemeClr val="accent1"/>
          </a:solidFill>
          <a:ln w="57150">
            <a:solidFill>
              <a:srgbClr val="00016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p>
            <a:pPr algn="ctr">
              <a:spcBef>
                <a:spcPts val="600"/>
              </a:spcBef>
            </a:pPr>
            <a:r>
              <a:rPr lang="hu-HU" altLang="hu-HU" sz="2800" b="1">
                <a:solidFill>
                  <a:schemeClr val="bg1"/>
                </a:solidFill>
                <a:latin typeface="Times New Roman" pitchFamily="18" charset="0"/>
              </a:rPr>
              <a:t>Tárgyalás</a:t>
            </a:r>
            <a:endParaRPr lang="hu-HU" altLang="hu-HU" sz="2800">
              <a:solidFill>
                <a:schemeClr val="bg1"/>
              </a:solidFill>
              <a:latin typeface="Times New Roman" pitchFamily="18" charset="0"/>
            </a:endParaRPr>
          </a:p>
        </p:txBody>
      </p:sp>
      <p:sp>
        <p:nvSpPr>
          <p:cNvPr id="7" name="Rectangle 5">
            <a:extLst>
              <a:ext uri="{FF2B5EF4-FFF2-40B4-BE49-F238E27FC236}">
                <a16:creationId xmlns:a16="http://schemas.microsoft.com/office/drawing/2014/main" id="{ECAEC234-CBEF-4E44-BF70-F586F4692A4E}"/>
              </a:ext>
            </a:extLst>
          </p:cNvPr>
          <p:cNvSpPr>
            <a:spLocks noChangeArrowheads="1"/>
          </p:cNvSpPr>
          <p:nvPr/>
        </p:nvSpPr>
        <p:spPr bwMode="auto">
          <a:xfrm>
            <a:off x="4932363" y="3357563"/>
            <a:ext cx="3311525" cy="647700"/>
          </a:xfrm>
          <a:prstGeom prst="rect">
            <a:avLst/>
          </a:prstGeom>
          <a:solidFill>
            <a:schemeClr val="accent1"/>
          </a:solidFill>
          <a:ln w="57150">
            <a:solidFill>
              <a:srgbClr val="00016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hu-HU" altLang="hu-HU" b="1">
                <a:solidFill>
                  <a:schemeClr val="bg1"/>
                </a:solidFill>
                <a:latin typeface="Times New Roman" pitchFamily="18" charset="0"/>
              </a:rPr>
              <a:t>az álláspontok, erőviszonyok, mozgástér tisztázása</a:t>
            </a:r>
          </a:p>
        </p:txBody>
      </p:sp>
      <p:sp>
        <p:nvSpPr>
          <p:cNvPr id="8" name="Rectangle 6">
            <a:extLst>
              <a:ext uri="{FF2B5EF4-FFF2-40B4-BE49-F238E27FC236}">
                <a16:creationId xmlns:a16="http://schemas.microsoft.com/office/drawing/2014/main" id="{6DA139F1-B35A-4620-B763-D169B7F8046E}"/>
              </a:ext>
            </a:extLst>
          </p:cNvPr>
          <p:cNvSpPr>
            <a:spLocks noChangeArrowheads="1"/>
          </p:cNvSpPr>
          <p:nvPr/>
        </p:nvSpPr>
        <p:spPr bwMode="auto">
          <a:xfrm>
            <a:off x="4932363" y="4365625"/>
            <a:ext cx="3313112" cy="647700"/>
          </a:xfrm>
          <a:prstGeom prst="rect">
            <a:avLst/>
          </a:prstGeom>
          <a:solidFill>
            <a:schemeClr val="accent1"/>
          </a:solidFill>
          <a:ln w="57150">
            <a:solidFill>
              <a:srgbClr val="00016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a:r>
              <a:rPr lang="hu-HU" altLang="hu-HU" b="1">
                <a:solidFill>
                  <a:schemeClr val="bg1"/>
                </a:solidFill>
                <a:latin typeface="Times New Roman" pitchFamily="18" charset="0"/>
              </a:rPr>
              <a:t>a kölcsönösen elfogadható megállapodási pont megtalálása</a:t>
            </a:r>
          </a:p>
        </p:txBody>
      </p:sp>
      <p:sp>
        <p:nvSpPr>
          <p:cNvPr id="9" name="Rectangle 7">
            <a:extLst>
              <a:ext uri="{FF2B5EF4-FFF2-40B4-BE49-F238E27FC236}">
                <a16:creationId xmlns:a16="http://schemas.microsoft.com/office/drawing/2014/main" id="{D0A2C761-8475-4773-863D-C662F04ECD03}"/>
              </a:ext>
            </a:extLst>
          </p:cNvPr>
          <p:cNvSpPr>
            <a:spLocks noChangeArrowheads="1"/>
          </p:cNvSpPr>
          <p:nvPr/>
        </p:nvSpPr>
        <p:spPr bwMode="auto">
          <a:xfrm>
            <a:off x="3203575" y="5300663"/>
            <a:ext cx="2447925" cy="647700"/>
          </a:xfrm>
          <a:prstGeom prst="rect">
            <a:avLst/>
          </a:prstGeom>
          <a:solidFill>
            <a:schemeClr val="accent1"/>
          </a:solidFill>
          <a:ln w="57150">
            <a:solidFill>
              <a:srgbClr val="00016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p>
            <a:pPr algn="ctr">
              <a:spcBef>
                <a:spcPts val="600"/>
              </a:spcBef>
            </a:pPr>
            <a:r>
              <a:rPr lang="hu-HU" altLang="hu-HU" sz="2800" b="1">
                <a:solidFill>
                  <a:schemeClr val="bg1"/>
                </a:solidFill>
                <a:latin typeface="Times New Roman" pitchFamily="18" charset="0"/>
              </a:rPr>
              <a:t>Megállapodás</a:t>
            </a:r>
            <a:endParaRPr lang="hu-HU" altLang="hu-HU" sz="2800">
              <a:solidFill>
                <a:schemeClr val="bg1"/>
              </a:solidFill>
              <a:latin typeface="Times New Roman" pitchFamily="18" charset="0"/>
            </a:endParaRPr>
          </a:p>
        </p:txBody>
      </p:sp>
      <p:sp>
        <p:nvSpPr>
          <p:cNvPr id="10" name="Line 8">
            <a:extLst>
              <a:ext uri="{FF2B5EF4-FFF2-40B4-BE49-F238E27FC236}">
                <a16:creationId xmlns:a16="http://schemas.microsoft.com/office/drawing/2014/main" id="{6B678350-F9CF-466D-B68D-9159E19B521C}"/>
              </a:ext>
            </a:extLst>
          </p:cNvPr>
          <p:cNvSpPr>
            <a:spLocks noChangeShapeType="1"/>
          </p:cNvSpPr>
          <p:nvPr/>
        </p:nvSpPr>
        <p:spPr bwMode="auto">
          <a:xfrm>
            <a:off x="4556125" y="2001838"/>
            <a:ext cx="0" cy="419100"/>
          </a:xfrm>
          <a:prstGeom prst="line">
            <a:avLst/>
          </a:prstGeom>
          <a:noFill/>
          <a:ln w="38100">
            <a:solidFill>
              <a:srgbClr val="000168"/>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11" name="Line 9">
            <a:extLst>
              <a:ext uri="{FF2B5EF4-FFF2-40B4-BE49-F238E27FC236}">
                <a16:creationId xmlns:a16="http://schemas.microsoft.com/office/drawing/2014/main" id="{29A09E18-3703-4133-83E4-81FA9FBD6398}"/>
              </a:ext>
            </a:extLst>
          </p:cNvPr>
          <p:cNvSpPr>
            <a:spLocks noChangeShapeType="1"/>
          </p:cNvSpPr>
          <p:nvPr/>
        </p:nvSpPr>
        <p:spPr bwMode="auto">
          <a:xfrm>
            <a:off x="4572000" y="2997200"/>
            <a:ext cx="0" cy="2303463"/>
          </a:xfrm>
          <a:prstGeom prst="line">
            <a:avLst/>
          </a:prstGeom>
          <a:noFill/>
          <a:ln w="38100">
            <a:solidFill>
              <a:srgbClr val="000168"/>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12" name="Line 10">
            <a:extLst>
              <a:ext uri="{FF2B5EF4-FFF2-40B4-BE49-F238E27FC236}">
                <a16:creationId xmlns:a16="http://schemas.microsoft.com/office/drawing/2014/main" id="{B4D1E922-2EA7-421B-80CF-A6E5A094A289}"/>
              </a:ext>
            </a:extLst>
          </p:cNvPr>
          <p:cNvSpPr>
            <a:spLocks noChangeShapeType="1"/>
          </p:cNvSpPr>
          <p:nvPr/>
        </p:nvSpPr>
        <p:spPr bwMode="auto">
          <a:xfrm>
            <a:off x="5292725" y="3068638"/>
            <a:ext cx="0" cy="288925"/>
          </a:xfrm>
          <a:prstGeom prst="line">
            <a:avLst/>
          </a:prstGeom>
          <a:noFill/>
          <a:ln w="38100">
            <a:solidFill>
              <a:srgbClr val="000168"/>
            </a:solidFill>
            <a:prstDash val="sysDash"/>
            <a:round/>
            <a:headEnd type="none" w="lg"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13" name="Line 11">
            <a:extLst>
              <a:ext uri="{FF2B5EF4-FFF2-40B4-BE49-F238E27FC236}">
                <a16:creationId xmlns:a16="http://schemas.microsoft.com/office/drawing/2014/main" id="{EF69D691-7C7C-4B99-B505-4A877C830C55}"/>
              </a:ext>
            </a:extLst>
          </p:cNvPr>
          <p:cNvSpPr>
            <a:spLocks noChangeShapeType="1"/>
          </p:cNvSpPr>
          <p:nvPr/>
        </p:nvSpPr>
        <p:spPr bwMode="auto">
          <a:xfrm>
            <a:off x="5292725" y="4005263"/>
            <a:ext cx="1588" cy="290512"/>
          </a:xfrm>
          <a:prstGeom prst="line">
            <a:avLst/>
          </a:prstGeom>
          <a:noFill/>
          <a:ln w="38100">
            <a:solidFill>
              <a:srgbClr val="000168"/>
            </a:solidFill>
            <a:prstDash val="sysDash"/>
            <a:round/>
            <a:headEnd type="none" w="lg"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14" name="Line 12">
            <a:extLst>
              <a:ext uri="{FF2B5EF4-FFF2-40B4-BE49-F238E27FC236}">
                <a16:creationId xmlns:a16="http://schemas.microsoft.com/office/drawing/2014/main" id="{345CF575-C7D9-4300-AE1B-A6C800BD3F15}"/>
              </a:ext>
            </a:extLst>
          </p:cNvPr>
          <p:cNvSpPr>
            <a:spLocks noChangeShapeType="1"/>
          </p:cNvSpPr>
          <p:nvPr/>
        </p:nvSpPr>
        <p:spPr bwMode="auto">
          <a:xfrm>
            <a:off x="5292725" y="5013325"/>
            <a:ext cx="0" cy="288925"/>
          </a:xfrm>
          <a:prstGeom prst="line">
            <a:avLst/>
          </a:prstGeom>
          <a:noFill/>
          <a:ln w="38100">
            <a:solidFill>
              <a:srgbClr val="000168"/>
            </a:solidFill>
            <a:prstDash val="sysDash"/>
            <a:round/>
            <a:headEnd type="none" w="lg"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15" name="Ellipszis 14">
            <a:extLst>
              <a:ext uri="{FF2B5EF4-FFF2-40B4-BE49-F238E27FC236}">
                <a16:creationId xmlns:a16="http://schemas.microsoft.com/office/drawing/2014/main" id="{DA1D87B6-7B93-4B2F-91B6-94B091F3FB64}"/>
              </a:ext>
            </a:extLst>
          </p:cNvPr>
          <p:cNvSpPr/>
          <p:nvPr/>
        </p:nvSpPr>
        <p:spPr>
          <a:xfrm>
            <a:off x="274642" y="1202640"/>
            <a:ext cx="2362196" cy="100806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Partner-kapcsolatok</a:t>
            </a:r>
          </a:p>
        </p:txBody>
      </p:sp>
      <p:sp>
        <p:nvSpPr>
          <p:cNvPr id="16" name="Ellipszis 15">
            <a:extLst>
              <a:ext uri="{FF2B5EF4-FFF2-40B4-BE49-F238E27FC236}">
                <a16:creationId xmlns:a16="http://schemas.microsoft.com/office/drawing/2014/main" id="{635333F9-BC24-4681-B963-CD975489D18A}"/>
              </a:ext>
            </a:extLst>
          </p:cNvPr>
          <p:cNvSpPr/>
          <p:nvPr/>
        </p:nvSpPr>
        <p:spPr>
          <a:xfrm>
            <a:off x="6084168" y="1216024"/>
            <a:ext cx="2362196" cy="100806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Megegyezési szándék</a:t>
            </a:r>
          </a:p>
        </p:txBody>
      </p:sp>
      <p:sp>
        <p:nvSpPr>
          <p:cNvPr id="17" name="Ellipszis 16">
            <a:extLst>
              <a:ext uri="{FF2B5EF4-FFF2-40B4-BE49-F238E27FC236}">
                <a16:creationId xmlns:a16="http://schemas.microsoft.com/office/drawing/2014/main" id="{C09733B1-015A-4218-960E-AFC15FF0D65E}"/>
              </a:ext>
            </a:extLst>
          </p:cNvPr>
          <p:cNvSpPr/>
          <p:nvPr/>
        </p:nvSpPr>
        <p:spPr>
          <a:xfrm>
            <a:off x="272410" y="2790728"/>
            <a:ext cx="2497157" cy="100806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Kompr., </a:t>
            </a:r>
            <a:r>
              <a:rPr lang="hu-HU" dirty="0" err="1"/>
              <a:t>konsz</a:t>
            </a:r>
            <a:r>
              <a:rPr lang="hu-HU" dirty="0"/>
              <a:t>. készség</a:t>
            </a:r>
          </a:p>
        </p:txBody>
      </p:sp>
      <p:sp>
        <p:nvSpPr>
          <p:cNvPr id="18" name="Ellipszis 17">
            <a:extLst>
              <a:ext uri="{FF2B5EF4-FFF2-40B4-BE49-F238E27FC236}">
                <a16:creationId xmlns:a16="http://schemas.microsoft.com/office/drawing/2014/main" id="{1E3F7C6A-F29E-43B3-AF4F-C281C7FDB39C}"/>
              </a:ext>
            </a:extLst>
          </p:cNvPr>
          <p:cNvSpPr/>
          <p:nvPr/>
        </p:nvSpPr>
        <p:spPr>
          <a:xfrm>
            <a:off x="268268" y="4378816"/>
            <a:ext cx="2497157" cy="100806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Kölcs</a:t>
            </a:r>
            <a:r>
              <a:rPr lang="hu-HU" dirty="0"/>
              <a:t>. bizalom, hitelesség</a:t>
            </a:r>
          </a:p>
        </p:txBody>
      </p:sp>
      <p:sp>
        <p:nvSpPr>
          <p:cNvPr id="4" name="Dia számának helye 3">
            <a:extLst>
              <a:ext uri="{FF2B5EF4-FFF2-40B4-BE49-F238E27FC236}">
                <a16:creationId xmlns:a16="http://schemas.microsoft.com/office/drawing/2014/main" id="{7751D0BD-CF12-4830-9C5E-04343A6E0233}"/>
              </a:ext>
            </a:extLst>
          </p:cNvPr>
          <p:cNvSpPr>
            <a:spLocks noGrp="1"/>
          </p:cNvSpPr>
          <p:nvPr>
            <p:ph type="sldNum" sz="quarter" idx="4"/>
          </p:nvPr>
        </p:nvSpPr>
        <p:spPr/>
        <p:txBody>
          <a:bodyPr/>
          <a:lstStyle/>
          <a:p>
            <a:fld id="{8D20C33D-EA57-4869-B900-AF436949CCB6}" type="slidenum">
              <a:rPr lang="hu-HU" smtClean="0"/>
              <a:pPr/>
              <a:t>16</a:t>
            </a:fld>
            <a:r>
              <a:rPr lang="hu-HU"/>
              <a:t>/19</a:t>
            </a:r>
            <a:endParaRPr lang="hu-HU" dirty="0"/>
          </a:p>
        </p:txBody>
      </p:sp>
    </p:spTree>
    <p:extLst>
      <p:ext uri="{BB962C8B-B14F-4D97-AF65-F5344CB8AC3E}">
        <p14:creationId xmlns:p14="http://schemas.microsoft.com/office/powerpoint/2010/main" val="382191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91FAD7B-FB00-40AF-817E-959A44ACE471}"/>
              </a:ext>
            </a:extLst>
          </p:cNvPr>
          <p:cNvSpPr>
            <a:spLocks noGrp="1"/>
          </p:cNvSpPr>
          <p:nvPr>
            <p:ph type="title"/>
          </p:nvPr>
        </p:nvSpPr>
        <p:spPr/>
        <p:txBody>
          <a:bodyPr/>
          <a:lstStyle/>
          <a:p>
            <a:r>
              <a:rPr lang="hu-HU" altLang="hu-HU" dirty="0">
                <a:effectLst>
                  <a:outerShdw blurRad="38100" dist="38100" dir="2700000" algn="tl">
                    <a:srgbClr val="C0C0C0"/>
                  </a:outerShdw>
                </a:effectLst>
              </a:rPr>
              <a:t>A tárgyalás teljes folyamata</a:t>
            </a:r>
            <a:endParaRPr lang="hu-HU" dirty="0"/>
          </a:p>
        </p:txBody>
      </p:sp>
      <p:sp>
        <p:nvSpPr>
          <p:cNvPr id="5" name="Rectangle 3">
            <a:extLst>
              <a:ext uri="{FF2B5EF4-FFF2-40B4-BE49-F238E27FC236}">
                <a16:creationId xmlns:a16="http://schemas.microsoft.com/office/drawing/2014/main" id="{DDEE8E00-948D-47E1-AF93-00C6C1BBF3E6}"/>
              </a:ext>
            </a:extLst>
          </p:cNvPr>
          <p:cNvSpPr>
            <a:spLocks noChangeArrowheads="1"/>
          </p:cNvSpPr>
          <p:nvPr/>
        </p:nvSpPr>
        <p:spPr bwMode="auto">
          <a:xfrm>
            <a:off x="2484438" y="1489075"/>
            <a:ext cx="2159000" cy="387350"/>
          </a:xfrm>
          <a:prstGeom prst="rect">
            <a:avLst/>
          </a:prstGeom>
          <a:solidFill>
            <a:schemeClr val="accent1"/>
          </a:solidFill>
          <a:ln w="38100">
            <a:solidFill>
              <a:srgbClr val="00016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algn="ctr" eaLnBrk="1" hangingPunct="1">
              <a:spcBef>
                <a:spcPts val="600"/>
              </a:spcBef>
            </a:pPr>
            <a:r>
              <a:rPr lang="hu-HU" altLang="hu-HU" b="1">
                <a:solidFill>
                  <a:schemeClr val="bg1"/>
                </a:solidFill>
                <a:latin typeface="Times New Roman" pitchFamily="18" charset="0"/>
              </a:rPr>
              <a:t>környezeti szituáció</a:t>
            </a:r>
            <a:endParaRPr lang="hu-HU" altLang="hu-HU">
              <a:solidFill>
                <a:schemeClr val="bg1"/>
              </a:solidFill>
              <a:latin typeface="Times New Roman" pitchFamily="18" charset="0"/>
            </a:endParaRPr>
          </a:p>
        </p:txBody>
      </p:sp>
      <p:sp>
        <p:nvSpPr>
          <p:cNvPr id="6" name="Rectangle 4">
            <a:extLst>
              <a:ext uri="{FF2B5EF4-FFF2-40B4-BE49-F238E27FC236}">
                <a16:creationId xmlns:a16="http://schemas.microsoft.com/office/drawing/2014/main" id="{27D9D538-5706-4B19-8188-883152198FB1}"/>
              </a:ext>
            </a:extLst>
          </p:cNvPr>
          <p:cNvSpPr>
            <a:spLocks noChangeArrowheads="1"/>
          </p:cNvSpPr>
          <p:nvPr/>
        </p:nvSpPr>
        <p:spPr bwMode="auto">
          <a:xfrm>
            <a:off x="5216525" y="1489075"/>
            <a:ext cx="2163763" cy="387350"/>
          </a:xfrm>
          <a:prstGeom prst="rect">
            <a:avLst/>
          </a:prstGeom>
          <a:solidFill>
            <a:schemeClr val="accent1"/>
          </a:solidFill>
          <a:ln w="38100">
            <a:solidFill>
              <a:srgbClr val="00016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algn="ctr" eaLnBrk="1" hangingPunct="1">
              <a:spcBef>
                <a:spcPts val="600"/>
              </a:spcBef>
            </a:pPr>
            <a:r>
              <a:rPr lang="hu-HU" altLang="hu-HU" b="1">
                <a:solidFill>
                  <a:schemeClr val="bg1"/>
                </a:solidFill>
                <a:latin typeface="Times New Roman" pitchFamily="18" charset="0"/>
              </a:rPr>
              <a:t>a tárgyaló felek</a:t>
            </a:r>
            <a:endParaRPr lang="hu-HU" altLang="hu-HU">
              <a:solidFill>
                <a:schemeClr val="bg1"/>
              </a:solidFill>
              <a:latin typeface="Times New Roman" pitchFamily="18" charset="0"/>
            </a:endParaRPr>
          </a:p>
        </p:txBody>
      </p:sp>
      <p:sp>
        <p:nvSpPr>
          <p:cNvPr id="7" name="Line 5">
            <a:extLst>
              <a:ext uri="{FF2B5EF4-FFF2-40B4-BE49-F238E27FC236}">
                <a16:creationId xmlns:a16="http://schemas.microsoft.com/office/drawing/2014/main" id="{A578A6C2-3BD1-4C18-94A7-D249F04C59D5}"/>
              </a:ext>
            </a:extLst>
          </p:cNvPr>
          <p:cNvSpPr>
            <a:spLocks noChangeShapeType="1"/>
          </p:cNvSpPr>
          <p:nvPr/>
        </p:nvSpPr>
        <p:spPr bwMode="auto">
          <a:xfrm flipH="1">
            <a:off x="4641850" y="1706563"/>
            <a:ext cx="574675" cy="0"/>
          </a:xfrm>
          <a:prstGeom prst="line">
            <a:avLst/>
          </a:prstGeom>
          <a:noFill/>
          <a:ln w="38100">
            <a:solidFill>
              <a:srgbClr val="00016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8" name="Rectangle 6">
            <a:extLst>
              <a:ext uri="{FF2B5EF4-FFF2-40B4-BE49-F238E27FC236}">
                <a16:creationId xmlns:a16="http://schemas.microsoft.com/office/drawing/2014/main" id="{D502416B-DD3E-49AC-8EF1-9FC1FB20D2E0}"/>
              </a:ext>
            </a:extLst>
          </p:cNvPr>
          <p:cNvSpPr>
            <a:spLocks noChangeArrowheads="1"/>
          </p:cNvSpPr>
          <p:nvPr/>
        </p:nvSpPr>
        <p:spPr bwMode="auto">
          <a:xfrm>
            <a:off x="3419475" y="2133600"/>
            <a:ext cx="2952750" cy="358775"/>
          </a:xfrm>
          <a:prstGeom prst="rect">
            <a:avLst/>
          </a:prstGeom>
          <a:solidFill>
            <a:schemeClr val="accent1"/>
          </a:solidFill>
          <a:ln w="38100">
            <a:solidFill>
              <a:srgbClr val="00016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algn="ctr" eaLnBrk="1" hangingPunct="1">
              <a:spcBef>
                <a:spcPts val="600"/>
              </a:spcBef>
            </a:pPr>
            <a:r>
              <a:rPr lang="hu-HU" altLang="hu-HU" b="1">
                <a:solidFill>
                  <a:schemeClr val="bg1"/>
                </a:solidFill>
                <a:latin typeface="Times New Roman" pitchFamily="18" charset="0"/>
              </a:rPr>
              <a:t>tárgyalási szituáció</a:t>
            </a:r>
            <a:endParaRPr lang="hu-HU" altLang="hu-HU">
              <a:solidFill>
                <a:schemeClr val="bg1"/>
              </a:solidFill>
              <a:latin typeface="Times New Roman" pitchFamily="18" charset="0"/>
            </a:endParaRPr>
          </a:p>
        </p:txBody>
      </p:sp>
      <p:sp>
        <p:nvSpPr>
          <p:cNvPr id="9" name="Line 7">
            <a:extLst>
              <a:ext uri="{FF2B5EF4-FFF2-40B4-BE49-F238E27FC236}">
                <a16:creationId xmlns:a16="http://schemas.microsoft.com/office/drawing/2014/main" id="{32CCCBE1-7344-426D-A542-47460607769F}"/>
              </a:ext>
            </a:extLst>
          </p:cNvPr>
          <p:cNvSpPr>
            <a:spLocks noChangeShapeType="1"/>
          </p:cNvSpPr>
          <p:nvPr/>
        </p:nvSpPr>
        <p:spPr bwMode="auto">
          <a:xfrm>
            <a:off x="4378325" y="1874838"/>
            <a:ext cx="1588" cy="287337"/>
          </a:xfrm>
          <a:prstGeom prst="line">
            <a:avLst/>
          </a:prstGeom>
          <a:noFill/>
          <a:ln w="38100">
            <a:solidFill>
              <a:srgbClr val="00016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10" name="Line 8">
            <a:extLst>
              <a:ext uri="{FF2B5EF4-FFF2-40B4-BE49-F238E27FC236}">
                <a16:creationId xmlns:a16="http://schemas.microsoft.com/office/drawing/2014/main" id="{EEA03CE3-4482-4799-9E43-91AEB362A9AD}"/>
              </a:ext>
            </a:extLst>
          </p:cNvPr>
          <p:cNvSpPr>
            <a:spLocks noChangeShapeType="1"/>
          </p:cNvSpPr>
          <p:nvPr/>
        </p:nvSpPr>
        <p:spPr bwMode="auto">
          <a:xfrm>
            <a:off x="5659438" y="1860550"/>
            <a:ext cx="0" cy="288925"/>
          </a:xfrm>
          <a:prstGeom prst="line">
            <a:avLst/>
          </a:prstGeom>
          <a:noFill/>
          <a:ln w="38100">
            <a:solidFill>
              <a:srgbClr val="00016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11" name="Rectangle 9">
            <a:extLst>
              <a:ext uri="{FF2B5EF4-FFF2-40B4-BE49-F238E27FC236}">
                <a16:creationId xmlns:a16="http://schemas.microsoft.com/office/drawing/2014/main" id="{C6089D31-DD81-4AAA-A13D-C0E5FE71C911}"/>
              </a:ext>
            </a:extLst>
          </p:cNvPr>
          <p:cNvSpPr>
            <a:spLocks noChangeArrowheads="1"/>
          </p:cNvSpPr>
          <p:nvPr/>
        </p:nvSpPr>
        <p:spPr bwMode="auto">
          <a:xfrm>
            <a:off x="3419475" y="2781300"/>
            <a:ext cx="2952750" cy="358775"/>
          </a:xfrm>
          <a:prstGeom prst="rect">
            <a:avLst/>
          </a:prstGeom>
          <a:solidFill>
            <a:schemeClr val="accent1"/>
          </a:solidFill>
          <a:ln w="38100">
            <a:solidFill>
              <a:srgbClr val="00016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algn="ctr" eaLnBrk="1" hangingPunct="1">
              <a:spcBef>
                <a:spcPts val="600"/>
              </a:spcBef>
            </a:pPr>
            <a:r>
              <a:rPr lang="hu-HU" altLang="hu-HU" b="1">
                <a:solidFill>
                  <a:schemeClr val="bg1"/>
                </a:solidFill>
                <a:latin typeface="Times New Roman" pitchFamily="18" charset="0"/>
              </a:rPr>
              <a:t>a tárgyalás előkészítése</a:t>
            </a:r>
            <a:endParaRPr lang="hu-HU" altLang="hu-HU">
              <a:solidFill>
                <a:schemeClr val="bg1"/>
              </a:solidFill>
              <a:latin typeface="Times New Roman" pitchFamily="18" charset="0"/>
            </a:endParaRPr>
          </a:p>
        </p:txBody>
      </p:sp>
      <p:sp>
        <p:nvSpPr>
          <p:cNvPr id="12" name="Line 10">
            <a:extLst>
              <a:ext uri="{FF2B5EF4-FFF2-40B4-BE49-F238E27FC236}">
                <a16:creationId xmlns:a16="http://schemas.microsoft.com/office/drawing/2014/main" id="{79E77AD2-39C3-468B-9352-F4121C167CA2}"/>
              </a:ext>
            </a:extLst>
          </p:cNvPr>
          <p:cNvSpPr>
            <a:spLocks noChangeShapeType="1"/>
          </p:cNvSpPr>
          <p:nvPr/>
        </p:nvSpPr>
        <p:spPr bwMode="auto">
          <a:xfrm>
            <a:off x="4932363" y="2492375"/>
            <a:ext cx="0" cy="288925"/>
          </a:xfrm>
          <a:prstGeom prst="line">
            <a:avLst/>
          </a:prstGeom>
          <a:noFill/>
          <a:ln w="38100">
            <a:solidFill>
              <a:srgbClr val="00016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13" name="Rectangle 11">
            <a:extLst>
              <a:ext uri="{FF2B5EF4-FFF2-40B4-BE49-F238E27FC236}">
                <a16:creationId xmlns:a16="http://schemas.microsoft.com/office/drawing/2014/main" id="{2AC239FA-1F69-4BAA-B132-2B3C6B680EBC}"/>
              </a:ext>
            </a:extLst>
          </p:cNvPr>
          <p:cNvSpPr>
            <a:spLocks noChangeArrowheads="1"/>
          </p:cNvSpPr>
          <p:nvPr/>
        </p:nvSpPr>
        <p:spPr bwMode="auto">
          <a:xfrm>
            <a:off x="3419475" y="3429000"/>
            <a:ext cx="2952750" cy="358775"/>
          </a:xfrm>
          <a:prstGeom prst="rect">
            <a:avLst/>
          </a:prstGeom>
          <a:solidFill>
            <a:schemeClr val="accent1"/>
          </a:solidFill>
          <a:ln w="38100">
            <a:solidFill>
              <a:srgbClr val="00016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algn="ctr" eaLnBrk="1" hangingPunct="1">
              <a:spcBef>
                <a:spcPts val="600"/>
              </a:spcBef>
            </a:pPr>
            <a:r>
              <a:rPr lang="hu-HU" altLang="hu-HU" b="1">
                <a:solidFill>
                  <a:schemeClr val="bg1"/>
                </a:solidFill>
                <a:latin typeface="Times New Roman" pitchFamily="18" charset="0"/>
              </a:rPr>
              <a:t>a tárgyalás folyamata</a:t>
            </a:r>
            <a:endParaRPr lang="hu-HU" altLang="hu-HU">
              <a:solidFill>
                <a:schemeClr val="bg1"/>
              </a:solidFill>
              <a:latin typeface="Times New Roman" pitchFamily="18" charset="0"/>
            </a:endParaRPr>
          </a:p>
        </p:txBody>
      </p:sp>
      <p:sp>
        <p:nvSpPr>
          <p:cNvPr id="14" name="Line 12">
            <a:extLst>
              <a:ext uri="{FF2B5EF4-FFF2-40B4-BE49-F238E27FC236}">
                <a16:creationId xmlns:a16="http://schemas.microsoft.com/office/drawing/2014/main" id="{AF8EF358-D6C0-4B06-B4F2-3878A7B09CD5}"/>
              </a:ext>
            </a:extLst>
          </p:cNvPr>
          <p:cNvSpPr>
            <a:spLocks noChangeShapeType="1"/>
          </p:cNvSpPr>
          <p:nvPr/>
        </p:nvSpPr>
        <p:spPr bwMode="auto">
          <a:xfrm>
            <a:off x="4932363" y="3141663"/>
            <a:ext cx="0" cy="319087"/>
          </a:xfrm>
          <a:prstGeom prst="line">
            <a:avLst/>
          </a:prstGeom>
          <a:noFill/>
          <a:ln w="38100">
            <a:solidFill>
              <a:srgbClr val="00016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15" name="Rectangle 13">
            <a:extLst>
              <a:ext uri="{FF2B5EF4-FFF2-40B4-BE49-F238E27FC236}">
                <a16:creationId xmlns:a16="http://schemas.microsoft.com/office/drawing/2014/main" id="{BA342F36-AACC-468B-AE68-CB1FEA7F3ED0}"/>
              </a:ext>
            </a:extLst>
          </p:cNvPr>
          <p:cNvSpPr>
            <a:spLocks noChangeArrowheads="1"/>
          </p:cNvSpPr>
          <p:nvPr/>
        </p:nvSpPr>
        <p:spPr bwMode="auto">
          <a:xfrm>
            <a:off x="3419475" y="4076700"/>
            <a:ext cx="2952750" cy="360363"/>
          </a:xfrm>
          <a:prstGeom prst="rect">
            <a:avLst/>
          </a:prstGeom>
          <a:solidFill>
            <a:schemeClr val="accent1"/>
          </a:solidFill>
          <a:ln w="38100">
            <a:solidFill>
              <a:srgbClr val="00016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algn="ctr" eaLnBrk="1" hangingPunct="1">
              <a:spcBef>
                <a:spcPts val="600"/>
              </a:spcBef>
            </a:pPr>
            <a:r>
              <a:rPr lang="hu-HU" altLang="hu-HU" b="1">
                <a:solidFill>
                  <a:schemeClr val="bg1"/>
                </a:solidFill>
                <a:latin typeface="Times New Roman" pitchFamily="18" charset="0"/>
              </a:rPr>
              <a:t>a tárgyalás eredménye</a:t>
            </a:r>
            <a:endParaRPr lang="hu-HU" altLang="hu-HU">
              <a:solidFill>
                <a:schemeClr val="bg1"/>
              </a:solidFill>
              <a:latin typeface="Times New Roman" pitchFamily="18" charset="0"/>
            </a:endParaRPr>
          </a:p>
        </p:txBody>
      </p:sp>
      <p:sp>
        <p:nvSpPr>
          <p:cNvPr id="16" name="Line 14">
            <a:extLst>
              <a:ext uri="{FF2B5EF4-FFF2-40B4-BE49-F238E27FC236}">
                <a16:creationId xmlns:a16="http://schemas.microsoft.com/office/drawing/2014/main" id="{112EC7AA-4588-463E-8EE2-6D92B5CE9AFB}"/>
              </a:ext>
            </a:extLst>
          </p:cNvPr>
          <p:cNvSpPr>
            <a:spLocks noChangeShapeType="1"/>
          </p:cNvSpPr>
          <p:nvPr/>
        </p:nvSpPr>
        <p:spPr bwMode="auto">
          <a:xfrm>
            <a:off x="4932363" y="3789363"/>
            <a:ext cx="0" cy="287337"/>
          </a:xfrm>
          <a:prstGeom prst="line">
            <a:avLst/>
          </a:prstGeom>
          <a:noFill/>
          <a:ln w="38100">
            <a:solidFill>
              <a:srgbClr val="00016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17" name="Rectangle 15">
            <a:extLst>
              <a:ext uri="{FF2B5EF4-FFF2-40B4-BE49-F238E27FC236}">
                <a16:creationId xmlns:a16="http://schemas.microsoft.com/office/drawing/2014/main" id="{B5F46DB2-0CB2-4EB3-B2B3-BCDE0EBE1F15}"/>
              </a:ext>
            </a:extLst>
          </p:cNvPr>
          <p:cNvSpPr>
            <a:spLocks noChangeArrowheads="1"/>
          </p:cNvSpPr>
          <p:nvPr/>
        </p:nvSpPr>
        <p:spPr bwMode="auto">
          <a:xfrm>
            <a:off x="3419475" y="4724400"/>
            <a:ext cx="2952750" cy="358775"/>
          </a:xfrm>
          <a:prstGeom prst="rect">
            <a:avLst/>
          </a:prstGeom>
          <a:solidFill>
            <a:schemeClr val="accent1"/>
          </a:solidFill>
          <a:ln w="38100">
            <a:solidFill>
              <a:srgbClr val="00016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algn="ctr" eaLnBrk="1" hangingPunct="1">
              <a:spcBef>
                <a:spcPts val="600"/>
              </a:spcBef>
            </a:pPr>
            <a:r>
              <a:rPr lang="hu-HU" altLang="hu-HU" b="1">
                <a:solidFill>
                  <a:schemeClr val="bg1"/>
                </a:solidFill>
                <a:latin typeface="Times New Roman" pitchFamily="18" charset="0"/>
              </a:rPr>
              <a:t>az eredmény elfogadtatása</a:t>
            </a:r>
            <a:endParaRPr lang="hu-HU" altLang="hu-HU">
              <a:solidFill>
                <a:schemeClr val="bg1"/>
              </a:solidFill>
              <a:latin typeface="Times New Roman" pitchFamily="18" charset="0"/>
            </a:endParaRPr>
          </a:p>
        </p:txBody>
      </p:sp>
      <p:sp>
        <p:nvSpPr>
          <p:cNvPr id="18" name="Line 16">
            <a:extLst>
              <a:ext uri="{FF2B5EF4-FFF2-40B4-BE49-F238E27FC236}">
                <a16:creationId xmlns:a16="http://schemas.microsoft.com/office/drawing/2014/main" id="{FBC42921-7393-47DD-AC6D-7BE328F9E199}"/>
              </a:ext>
            </a:extLst>
          </p:cNvPr>
          <p:cNvSpPr>
            <a:spLocks noChangeShapeType="1"/>
          </p:cNvSpPr>
          <p:nvPr/>
        </p:nvSpPr>
        <p:spPr bwMode="auto">
          <a:xfrm>
            <a:off x="4932363" y="4437063"/>
            <a:ext cx="0" cy="287337"/>
          </a:xfrm>
          <a:prstGeom prst="line">
            <a:avLst/>
          </a:prstGeom>
          <a:noFill/>
          <a:ln w="38100">
            <a:solidFill>
              <a:srgbClr val="00016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19" name="Line 17">
            <a:extLst>
              <a:ext uri="{FF2B5EF4-FFF2-40B4-BE49-F238E27FC236}">
                <a16:creationId xmlns:a16="http://schemas.microsoft.com/office/drawing/2014/main" id="{C4DD9E1A-4C87-4DC6-9690-00F0D8C1436A}"/>
              </a:ext>
            </a:extLst>
          </p:cNvPr>
          <p:cNvSpPr>
            <a:spLocks noChangeShapeType="1"/>
          </p:cNvSpPr>
          <p:nvPr/>
        </p:nvSpPr>
        <p:spPr bwMode="auto">
          <a:xfrm flipH="1">
            <a:off x="2124075" y="6381750"/>
            <a:ext cx="2800350" cy="0"/>
          </a:xfrm>
          <a:prstGeom prst="line">
            <a:avLst/>
          </a:prstGeom>
          <a:noFill/>
          <a:ln w="38100">
            <a:solidFill>
              <a:srgbClr val="00016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20" name="Line 18">
            <a:extLst>
              <a:ext uri="{FF2B5EF4-FFF2-40B4-BE49-F238E27FC236}">
                <a16:creationId xmlns:a16="http://schemas.microsoft.com/office/drawing/2014/main" id="{A44BA787-652D-47AF-8C21-60149C0DF73A}"/>
              </a:ext>
            </a:extLst>
          </p:cNvPr>
          <p:cNvSpPr>
            <a:spLocks noChangeShapeType="1"/>
          </p:cNvSpPr>
          <p:nvPr/>
        </p:nvSpPr>
        <p:spPr bwMode="auto">
          <a:xfrm>
            <a:off x="3852863" y="1270000"/>
            <a:ext cx="1587" cy="215900"/>
          </a:xfrm>
          <a:prstGeom prst="line">
            <a:avLst/>
          </a:prstGeom>
          <a:noFill/>
          <a:ln w="38100">
            <a:solidFill>
              <a:srgbClr val="00016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21" name="Line 19">
            <a:extLst>
              <a:ext uri="{FF2B5EF4-FFF2-40B4-BE49-F238E27FC236}">
                <a16:creationId xmlns:a16="http://schemas.microsoft.com/office/drawing/2014/main" id="{BBAADB0A-1770-4952-8A8E-0BBE94931C57}"/>
              </a:ext>
            </a:extLst>
          </p:cNvPr>
          <p:cNvSpPr>
            <a:spLocks noChangeShapeType="1"/>
          </p:cNvSpPr>
          <p:nvPr/>
        </p:nvSpPr>
        <p:spPr bwMode="auto">
          <a:xfrm>
            <a:off x="6076950" y="1270000"/>
            <a:ext cx="1588" cy="215900"/>
          </a:xfrm>
          <a:prstGeom prst="line">
            <a:avLst/>
          </a:prstGeom>
          <a:noFill/>
          <a:ln w="38100">
            <a:solidFill>
              <a:srgbClr val="00016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22" name="Line 20">
            <a:extLst>
              <a:ext uri="{FF2B5EF4-FFF2-40B4-BE49-F238E27FC236}">
                <a16:creationId xmlns:a16="http://schemas.microsoft.com/office/drawing/2014/main" id="{67231C90-9A1F-4DDD-A0E8-C661A3ED8722}"/>
              </a:ext>
            </a:extLst>
          </p:cNvPr>
          <p:cNvSpPr>
            <a:spLocks noChangeShapeType="1"/>
          </p:cNvSpPr>
          <p:nvPr/>
        </p:nvSpPr>
        <p:spPr bwMode="auto">
          <a:xfrm flipH="1" flipV="1">
            <a:off x="2124075" y="1268413"/>
            <a:ext cx="3954463" cy="1587"/>
          </a:xfrm>
          <a:prstGeom prst="line">
            <a:avLst/>
          </a:prstGeom>
          <a:noFill/>
          <a:ln w="38100">
            <a:solidFill>
              <a:srgbClr val="00016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23" name="Rectangle 21">
            <a:extLst>
              <a:ext uri="{FF2B5EF4-FFF2-40B4-BE49-F238E27FC236}">
                <a16:creationId xmlns:a16="http://schemas.microsoft.com/office/drawing/2014/main" id="{E879FBB5-06F7-46B4-A895-995DEAFE24D8}"/>
              </a:ext>
            </a:extLst>
          </p:cNvPr>
          <p:cNvSpPr>
            <a:spLocks noChangeArrowheads="1"/>
          </p:cNvSpPr>
          <p:nvPr/>
        </p:nvSpPr>
        <p:spPr bwMode="auto">
          <a:xfrm>
            <a:off x="3419475" y="5300663"/>
            <a:ext cx="2952750" cy="360362"/>
          </a:xfrm>
          <a:prstGeom prst="rect">
            <a:avLst/>
          </a:prstGeom>
          <a:solidFill>
            <a:schemeClr val="accent1"/>
          </a:solidFill>
          <a:ln w="38100">
            <a:solidFill>
              <a:srgbClr val="00016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algn="ctr" eaLnBrk="1" hangingPunct="1">
              <a:spcBef>
                <a:spcPts val="600"/>
              </a:spcBef>
            </a:pPr>
            <a:r>
              <a:rPr lang="hu-HU" altLang="hu-HU" b="1">
                <a:solidFill>
                  <a:schemeClr val="bg1"/>
                </a:solidFill>
                <a:latin typeface="Times New Roman" pitchFamily="18" charset="0"/>
              </a:rPr>
              <a:t>az eredmény értékelése</a:t>
            </a:r>
            <a:endParaRPr lang="hu-HU" altLang="hu-HU">
              <a:solidFill>
                <a:schemeClr val="bg1"/>
              </a:solidFill>
              <a:latin typeface="Times New Roman" pitchFamily="18" charset="0"/>
            </a:endParaRPr>
          </a:p>
        </p:txBody>
      </p:sp>
      <p:sp>
        <p:nvSpPr>
          <p:cNvPr id="24" name="Line 22">
            <a:extLst>
              <a:ext uri="{FF2B5EF4-FFF2-40B4-BE49-F238E27FC236}">
                <a16:creationId xmlns:a16="http://schemas.microsoft.com/office/drawing/2014/main" id="{E305E5AE-FEB3-4839-9210-7EE664F45CE3}"/>
              </a:ext>
            </a:extLst>
          </p:cNvPr>
          <p:cNvSpPr>
            <a:spLocks noChangeShapeType="1"/>
          </p:cNvSpPr>
          <p:nvPr/>
        </p:nvSpPr>
        <p:spPr bwMode="auto">
          <a:xfrm>
            <a:off x="4932363" y="6237288"/>
            <a:ext cx="0" cy="144462"/>
          </a:xfrm>
          <a:prstGeom prst="line">
            <a:avLst/>
          </a:prstGeom>
          <a:noFill/>
          <a:ln w="38100">
            <a:solidFill>
              <a:srgbClr val="00016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25" name="Line 23">
            <a:extLst>
              <a:ext uri="{FF2B5EF4-FFF2-40B4-BE49-F238E27FC236}">
                <a16:creationId xmlns:a16="http://schemas.microsoft.com/office/drawing/2014/main" id="{D5B547D5-07FD-4C7E-BD37-8C0BE5BBD914}"/>
              </a:ext>
            </a:extLst>
          </p:cNvPr>
          <p:cNvSpPr>
            <a:spLocks noChangeShapeType="1"/>
          </p:cNvSpPr>
          <p:nvPr/>
        </p:nvSpPr>
        <p:spPr bwMode="auto">
          <a:xfrm>
            <a:off x="4932363" y="5084763"/>
            <a:ext cx="0" cy="215900"/>
          </a:xfrm>
          <a:prstGeom prst="line">
            <a:avLst/>
          </a:prstGeom>
          <a:noFill/>
          <a:ln w="38100">
            <a:solidFill>
              <a:srgbClr val="00016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26" name="Line 24">
            <a:extLst>
              <a:ext uri="{FF2B5EF4-FFF2-40B4-BE49-F238E27FC236}">
                <a16:creationId xmlns:a16="http://schemas.microsoft.com/office/drawing/2014/main" id="{E308F337-AC39-47A8-BE4F-35EAC018A26B}"/>
              </a:ext>
            </a:extLst>
          </p:cNvPr>
          <p:cNvSpPr>
            <a:spLocks noChangeShapeType="1"/>
          </p:cNvSpPr>
          <p:nvPr/>
        </p:nvSpPr>
        <p:spPr bwMode="auto">
          <a:xfrm flipH="1">
            <a:off x="2124075" y="1268413"/>
            <a:ext cx="0" cy="5113337"/>
          </a:xfrm>
          <a:prstGeom prst="line">
            <a:avLst/>
          </a:prstGeom>
          <a:noFill/>
          <a:ln w="38100">
            <a:solidFill>
              <a:srgbClr val="00016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27" name="Rectangle 25">
            <a:extLst>
              <a:ext uri="{FF2B5EF4-FFF2-40B4-BE49-F238E27FC236}">
                <a16:creationId xmlns:a16="http://schemas.microsoft.com/office/drawing/2014/main" id="{C0320974-0B75-4019-87B3-78E8574C86F0}"/>
              </a:ext>
            </a:extLst>
          </p:cNvPr>
          <p:cNvSpPr>
            <a:spLocks noChangeArrowheads="1"/>
          </p:cNvSpPr>
          <p:nvPr/>
        </p:nvSpPr>
        <p:spPr bwMode="auto">
          <a:xfrm>
            <a:off x="3419475" y="5876925"/>
            <a:ext cx="2952750" cy="360363"/>
          </a:xfrm>
          <a:prstGeom prst="rect">
            <a:avLst/>
          </a:prstGeom>
          <a:solidFill>
            <a:schemeClr val="accent1"/>
          </a:solidFill>
          <a:ln w="38100">
            <a:solidFill>
              <a:srgbClr val="00016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algn="ctr" eaLnBrk="1" hangingPunct="1">
              <a:spcBef>
                <a:spcPts val="600"/>
              </a:spcBef>
            </a:pPr>
            <a:r>
              <a:rPr lang="hu-HU" altLang="hu-HU" b="1">
                <a:solidFill>
                  <a:schemeClr val="bg1"/>
                </a:solidFill>
                <a:latin typeface="Times New Roman" pitchFamily="18" charset="0"/>
              </a:rPr>
              <a:t>a megvalósulás követése</a:t>
            </a:r>
            <a:endParaRPr lang="hu-HU" altLang="hu-HU">
              <a:solidFill>
                <a:schemeClr val="bg1"/>
              </a:solidFill>
              <a:latin typeface="Times New Roman" pitchFamily="18" charset="0"/>
            </a:endParaRPr>
          </a:p>
        </p:txBody>
      </p:sp>
      <p:sp>
        <p:nvSpPr>
          <p:cNvPr id="28" name="Line 26">
            <a:extLst>
              <a:ext uri="{FF2B5EF4-FFF2-40B4-BE49-F238E27FC236}">
                <a16:creationId xmlns:a16="http://schemas.microsoft.com/office/drawing/2014/main" id="{3C3E1216-F00E-4A32-8947-D3932A97FB61}"/>
              </a:ext>
            </a:extLst>
          </p:cNvPr>
          <p:cNvSpPr>
            <a:spLocks noChangeShapeType="1"/>
          </p:cNvSpPr>
          <p:nvPr/>
        </p:nvSpPr>
        <p:spPr bwMode="auto">
          <a:xfrm>
            <a:off x="4932363" y="5661025"/>
            <a:ext cx="0" cy="215900"/>
          </a:xfrm>
          <a:prstGeom prst="line">
            <a:avLst/>
          </a:prstGeom>
          <a:noFill/>
          <a:ln w="38100">
            <a:solidFill>
              <a:srgbClr val="00016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29" name="Line 27">
            <a:extLst>
              <a:ext uri="{FF2B5EF4-FFF2-40B4-BE49-F238E27FC236}">
                <a16:creationId xmlns:a16="http://schemas.microsoft.com/office/drawing/2014/main" id="{0FA3AAF7-FE55-4542-941A-908D2B5BDBCF}"/>
              </a:ext>
            </a:extLst>
          </p:cNvPr>
          <p:cNvSpPr>
            <a:spLocks noChangeShapeType="1"/>
          </p:cNvSpPr>
          <p:nvPr/>
        </p:nvSpPr>
        <p:spPr bwMode="auto">
          <a:xfrm>
            <a:off x="2124075" y="3644900"/>
            <a:ext cx="1295400" cy="0"/>
          </a:xfrm>
          <a:prstGeom prst="line">
            <a:avLst/>
          </a:prstGeom>
          <a:noFill/>
          <a:ln w="38100">
            <a:solidFill>
              <a:srgbClr val="00016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30" name="Line 28">
            <a:extLst>
              <a:ext uri="{FF2B5EF4-FFF2-40B4-BE49-F238E27FC236}">
                <a16:creationId xmlns:a16="http://schemas.microsoft.com/office/drawing/2014/main" id="{C2A5F393-0C70-4C11-A740-F8AF1EFAB4D5}"/>
              </a:ext>
            </a:extLst>
          </p:cNvPr>
          <p:cNvSpPr>
            <a:spLocks noChangeShapeType="1"/>
          </p:cNvSpPr>
          <p:nvPr/>
        </p:nvSpPr>
        <p:spPr bwMode="auto">
          <a:xfrm>
            <a:off x="2124075" y="4941888"/>
            <a:ext cx="1295400" cy="0"/>
          </a:xfrm>
          <a:prstGeom prst="line">
            <a:avLst/>
          </a:prstGeom>
          <a:noFill/>
          <a:ln w="38100">
            <a:solidFill>
              <a:srgbClr val="00016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31" name="Line 29">
            <a:extLst>
              <a:ext uri="{FF2B5EF4-FFF2-40B4-BE49-F238E27FC236}">
                <a16:creationId xmlns:a16="http://schemas.microsoft.com/office/drawing/2014/main" id="{78C168B2-4B83-402D-8321-274EB78DC059}"/>
              </a:ext>
            </a:extLst>
          </p:cNvPr>
          <p:cNvSpPr>
            <a:spLocks noChangeShapeType="1"/>
          </p:cNvSpPr>
          <p:nvPr/>
        </p:nvSpPr>
        <p:spPr bwMode="auto">
          <a:xfrm>
            <a:off x="2124075" y="4292600"/>
            <a:ext cx="1295400" cy="0"/>
          </a:xfrm>
          <a:prstGeom prst="line">
            <a:avLst/>
          </a:prstGeom>
          <a:noFill/>
          <a:ln w="38100">
            <a:solidFill>
              <a:srgbClr val="00016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32" name="Line 30">
            <a:extLst>
              <a:ext uri="{FF2B5EF4-FFF2-40B4-BE49-F238E27FC236}">
                <a16:creationId xmlns:a16="http://schemas.microsoft.com/office/drawing/2014/main" id="{76B355A2-6958-4788-ACFF-F342E8E3DE2D}"/>
              </a:ext>
            </a:extLst>
          </p:cNvPr>
          <p:cNvSpPr>
            <a:spLocks noChangeShapeType="1"/>
          </p:cNvSpPr>
          <p:nvPr/>
        </p:nvSpPr>
        <p:spPr bwMode="auto">
          <a:xfrm>
            <a:off x="2124075" y="2997200"/>
            <a:ext cx="1295400" cy="0"/>
          </a:xfrm>
          <a:prstGeom prst="line">
            <a:avLst/>
          </a:prstGeom>
          <a:noFill/>
          <a:ln w="38100">
            <a:solidFill>
              <a:srgbClr val="00016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33" name="Line 31">
            <a:extLst>
              <a:ext uri="{FF2B5EF4-FFF2-40B4-BE49-F238E27FC236}">
                <a16:creationId xmlns:a16="http://schemas.microsoft.com/office/drawing/2014/main" id="{0D3809FA-8649-42FC-87B1-B6ECE0AFA79C}"/>
              </a:ext>
            </a:extLst>
          </p:cNvPr>
          <p:cNvSpPr>
            <a:spLocks noChangeShapeType="1"/>
          </p:cNvSpPr>
          <p:nvPr/>
        </p:nvSpPr>
        <p:spPr bwMode="auto">
          <a:xfrm>
            <a:off x="2124075" y="2349500"/>
            <a:ext cx="1295400" cy="0"/>
          </a:xfrm>
          <a:prstGeom prst="line">
            <a:avLst/>
          </a:prstGeom>
          <a:noFill/>
          <a:ln w="38100">
            <a:solidFill>
              <a:srgbClr val="00016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u-HU">
              <a:solidFill>
                <a:schemeClr val="bg1"/>
              </a:solidFill>
            </a:endParaRPr>
          </a:p>
        </p:txBody>
      </p:sp>
      <p:sp>
        <p:nvSpPr>
          <p:cNvPr id="34" name="Text Box 32">
            <a:extLst>
              <a:ext uri="{FF2B5EF4-FFF2-40B4-BE49-F238E27FC236}">
                <a16:creationId xmlns:a16="http://schemas.microsoft.com/office/drawing/2014/main" id="{11DAB01D-EA3B-429C-8A75-58CFDA624A3D}"/>
              </a:ext>
            </a:extLst>
          </p:cNvPr>
          <p:cNvSpPr txBox="1">
            <a:spLocks noChangeArrowheads="1"/>
          </p:cNvSpPr>
          <p:nvPr/>
        </p:nvSpPr>
        <p:spPr bwMode="auto">
          <a:xfrm>
            <a:off x="7019925" y="5986353"/>
            <a:ext cx="21240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hangingPunct="1">
              <a:spcBef>
                <a:spcPct val="50000"/>
              </a:spcBef>
            </a:pPr>
            <a:r>
              <a:rPr lang="hu-HU" altLang="hu-HU" sz="1200" dirty="0" err="1">
                <a:latin typeface="Times New Roman" pitchFamily="18" charset="0"/>
              </a:rPr>
              <a:t>Schienstock</a:t>
            </a:r>
            <a:r>
              <a:rPr lang="hu-HU" altLang="hu-HU" sz="1200" dirty="0">
                <a:latin typeface="Times New Roman" pitchFamily="18" charset="0"/>
              </a:rPr>
              <a:t>: </a:t>
            </a:r>
            <a:r>
              <a:rPr lang="hu-HU" altLang="hu-HU" sz="1200" dirty="0" err="1">
                <a:latin typeface="Times New Roman" pitchFamily="18" charset="0"/>
              </a:rPr>
              <a:t>Industrielle</a:t>
            </a:r>
            <a:r>
              <a:rPr lang="hu-HU" altLang="hu-HU" sz="1200" dirty="0">
                <a:latin typeface="Times New Roman" pitchFamily="18" charset="0"/>
              </a:rPr>
              <a:t> </a:t>
            </a:r>
            <a:r>
              <a:rPr lang="hu-HU" altLang="hu-HU" sz="1200" dirty="0" err="1">
                <a:latin typeface="Times New Roman" pitchFamily="18" charset="0"/>
              </a:rPr>
              <a:t>Arbeitsbeziehungen</a:t>
            </a:r>
            <a:r>
              <a:rPr lang="hu-HU" altLang="hu-HU" sz="1200" dirty="0">
                <a:latin typeface="Times New Roman" pitchFamily="18" charset="0"/>
              </a:rPr>
              <a:t> </a:t>
            </a:r>
            <a:r>
              <a:rPr lang="hu-HU" altLang="hu-HU" sz="1200" dirty="0" err="1">
                <a:latin typeface="Times New Roman" pitchFamily="18" charset="0"/>
              </a:rPr>
              <a:t>Opladen</a:t>
            </a:r>
            <a:r>
              <a:rPr lang="hu-HU" altLang="hu-HU" sz="1200" dirty="0">
                <a:latin typeface="Times New Roman" pitchFamily="18" charset="0"/>
              </a:rPr>
              <a:t>, 1982. p. 130. alapján. </a:t>
            </a:r>
          </a:p>
        </p:txBody>
      </p:sp>
      <p:sp>
        <p:nvSpPr>
          <p:cNvPr id="4" name="Dia számának helye 3">
            <a:extLst>
              <a:ext uri="{FF2B5EF4-FFF2-40B4-BE49-F238E27FC236}">
                <a16:creationId xmlns:a16="http://schemas.microsoft.com/office/drawing/2014/main" id="{C0F9AC1C-FA04-47A1-A980-0BEBB18FB198}"/>
              </a:ext>
            </a:extLst>
          </p:cNvPr>
          <p:cNvSpPr>
            <a:spLocks noGrp="1"/>
          </p:cNvSpPr>
          <p:nvPr>
            <p:ph type="sldNum" sz="quarter" idx="4"/>
          </p:nvPr>
        </p:nvSpPr>
        <p:spPr/>
        <p:txBody>
          <a:bodyPr/>
          <a:lstStyle/>
          <a:p>
            <a:fld id="{8D20C33D-EA57-4869-B900-AF436949CCB6}" type="slidenum">
              <a:rPr lang="hu-HU" smtClean="0"/>
              <a:pPr/>
              <a:t>17</a:t>
            </a:fld>
            <a:r>
              <a:rPr lang="hu-HU"/>
              <a:t>/19</a:t>
            </a:r>
            <a:endParaRPr lang="hu-HU" dirty="0"/>
          </a:p>
        </p:txBody>
      </p:sp>
    </p:spTree>
    <p:extLst>
      <p:ext uri="{BB962C8B-B14F-4D97-AF65-F5344CB8AC3E}">
        <p14:creationId xmlns:p14="http://schemas.microsoft.com/office/powerpoint/2010/main" val="239687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zöveg helye 2">
            <a:extLst>
              <a:ext uri="{FF2B5EF4-FFF2-40B4-BE49-F238E27FC236}">
                <a16:creationId xmlns:a16="http://schemas.microsoft.com/office/drawing/2014/main" id="{B7D276CD-2093-428B-8E9F-865589C23BBD}"/>
              </a:ext>
            </a:extLst>
          </p:cNvPr>
          <p:cNvSpPr txBox="1">
            <a:spLocks/>
          </p:cNvSpPr>
          <p:nvPr/>
        </p:nvSpPr>
        <p:spPr>
          <a:xfrm>
            <a:off x="457200" y="2780928"/>
            <a:ext cx="8229600" cy="2228816"/>
          </a:xfrm>
          <a:prstGeom prst="rect">
            <a:avLst/>
          </a:prstGeom>
        </p:spPr>
        <p:txBody>
          <a:bodyPr lIns="0" tIns="0"/>
          <a:lstStyle>
            <a:lvl1pPr marL="0" indent="0" algn="l" defTabSz="914400" rtl="0" eaLnBrk="1" latinLnBrk="0" hangingPunct="1">
              <a:spcBef>
                <a:spcPct val="20000"/>
              </a:spcBef>
              <a:buFont typeface="Arial" panose="020B0604020202020204" pitchFamily="34" charset="0"/>
              <a:buNone/>
              <a:defRPr sz="2400" kern="1200">
                <a:solidFill>
                  <a:schemeClr val="bg2"/>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pPr algn="ctr"/>
            <a:r>
              <a:rPr lang="hu-HU" sz="3600" b="1"/>
              <a:t>Köszönjük a figyelmet!</a:t>
            </a:r>
            <a:endParaRPr lang="hu-HU" sz="3600" b="1" dirty="0"/>
          </a:p>
        </p:txBody>
      </p:sp>
      <p:sp>
        <p:nvSpPr>
          <p:cNvPr id="3" name="Dia számának helye 2">
            <a:extLst>
              <a:ext uri="{FF2B5EF4-FFF2-40B4-BE49-F238E27FC236}">
                <a16:creationId xmlns:a16="http://schemas.microsoft.com/office/drawing/2014/main" id="{C2161C60-DEED-4C6B-85D0-31432F52228D}"/>
              </a:ext>
            </a:extLst>
          </p:cNvPr>
          <p:cNvSpPr>
            <a:spLocks noGrp="1"/>
          </p:cNvSpPr>
          <p:nvPr>
            <p:ph type="sldNum" sz="quarter" idx="4"/>
          </p:nvPr>
        </p:nvSpPr>
        <p:spPr/>
        <p:txBody>
          <a:bodyPr/>
          <a:lstStyle/>
          <a:p>
            <a:fld id="{8D20C33D-EA57-4869-B900-AF436949CCB6}" type="slidenum">
              <a:rPr lang="hu-HU" smtClean="0"/>
              <a:pPr/>
              <a:t>18</a:t>
            </a:fld>
            <a:r>
              <a:rPr lang="hu-HU"/>
              <a:t>/19</a:t>
            </a:r>
            <a:endParaRPr lang="hu-HU" dirty="0"/>
          </a:p>
        </p:txBody>
      </p:sp>
    </p:spTree>
    <p:extLst>
      <p:ext uri="{BB962C8B-B14F-4D97-AF65-F5344CB8AC3E}">
        <p14:creationId xmlns:p14="http://schemas.microsoft.com/office/powerpoint/2010/main" val="251078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5964966-00F7-4685-99D9-375F0C7C64EC}"/>
              </a:ext>
            </a:extLst>
          </p:cNvPr>
          <p:cNvSpPr>
            <a:spLocks noGrp="1"/>
          </p:cNvSpPr>
          <p:nvPr>
            <p:ph type="title"/>
          </p:nvPr>
        </p:nvSpPr>
        <p:spPr/>
        <p:txBody>
          <a:bodyPr/>
          <a:lstStyle/>
          <a:p>
            <a:r>
              <a:rPr lang="hu-HU" dirty="0"/>
              <a:t>Forrás, felkészülés</a:t>
            </a:r>
          </a:p>
        </p:txBody>
      </p:sp>
      <p:sp>
        <p:nvSpPr>
          <p:cNvPr id="3" name="Szöveg helye 2">
            <a:extLst>
              <a:ext uri="{FF2B5EF4-FFF2-40B4-BE49-F238E27FC236}">
                <a16:creationId xmlns:a16="http://schemas.microsoft.com/office/drawing/2014/main" id="{F15D372F-A4B6-4543-A9DA-E62E5E1DBC24}"/>
              </a:ext>
            </a:extLst>
          </p:cNvPr>
          <p:cNvSpPr>
            <a:spLocks noGrp="1"/>
          </p:cNvSpPr>
          <p:nvPr>
            <p:ph type="body" sz="half" idx="2"/>
          </p:nvPr>
        </p:nvSpPr>
        <p:spPr/>
        <p:txBody>
          <a:bodyPr/>
          <a:lstStyle/>
          <a:p>
            <a:pPr lvl="0"/>
            <a:r>
              <a:rPr lang="hu-HU" sz="2400" b="1" dirty="0"/>
              <a:t>IRODALOM</a:t>
            </a:r>
          </a:p>
          <a:p>
            <a:pPr marL="342900" indent="-342900">
              <a:buFont typeface="Arial" panose="020B0604020202020204" pitchFamily="34" charset="0"/>
              <a:buChar char="•"/>
            </a:pPr>
            <a:r>
              <a:rPr lang="hu-HU" dirty="0"/>
              <a:t>László </a:t>
            </a:r>
            <a:r>
              <a:rPr lang="hu-HU" dirty="0" err="1"/>
              <a:t>et</a:t>
            </a:r>
            <a:r>
              <a:rPr lang="hu-HU" dirty="0"/>
              <a:t> al. (2017): Az érdekek összehangolása, az érdekegyeztetés rendszerei. 9.1.4., 9.5.  alfejezetei</a:t>
            </a:r>
          </a:p>
          <a:p>
            <a:pPr marL="342900" lvl="0" indent="-342900">
              <a:buFont typeface="Arial" panose="020B0604020202020204" pitchFamily="34" charset="0"/>
              <a:buChar char="•"/>
            </a:pPr>
            <a:endParaRPr lang="hu-HU" sz="2400" dirty="0"/>
          </a:p>
          <a:p>
            <a:pPr lvl="0"/>
            <a:r>
              <a:rPr lang="hu-HU" sz="2400" b="1" dirty="0"/>
              <a:t>FELKÉSZÜLÉS a következő alkalomra</a:t>
            </a:r>
          </a:p>
          <a:p>
            <a:pPr marL="342900" lvl="0" indent="-342900">
              <a:buFont typeface="Arial" panose="020B0604020202020204" pitchFamily="34" charset="0"/>
              <a:buChar char="•"/>
            </a:pPr>
            <a:r>
              <a:rPr lang="hu-HU" dirty="0"/>
              <a:t>László </a:t>
            </a:r>
            <a:r>
              <a:rPr lang="hu-HU" dirty="0" err="1"/>
              <a:t>et</a:t>
            </a:r>
            <a:r>
              <a:rPr lang="hu-HU" dirty="0"/>
              <a:t> al. (2017): Az érdekek összehangolása, az érdekegyeztetés rendszerei. 9.1.4., 9.4.  alfejezetei</a:t>
            </a:r>
          </a:p>
          <a:p>
            <a:endParaRPr lang="hu-HU" dirty="0"/>
          </a:p>
        </p:txBody>
      </p:sp>
      <p:sp>
        <p:nvSpPr>
          <p:cNvPr id="4" name="Dia számának helye 3">
            <a:extLst>
              <a:ext uri="{FF2B5EF4-FFF2-40B4-BE49-F238E27FC236}">
                <a16:creationId xmlns:a16="http://schemas.microsoft.com/office/drawing/2014/main" id="{999FED41-CB7C-498E-B85F-AF1CBB4E85CF}"/>
              </a:ext>
            </a:extLst>
          </p:cNvPr>
          <p:cNvSpPr>
            <a:spLocks noGrp="1"/>
          </p:cNvSpPr>
          <p:nvPr>
            <p:ph type="sldNum" sz="quarter" idx="4"/>
          </p:nvPr>
        </p:nvSpPr>
        <p:spPr/>
        <p:txBody>
          <a:bodyPr/>
          <a:lstStyle/>
          <a:p>
            <a:fld id="{8D20C33D-EA57-4869-B900-AF436949CCB6}" type="slidenum">
              <a:rPr lang="hu-HU" smtClean="0"/>
              <a:pPr/>
              <a:t>19</a:t>
            </a:fld>
            <a:r>
              <a:rPr lang="hu-HU"/>
              <a:t>/19</a:t>
            </a:r>
            <a:endParaRPr lang="hu-HU" dirty="0"/>
          </a:p>
        </p:txBody>
      </p:sp>
    </p:spTree>
    <p:extLst>
      <p:ext uri="{BB962C8B-B14F-4D97-AF65-F5344CB8AC3E}">
        <p14:creationId xmlns:p14="http://schemas.microsoft.com/office/powerpoint/2010/main" val="259479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7EEB1A4-A0F5-472C-A18B-637773E8D5CB}"/>
              </a:ext>
            </a:extLst>
          </p:cNvPr>
          <p:cNvSpPr>
            <a:spLocks noGrp="1"/>
          </p:cNvSpPr>
          <p:nvPr>
            <p:ph type="title"/>
          </p:nvPr>
        </p:nvSpPr>
        <p:spPr/>
        <p:txBody>
          <a:bodyPr/>
          <a:lstStyle/>
          <a:p>
            <a:r>
              <a:rPr lang="hu-HU" dirty="0"/>
              <a:t> A kollektív tárgyalás</a:t>
            </a:r>
          </a:p>
        </p:txBody>
      </p:sp>
      <p:graphicFrame>
        <p:nvGraphicFramePr>
          <p:cNvPr id="5" name="Group 38">
            <a:extLst>
              <a:ext uri="{FF2B5EF4-FFF2-40B4-BE49-F238E27FC236}">
                <a16:creationId xmlns:a16="http://schemas.microsoft.com/office/drawing/2014/main" id="{17073127-3669-4543-8A2D-37A86103A224}"/>
              </a:ext>
            </a:extLst>
          </p:cNvPr>
          <p:cNvGraphicFramePr>
            <a:graphicFrameLocks/>
          </p:cNvGraphicFramePr>
          <p:nvPr>
            <p:extLst>
              <p:ext uri="{D42A27DB-BD31-4B8C-83A1-F6EECF244321}">
                <p14:modId xmlns:p14="http://schemas.microsoft.com/office/powerpoint/2010/main" val="67421446"/>
              </p:ext>
            </p:extLst>
          </p:nvPr>
        </p:nvGraphicFramePr>
        <p:xfrm>
          <a:off x="248329" y="836711"/>
          <a:ext cx="8716159" cy="5400601"/>
        </p:xfrm>
        <a:graphic>
          <a:graphicData uri="http://schemas.openxmlformats.org/drawingml/2006/table">
            <a:tbl>
              <a:tblPr firstRow="1" firstCol="1" bandRow="1">
                <a:tableStyleId>{5C22544A-7EE6-4342-B048-85BDC9FD1C3A}</a:tableStyleId>
              </a:tblPr>
              <a:tblGrid>
                <a:gridCol w="1878298">
                  <a:extLst>
                    <a:ext uri="{9D8B030D-6E8A-4147-A177-3AD203B41FA5}">
                      <a16:colId xmlns:a16="http://schemas.microsoft.com/office/drawing/2014/main" val="20000"/>
                    </a:ext>
                  </a:extLst>
                </a:gridCol>
                <a:gridCol w="6837861">
                  <a:extLst>
                    <a:ext uri="{9D8B030D-6E8A-4147-A177-3AD203B41FA5}">
                      <a16:colId xmlns:a16="http://schemas.microsoft.com/office/drawing/2014/main" val="20001"/>
                    </a:ext>
                  </a:extLst>
                </a:gridCol>
              </a:tblGrid>
              <a:tr h="490654">
                <a:tc>
                  <a:txBody>
                    <a:bodyPr/>
                    <a:lstStyle>
                      <a:lvl1pPr marL="342900" indent="-342900">
                        <a:spcBef>
                          <a:spcPct val="20000"/>
                        </a:spcBef>
                        <a:buSzPct val="80000"/>
                        <a:buFont typeface="Wingdings" pitchFamily="2" charset="2"/>
                        <a:defRPr sz="2800" b="1">
                          <a:solidFill>
                            <a:srgbClr val="000168"/>
                          </a:solidFill>
                          <a:latin typeface="Optima" pitchFamily="34" charset="0"/>
                        </a:defRPr>
                      </a:lvl1pPr>
                      <a:lvl2pPr marL="742950" indent="-285750">
                        <a:spcBef>
                          <a:spcPct val="20000"/>
                        </a:spcBef>
                        <a:buFont typeface="Optima" pitchFamily="34" charset="0"/>
                        <a:defRPr sz="2400" b="1" i="1">
                          <a:solidFill>
                            <a:srgbClr val="000168"/>
                          </a:solidFill>
                          <a:latin typeface="Optima" pitchFamily="34" charset="0"/>
                        </a:defRPr>
                      </a:lvl2pPr>
                      <a:lvl3pPr marL="1143000" indent="-228600">
                        <a:spcBef>
                          <a:spcPct val="20000"/>
                        </a:spcBef>
                        <a:defRPr sz="2000">
                          <a:solidFill>
                            <a:srgbClr val="000168"/>
                          </a:solidFill>
                          <a:latin typeface="Optima" pitchFamily="34" charset="0"/>
                        </a:defRPr>
                      </a:lvl3pPr>
                      <a:lvl4pPr marL="1600200" indent="-228600">
                        <a:spcBef>
                          <a:spcPct val="20000"/>
                        </a:spcBef>
                        <a:defRPr>
                          <a:solidFill>
                            <a:srgbClr val="000168"/>
                          </a:solidFill>
                          <a:latin typeface="Optima" pitchFamily="34" charset="0"/>
                        </a:defRPr>
                      </a:lvl4pPr>
                      <a:lvl5pPr marL="2057400" indent="-228600">
                        <a:spcBef>
                          <a:spcPct val="20000"/>
                        </a:spcBef>
                        <a:defRPr>
                          <a:solidFill>
                            <a:srgbClr val="000168"/>
                          </a:solidFill>
                          <a:latin typeface="Optima" pitchFamily="34" charset="0"/>
                        </a:defRPr>
                      </a:lvl5pPr>
                      <a:lvl6pPr marL="2514600" indent="-228600" fontAlgn="base">
                        <a:spcBef>
                          <a:spcPct val="20000"/>
                        </a:spcBef>
                        <a:spcAft>
                          <a:spcPct val="0"/>
                        </a:spcAft>
                        <a:defRPr>
                          <a:solidFill>
                            <a:srgbClr val="000168"/>
                          </a:solidFill>
                          <a:latin typeface="Optima" pitchFamily="34" charset="0"/>
                        </a:defRPr>
                      </a:lvl6pPr>
                      <a:lvl7pPr marL="2971800" indent="-228600" fontAlgn="base">
                        <a:spcBef>
                          <a:spcPct val="20000"/>
                        </a:spcBef>
                        <a:spcAft>
                          <a:spcPct val="0"/>
                        </a:spcAft>
                        <a:defRPr>
                          <a:solidFill>
                            <a:srgbClr val="000168"/>
                          </a:solidFill>
                          <a:latin typeface="Optima" pitchFamily="34" charset="0"/>
                        </a:defRPr>
                      </a:lvl7pPr>
                      <a:lvl8pPr marL="3429000" indent="-228600" fontAlgn="base">
                        <a:spcBef>
                          <a:spcPct val="20000"/>
                        </a:spcBef>
                        <a:spcAft>
                          <a:spcPct val="0"/>
                        </a:spcAft>
                        <a:defRPr>
                          <a:solidFill>
                            <a:srgbClr val="000168"/>
                          </a:solidFill>
                          <a:latin typeface="Optima" pitchFamily="34" charset="0"/>
                        </a:defRPr>
                      </a:lvl8pPr>
                      <a:lvl9pPr marL="3886200" indent="-228600" fontAlgn="base">
                        <a:spcBef>
                          <a:spcPct val="20000"/>
                        </a:spcBef>
                        <a:spcAft>
                          <a:spcPct val="0"/>
                        </a:spcAft>
                        <a:defRPr>
                          <a:solidFill>
                            <a:srgbClr val="000168"/>
                          </a:solidFill>
                          <a:latin typeface="Optima"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altLang="hu-HU" sz="2400" b="1" u="none" strike="noStrike" cap="none" normalizeH="0" baseline="0" dirty="0">
                          <a:ln>
                            <a:noFill/>
                          </a:ln>
                          <a:solidFill>
                            <a:schemeClr val="bg1"/>
                          </a:solidFill>
                          <a:effectLst/>
                          <a:latin typeface="+mj-lt"/>
                        </a:rPr>
                        <a:t>Ismérvek</a:t>
                      </a:r>
                      <a:endParaRPr kumimoji="0" lang="hu-HU" altLang="hu-HU" sz="2400" b="1" i="0" u="none" strike="noStrike" cap="none" normalizeH="0" baseline="0" dirty="0">
                        <a:ln>
                          <a:noFill/>
                        </a:ln>
                        <a:solidFill>
                          <a:schemeClr val="bg1"/>
                        </a:solidFill>
                        <a:effectLst/>
                        <a:latin typeface="+mj-lt"/>
                      </a:endParaRPr>
                    </a:p>
                  </a:txBody>
                  <a:tcPr anchor="ctr" horzOverflow="overflow"/>
                </a:tc>
                <a:tc>
                  <a:txBody>
                    <a:bodyPr/>
                    <a:lstStyle>
                      <a:lvl1pPr marL="342900" indent="-342900">
                        <a:spcBef>
                          <a:spcPct val="20000"/>
                        </a:spcBef>
                        <a:buSzPct val="80000"/>
                        <a:buFont typeface="Wingdings" pitchFamily="2" charset="2"/>
                        <a:defRPr sz="2800" b="1">
                          <a:solidFill>
                            <a:srgbClr val="000168"/>
                          </a:solidFill>
                          <a:latin typeface="Optima" pitchFamily="34" charset="0"/>
                        </a:defRPr>
                      </a:lvl1pPr>
                      <a:lvl2pPr marL="742950" indent="-285750">
                        <a:spcBef>
                          <a:spcPct val="20000"/>
                        </a:spcBef>
                        <a:buFont typeface="Optima" pitchFamily="34" charset="0"/>
                        <a:defRPr sz="2400" b="1" i="1">
                          <a:solidFill>
                            <a:srgbClr val="000168"/>
                          </a:solidFill>
                          <a:latin typeface="Optima" pitchFamily="34" charset="0"/>
                        </a:defRPr>
                      </a:lvl2pPr>
                      <a:lvl3pPr marL="1143000" indent="-228600">
                        <a:spcBef>
                          <a:spcPct val="20000"/>
                        </a:spcBef>
                        <a:defRPr sz="2000">
                          <a:solidFill>
                            <a:srgbClr val="000168"/>
                          </a:solidFill>
                          <a:latin typeface="Optima" pitchFamily="34" charset="0"/>
                        </a:defRPr>
                      </a:lvl3pPr>
                      <a:lvl4pPr marL="1600200" indent="-228600">
                        <a:spcBef>
                          <a:spcPct val="20000"/>
                        </a:spcBef>
                        <a:defRPr>
                          <a:solidFill>
                            <a:srgbClr val="000168"/>
                          </a:solidFill>
                          <a:latin typeface="Optima" pitchFamily="34" charset="0"/>
                        </a:defRPr>
                      </a:lvl4pPr>
                      <a:lvl5pPr marL="2057400" indent="-228600">
                        <a:spcBef>
                          <a:spcPct val="20000"/>
                        </a:spcBef>
                        <a:defRPr>
                          <a:solidFill>
                            <a:srgbClr val="000168"/>
                          </a:solidFill>
                          <a:latin typeface="Optima" pitchFamily="34" charset="0"/>
                        </a:defRPr>
                      </a:lvl5pPr>
                      <a:lvl6pPr marL="2514600" indent="-228600" fontAlgn="base">
                        <a:spcBef>
                          <a:spcPct val="20000"/>
                        </a:spcBef>
                        <a:spcAft>
                          <a:spcPct val="0"/>
                        </a:spcAft>
                        <a:defRPr>
                          <a:solidFill>
                            <a:srgbClr val="000168"/>
                          </a:solidFill>
                          <a:latin typeface="Optima" pitchFamily="34" charset="0"/>
                        </a:defRPr>
                      </a:lvl6pPr>
                      <a:lvl7pPr marL="2971800" indent="-228600" fontAlgn="base">
                        <a:spcBef>
                          <a:spcPct val="20000"/>
                        </a:spcBef>
                        <a:spcAft>
                          <a:spcPct val="0"/>
                        </a:spcAft>
                        <a:defRPr>
                          <a:solidFill>
                            <a:srgbClr val="000168"/>
                          </a:solidFill>
                          <a:latin typeface="Optima" pitchFamily="34" charset="0"/>
                        </a:defRPr>
                      </a:lvl7pPr>
                      <a:lvl8pPr marL="3429000" indent="-228600" fontAlgn="base">
                        <a:spcBef>
                          <a:spcPct val="20000"/>
                        </a:spcBef>
                        <a:spcAft>
                          <a:spcPct val="0"/>
                        </a:spcAft>
                        <a:defRPr>
                          <a:solidFill>
                            <a:srgbClr val="000168"/>
                          </a:solidFill>
                          <a:latin typeface="Optima" pitchFamily="34" charset="0"/>
                        </a:defRPr>
                      </a:lvl8pPr>
                      <a:lvl9pPr marL="3886200" indent="-228600" fontAlgn="base">
                        <a:spcBef>
                          <a:spcPct val="20000"/>
                        </a:spcBef>
                        <a:spcAft>
                          <a:spcPct val="0"/>
                        </a:spcAft>
                        <a:defRPr>
                          <a:solidFill>
                            <a:srgbClr val="000168"/>
                          </a:solidFill>
                          <a:latin typeface="Optima"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altLang="hu-HU" sz="2400" b="1" u="none" strike="noStrike" cap="none" normalizeH="0" baseline="0" dirty="0">
                          <a:ln>
                            <a:noFill/>
                          </a:ln>
                          <a:solidFill>
                            <a:schemeClr val="bg1"/>
                          </a:solidFill>
                          <a:effectLst/>
                          <a:latin typeface="+mj-lt"/>
                        </a:rPr>
                        <a:t>A  KOLLEKTÍV  TÁRGYALÁS</a:t>
                      </a:r>
                      <a:endParaRPr kumimoji="0" lang="hu-HU" altLang="hu-HU" sz="2400" b="1" i="0" u="none" strike="noStrike" cap="none" normalizeH="0" baseline="0" dirty="0">
                        <a:ln>
                          <a:noFill/>
                        </a:ln>
                        <a:solidFill>
                          <a:schemeClr val="bg1"/>
                        </a:solidFill>
                        <a:effectLst/>
                        <a:latin typeface="+mj-lt"/>
                      </a:endParaRPr>
                    </a:p>
                  </a:txBody>
                  <a:tcPr anchor="ctr" horzOverflow="overflow"/>
                </a:tc>
                <a:extLst>
                  <a:ext uri="{0D108BD9-81ED-4DB2-BD59-A6C34878D82A}">
                    <a16:rowId xmlns:a16="http://schemas.microsoft.com/office/drawing/2014/main" val="10000"/>
                  </a:ext>
                </a:extLst>
              </a:tr>
              <a:tr h="492358">
                <a:tc>
                  <a:txBody>
                    <a:bodyPr/>
                    <a:lstStyle>
                      <a:lvl1pPr marL="342900" indent="-342900">
                        <a:spcBef>
                          <a:spcPct val="20000"/>
                        </a:spcBef>
                        <a:buSzPct val="80000"/>
                        <a:buFont typeface="Wingdings" pitchFamily="2" charset="2"/>
                        <a:defRPr sz="2800" b="1">
                          <a:solidFill>
                            <a:srgbClr val="000168"/>
                          </a:solidFill>
                          <a:latin typeface="Optima" pitchFamily="34" charset="0"/>
                        </a:defRPr>
                      </a:lvl1pPr>
                      <a:lvl2pPr marL="742950" indent="-285750">
                        <a:spcBef>
                          <a:spcPct val="20000"/>
                        </a:spcBef>
                        <a:buFont typeface="Optima" pitchFamily="34" charset="0"/>
                        <a:defRPr sz="2400" b="1" i="1">
                          <a:solidFill>
                            <a:srgbClr val="000168"/>
                          </a:solidFill>
                          <a:latin typeface="Optima" pitchFamily="34" charset="0"/>
                        </a:defRPr>
                      </a:lvl2pPr>
                      <a:lvl3pPr marL="1143000" indent="-228600">
                        <a:spcBef>
                          <a:spcPct val="20000"/>
                        </a:spcBef>
                        <a:defRPr sz="2000">
                          <a:solidFill>
                            <a:srgbClr val="000168"/>
                          </a:solidFill>
                          <a:latin typeface="Optima" pitchFamily="34" charset="0"/>
                        </a:defRPr>
                      </a:lvl3pPr>
                      <a:lvl4pPr marL="1600200" indent="-228600">
                        <a:spcBef>
                          <a:spcPct val="20000"/>
                        </a:spcBef>
                        <a:defRPr>
                          <a:solidFill>
                            <a:srgbClr val="000168"/>
                          </a:solidFill>
                          <a:latin typeface="Optima" pitchFamily="34" charset="0"/>
                        </a:defRPr>
                      </a:lvl4pPr>
                      <a:lvl5pPr marL="2057400" indent="-228600">
                        <a:spcBef>
                          <a:spcPct val="20000"/>
                        </a:spcBef>
                        <a:defRPr>
                          <a:solidFill>
                            <a:srgbClr val="000168"/>
                          </a:solidFill>
                          <a:latin typeface="Optima" pitchFamily="34" charset="0"/>
                        </a:defRPr>
                      </a:lvl5pPr>
                      <a:lvl6pPr marL="2514600" indent="-228600" fontAlgn="base">
                        <a:spcBef>
                          <a:spcPct val="20000"/>
                        </a:spcBef>
                        <a:spcAft>
                          <a:spcPct val="0"/>
                        </a:spcAft>
                        <a:defRPr>
                          <a:solidFill>
                            <a:srgbClr val="000168"/>
                          </a:solidFill>
                          <a:latin typeface="Optima" pitchFamily="34" charset="0"/>
                        </a:defRPr>
                      </a:lvl6pPr>
                      <a:lvl7pPr marL="2971800" indent="-228600" fontAlgn="base">
                        <a:spcBef>
                          <a:spcPct val="20000"/>
                        </a:spcBef>
                        <a:spcAft>
                          <a:spcPct val="0"/>
                        </a:spcAft>
                        <a:defRPr>
                          <a:solidFill>
                            <a:srgbClr val="000168"/>
                          </a:solidFill>
                          <a:latin typeface="Optima" pitchFamily="34" charset="0"/>
                        </a:defRPr>
                      </a:lvl7pPr>
                      <a:lvl8pPr marL="3429000" indent="-228600" fontAlgn="base">
                        <a:spcBef>
                          <a:spcPct val="20000"/>
                        </a:spcBef>
                        <a:spcAft>
                          <a:spcPct val="0"/>
                        </a:spcAft>
                        <a:defRPr>
                          <a:solidFill>
                            <a:srgbClr val="000168"/>
                          </a:solidFill>
                          <a:latin typeface="Optima" pitchFamily="34" charset="0"/>
                        </a:defRPr>
                      </a:lvl8pPr>
                      <a:lvl9pPr marL="3886200" indent="-228600" fontAlgn="base">
                        <a:spcBef>
                          <a:spcPct val="20000"/>
                        </a:spcBef>
                        <a:spcAft>
                          <a:spcPct val="0"/>
                        </a:spcAft>
                        <a:defRPr>
                          <a:solidFill>
                            <a:srgbClr val="000168"/>
                          </a:solidFill>
                          <a:latin typeface="Optima"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altLang="hu-HU" sz="2400" b="1" u="none" strike="noStrike" cap="none" normalizeH="0" baseline="0" dirty="0">
                          <a:ln>
                            <a:noFill/>
                          </a:ln>
                          <a:solidFill>
                            <a:schemeClr val="bg1"/>
                          </a:solidFill>
                          <a:effectLst/>
                          <a:latin typeface="+mj-lt"/>
                        </a:rPr>
                        <a:t>funkciója</a:t>
                      </a:r>
                      <a:endParaRPr kumimoji="0" lang="hu-HU" altLang="hu-HU" sz="2400" b="1" i="0" u="none" strike="noStrike" cap="none" normalizeH="0" baseline="0" dirty="0">
                        <a:ln>
                          <a:noFill/>
                        </a:ln>
                        <a:solidFill>
                          <a:schemeClr val="bg1"/>
                        </a:solidFill>
                        <a:effectLst/>
                        <a:latin typeface="+mj-lt"/>
                      </a:endParaRPr>
                    </a:p>
                  </a:txBody>
                  <a:tcPr horzOverflow="overflow"/>
                </a:tc>
                <a:tc>
                  <a:txBody>
                    <a:bodyPr/>
                    <a:lstStyle>
                      <a:lvl1pPr marL="342900" indent="-342900">
                        <a:spcBef>
                          <a:spcPct val="20000"/>
                        </a:spcBef>
                        <a:buSzPct val="80000"/>
                        <a:buFont typeface="Wingdings" pitchFamily="2" charset="2"/>
                        <a:defRPr sz="2800" b="1">
                          <a:solidFill>
                            <a:srgbClr val="000168"/>
                          </a:solidFill>
                          <a:latin typeface="Optima" pitchFamily="34" charset="0"/>
                        </a:defRPr>
                      </a:lvl1pPr>
                      <a:lvl2pPr marL="742950" indent="-285750">
                        <a:spcBef>
                          <a:spcPct val="20000"/>
                        </a:spcBef>
                        <a:buFont typeface="Optima" pitchFamily="34" charset="0"/>
                        <a:defRPr sz="2400" b="1" i="1">
                          <a:solidFill>
                            <a:srgbClr val="000168"/>
                          </a:solidFill>
                          <a:latin typeface="Optima" pitchFamily="34" charset="0"/>
                        </a:defRPr>
                      </a:lvl2pPr>
                      <a:lvl3pPr marL="1143000" indent="-228600">
                        <a:spcBef>
                          <a:spcPct val="20000"/>
                        </a:spcBef>
                        <a:defRPr sz="2000">
                          <a:solidFill>
                            <a:srgbClr val="000168"/>
                          </a:solidFill>
                          <a:latin typeface="Optima" pitchFamily="34" charset="0"/>
                        </a:defRPr>
                      </a:lvl3pPr>
                      <a:lvl4pPr marL="1600200" indent="-228600">
                        <a:spcBef>
                          <a:spcPct val="20000"/>
                        </a:spcBef>
                        <a:defRPr>
                          <a:solidFill>
                            <a:srgbClr val="000168"/>
                          </a:solidFill>
                          <a:latin typeface="Optima" pitchFamily="34" charset="0"/>
                        </a:defRPr>
                      </a:lvl4pPr>
                      <a:lvl5pPr marL="2057400" indent="-228600">
                        <a:spcBef>
                          <a:spcPct val="20000"/>
                        </a:spcBef>
                        <a:defRPr>
                          <a:solidFill>
                            <a:srgbClr val="000168"/>
                          </a:solidFill>
                          <a:latin typeface="Optima" pitchFamily="34" charset="0"/>
                        </a:defRPr>
                      </a:lvl5pPr>
                      <a:lvl6pPr marL="2514600" indent="-228600" fontAlgn="base">
                        <a:spcBef>
                          <a:spcPct val="20000"/>
                        </a:spcBef>
                        <a:spcAft>
                          <a:spcPct val="0"/>
                        </a:spcAft>
                        <a:defRPr>
                          <a:solidFill>
                            <a:srgbClr val="000168"/>
                          </a:solidFill>
                          <a:latin typeface="Optima" pitchFamily="34" charset="0"/>
                        </a:defRPr>
                      </a:lvl6pPr>
                      <a:lvl7pPr marL="2971800" indent="-228600" fontAlgn="base">
                        <a:spcBef>
                          <a:spcPct val="20000"/>
                        </a:spcBef>
                        <a:spcAft>
                          <a:spcPct val="0"/>
                        </a:spcAft>
                        <a:defRPr>
                          <a:solidFill>
                            <a:srgbClr val="000168"/>
                          </a:solidFill>
                          <a:latin typeface="Optima" pitchFamily="34" charset="0"/>
                        </a:defRPr>
                      </a:lvl7pPr>
                      <a:lvl8pPr marL="3429000" indent="-228600" fontAlgn="base">
                        <a:spcBef>
                          <a:spcPct val="20000"/>
                        </a:spcBef>
                        <a:spcAft>
                          <a:spcPct val="0"/>
                        </a:spcAft>
                        <a:defRPr>
                          <a:solidFill>
                            <a:srgbClr val="000168"/>
                          </a:solidFill>
                          <a:latin typeface="Optima" pitchFamily="34" charset="0"/>
                        </a:defRPr>
                      </a:lvl8pPr>
                      <a:lvl9pPr marL="3886200" indent="-228600" fontAlgn="base">
                        <a:spcBef>
                          <a:spcPct val="20000"/>
                        </a:spcBef>
                        <a:spcAft>
                          <a:spcPct val="0"/>
                        </a:spcAft>
                        <a:defRPr>
                          <a:solidFill>
                            <a:srgbClr val="000168"/>
                          </a:solidFill>
                          <a:latin typeface="Optima"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altLang="hu-HU" sz="2400" b="0" u="none" strike="noStrike" cap="none" normalizeH="0" baseline="0" dirty="0">
                          <a:ln>
                            <a:noFill/>
                          </a:ln>
                          <a:effectLst/>
                          <a:latin typeface="+mj-lt"/>
                        </a:rPr>
                        <a:t>érdekképviselet, érdekvédelem, érdekegyeztetés</a:t>
                      </a:r>
                      <a:endParaRPr kumimoji="0" lang="hu-HU" altLang="hu-HU" sz="2400" b="0" i="0" u="none" strike="noStrike" cap="none" normalizeH="0" baseline="0" dirty="0">
                        <a:ln>
                          <a:noFill/>
                        </a:ln>
                        <a:solidFill>
                          <a:srgbClr val="000168"/>
                        </a:solidFill>
                        <a:effectLst/>
                        <a:latin typeface="+mj-lt"/>
                      </a:endParaRPr>
                    </a:p>
                  </a:txBody>
                  <a:tcPr horzOverflow="overflow"/>
                </a:tc>
                <a:extLst>
                  <a:ext uri="{0D108BD9-81ED-4DB2-BD59-A6C34878D82A}">
                    <a16:rowId xmlns:a16="http://schemas.microsoft.com/office/drawing/2014/main" val="10001"/>
                  </a:ext>
                </a:extLst>
              </a:tr>
              <a:tr h="1275700">
                <a:tc>
                  <a:txBody>
                    <a:bodyPr/>
                    <a:lstStyle>
                      <a:lvl1pPr marL="342900" indent="-342900">
                        <a:spcBef>
                          <a:spcPct val="20000"/>
                        </a:spcBef>
                        <a:buSzPct val="80000"/>
                        <a:buFont typeface="Wingdings" pitchFamily="2" charset="2"/>
                        <a:defRPr sz="2800" b="1">
                          <a:solidFill>
                            <a:srgbClr val="000168"/>
                          </a:solidFill>
                          <a:latin typeface="Optima" pitchFamily="34" charset="0"/>
                        </a:defRPr>
                      </a:lvl1pPr>
                      <a:lvl2pPr marL="742950" indent="-285750">
                        <a:spcBef>
                          <a:spcPct val="20000"/>
                        </a:spcBef>
                        <a:buFont typeface="Optima" pitchFamily="34" charset="0"/>
                        <a:defRPr sz="2400" b="1" i="1">
                          <a:solidFill>
                            <a:srgbClr val="000168"/>
                          </a:solidFill>
                          <a:latin typeface="Optima" pitchFamily="34" charset="0"/>
                        </a:defRPr>
                      </a:lvl2pPr>
                      <a:lvl3pPr marL="1143000" indent="-228600">
                        <a:spcBef>
                          <a:spcPct val="20000"/>
                        </a:spcBef>
                        <a:defRPr sz="2000">
                          <a:solidFill>
                            <a:srgbClr val="000168"/>
                          </a:solidFill>
                          <a:latin typeface="Optima" pitchFamily="34" charset="0"/>
                        </a:defRPr>
                      </a:lvl3pPr>
                      <a:lvl4pPr marL="1600200" indent="-228600">
                        <a:spcBef>
                          <a:spcPct val="20000"/>
                        </a:spcBef>
                        <a:defRPr>
                          <a:solidFill>
                            <a:srgbClr val="000168"/>
                          </a:solidFill>
                          <a:latin typeface="Optima" pitchFamily="34" charset="0"/>
                        </a:defRPr>
                      </a:lvl4pPr>
                      <a:lvl5pPr marL="2057400" indent="-228600">
                        <a:spcBef>
                          <a:spcPct val="20000"/>
                        </a:spcBef>
                        <a:defRPr>
                          <a:solidFill>
                            <a:srgbClr val="000168"/>
                          </a:solidFill>
                          <a:latin typeface="Optima" pitchFamily="34" charset="0"/>
                        </a:defRPr>
                      </a:lvl5pPr>
                      <a:lvl6pPr marL="2514600" indent="-228600" fontAlgn="base">
                        <a:spcBef>
                          <a:spcPct val="20000"/>
                        </a:spcBef>
                        <a:spcAft>
                          <a:spcPct val="0"/>
                        </a:spcAft>
                        <a:defRPr>
                          <a:solidFill>
                            <a:srgbClr val="000168"/>
                          </a:solidFill>
                          <a:latin typeface="Optima" pitchFamily="34" charset="0"/>
                        </a:defRPr>
                      </a:lvl6pPr>
                      <a:lvl7pPr marL="2971800" indent="-228600" fontAlgn="base">
                        <a:spcBef>
                          <a:spcPct val="20000"/>
                        </a:spcBef>
                        <a:spcAft>
                          <a:spcPct val="0"/>
                        </a:spcAft>
                        <a:defRPr>
                          <a:solidFill>
                            <a:srgbClr val="000168"/>
                          </a:solidFill>
                          <a:latin typeface="Optima" pitchFamily="34" charset="0"/>
                        </a:defRPr>
                      </a:lvl7pPr>
                      <a:lvl8pPr marL="3429000" indent="-228600" fontAlgn="base">
                        <a:spcBef>
                          <a:spcPct val="20000"/>
                        </a:spcBef>
                        <a:spcAft>
                          <a:spcPct val="0"/>
                        </a:spcAft>
                        <a:defRPr>
                          <a:solidFill>
                            <a:srgbClr val="000168"/>
                          </a:solidFill>
                          <a:latin typeface="Optima" pitchFamily="34" charset="0"/>
                        </a:defRPr>
                      </a:lvl8pPr>
                      <a:lvl9pPr marL="3886200" indent="-228600" fontAlgn="base">
                        <a:spcBef>
                          <a:spcPct val="20000"/>
                        </a:spcBef>
                        <a:spcAft>
                          <a:spcPct val="0"/>
                        </a:spcAft>
                        <a:defRPr>
                          <a:solidFill>
                            <a:srgbClr val="000168"/>
                          </a:solidFill>
                          <a:latin typeface="Optima"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altLang="hu-HU" sz="2400" b="1" u="none" strike="noStrike" cap="none" normalizeH="0" baseline="0" dirty="0">
                          <a:ln>
                            <a:noFill/>
                          </a:ln>
                          <a:solidFill>
                            <a:schemeClr val="bg1"/>
                          </a:solidFill>
                          <a:effectLst/>
                          <a:latin typeface="+mj-lt"/>
                        </a:rPr>
                        <a:t>tárgya</a:t>
                      </a:r>
                      <a:endParaRPr kumimoji="0" lang="hu-HU" altLang="hu-HU" sz="2400" b="1" i="0" u="none" strike="noStrike" cap="none" normalizeH="0" baseline="0" dirty="0">
                        <a:ln>
                          <a:noFill/>
                        </a:ln>
                        <a:solidFill>
                          <a:schemeClr val="bg1"/>
                        </a:solidFill>
                        <a:effectLst/>
                        <a:latin typeface="+mj-lt"/>
                      </a:endParaRPr>
                    </a:p>
                  </a:txBody>
                  <a:tcPr horzOverflow="overflow"/>
                </a:tc>
                <a:tc>
                  <a:txBody>
                    <a:bodyPr/>
                    <a:lstStyle>
                      <a:lvl1pPr>
                        <a:spcBef>
                          <a:spcPct val="20000"/>
                        </a:spcBef>
                        <a:buSzPct val="80000"/>
                        <a:buFont typeface="Wingdings" pitchFamily="2" charset="2"/>
                        <a:defRPr sz="2800" b="1">
                          <a:solidFill>
                            <a:srgbClr val="000168"/>
                          </a:solidFill>
                          <a:latin typeface="Optima" pitchFamily="34" charset="0"/>
                        </a:defRPr>
                      </a:lvl1pPr>
                      <a:lvl2pPr marL="830263" indent="-285750">
                        <a:spcBef>
                          <a:spcPct val="20000"/>
                        </a:spcBef>
                        <a:buFont typeface="Optima" pitchFamily="34" charset="0"/>
                        <a:defRPr sz="2400" b="1" i="1">
                          <a:solidFill>
                            <a:srgbClr val="000168"/>
                          </a:solidFill>
                          <a:latin typeface="Optima" pitchFamily="34" charset="0"/>
                        </a:defRPr>
                      </a:lvl2pPr>
                      <a:lvl3pPr marL="1238250" indent="-228600">
                        <a:spcBef>
                          <a:spcPct val="20000"/>
                        </a:spcBef>
                        <a:defRPr sz="2000">
                          <a:solidFill>
                            <a:srgbClr val="000168"/>
                          </a:solidFill>
                          <a:latin typeface="Optima" pitchFamily="34" charset="0"/>
                        </a:defRPr>
                      </a:lvl3pPr>
                      <a:lvl4pPr marL="1646238" indent="-228600">
                        <a:spcBef>
                          <a:spcPct val="20000"/>
                        </a:spcBef>
                        <a:defRPr>
                          <a:solidFill>
                            <a:srgbClr val="000168"/>
                          </a:solidFill>
                          <a:latin typeface="Optima" pitchFamily="34" charset="0"/>
                        </a:defRPr>
                      </a:lvl4pPr>
                      <a:lvl5pPr marL="2057400" indent="-228600">
                        <a:spcBef>
                          <a:spcPct val="20000"/>
                        </a:spcBef>
                        <a:defRPr>
                          <a:solidFill>
                            <a:srgbClr val="000168"/>
                          </a:solidFill>
                          <a:latin typeface="Optima" pitchFamily="34" charset="0"/>
                        </a:defRPr>
                      </a:lvl5pPr>
                      <a:lvl6pPr marL="2514600" indent="-228600" fontAlgn="base">
                        <a:spcBef>
                          <a:spcPct val="20000"/>
                        </a:spcBef>
                        <a:spcAft>
                          <a:spcPct val="0"/>
                        </a:spcAft>
                        <a:defRPr>
                          <a:solidFill>
                            <a:srgbClr val="000168"/>
                          </a:solidFill>
                          <a:latin typeface="Optima" pitchFamily="34" charset="0"/>
                        </a:defRPr>
                      </a:lvl6pPr>
                      <a:lvl7pPr marL="2971800" indent="-228600" fontAlgn="base">
                        <a:spcBef>
                          <a:spcPct val="20000"/>
                        </a:spcBef>
                        <a:spcAft>
                          <a:spcPct val="0"/>
                        </a:spcAft>
                        <a:defRPr>
                          <a:solidFill>
                            <a:srgbClr val="000168"/>
                          </a:solidFill>
                          <a:latin typeface="Optima" pitchFamily="34" charset="0"/>
                        </a:defRPr>
                      </a:lvl7pPr>
                      <a:lvl8pPr marL="3429000" indent="-228600" fontAlgn="base">
                        <a:spcBef>
                          <a:spcPct val="20000"/>
                        </a:spcBef>
                        <a:spcAft>
                          <a:spcPct val="0"/>
                        </a:spcAft>
                        <a:defRPr>
                          <a:solidFill>
                            <a:srgbClr val="000168"/>
                          </a:solidFill>
                          <a:latin typeface="Optima" pitchFamily="34" charset="0"/>
                        </a:defRPr>
                      </a:lvl8pPr>
                      <a:lvl9pPr marL="3886200" indent="-228600" fontAlgn="base">
                        <a:spcBef>
                          <a:spcPct val="20000"/>
                        </a:spcBef>
                        <a:spcAft>
                          <a:spcPct val="0"/>
                        </a:spcAft>
                        <a:defRPr>
                          <a:solidFill>
                            <a:srgbClr val="000168"/>
                          </a:solidFill>
                          <a:latin typeface="Opti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u-HU" altLang="hu-HU" sz="2400" b="0" u="none" strike="noStrike" cap="none" normalizeH="0" baseline="0" dirty="0">
                          <a:ln>
                            <a:noFill/>
                          </a:ln>
                          <a:effectLst/>
                          <a:latin typeface="+mj-lt"/>
                        </a:rPr>
                        <a:t>elosztási, munkaviszonyból származó kollektív MA/MV jogok és kötelezettségek, ill. a felek (MA/SZ) közötti kapcsolatrendszer szabályozása</a:t>
                      </a:r>
                      <a:endParaRPr kumimoji="0" lang="hu-HU" altLang="hu-HU" sz="2400" b="0" i="0" u="none" strike="noStrike" cap="none" normalizeH="0" baseline="0" dirty="0">
                        <a:ln>
                          <a:noFill/>
                        </a:ln>
                        <a:solidFill>
                          <a:srgbClr val="000168"/>
                        </a:solidFill>
                        <a:effectLst/>
                        <a:latin typeface="+mj-lt"/>
                      </a:endParaRPr>
                    </a:p>
                  </a:txBody>
                  <a:tcPr horzOverflow="overflow"/>
                </a:tc>
                <a:extLst>
                  <a:ext uri="{0D108BD9-81ED-4DB2-BD59-A6C34878D82A}">
                    <a16:rowId xmlns:a16="http://schemas.microsoft.com/office/drawing/2014/main" val="10002"/>
                  </a:ext>
                </a:extLst>
              </a:tr>
              <a:tr h="883177">
                <a:tc>
                  <a:txBody>
                    <a:bodyPr/>
                    <a:lstStyle>
                      <a:lvl1pPr marL="342900" indent="-342900">
                        <a:spcBef>
                          <a:spcPct val="20000"/>
                        </a:spcBef>
                        <a:buSzPct val="80000"/>
                        <a:buFont typeface="Wingdings" pitchFamily="2" charset="2"/>
                        <a:defRPr sz="2800" b="1">
                          <a:solidFill>
                            <a:srgbClr val="000168"/>
                          </a:solidFill>
                          <a:latin typeface="Optima" pitchFamily="34" charset="0"/>
                        </a:defRPr>
                      </a:lvl1pPr>
                      <a:lvl2pPr marL="742950" indent="-285750">
                        <a:spcBef>
                          <a:spcPct val="20000"/>
                        </a:spcBef>
                        <a:buFont typeface="Optima" pitchFamily="34" charset="0"/>
                        <a:defRPr sz="2400" b="1" i="1">
                          <a:solidFill>
                            <a:srgbClr val="000168"/>
                          </a:solidFill>
                          <a:latin typeface="Optima" pitchFamily="34" charset="0"/>
                        </a:defRPr>
                      </a:lvl2pPr>
                      <a:lvl3pPr marL="1143000" indent="-228600">
                        <a:spcBef>
                          <a:spcPct val="20000"/>
                        </a:spcBef>
                        <a:defRPr sz="2000">
                          <a:solidFill>
                            <a:srgbClr val="000168"/>
                          </a:solidFill>
                          <a:latin typeface="Optima" pitchFamily="34" charset="0"/>
                        </a:defRPr>
                      </a:lvl3pPr>
                      <a:lvl4pPr marL="1600200" indent="-228600">
                        <a:spcBef>
                          <a:spcPct val="20000"/>
                        </a:spcBef>
                        <a:defRPr>
                          <a:solidFill>
                            <a:srgbClr val="000168"/>
                          </a:solidFill>
                          <a:latin typeface="Optima" pitchFamily="34" charset="0"/>
                        </a:defRPr>
                      </a:lvl4pPr>
                      <a:lvl5pPr marL="2057400" indent="-228600">
                        <a:spcBef>
                          <a:spcPct val="20000"/>
                        </a:spcBef>
                        <a:defRPr>
                          <a:solidFill>
                            <a:srgbClr val="000168"/>
                          </a:solidFill>
                          <a:latin typeface="Optima" pitchFamily="34" charset="0"/>
                        </a:defRPr>
                      </a:lvl5pPr>
                      <a:lvl6pPr marL="2514600" indent="-228600" fontAlgn="base">
                        <a:spcBef>
                          <a:spcPct val="20000"/>
                        </a:spcBef>
                        <a:spcAft>
                          <a:spcPct val="0"/>
                        </a:spcAft>
                        <a:defRPr>
                          <a:solidFill>
                            <a:srgbClr val="000168"/>
                          </a:solidFill>
                          <a:latin typeface="Optima" pitchFamily="34" charset="0"/>
                        </a:defRPr>
                      </a:lvl6pPr>
                      <a:lvl7pPr marL="2971800" indent="-228600" fontAlgn="base">
                        <a:spcBef>
                          <a:spcPct val="20000"/>
                        </a:spcBef>
                        <a:spcAft>
                          <a:spcPct val="0"/>
                        </a:spcAft>
                        <a:defRPr>
                          <a:solidFill>
                            <a:srgbClr val="000168"/>
                          </a:solidFill>
                          <a:latin typeface="Optima" pitchFamily="34" charset="0"/>
                        </a:defRPr>
                      </a:lvl7pPr>
                      <a:lvl8pPr marL="3429000" indent="-228600" fontAlgn="base">
                        <a:spcBef>
                          <a:spcPct val="20000"/>
                        </a:spcBef>
                        <a:spcAft>
                          <a:spcPct val="0"/>
                        </a:spcAft>
                        <a:defRPr>
                          <a:solidFill>
                            <a:srgbClr val="000168"/>
                          </a:solidFill>
                          <a:latin typeface="Optima" pitchFamily="34" charset="0"/>
                        </a:defRPr>
                      </a:lvl8pPr>
                      <a:lvl9pPr marL="3886200" indent="-228600" fontAlgn="base">
                        <a:spcBef>
                          <a:spcPct val="20000"/>
                        </a:spcBef>
                        <a:spcAft>
                          <a:spcPct val="0"/>
                        </a:spcAft>
                        <a:defRPr>
                          <a:solidFill>
                            <a:srgbClr val="000168"/>
                          </a:solidFill>
                          <a:latin typeface="Optima"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altLang="hu-HU" sz="2400" b="1" u="none" strike="noStrike" cap="none" normalizeH="0" baseline="0" dirty="0">
                          <a:ln>
                            <a:noFill/>
                          </a:ln>
                          <a:solidFill>
                            <a:schemeClr val="bg1"/>
                          </a:solidFill>
                          <a:effectLst/>
                          <a:latin typeface="+mj-lt"/>
                        </a:rPr>
                        <a:t>célja</a:t>
                      </a:r>
                      <a:endParaRPr kumimoji="0" lang="hu-HU" altLang="hu-HU" sz="2400" b="1" i="0" u="none" strike="noStrike" cap="none" normalizeH="0" baseline="0" dirty="0">
                        <a:ln>
                          <a:noFill/>
                        </a:ln>
                        <a:solidFill>
                          <a:schemeClr val="bg1"/>
                        </a:solidFill>
                        <a:effectLst/>
                        <a:latin typeface="+mj-lt"/>
                      </a:endParaRPr>
                    </a:p>
                  </a:txBody>
                  <a:tcPr horzOverflow="overflow"/>
                </a:tc>
                <a:tc>
                  <a:txBody>
                    <a:bodyPr/>
                    <a:lstStyle>
                      <a:lvl1pPr>
                        <a:spcBef>
                          <a:spcPct val="20000"/>
                        </a:spcBef>
                        <a:buSzPct val="80000"/>
                        <a:buFont typeface="Wingdings" pitchFamily="2" charset="2"/>
                        <a:defRPr sz="2800" b="1">
                          <a:solidFill>
                            <a:srgbClr val="000168"/>
                          </a:solidFill>
                          <a:latin typeface="Optima" pitchFamily="34" charset="0"/>
                        </a:defRPr>
                      </a:lvl1pPr>
                      <a:lvl2pPr marL="830263" indent="-285750">
                        <a:spcBef>
                          <a:spcPct val="20000"/>
                        </a:spcBef>
                        <a:buFont typeface="Optima" pitchFamily="34" charset="0"/>
                        <a:defRPr sz="2400" b="1" i="1">
                          <a:solidFill>
                            <a:srgbClr val="000168"/>
                          </a:solidFill>
                          <a:latin typeface="Optima" pitchFamily="34" charset="0"/>
                        </a:defRPr>
                      </a:lvl2pPr>
                      <a:lvl3pPr marL="1238250" indent="-228600">
                        <a:spcBef>
                          <a:spcPct val="20000"/>
                        </a:spcBef>
                        <a:defRPr sz="2000">
                          <a:solidFill>
                            <a:srgbClr val="000168"/>
                          </a:solidFill>
                          <a:latin typeface="Optima" pitchFamily="34" charset="0"/>
                        </a:defRPr>
                      </a:lvl3pPr>
                      <a:lvl4pPr marL="1646238" indent="-228600">
                        <a:spcBef>
                          <a:spcPct val="20000"/>
                        </a:spcBef>
                        <a:defRPr>
                          <a:solidFill>
                            <a:srgbClr val="000168"/>
                          </a:solidFill>
                          <a:latin typeface="Optima" pitchFamily="34" charset="0"/>
                        </a:defRPr>
                      </a:lvl4pPr>
                      <a:lvl5pPr marL="2057400" indent="-228600">
                        <a:spcBef>
                          <a:spcPct val="20000"/>
                        </a:spcBef>
                        <a:defRPr>
                          <a:solidFill>
                            <a:srgbClr val="000168"/>
                          </a:solidFill>
                          <a:latin typeface="Optima" pitchFamily="34" charset="0"/>
                        </a:defRPr>
                      </a:lvl5pPr>
                      <a:lvl6pPr marL="2514600" indent="-228600" fontAlgn="base">
                        <a:spcBef>
                          <a:spcPct val="20000"/>
                        </a:spcBef>
                        <a:spcAft>
                          <a:spcPct val="0"/>
                        </a:spcAft>
                        <a:defRPr>
                          <a:solidFill>
                            <a:srgbClr val="000168"/>
                          </a:solidFill>
                          <a:latin typeface="Optima" pitchFamily="34" charset="0"/>
                        </a:defRPr>
                      </a:lvl6pPr>
                      <a:lvl7pPr marL="2971800" indent="-228600" fontAlgn="base">
                        <a:spcBef>
                          <a:spcPct val="20000"/>
                        </a:spcBef>
                        <a:spcAft>
                          <a:spcPct val="0"/>
                        </a:spcAft>
                        <a:defRPr>
                          <a:solidFill>
                            <a:srgbClr val="000168"/>
                          </a:solidFill>
                          <a:latin typeface="Optima" pitchFamily="34" charset="0"/>
                        </a:defRPr>
                      </a:lvl7pPr>
                      <a:lvl8pPr marL="3429000" indent="-228600" fontAlgn="base">
                        <a:spcBef>
                          <a:spcPct val="20000"/>
                        </a:spcBef>
                        <a:spcAft>
                          <a:spcPct val="0"/>
                        </a:spcAft>
                        <a:defRPr>
                          <a:solidFill>
                            <a:srgbClr val="000168"/>
                          </a:solidFill>
                          <a:latin typeface="Optima" pitchFamily="34" charset="0"/>
                        </a:defRPr>
                      </a:lvl8pPr>
                      <a:lvl9pPr marL="3886200" indent="-228600" fontAlgn="base">
                        <a:spcBef>
                          <a:spcPct val="20000"/>
                        </a:spcBef>
                        <a:spcAft>
                          <a:spcPct val="0"/>
                        </a:spcAft>
                        <a:defRPr>
                          <a:solidFill>
                            <a:srgbClr val="000168"/>
                          </a:solidFill>
                          <a:latin typeface="Opti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u-HU" altLang="hu-HU" sz="2400" b="0" u="none" strike="noStrike" cap="none" normalizeH="0" baseline="0" dirty="0">
                          <a:ln>
                            <a:noFill/>
                          </a:ln>
                          <a:effectLst/>
                          <a:latin typeface="+mj-lt"/>
                        </a:rPr>
                        <a:t>kollektív szerződés, folyamatos érdekvédelem  </a:t>
                      </a:r>
                    </a:p>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2400" b="0" u="none" strike="noStrike" cap="none" normalizeH="0" baseline="0" dirty="0">
                          <a:ln>
                            <a:noFill/>
                          </a:ln>
                          <a:effectLst/>
                          <a:latin typeface="+mj-lt"/>
                        </a:rPr>
                        <a:t>("előre szabályozás", norma-alkotás)</a:t>
                      </a:r>
                      <a:endParaRPr kumimoji="0" lang="hu-HU" altLang="hu-HU" sz="2400" b="0" i="0" u="none" strike="noStrike" cap="none" normalizeH="0" baseline="0" dirty="0">
                        <a:ln>
                          <a:noFill/>
                        </a:ln>
                        <a:solidFill>
                          <a:srgbClr val="000168"/>
                        </a:solidFill>
                        <a:effectLst/>
                        <a:latin typeface="+mj-lt"/>
                      </a:endParaRPr>
                    </a:p>
                  </a:txBody>
                  <a:tcPr horzOverflow="overflow"/>
                </a:tc>
                <a:extLst>
                  <a:ext uri="{0D108BD9-81ED-4DB2-BD59-A6C34878D82A}">
                    <a16:rowId xmlns:a16="http://schemas.microsoft.com/office/drawing/2014/main" val="10003"/>
                  </a:ext>
                </a:extLst>
              </a:tr>
              <a:tr h="1275700">
                <a:tc>
                  <a:txBody>
                    <a:bodyPr/>
                    <a:lstStyle>
                      <a:lvl1pPr marL="342900" indent="-342900">
                        <a:spcBef>
                          <a:spcPct val="20000"/>
                        </a:spcBef>
                        <a:buSzPct val="80000"/>
                        <a:buFont typeface="Wingdings" pitchFamily="2" charset="2"/>
                        <a:defRPr sz="2800" b="1">
                          <a:solidFill>
                            <a:srgbClr val="000168"/>
                          </a:solidFill>
                          <a:latin typeface="Optima" pitchFamily="34" charset="0"/>
                        </a:defRPr>
                      </a:lvl1pPr>
                      <a:lvl2pPr marL="742950" indent="-285750">
                        <a:spcBef>
                          <a:spcPct val="20000"/>
                        </a:spcBef>
                        <a:buFont typeface="Optima" pitchFamily="34" charset="0"/>
                        <a:defRPr sz="2400" b="1" i="1">
                          <a:solidFill>
                            <a:srgbClr val="000168"/>
                          </a:solidFill>
                          <a:latin typeface="Optima" pitchFamily="34" charset="0"/>
                        </a:defRPr>
                      </a:lvl2pPr>
                      <a:lvl3pPr marL="1143000" indent="-228600">
                        <a:spcBef>
                          <a:spcPct val="20000"/>
                        </a:spcBef>
                        <a:defRPr sz="2000">
                          <a:solidFill>
                            <a:srgbClr val="000168"/>
                          </a:solidFill>
                          <a:latin typeface="Optima" pitchFamily="34" charset="0"/>
                        </a:defRPr>
                      </a:lvl3pPr>
                      <a:lvl4pPr marL="1600200" indent="-228600">
                        <a:spcBef>
                          <a:spcPct val="20000"/>
                        </a:spcBef>
                        <a:defRPr>
                          <a:solidFill>
                            <a:srgbClr val="000168"/>
                          </a:solidFill>
                          <a:latin typeface="Optima" pitchFamily="34" charset="0"/>
                        </a:defRPr>
                      </a:lvl4pPr>
                      <a:lvl5pPr marL="2057400" indent="-228600">
                        <a:spcBef>
                          <a:spcPct val="20000"/>
                        </a:spcBef>
                        <a:defRPr>
                          <a:solidFill>
                            <a:srgbClr val="000168"/>
                          </a:solidFill>
                          <a:latin typeface="Optima" pitchFamily="34" charset="0"/>
                        </a:defRPr>
                      </a:lvl5pPr>
                      <a:lvl6pPr marL="2514600" indent="-228600" fontAlgn="base">
                        <a:spcBef>
                          <a:spcPct val="20000"/>
                        </a:spcBef>
                        <a:spcAft>
                          <a:spcPct val="0"/>
                        </a:spcAft>
                        <a:defRPr>
                          <a:solidFill>
                            <a:srgbClr val="000168"/>
                          </a:solidFill>
                          <a:latin typeface="Optima" pitchFamily="34" charset="0"/>
                        </a:defRPr>
                      </a:lvl6pPr>
                      <a:lvl7pPr marL="2971800" indent="-228600" fontAlgn="base">
                        <a:spcBef>
                          <a:spcPct val="20000"/>
                        </a:spcBef>
                        <a:spcAft>
                          <a:spcPct val="0"/>
                        </a:spcAft>
                        <a:defRPr>
                          <a:solidFill>
                            <a:srgbClr val="000168"/>
                          </a:solidFill>
                          <a:latin typeface="Optima" pitchFamily="34" charset="0"/>
                        </a:defRPr>
                      </a:lvl7pPr>
                      <a:lvl8pPr marL="3429000" indent="-228600" fontAlgn="base">
                        <a:spcBef>
                          <a:spcPct val="20000"/>
                        </a:spcBef>
                        <a:spcAft>
                          <a:spcPct val="0"/>
                        </a:spcAft>
                        <a:defRPr>
                          <a:solidFill>
                            <a:srgbClr val="000168"/>
                          </a:solidFill>
                          <a:latin typeface="Optima" pitchFamily="34" charset="0"/>
                        </a:defRPr>
                      </a:lvl8pPr>
                      <a:lvl9pPr marL="3886200" indent="-228600" fontAlgn="base">
                        <a:spcBef>
                          <a:spcPct val="20000"/>
                        </a:spcBef>
                        <a:spcAft>
                          <a:spcPct val="0"/>
                        </a:spcAft>
                        <a:defRPr>
                          <a:solidFill>
                            <a:srgbClr val="000168"/>
                          </a:solidFill>
                          <a:latin typeface="Optima"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altLang="hu-HU" sz="2400" b="1" u="none" strike="noStrike" cap="none" normalizeH="0" baseline="0" dirty="0">
                          <a:ln>
                            <a:noFill/>
                          </a:ln>
                          <a:solidFill>
                            <a:schemeClr val="bg1"/>
                          </a:solidFill>
                          <a:effectLst/>
                          <a:latin typeface="+mj-lt"/>
                        </a:rPr>
                        <a:t>jellege</a:t>
                      </a:r>
                      <a:endParaRPr kumimoji="0" lang="hu-HU" altLang="hu-HU" sz="2400" b="1" i="0" u="none" strike="noStrike" cap="none" normalizeH="0" baseline="0" dirty="0">
                        <a:ln>
                          <a:noFill/>
                        </a:ln>
                        <a:solidFill>
                          <a:schemeClr val="bg1"/>
                        </a:solidFill>
                        <a:effectLst/>
                        <a:latin typeface="+mj-lt"/>
                      </a:endParaRPr>
                    </a:p>
                  </a:txBody>
                  <a:tcPr horzOverflow="overflow"/>
                </a:tc>
                <a:tc>
                  <a:txBody>
                    <a:bodyPr/>
                    <a:lstStyle>
                      <a:lvl1pPr>
                        <a:spcBef>
                          <a:spcPct val="20000"/>
                        </a:spcBef>
                        <a:buSzPct val="80000"/>
                        <a:buFont typeface="Wingdings" pitchFamily="2" charset="2"/>
                        <a:defRPr sz="2800" b="1">
                          <a:solidFill>
                            <a:srgbClr val="000168"/>
                          </a:solidFill>
                          <a:latin typeface="Optima" pitchFamily="34" charset="0"/>
                        </a:defRPr>
                      </a:lvl1pPr>
                      <a:lvl2pPr marL="830263" indent="-285750">
                        <a:spcBef>
                          <a:spcPct val="20000"/>
                        </a:spcBef>
                        <a:buFont typeface="Optima" pitchFamily="34" charset="0"/>
                        <a:defRPr sz="2400" b="1" i="1">
                          <a:solidFill>
                            <a:srgbClr val="000168"/>
                          </a:solidFill>
                          <a:latin typeface="Optima" pitchFamily="34" charset="0"/>
                        </a:defRPr>
                      </a:lvl2pPr>
                      <a:lvl3pPr marL="1238250" indent="-228600">
                        <a:spcBef>
                          <a:spcPct val="20000"/>
                        </a:spcBef>
                        <a:defRPr sz="2000">
                          <a:solidFill>
                            <a:srgbClr val="000168"/>
                          </a:solidFill>
                          <a:latin typeface="Optima" pitchFamily="34" charset="0"/>
                        </a:defRPr>
                      </a:lvl3pPr>
                      <a:lvl4pPr marL="1646238" indent="-228600">
                        <a:spcBef>
                          <a:spcPct val="20000"/>
                        </a:spcBef>
                        <a:defRPr>
                          <a:solidFill>
                            <a:srgbClr val="000168"/>
                          </a:solidFill>
                          <a:latin typeface="Optima" pitchFamily="34" charset="0"/>
                        </a:defRPr>
                      </a:lvl4pPr>
                      <a:lvl5pPr marL="2057400" indent="-228600">
                        <a:spcBef>
                          <a:spcPct val="20000"/>
                        </a:spcBef>
                        <a:defRPr>
                          <a:solidFill>
                            <a:srgbClr val="000168"/>
                          </a:solidFill>
                          <a:latin typeface="Optima" pitchFamily="34" charset="0"/>
                        </a:defRPr>
                      </a:lvl5pPr>
                      <a:lvl6pPr marL="2514600" indent="-228600" fontAlgn="base">
                        <a:spcBef>
                          <a:spcPct val="20000"/>
                        </a:spcBef>
                        <a:spcAft>
                          <a:spcPct val="0"/>
                        </a:spcAft>
                        <a:defRPr>
                          <a:solidFill>
                            <a:srgbClr val="000168"/>
                          </a:solidFill>
                          <a:latin typeface="Optima" pitchFamily="34" charset="0"/>
                        </a:defRPr>
                      </a:lvl6pPr>
                      <a:lvl7pPr marL="2971800" indent="-228600" fontAlgn="base">
                        <a:spcBef>
                          <a:spcPct val="20000"/>
                        </a:spcBef>
                        <a:spcAft>
                          <a:spcPct val="0"/>
                        </a:spcAft>
                        <a:defRPr>
                          <a:solidFill>
                            <a:srgbClr val="000168"/>
                          </a:solidFill>
                          <a:latin typeface="Optima" pitchFamily="34" charset="0"/>
                        </a:defRPr>
                      </a:lvl7pPr>
                      <a:lvl8pPr marL="3429000" indent="-228600" fontAlgn="base">
                        <a:spcBef>
                          <a:spcPct val="20000"/>
                        </a:spcBef>
                        <a:spcAft>
                          <a:spcPct val="0"/>
                        </a:spcAft>
                        <a:defRPr>
                          <a:solidFill>
                            <a:srgbClr val="000168"/>
                          </a:solidFill>
                          <a:latin typeface="Optima" pitchFamily="34" charset="0"/>
                        </a:defRPr>
                      </a:lvl8pPr>
                      <a:lvl9pPr marL="3886200" indent="-228600" fontAlgn="base">
                        <a:spcBef>
                          <a:spcPct val="20000"/>
                        </a:spcBef>
                        <a:spcAft>
                          <a:spcPct val="0"/>
                        </a:spcAft>
                        <a:defRPr>
                          <a:solidFill>
                            <a:srgbClr val="000168"/>
                          </a:solidFill>
                          <a:latin typeface="Opti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u-HU" altLang="hu-HU" sz="2400" b="0" u="none" strike="noStrike" cap="none" normalizeH="0" baseline="0" dirty="0">
                          <a:ln>
                            <a:noFill/>
                          </a:ln>
                          <a:effectLst/>
                          <a:latin typeface="+mj-lt"/>
                        </a:rPr>
                        <a:t>az elosztási érdekellentét miatt konfliktusos helyzet tárgyalásos feloldása, konszenzuskeresés (ha kell, kikényszerítés)</a:t>
                      </a:r>
                      <a:endParaRPr kumimoji="0" lang="hu-HU" altLang="hu-HU" sz="2400" b="0" i="0" u="none" strike="noStrike" cap="none" normalizeH="0" baseline="0" dirty="0">
                        <a:ln>
                          <a:noFill/>
                        </a:ln>
                        <a:solidFill>
                          <a:srgbClr val="000168"/>
                        </a:solidFill>
                        <a:effectLst/>
                        <a:latin typeface="+mj-lt"/>
                      </a:endParaRPr>
                    </a:p>
                  </a:txBody>
                  <a:tcPr horzOverflow="overflow"/>
                </a:tc>
                <a:extLst>
                  <a:ext uri="{0D108BD9-81ED-4DB2-BD59-A6C34878D82A}">
                    <a16:rowId xmlns:a16="http://schemas.microsoft.com/office/drawing/2014/main" val="10004"/>
                  </a:ext>
                </a:extLst>
              </a:tr>
              <a:tr h="492358">
                <a:tc>
                  <a:txBody>
                    <a:bodyPr/>
                    <a:lstStyle>
                      <a:lvl1pPr marL="342900" indent="-342900">
                        <a:spcBef>
                          <a:spcPct val="20000"/>
                        </a:spcBef>
                        <a:buSzPct val="80000"/>
                        <a:buFont typeface="Wingdings" pitchFamily="2" charset="2"/>
                        <a:defRPr sz="2800" b="1">
                          <a:solidFill>
                            <a:srgbClr val="000168"/>
                          </a:solidFill>
                          <a:latin typeface="Optima" pitchFamily="34" charset="0"/>
                        </a:defRPr>
                      </a:lvl1pPr>
                      <a:lvl2pPr marL="742950" indent="-285750">
                        <a:spcBef>
                          <a:spcPct val="20000"/>
                        </a:spcBef>
                        <a:buFont typeface="Optima" pitchFamily="34" charset="0"/>
                        <a:defRPr sz="2400" b="1" i="1">
                          <a:solidFill>
                            <a:srgbClr val="000168"/>
                          </a:solidFill>
                          <a:latin typeface="Optima" pitchFamily="34" charset="0"/>
                        </a:defRPr>
                      </a:lvl2pPr>
                      <a:lvl3pPr marL="1143000" indent="-228600">
                        <a:spcBef>
                          <a:spcPct val="20000"/>
                        </a:spcBef>
                        <a:defRPr sz="2000">
                          <a:solidFill>
                            <a:srgbClr val="000168"/>
                          </a:solidFill>
                          <a:latin typeface="Optima" pitchFamily="34" charset="0"/>
                        </a:defRPr>
                      </a:lvl3pPr>
                      <a:lvl4pPr marL="1600200" indent="-228600">
                        <a:spcBef>
                          <a:spcPct val="20000"/>
                        </a:spcBef>
                        <a:defRPr>
                          <a:solidFill>
                            <a:srgbClr val="000168"/>
                          </a:solidFill>
                          <a:latin typeface="Optima" pitchFamily="34" charset="0"/>
                        </a:defRPr>
                      </a:lvl4pPr>
                      <a:lvl5pPr marL="2057400" indent="-228600">
                        <a:spcBef>
                          <a:spcPct val="20000"/>
                        </a:spcBef>
                        <a:defRPr>
                          <a:solidFill>
                            <a:srgbClr val="000168"/>
                          </a:solidFill>
                          <a:latin typeface="Optima" pitchFamily="34" charset="0"/>
                        </a:defRPr>
                      </a:lvl5pPr>
                      <a:lvl6pPr marL="2514600" indent="-228600" fontAlgn="base">
                        <a:spcBef>
                          <a:spcPct val="20000"/>
                        </a:spcBef>
                        <a:spcAft>
                          <a:spcPct val="0"/>
                        </a:spcAft>
                        <a:defRPr>
                          <a:solidFill>
                            <a:srgbClr val="000168"/>
                          </a:solidFill>
                          <a:latin typeface="Optima" pitchFamily="34" charset="0"/>
                        </a:defRPr>
                      </a:lvl6pPr>
                      <a:lvl7pPr marL="2971800" indent="-228600" fontAlgn="base">
                        <a:spcBef>
                          <a:spcPct val="20000"/>
                        </a:spcBef>
                        <a:spcAft>
                          <a:spcPct val="0"/>
                        </a:spcAft>
                        <a:defRPr>
                          <a:solidFill>
                            <a:srgbClr val="000168"/>
                          </a:solidFill>
                          <a:latin typeface="Optima" pitchFamily="34" charset="0"/>
                        </a:defRPr>
                      </a:lvl7pPr>
                      <a:lvl8pPr marL="3429000" indent="-228600" fontAlgn="base">
                        <a:spcBef>
                          <a:spcPct val="20000"/>
                        </a:spcBef>
                        <a:spcAft>
                          <a:spcPct val="0"/>
                        </a:spcAft>
                        <a:defRPr>
                          <a:solidFill>
                            <a:srgbClr val="000168"/>
                          </a:solidFill>
                          <a:latin typeface="Optima" pitchFamily="34" charset="0"/>
                        </a:defRPr>
                      </a:lvl8pPr>
                      <a:lvl9pPr marL="3886200" indent="-228600" fontAlgn="base">
                        <a:spcBef>
                          <a:spcPct val="20000"/>
                        </a:spcBef>
                        <a:spcAft>
                          <a:spcPct val="0"/>
                        </a:spcAft>
                        <a:defRPr>
                          <a:solidFill>
                            <a:srgbClr val="000168"/>
                          </a:solidFill>
                          <a:latin typeface="Optima"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altLang="hu-HU" sz="2400" b="1" u="none" strike="noStrike" cap="none" normalizeH="0" baseline="0" dirty="0">
                          <a:ln>
                            <a:noFill/>
                          </a:ln>
                          <a:solidFill>
                            <a:schemeClr val="bg1"/>
                          </a:solidFill>
                          <a:effectLst/>
                          <a:latin typeface="+mj-lt"/>
                        </a:rPr>
                        <a:t>partnerség</a:t>
                      </a:r>
                      <a:endParaRPr kumimoji="0" lang="hu-HU" altLang="hu-HU" sz="2400" b="1" i="0" u="none" strike="noStrike" cap="none" normalizeH="0" baseline="0" dirty="0">
                        <a:ln>
                          <a:noFill/>
                        </a:ln>
                        <a:solidFill>
                          <a:schemeClr val="bg1"/>
                        </a:solidFill>
                        <a:effectLst/>
                        <a:latin typeface="+mj-lt"/>
                      </a:endParaRPr>
                    </a:p>
                  </a:txBody>
                  <a:tcPr horzOverflow="overflow"/>
                </a:tc>
                <a:tc>
                  <a:txBody>
                    <a:bodyPr/>
                    <a:lstStyle>
                      <a:lvl1pPr marL="342900" indent="-342900">
                        <a:spcBef>
                          <a:spcPct val="20000"/>
                        </a:spcBef>
                        <a:buSzPct val="80000"/>
                        <a:buFont typeface="Wingdings" pitchFamily="2" charset="2"/>
                        <a:defRPr sz="2800" b="1">
                          <a:solidFill>
                            <a:srgbClr val="000168"/>
                          </a:solidFill>
                          <a:latin typeface="Optima" pitchFamily="34" charset="0"/>
                        </a:defRPr>
                      </a:lvl1pPr>
                      <a:lvl2pPr marL="742950" indent="-285750">
                        <a:spcBef>
                          <a:spcPct val="20000"/>
                        </a:spcBef>
                        <a:buFont typeface="Optima" pitchFamily="34" charset="0"/>
                        <a:defRPr sz="2400" b="1" i="1">
                          <a:solidFill>
                            <a:srgbClr val="000168"/>
                          </a:solidFill>
                          <a:latin typeface="Optima" pitchFamily="34" charset="0"/>
                        </a:defRPr>
                      </a:lvl2pPr>
                      <a:lvl3pPr marL="1143000" indent="-228600">
                        <a:spcBef>
                          <a:spcPct val="20000"/>
                        </a:spcBef>
                        <a:defRPr sz="2000">
                          <a:solidFill>
                            <a:srgbClr val="000168"/>
                          </a:solidFill>
                          <a:latin typeface="Optima" pitchFamily="34" charset="0"/>
                        </a:defRPr>
                      </a:lvl3pPr>
                      <a:lvl4pPr marL="1600200" indent="-228600">
                        <a:spcBef>
                          <a:spcPct val="20000"/>
                        </a:spcBef>
                        <a:defRPr>
                          <a:solidFill>
                            <a:srgbClr val="000168"/>
                          </a:solidFill>
                          <a:latin typeface="Optima" pitchFamily="34" charset="0"/>
                        </a:defRPr>
                      </a:lvl4pPr>
                      <a:lvl5pPr marL="2057400" indent="-228600">
                        <a:spcBef>
                          <a:spcPct val="20000"/>
                        </a:spcBef>
                        <a:defRPr>
                          <a:solidFill>
                            <a:srgbClr val="000168"/>
                          </a:solidFill>
                          <a:latin typeface="Optima" pitchFamily="34" charset="0"/>
                        </a:defRPr>
                      </a:lvl5pPr>
                      <a:lvl6pPr marL="2514600" indent="-228600" fontAlgn="base">
                        <a:spcBef>
                          <a:spcPct val="20000"/>
                        </a:spcBef>
                        <a:spcAft>
                          <a:spcPct val="0"/>
                        </a:spcAft>
                        <a:defRPr>
                          <a:solidFill>
                            <a:srgbClr val="000168"/>
                          </a:solidFill>
                          <a:latin typeface="Optima" pitchFamily="34" charset="0"/>
                        </a:defRPr>
                      </a:lvl6pPr>
                      <a:lvl7pPr marL="2971800" indent="-228600" fontAlgn="base">
                        <a:spcBef>
                          <a:spcPct val="20000"/>
                        </a:spcBef>
                        <a:spcAft>
                          <a:spcPct val="0"/>
                        </a:spcAft>
                        <a:defRPr>
                          <a:solidFill>
                            <a:srgbClr val="000168"/>
                          </a:solidFill>
                          <a:latin typeface="Optima" pitchFamily="34" charset="0"/>
                        </a:defRPr>
                      </a:lvl7pPr>
                      <a:lvl8pPr marL="3429000" indent="-228600" fontAlgn="base">
                        <a:spcBef>
                          <a:spcPct val="20000"/>
                        </a:spcBef>
                        <a:spcAft>
                          <a:spcPct val="0"/>
                        </a:spcAft>
                        <a:defRPr>
                          <a:solidFill>
                            <a:srgbClr val="000168"/>
                          </a:solidFill>
                          <a:latin typeface="Optima" pitchFamily="34" charset="0"/>
                        </a:defRPr>
                      </a:lvl8pPr>
                      <a:lvl9pPr marL="3886200" indent="-228600" fontAlgn="base">
                        <a:spcBef>
                          <a:spcPct val="20000"/>
                        </a:spcBef>
                        <a:spcAft>
                          <a:spcPct val="0"/>
                        </a:spcAft>
                        <a:defRPr>
                          <a:solidFill>
                            <a:srgbClr val="000168"/>
                          </a:solidFill>
                          <a:latin typeface="Optima"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altLang="hu-HU" sz="2400" b="0" u="none" strike="noStrike" cap="none" normalizeH="0" baseline="0" dirty="0">
                          <a:ln>
                            <a:noFill/>
                          </a:ln>
                          <a:effectLst/>
                          <a:latin typeface="+mj-lt"/>
                        </a:rPr>
                        <a:t>egyenrangú partner (szerves fejlődés)</a:t>
                      </a:r>
                      <a:endParaRPr kumimoji="0" lang="hu-HU" altLang="hu-HU" sz="2400" b="0" i="0" u="none" strike="noStrike" cap="none" normalizeH="0" baseline="0" dirty="0">
                        <a:ln>
                          <a:noFill/>
                        </a:ln>
                        <a:solidFill>
                          <a:srgbClr val="000168"/>
                        </a:solidFill>
                        <a:effectLst/>
                        <a:latin typeface="+mj-lt"/>
                      </a:endParaRPr>
                    </a:p>
                  </a:txBody>
                  <a:tcPr horzOverflow="overflow"/>
                </a:tc>
                <a:extLst>
                  <a:ext uri="{0D108BD9-81ED-4DB2-BD59-A6C34878D82A}">
                    <a16:rowId xmlns:a16="http://schemas.microsoft.com/office/drawing/2014/main" val="10005"/>
                  </a:ext>
                </a:extLst>
              </a:tr>
              <a:tr h="490654">
                <a:tc>
                  <a:txBody>
                    <a:bodyPr/>
                    <a:lstStyle>
                      <a:lvl1pPr marL="342900" indent="-342900">
                        <a:spcBef>
                          <a:spcPct val="20000"/>
                        </a:spcBef>
                        <a:buSzPct val="80000"/>
                        <a:buFont typeface="Wingdings" pitchFamily="2" charset="2"/>
                        <a:defRPr sz="2800" b="1">
                          <a:solidFill>
                            <a:srgbClr val="000168"/>
                          </a:solidFill>
                          <a:latin typeface="Optima" pitchFamily="34" charset="0"/>
                        </a:defRPr>
                      </a:lvl1pPr>
                      <a:lvl2pPr marL="742950" indent="-285750">
                        <a:spcBef>
                          <a:spcPct val="20000"/>
                        </a:spcBef>
                        <a:buFont typeface="Optima" pitchFamily="34" charset="0"/>
                        <a:defRPr sz="2400" b="1" i="1">
                          <a:solidFill>
                            <a:srgbClr val="000168"/>
                          </a:solidFill>
                          <a:latin typeface="Optima" pitchFamily="34" charset="0"/>
                        </a:defRPr>
                      </a:lvl2pPr>
                      <a:lvl3pPr marL="1143000" indent="-228600">
                        <a:spcBef>
                          <a:spcPct val="20000"/>
                        </a:spcBef>
                        <a:defRPr sz="2000">
                          <a:solidFill>
                            <a:srgbClr val="000168"/>
                          </a:solidFill>
                          <a:latin typeface="Optima" pitchFamily="34" charset="0"/>
                        </a:defRPr>
                      </a:lvl3pPr>
                      <a:lvl4pPr marL="1600200" indent="-228600">
                        <a:spcBef>
                          <a:spcPct val="20000"/>
                        </a:spcBef>
                        <a:defRPr>
                          <a:solidFill>
                            <a:srgbClr val="000168"/>
                          </a:solidFill>
                          <a:latin typeface="Optima" pitchFamily="34" charset="0"/>
                        </a:defRPr>
                      </a:lvl4pPr>
                      <a:lvl5pPr marL="2057400" indent="-228600">
                        <a:spcBef>
                          <a:spcPct val="20000"/>
                        </a:spcBef>
                        <a:defRPr>
                          <a:solidFill>
                            <a:srgbClr val="000168"/>
                          </a:solidFill>
                          <a:latin typeface="Optima" pitchFamily="34" charset="0"/>
                        </a:defRPr>
                      </a:lvl5pPr>
                      <a:lvl6pPr marL="2514600" indent="-228600" fontAlgn="base">
                        <a:spcBef>
                          <a:spcPct val="20000"/>
                        </a:spcBef>
                        <a:spcAft>
                          <a:spcPct val="0"/>
                        </a:spcAft>
                        <a:defRPr>
                          <a:solidFill>
                            <a:srgbClr val="000168"/>
                          </a:solidFill>
                          <a:latin typeface="Optima" pitchFamily="34" charset="0"/>
                        </a:defRPr>
                      </a:lvl6pPr>
                      <a:lvl7pPr marL="2971800" indent="-228600" fontAlgn="base">
                        <a:spcBef>
                          <a:spcPct val="20000"/>
                        </a:spcBef>
                        <a:spcAft>
                          <a:spcPct val="0"/>
                        </a:spcAft>
                        <a:defRPr>
                          <a:solidFill>
                            <a:srgbClr val="000168"/>
                          </a:solidFill>
                          <a:latin typeface="Optima" pitchFamily="34" charset="0"/>
                        </a:defRPr>
                      </a:lvl7pPr>
                      <a:lvl8pPr marL="3429000" indent="-228600" fontAlgn="base">
                        <a:spcBef>
                          <a:spcPct val="20000"/>
                        </a:spcBef>
                        <a:spcAft>
                          <a:spcPct val="0"/>
                        </a:spcAft>
                        <a:defRPr>
                          <a:solidFill>
                            <a:srgbClr val="000168"/>
                          </a:solidFill>
                          <a:latin typeface="Optima" pitchFamily="34" charset="0"/>
                        </a:defRPr>
                      </a:lvl8pPr>
                      <a:lvl9pPr marL="3886200" indent="-228600" fontAlgn="base">
                        <a:spcBef>
                          <a:spcPct val="20000"/>
                        </a:spcBef>
                        <a:spcAft>
                          <a:spcPct val="0"/>
                        </a:spcAft>
                        <a:defRPr>
                          <a:solidFill>
                            <a:srgbClr val="000168"/>
                          </a:solidFill>
                          <a:latin typeface="Optima"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altLang="hu-HU" sz="2400" b="1" u="none" strike="noStrike" cap="none" normalizeH="0" baseline="0" dirty="0">
                          <a:ln>
                            <a:noFill/>
                          </a:ln>
                          <a:solidFill>
                            <a:schemeClr val="bg1"/>
                          </a:solidFill>
                          <a:effectLst/>
                          <a:latin typeface="+mj-lt"/>
                        </a:rPr>
                        <a:t>szervezete</a:t>
                      </a:r>
                      <a:endParaRPr kumimoji="0" lang="hu-HU" altLang="hu-HU" sz="2400" b="1" i="0" u="none" strike="noStrike" cap="none" normalizeH="0" baseline="0" dirty="0">
                        <a:ln>
                          <a:noFill/>
                        </a:ln>
                        <a:solidFill>
                          <a:schemeClr val="bg1"/>
                        </a:solidFill>
                        <a:effectLst/>
                        <a:latin typeface="+mj-lt"/>
                      </a:endParaRPr>
                    </a:p>
                  </a:txBody>
                  <a:tcPr horzOverflow="overflow"/>
                </a:tc>
                <a:tc>
                  <a:txBody>
                    <a:bodyPr/>
                    <a:lstStyle>
                      <a:lvl1pPr marL="342900" indent="-342900">
                        <a:spcBef>
                          <a:spcPct val="20000"/>
                        </a:spcBef>
                        <a:buSzPct val="80000"/>
                        <a:buFont typeface="Wingdings" pitchFamily="2" charset="2"/>
                        <a:defRPr sz="2800" b="1">
                          <a:solidFill>
                            <a:srgbClr val="000168"/>
                          </a:solidFill>
                          <a:latin typeface="Optima" pitchFamily="34" charset="0"/>
                        </a:defRPr>
                      </a:lvl1pPr>
                      <a:lvl2pPr marL="742950" indent="-285750">
                        <a:spcBef>
                          <a:spcPct val="20000"/>
                        </a:spcBef>
                        <a:buFont typeface="Optima" pitchFamily="34" charset="0"/>
                        <a:defRPr sz="2400" b="1" i="1">
                          <a:solidFill>
                            <a:srgbClr val="000168"/>
                          </a:solidFill>
                          <a:latin typeface="Optima" pitchFamily="34" charset="0"/>
                        </a:defRPr>
                      </a:lvl2pPr>
                      <a:lvl3pPr marL="1143000" indent="-228600">
                        <a:spcBef>
                          <a:spcPct val="20000"/>
                        </a:spcBef>
                        <a:defRPr sz="2000">
                          <a:solidFill>
                            <a:srgbClr val="000168"/>
                          </a:solidFill>
                          <a:latin typeface="Optima" pitchFamily="34" charset="0"/>
                        </a:defRPr>
                      </a:lvl3pPr>
                      <a:lvl4pPr marL="1600200" indent="-228600">
                        <a:spcBef>
                          <a:spcPct val="20000"/>
                        </a:spcBef>
                        <a:defRPr>
                          <a:solidFill>
                            <a:srgbClr val="000168"/>
                          </a:solidFill>
                          <a:latin typeface="Optima" pitchFamily="34" charset="0"/>
                        </a:defRPr>
                      </a:lvl4pPr>
                      <a:lvl5pPr marL="2057400" indent="-228600">
                        <a:spcBef>
                          <a:spcPct val="20000"/>
                        </a:spcBef>
                        <a:defRPr>
                          <a:solidFill>
                            <a:srgbClr val="000168"/>
                          </a:solidFill>
                          <a:latin typeface="Optima" pitchFamily="34" charset="0"/>
                        </a:defRPr>
                      </a:lvl5pPr>
                      <a:lvl6pPr marL="2514600" indent="-228600" fontAlgn="base">
                        <a:spcBef>
                          <a:spcPct val="20000"/>
                        </a:spcBef>
                        <a:spcAft>
                          <a:spcPct val="0"/>
                        </a:spcAft>
                        <a:defRPr>
                          <a:solidFill>
                            <a:srgbClr val="000168"/>
                          </a:solidFill>
                          <a:latin typeface="Optima" pitchFamily="34" charset="0"/>
                        </a:defRPr>
                      </a:lvl6pPr>
                      <a:lvl7pPr marL="2971800" indent="-228600" fontAlgn="base">
                        <a:spcBef>
                          <a:spcPct val="20000"/>
                        </a:spcBef>
                        <a:spcAft>
                          <a:spcPct val="0"/>
                        </a:spcAft>
                        <a:defRPr>
                          <a:solidFill>
                            <a:srgbClr val="000168"/>
                          </a:solidFill>
                          <a:latin typeface="Optima" pitchFamily="34" charset="0"/>
                        </a:defRPr>
                      </a:lvl7pPr>
                      <a:lvl8pPr marL="3429000" indent="-228600" fontAlgn="base">
                        <a:spcBef>
                          <a:spcPct val="20000"/>
                        </a:spcBef>
                        <a:spcAft>
                          <a:spcPct val="0"/>
                        </a:spcAft>
                        <a:defRPr>
                          <a:solidFill>
                            <a:srgbClr val="000168"/>
                          </a:solidFill>
                          <a:latin typeface="Optima" pitchFamily="34" charset="0"/>
                        </a:defRPr>
                      </a:lvl8pPr>
                      <a:lvl9pPr marL="3886200" indent="-228600" fontAlgn="base">
                        <a:spcBef>
                          <a:spcPct val="20000"/>
                        </a:spcBef>
                        <a:spcAft>
                          <a:spcPct val="0"/>
                        </a:spcAft>
                        <a:defRPr>
                          <a:solidFill>
                            <a:srgbClr val="000168"/>
                          </a:solidFill>
                          <a:latin typeface="Optima"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altLang="hu-HU" sz="2400" b="0" u="none" strike="noStrike" cap="none" normalizeH="0" baseline="0" dirty="0">
                          <a:ln>
                            <a:noFill/>
                          </a:ln>
                          <a:effectLst/>
                          <a:latin typeface="+mj-lt"/>
                        </a:rPr>
                        <a:t>szakszervezet</a:t>
                      </a:r>
                      <a:endParaRPr kumimoji="0" lang="hu-HU" altLang="hu-HU" sz="2400" b="0" i="0" u="none" strike="noStrike" cap="none" normalizeH="0" baseline="0" dirty="0">
                        <a:ln>
                          <a:noFill/>
                        </a:ln>
                        <a:solidFill>
                          <a:srgbClr val="000168"/>
                        </a:solidFill>
                        <a:effectLst/>
                        <a:latin typeface="+mj-lt"/>
                      </a:endParaRPr>
                    </a:p>
                  </a:txBody>
                  <a:tcPr horzOverflow="overflow"/>
                </a:tc>
                <a:extLst>
                  <a:ext uri="{0D108BD9-81ED-4DB2-BD59-A6C34878D82A}">
                    <a16:rowId xmlns:a16="http://schemas.microsoft.com/office/drawing/2014/main" val="10006"/>
                  </a:ext>
                </a:extLst>
              </a:tr>
            </a:tbl>
          </a:graphicData>
        </a:graphic>
      </p:graphicFrame>
      <p:sp>
        <p:nvSpPr>
          <p:cNvPr id="7" name="Téglalap 6">
            <a:extLst>
              <a:ext uri="{FF2B5EF4-FFF2-40B4-BE49-F238E27FC236}">
                <a16:creationId xmlns:a16="http://schemas.microsoft.com/office/drawing/2014/main" id="{64354CB1-8E37-466F-AAEC-050422C9A5AE}"/>
              </a:ext>
            </a:extLst>
          </p:cNvPr>
          <p:cNvSpPr/>
          <p:nvPr/>
        </p:nvSpPr>
        <p:spPr>
          <a:xfrm>
            <a:off x="248329" y="1352550"/>
            <a:ext cx="8796098" cy="493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 name="Téglalap 7">
            <a:extLst>
              <a:ext uri="{FF2B5EF4-FFF2-40B4-BE49-F238E27FC236}">
                <a16:creationId xmlns:a16="http://schemas.microsoft.com/office/drawing/2014/main" id="{F036819C-E21D-44B9-A02B-D84398E094E2}"/>
              </a:ext>
            </a:extLst>
          </p:cNvPr>
          <p:cNvSpPr/>
          <p:nvPr/>
        </p:nvSpPr>
        <p:spPr>
          <a:xfrm>
            <a:off x="232775" y="1860192"/>
            <a:ext cx="8796098" cy="13323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 name="Téglalap 9">
            <a:extLst>
              <a:ext uri="{FF2B5EF4-FFF2-40B4-BE49-F238E27FC236}">
                <a16:creationId xmlns:a16="http://schemas.microsoft.com/office/drawing/2014/main" id="{89E15379-4A26-4863-B515-213E919DE922}"/>
              </a:ext>
            </a:extLst>
          </p:cNvPr>
          <p:cNvSpPr/>
          <p:nvPr/>
        </p:nvSpPr>
        <p:spPr>
          <a:xfrm>
            <a:off x="208359" y="3144835"/>
            <a:ext cx="8796098" cy="8259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1" name="Téglalap 10">
            <a:extLst>
              <a:ext uri="{FF2B5EF4-FFF2-40B4-BE49-F238E27FC236}">
                <a16:creationId xmlns:a16="http://schemas.microsoft.com/office/drawing/2014/main" id="{053AACC1-F796-4F53-8844-CDAACE4F2B94}"/>
              </a:ext>
            </a:extLst>
          </p:cNvPr>
          <p:cNvSpPr/>
          <p:nvPr/>
        </p:nvSpPr>
        <p:spPr>
          <a:xfrm>
            <a:off x="248329" y="3924300"/>
            <a:ext cx="8796098" cy="1314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3" name="Téglalap 12">
            <a:extLst>
              <a:ext uri="{FF2B5EF4-FFF2-40B4-BE49-F238E27FC236}">
                <a16:creationId xmlns:a16="http://schemas.microsoft.com/office/drawing/2014/main" id="{65CDA7A1-9B36-4282-BEE2-36F8A52EBAF9}"/>
              </a:ext>
            </a:extLst>
          </p:cNvPr>
          <p:cNvSpPr/>
          <p:nvPr/>
        </p:nvSpPr>
        <p:spPr>
          <a:xfrm>
            <a:off x="248329" y="5238750"/>
            <a:ext cx="8796098" cy="495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 name="Téglalap 13">
            <a:extLst>
              <a:ext uri="{FF2B5EF4-FFF2-40B4-BE49-F238E27FC236}">
                <a16:creationId xmlns:a16="http://schemas.microsoft.com/office/drawing/2014/main" id="{7584BC9F-7A9F-4368-B755-7AD6A3FCAEC0}"/>
              </a:ext>
            </a:extLst>
          </p:cNvPr>
          <p:cNvSpPr/>
          <p:nvPr/>
        </p:nvSpPr>
        <p:spPr>
          <a:xfrm>
            <a:off x="248329" y="5716746"/>
            <a:ext cx="8796098" cy="5205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Dia számának helye 3">
            <a:extLst>
              <a:ext uri="{FF2B5EF4-FFF2-40B4-BE49-F238E27FC236}">
                <a16:creationId xmlns:a16="http://schemas.microsoft.com/office/drawing/2014/main" id="{CB2D47B9-809E-487E-AD90-A9CDA4C952E2}"/>
              </a:ext>
            </a:extLst>
          </p:cNvPr>
          <p:cNvSpPr>
            <a:spLocks noGrp="1"/>
          </p:cNvSpPr>
          <p:nvPr>
            <p:ph type="sldNum" sz="quarter" idx="4"/>
          </p:nvPr>
        </p:nvSpPr>
        <p:spPr/>
        <p:txBody>
          <a:bodyPr/>
          <a:lstStyle/>
          <a:p>
            <a:fld id="{8D20C33D-EA57-4869-B900-AF436949CCB6}" type="slidenum">
              <a:rPr lang="hu-HU" smtClean="0"/>
              <a:pPr/>
              <a:t>2</a:t>
            </a:fld>
            <a:r>
              <a:rPr lang="hu-HU"/>
              <a:t>/19</a:t>
            </a:r>
            <a:endParaRPr lang="hu-HU" dirty="0"/>
          </a:p>
        </p:txBody>
      </p:sp>
    </p:spTree>
    <p:extLst>
      <p:ext uri="{BB962C8B-B14F-4D97-AF65-F5344CB8AC3E}">
        <p14:creationId xmlns:p14="http://schemas.microsoft.com/office/powerpoint/2010/main" val="16289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75B5EC2-A779-4B01-934D-E3AE3FE9B81B}"/>
              </a:ext>
            </a:extLst>
          </p:cNvPr>
          <p:cNvSpPr>
            <a:spLocks noGrp="1"/>
          </p:cNvSpPr>
          <p:nvPr>
            <p:ph type="title"/>
          </p:nvPr>
        </p:nvSpPr>
        <p:spPr/>
        <p:txBody>
          <a:bodyPr/>
          <a:lstStyle/>
          <a:p>
            <a:r>
              <a:rPr lang="hu-HU" altLang="hu-HU" dirty="0"/>
              <a:t>Vállalati-üzemi szintű részvétel</a:t>
            </a:r>
            <a:endParaRPr lang="hu-HU" dirty="0"/>
          </a:p>
        </p:txBody>
      </p:sp>
      <p:graphicFrame>
        <p:nvGraphicFramePr>
          <p:cNvPr id="5" name="Group 53">
            <a:extLst>
              <a:ext uri="{FF2B5EF4-FFF2-40B4-BE49-F238E27FC236}">
                <a16:creationId xmlns:a16="http://schemas.microsoft.com/office/drawing/2014/main" id="{8D37B2A3-2AD3-4980-B0E2-161FA9E344BB}"/>
              </a:ext>
            </a:extLst>
          </p:cNvPr>
          <p:cNvGraphicFramePr>
            <a:graphicFrameLocks/>
          </p:cNvGraphicFramePr>
          <p:nvPr>
            <p:extLst>
              <p:ext uri="{D42A27DB-BD31-4B8C-83A1-F6EECF244321}">
                <p14:modId xmlns:p14="http://schemas.microsoft.com/office/powerpoint/2010/main" val="3788830898"/>
              </p:ext>
            </p:extLst>
          </p:nvPr>
        </p:nvGraphicFramePr>
        <p:xfrm>
          <a:off x="33137" y="736121"/>
          <a:ext cx="9077726" cy="5859009"/>
        </p:xfrm>
        <a:graphic>
          <a:graphicData uri="http://schemas.openxmlformats.org/drawingml/2006/table">
            <a:tbl>
              <a:tblPr firstRow="1" firstCol="1" bandRow="1">
                <a:tableStyleId>{5C22544A-7EE6-4342-B048-85BDC9FD1C3A}</a:tableStyleId>
              </a:tblPr>
              <a:tblGrid>
                <a:gridCol w="2026142">
                  <a:extLst>
                    <a:ext uri="{9D8B030D-6E8A-4147-A177-3AD203B41FA5}">
                      <a16:colId xmlns:a16="http://schemas.microsoft.com/office/drawing/2014/main" val="20000"/>
                    </a:ext>
                  </a:extLst>
                </a:gridCol>
                <a:gridCol w="7051584">
                  <a:extLst>
                    <a:ext uri="{9D8B030D-6E8A-4147-A177-3AD203B41FA5}">
                      <a16:colId xmlns:a16="http://schemas.microsoft.com/office/drawing/2014/main" val="20001"/>
                    </a:ext>
                  </a:extLst>
                </a:gridCol>
              </a:tblGrid>
              <a:tr h="544950">
                <a:tc>
                  <a:txBody>
                    <a:bodyPr/>
                    <a:lstStyle>
                      <a:lvl1pPr marL="342900" indent="-342900">
                        <a:spcBef>
                          <a:spcPct val="20000"/>
                        </a:spcBef>
                        <a:defRPr>
                          <a:solidFill>
                            <a:srgbClr val="004299"/>
                          </a:solidFill>
                          <a:latin typeface="Trebuchet MS" pitchFamily="34" charset="0"/>
                        </a:defRPr>
                      </a:lvl1pPr>
                      <a:lvl2pPr marL="742950" indent="-285750">
                        <a:spcBef>
                          <a:spcPct val="20000"/>
                        </a:spcBef>
                        <a:defRPr>
                          <a:solidFill>
                            <a:srgbClr val="004299"/>
                          </a:solidFill>
                          <a:latin typeface="Trebuchet MS" pitchFamily="34" charset="0"/>
                        </a:defRPr>
                      </a:lvl2pPr>
                      <a:lvl3pPr marL="1143000" indent="-228600">
                        <a:spcBef>
                          <a:spcPct val="20000"/>
                        </a:spcBef>
                        <a:defRPr>
                          <a:solidFill>
                            <a:srgbClr val="004299"/>
                          </a:solidFill>
                          <a:latin typeface="Trebuchet MS" pitchFamily="34" charset="0"/>
                        </a:defRPr>
                      </a:lvl3pPr>
                      <a:lvl4pPr marL="1600200" indent="-228600">
                        <a:spcBef>
                          <a:spcPct val="20000"/>
                        </a:spcBef>
                        <a:defRPr>
                          <a:solidFill>
                            <a:srgbClr val="004299"/>
                          </a:solidFill>
                          <a:latin typeface="Trebuchet MS" pitchFamily="34" charset="0"/>
                        </a:defRPr>
                      </a:lvl4pPr>
                      <a:lvl5pPr marL="2057400" indent="-228600">
                        <a:spcBef>
                          <a:spcPct val="20000"/>
                        </a:spcBef>
                        <a:defRPr>
                          <a:solidFill>
                            <a:srgbClr val="004299"/>
                          </a:solidFill>
                          <a:latin typeface="Trebuchet MS" pitchFamily="34" charset="0"/>
                        </a:defRPr>
                      </a:lvl5pPr>
                      <a:lvl6pPr marL="2514600" indent="-228600" fontAlgn="base">
                        <a:spcBef>
                          <a:spcPct val="20000"/>
                        </a:spcBef>
                        <a:spcAft>
                          <a:spcPct val="0"/>
                        </a:spcAft>
                        <a:defRPr>
                          <a:solidFill>
                            <a:srgbClr val="004299"/>
                          </a:solidFill>
                          <a:latin typeface="Trebuchet MS" pitchFamily="34" charset="0"/>
                        </a:defRPr>
                      </a:lvl6pPr>
                      <a:lvl7pPr marL="2971800" indent="-228600" fontAlgn="base">
                        <a:spcBef>
                          <a:spcPct val="20000"/>
                        </a:spcBef>
                        <a:spcAft>
                          <a:spcPct val="0"/>
                        </a:spcAft>
                        <a:defRPr>
                          <a:solidFill>
                            <a:srgbClr val="004299"/>
                          </a:solidFill>
                          <a:latin typeface="Trebuchet MS" pitchFamily="34" charset="0"/>
                        </a:defRPr>
                      </a:lvl7pPr>
                      <a:lvl8pPr marL="3429000" indent="-228600" fontAlgn="base">
                        <a:spcBef>
                          <a:spcPct val="20000"/>
                        </a:spcBef>
                        <a:spcAft>
                          <a:spcPct val="0"/>
                        </a:spcAft>
                        <a:defRPr>
                          <a:solidFill>
                            <a:srgbClr val="004299"/>
                          </a:solidFill>
                          <a:latin typeface="Trebuchet MS" pitchFamily="34" charset="0"/>
                        </a:defRPr>
                      </a:lvl8pPr>
                      <a:lvl9pPr marL="3886200" indent="-228600" fontAlgn="base">
                        <a:spcBef>
                          <a:spcPct val="20000"/>
                        </a:spcBef>
                        <a:spcAft>
                          <a:spcPct val="0"/>
                        </a:spcAft>
                        <a:defRPr>
                          <a:solidFill>
                            <a:srgbClr val="004299"/>
                          </a:solidFill>
                          <a:latin typeface="Trebuchet MS"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altLang="hu-HU" sz="2400" u="none" strike="noStrike" cap="none" normalizeH="0" baseline="0" dirty="0">
                          <a:ln>
                            <a:noFill/>
                          </a:ln>
                          <a:solidFill>
                            <a:schemeClr val="bg1"/>
                          </a:solidFill>
                          <a:effectLst/>
                          <a:latin typeface="+mj-lt"/>
                        </a:rPr>
                        <a:t>Ismérvek</a:t>
                      </a:r>
                      <a:endParaRPr kumimoji="0" lang="hu-HU" altLang="hu-HU" sz="2400" b="0" i="0" u="none" strike="noStrike" cap="none" normalizeH="0" baseline="0" dirty="0">
                        <a:ln>
                          <a:noFill/>
                        </a:ln>
                        <a:solidFill>
                          <a:schemeClr val="bg1"/>
                        </a:solidFill>
                        <a:effectLst/>
                        <a:latin typeface="+mj-lt"/>
                      </a:endParaRPr>
                    </a:p>
                  </a:txBody>
                  <a:tcPr anchor="ctr" horzOverflow="overflow"/>
                </a:tc>
                <a:tc>
                  <a:txBody>
                    <a:bodyPr/>
                    <a:lstStyle>
                      <a:lvl1pPr marL="342900" indent="-342900">
                        <a:spcBef>
                          <a:spcPct val="20000"/>
                        </a:spcBef>
                        <a:defRPr>
                          <a:solidFill>
                            <a:srgbClr val="004299"/>
                          </a:solidFill>
                          <a:latin typeface="Trebuchet MS" pitchFamily="34" charset="0"/>
                        </a:defRPr>
                      </a:lvl1pPr>
                      <a:lvl2pPr marL="742950" indent="-285750">
                        <a:spcBef>
                          <a:spcPct val="20000"/>
                        </a:spcBef>
                        <a:defRPr>
                          <a:solidFill>
                            <a:srgbClr val="004299"/>
                          </a:solidFill>
                          <a:latin typeface="Trebuchet MS" pitchFamily="34" charset="0"/>
                        </a:defRPr>
                      </a:lvl2pPr>
                      <a:lvl3pPr marL="1143000" indent="-228600">
                        <a:spcBef>
                          <a:spcPct val="20000"/>
                        </a:spcBef>
                        <a:defRPr>
                          <a:solidFill>
                            <a:srgbClr val="004299"/>
                          </a:solidFill>
                          <a:latin typeface="Trebuchet MS" pitchFamily="34" charset="0"/>
                        </a:defRPr>
                      </a:lvl3pPr>
                      <a:lvl4pPr marL="1600200" indent="-228600">
                        <a:spcBef>
                          <a:spcPct val="20000"/>
                        </a:spcBef>
                        <a:defRPr>
                          <a:solidFill>
                            <a:srgbClr val="004299"/>
                          </a:solidFill>
                          <a:latin typeface="Trebuchet MS" pitchFamily="34" charset="0"/>
                        </a:defRPr>
                      </a:lvl4pPr>
                      <a:lvl5pPr marL="2057400" indent="-228600">
                        <a:spcBef>
                          <a:spcPct val="20000"/>
                        </a:spcBef>
                        <a:defRPr>
                          <a:solidFill>
                            <a:srgbClr val="004299"/>
                          </a:solidFill>
                          <a:latin typeface="Trebuchet MS" pitchFamily="34" charset="0"/>
                        </a:defRPr>
                      </a:lvl5pPr>
                      <a:lvl6pPr marL="2514600" indent="-228600" fontAlgn="base">
                        <a:spcBef>
                          <a:spcPct val="20000"/>
                        </a:spcBef>
                        <a:spcAft>
                          <a:spcPct val="0"/>
                        </a:spcAft>
                        <a:defRPr>
                          <a:solidFill>
                            <a:srgbClr val="004299"/>
                          </a:solidFill>
                          <a:latin typeface="Trebuchet MS" pitchFamily="34" charset="0"/>
                        </a:defRPr>
                      </a:lvl6pPr>
                      <a:lvl7pPr marL="2971800" indent="-228600" fontAlgn="base">
                        <a:spcBef>
                          <a:spcPct val="20000"/>
                        </a:spcBef>
                        <a:spcAft>
                          <a:spcPct val="0"/>
                        </a:spcAft>
                        <a:defRPr>
                          <a:solidFill>
                            <a:srgbClr val="004299"/>
                          </a:solidFill>
                          <a:latin typeface="Trebuchet MS" pitchFamily="34" charset="0"/>
                        </a:defRPr>
                      </a:lvl7pPr>
                      <a:lvl8pPr marL="3429000" indent="-228600" fontAlgn="base">
                        <a:spcBef>
                          <a:spcPct val="20000"/>
                        </a:spcBef>
                        <a:spcAft>
                          <a:spcPct val="0"/>
                        </a:spcAft>
                        <a:defRPr>
                          <a:solidFill>
                            <a:srgbClr val="004299"/>
                          </a:solidFill>
                          <a:latin typeface="Trebuchet MS" pitchFamily="34" charset="0"/>
                        </a:defRPr>
                      </a:lvl8pPr>
                      <a:lvl9pPr marL="3886200" indent="-228600" fontAlgn="base">
                        <a:spcBef>
                          <a:spcPct val="20000"/>
                        </a:spcBef>
                        <a:spcAft>
                          <a:spcPct val="0"/>
                        </a:spcAft>
                        <a:defRPr>
                          <a:solidFill>
                            <a:srgbClr val="004299"/>
                          </a:solidFill>
                          <a:latin typeface="Trebuchet MS"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altLang="hu-HU" sz="2400" u="none" strike="noStrike" cap="none" normalizeH="0" baseline="0" dirty="0">
                          <a:ln>
                            <a:noFill/>
                          </a:ln>
                          <a:solidFill>
                            <a:schemeClr val="bg1"/>
                          </a:solidFill>
                          <a:effectLst/>
                          <a:latin typeface="+mj-lt"/>
                        </a:rPr>
                        <a:t>A  PARTICIPÁCIÓ</a:t>
                      </a:r>
                      <a:endParaRPr kumimoji="0" lang="hu-HU" altLang="hu-HU" sz="2400" b="0" i="0" u="none" strike="noStrike" cap="none" normalizeH="0" baseline="0" dirty="0">
                        <a:ln>
                          <a:noFill/>
                        </a:ln>
                        <a:solidFill>
                          <a:schemeClr val="bg1"/>
                        </a:solidFill>
                        <a:effectLst/>
                        <a:latin typeface="+mj-lt"/>
                      </a:endParaRPr>
                    </a:p>
                  </a:txBody>
                  <a:tcPr anchor="ctr" horzOverflow="overflow"/>
                </a:tc>
                <a:extLst>
                  <a:ext uri="{0D108BD9-81ED-4DB2-BD59-A6C34878D82A}">
                    <a16:rowId xmlns:a16="http://schemas.microsoft.com/office/drawing/2014/main" val="10000"/>
                  </a:ext>
                </a:extLst>
              </a:tr>
              <a:tr h="141727">
                <a:tc>
                  <a:txBody>
                    <a:bodyPr/>
                    <a:lstStyle>
                      <a:lvl1pPr marL="342900" indent="-342900">
                        <a:spcBef>
                          <a:spcPct val="20000"/>
                        </a:spcBef>
                        <a:defRPr>
                          <a:solidFill>
                            <a:srgbClr val="004299"/>
                          </a:solidFill>
                          <a:latin typeface="Trebuchet MS" pitchFamily="34" charset="0"/>
                        </a:defRPr>
                      </a:lvl1pPr>
                      <a:lvl2pPr marL="742950" indent="-285750">
                        <a:spcBef>
                          <a:spcPct val="20000"/>
                        </a:spcBef>
                        <a:defRPr>
                          <a:solidFill>
                            <a:srgbClr val="004299"/>
                          </a:solidFill>
                          <a:latin typeface="Trebuchet MS" pitchFamily="34" charset="0"/>
                        </a:defRPr>
                      </a:lvl2pPr>
                      <a:lvl3pPr marL="1143000" indent="-228600">
                        <a:spcBef>
                          <a:spcPct val="20000"/>
                        </a:spcBef>
                        <a:defRPr>
                          <a:solidFill>
                            <a:srgbClr val="004299"/>
                          </a:solidFill>
                          <a:latin typeface="Trebuchet MS" pitchFamily="34" charset="0"/>
                        </a:defRPr>
                      </a:lvl3pPr>
                      <a:lvl4pPr marL="1600200" indent="-228600">
                        <a:spcBef>
                          <a:spcPct val="20000"/>
                        </a:spcBef>
                        <a:defRPr>
                          <a:solidFill>
                            <a:srgbClr val="004299"/>
                          </a:solidFill>
                          <a:latin typeface="Trebuchet MS" pitchFamily="34" charset="0"/>
                        </a:defRPr>
                      </a:lvl4pPr>
                      <a:lvl5pPr marL="2057400" indent="-228600">
                        <a:spcBef>
                          <a:spcPct val="20000"/>
                        </a:spcBef>
                        <a:defRPr>
                          <a:solidFill>
                            <a:srgbClr val="004299"/>
                          </a:solidFill>
                          <a:latin typeface="Trebuchet MS" pitchFamily="34" charset="0"/>
                        </a:defRPr>
                      </a:lvl5pPr>
                      <a:lvl6pPr marL="2514600" indent="-228600" fontAlgn="base">
                        <a:spcBef>
                          <a:spcPct val="20000"/>
                        </a:spcBef>
                        <a:spcAft>
                          <a:spcPct val="0"/>
                        </a:spcAft>
                        <a:defRPr>
                          <a:solidFill>
                            <a:srgbClr val="004299"/>
                          </a:solidFill>
                          <a:latin typeface="Trebuchet MS" pitchFamily="34" charset="0"/>
                        </a:defRPr>
                      </a:lvl6pPr>
                      <a:lvl7pPr marL="2971800" indent="-228600" fontAlgn="base">
                        <a:spcBef>
                          <a:spcPct val="20000"/>
                        </a:spcBef>
                        <a:spcAft>
                          <a:spcPct val="0"/>
                        </a:spcAft>
                        <a:defRPr>
                          <a:solidFill>
                            <a:srgbClr val="004299"/>
                          </a:solidFill>
                          <a:latin typeface="Trebuchet MS" pitchFamily="34" charset="0"/>
                        </a:defRPr>
                      </a:lvl7pPr>
                      <a:lvl8pPr marL="3429000" indent="-228600" fontAlgn="base">
                        <a:spcBef>
                          <a:spcPct val="20000"/>
                        </a:spcBef>
                        <a:spcAft>
                          <a:spcPct val="0"/>
                        </a:spcAft>
                        <a:defRPr>
                          <a:solidFill>
                            <a:srgbClr val="004299"/>
                          </a:solidFill>
                          <a:latin typeface="Trebuchet MS" pitchFamily="34" charset="0"/>
                        </a:defRPr>
                      </a:lvl8pPr>
                      <a:lvl9pPr marL="3886200" indent="-228600" fontAlgn="base">
                        <a:spcBef>
                          <a:spcPct val="20000"/>
                        </a:spcBef>
                        <a:spcAft>
                          <a:spcPct val="0"/>
                        </a:spcAft>
                        <a:defRPr>
                          <a:solidFill>
                            <a:srgbClr val="004299"/>
                          </a:solidFill>
                          <a:latin typeface="Trebuchet MS"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altLang="hu-HU" sz="2400" u="none" strike="noStrike" cap="none" normalizeH="0" baseline="0" dirty="0">
                          <a:ln>
                            <a:noFill/>
                          </a:ln>
                          <a:solidFill>
                            <a:schemeClr val="bg1"/>
                          </a:solidFill>
                          <a:effectLst/>
                          <a:latin typeface="+mj-lt"/>
                        </a:rPr>
                        <a:t>funkciója</a:t>
                      </a:r>
                      <a:endParaRPr kumimoji="0" lang="hu-HU" altLang="hu-HU" sz="2400" b="0" i="0" u="none" strike="noStrike" cap="none" normalizeH="0" baseline="0" dirty="0">
                        <a:ln>
                          <a:noFill/>
                        </a:ln>
                        <a:solidFill>
                          <a:schemeClr val="bg1"/>
                        </a:solidFill>
                        <a:effectLst/>
                        <a:latin typeface="+mj-lt"/>
                      </a:endParaRPr>
                    </a:p>
                  </a:txBody>
                  <a:tcPr anchor="ctr" horzOverflow="overflow"/>
                </a:tc>
                <a:tc>
                  <a:txBody>
                    <a:bodyPr/>
                    <a:lstStyle>
                      <a:lvl1pPr marL="342900" indent="-342900">
                        <a:spcBef>
                          <a:spcPct val="20000"/>
                        </a:spcBef>
                        <a:defRPr>
                          <a:solidFill>
                            <a:srgbClr val="004299"/>
                          </a:solidFill>
                          <a:latin typeface="Trebuchet MS" pitchFamily="34" charset="0"/>
                        </a:defRPr>
                      </a:lvl1pPr>
                      <a:lvl2pPr marL="742950" indent="-285750">
                        <a:spcBef>
                          <a:spcPct val="20000"/>
                        </a:spcBef>
                        <a:defRPr>
                          <a:solidFill>
                            <a:srgbClr val="004299"/>
                          </a:solidFill>
                          <a:latin typeface="Trebuchet MS" pitchFamily="34" charset="0"/>
                        </a:defRPr>
                      </a:lvl2pPr>
                      <a:lvl3pPr marL="1143000" indent="-228600">
                        <a:spcBef>
                          <a:spcPct val="20000"/>
                        </a:spcBef>
                        <a:defRPr>
                          <a:solidFill>
                            <a:srgbClr val="004299"/>
                          </a:solidFill>
                          <a:latin typeface="Trebuchet MS" pitchFamily="34" charset="0"/>
                        </a:defRPr>
                      </a:lvl3pPr>
                      <a:lvl4pPr marL="1600200" indent="-228600">
                        <a:spcBef>
                          <a:spcPct val="20000"/>
                        </a:spcBef>
                        <a:defRPr>
                          <a:solidFill>
                            <a:srgbClr val="004299"/>
                          </a:solidFill>
                          <a:latin typeface="Trebuchet MS" pitchFamily="34" charset="0"/>
                        </a:defRPr>
                      </a:lvl4pPr>
                      <a:lvl5pPr marL="2057400" indent="-228600">
                        <a:spcBef>
                          <a:spcPct val="20000"/>
                        </a:spcBef>
                        <a:defRPr>
                          <a:solidFill>
                            <a:srgbClr val="004299"/>
                          </a:solidFill>
                          <a:latin typeface="Trebuchet MS" pitchFamily="34" charset="0"/>
                        </a:defRPr>
                      </a:lvl5pPr>
                      <a:lvl6pPr marL="2514600" indent="-228600" fontAlgn="base">
                        <a:spcBef>
                          <a:spcPct val="20000"/>
                        </a:spcBef>
                        <a:spcAft>
                          <a:spcPct val="0"/>
                        </a:spcAft>
                        <a:defRPr>
                          <a:solidFill>
                            <a:srgbClr val="004299"/>
                          </a:solidFill>
                          <a:latin typeface="Trebuchet MS" pitchFamily="34" charset="0"/>
                        </a:defRPr>
                      </a:lvl6pPr>
                      <a:lvl7pPr marL="2971800" indent="-228600" fontAlgn="base">
                        <a:spcBef>
                          <a:spcPct val="20000"/>
                        </a:spcBef>
                        <a:spcAft>
                          <a:spcPct val="0"/>
                        </a:spcAft>
                        <a:defRPr>
                          <a:solidFill>
                            <a:srgbClr val="004299"/>
                          </a:solidFill>
                          <a:latin typeface="Trebuchet MS" pitchFamily="34" charset="0"/>
                        </a:defRPr>
                      </a:lvl7pPr>
                      <a:lvl8pPr marL="3429000" indent="-228600" fontAlgn="base">
                        <a:spcBef>
                          <a:spcPct val="20000"/>
                        </a:spcBef>
                        <a:spcAft>
                          <a:spcPct val="0"/>
                        </a:spcAft>
                        <a:defRPr>
                          <a:solidFill>
                            <a:srgbClr val="004299"/>
                          </a:solidFill>
                          <a:latin typeface="Trebuchet MS" pitchFamily="34" charset="0"/>
                        </a:defRPr>
                      </a:lvl8pPr>
                      <a:lvl9pPr marL="3886200" indent="-228600" fontAlgn="base">
                        <a:spcBef>
                          <a:spcPct val="20000"/>
                        </a:spcBef>
                        <a:spcAft>
                          <a:spcPct val="0"/>
                        </a:spcAft>
                        <a:defRPr>
                          <a:solidFill>
                            <a:srgbClr val="004299"/>
                          </a:solidFill>
                          <a:latin typeface="Trebuchet MS"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altLang="hu-HU" sz="2400" u="none" strike="noStrike" cap="none" normalizeH="0" baseline="0" dirty="0">
                          <a:ln>
                            <a:noFill/>
                          </a:ln>
                          <a:effectLst/>
                          <a:latin typeface="+mj-lt"/>
                        </a:rPr>
                        <a:t>érdekképviselet, érdekvédelem, érdekegyeztetés</a:t>
                      </a:r>
                      <a:endParaRPr kumimoji="0" lang="hu-HU" altLang="hu-HU" sz="2400" b="0" i="0" u="none" strike="noStrike" cap="none" normalizeH="0" baseline="0" dirty="0">
                        <a:ln>
                          <a:noFill/>
                        </a:ln>
                        <a:solidFill>
                          <a:srgbClr val="004299"/>
                        </a:solidFill>
                        <a:effectLst/>
                        <a:latin typeface="+mj-lt"/>
                      </a:endParaRPr>
                    </a:p>
                  </a:txBody>
                  <a:tcPr anchor="ctr" horzOverflow="overflow"/>
                </a:tc>
                <a:extLst>
                  <a:ext uri="{0D108BD9-81ED-4DB2-BD59-A6C34878D82A}">
                    <a16:rowId xmlns:a16="http://schemas.microsoft.com/office/drawing/2014/main" val="10001"/>
                  </a:ext>
                </a:extLst>
              </a:tr>
              <a:tr h="380310">
                <a:tc>
                  <a:txBody>
                    <a:bodyPr/>
                    <a:lstStyle>
                      <a:lvl1pPr marL="342900" indent="-342900">
                        <a:spcBef>
                          <a:spcPct val="20000"/>
                        </a:spcBef>
                        <a:defRPr>
                          <a:solidFill>
                            <a:srgbClr val="004299"/>
                          </a:solidFill>
                          <a:latin typeface="Trebuchet MS" pitchFamily="34" charset="0"/>
                        </a:defRPr>
                      </a:lvl1pPr>
                      <a:lvl2pPr marL="742950" indent="-285750">
                        <a:spcBef>
                          <a:spcPct val="20000"/>
                        </a:spcBef>
                        <a:defRPr>
                          <a:solidFill>
                            <a:srgbClr val="004299"/>
                          </a:solidFill>
                          <a:latin typeface="Trebuchet MS" pitchFamily="34" charset="0"/>
                        </a:defRPr>
                      </a:lvl2pPr>
                      <a:lvl3pPr marL="1143000" indent="-228600">
                        <a:spcBef>
                          <a:spcPct val="20000"/>
                        </a:spcBef>
                        <a:defRPr>
                          <a:solidFill>
                            <a:srgbClr val="004299"/>
                          </a:solidFill>
                          <a:latin typeface="Trebuchet MS" pitchFamily="34" charset="0"/>
                        </a:defRPr>
                      </a:lvl3pPr>
                      <a:lvl4pPr marL="1600200" indent="-228600">
                        <a:spcBef>
                          <a:spcPct val="20000"/>
                        </a:spcBef>
                        <a:defRPr>
                          <a:solidFill>
                            <a:srgbClr val="004299"/>
                          </a:solidFill>
                          <a:latin typeface="Trebuchet MS" pitchFamily="34" charset="0"/>
                        </a:defRPr>
                      </a:lvl4pPr>
                      <a:lvl5pPr marL="2057400" indent="-228600">
                        <a:spcBef>
                          <a:spcPct val="20000"/>
                        </a:spcBef>
                        <a:defRPr>
                          <a:solidFill>
                            <a:srgbClr val="004299"/>
                          </a:solidFill>
                          <a:latin typeface="Trebuchet MS" pitchFamily="34" charset="0"/>
                        </a:defRPr>
                      </a:lvl5pPr>
                      <a:lvl6pPr marL="2514600" indent="-228600" fontAlgn="base">
                        <a:spcBef>
                          <a:spcPct val="20000"/>
                        </a:spcBef>
                        <a:spcAft>
                          <a:spcPct val="0"/>
                        </a:spcAft>
                        <a:defRPr>
                          <a:solidFill>
                            <a:srgbClr val="004299"/>
                          </a:solidFill>
                          <a:latin typeface="Trebuchet MS" pitchFamily="34" charset="0"/>
                        </a:defRPr>
                      </a:lvl6pPr>
                      <a:lvl7pPr marL="2971800" indent="-228600" fontAlgn="base">
                        <a:spcBef>
                          <a:spcPct val="20000"/>
                        </a:spcBef>
                        <a:spcAft>
                          <a:spcPct val="0"/>
                        </a:spcAft>
                        <a:defRPr>
                          <a:solidFill>
                            <a:srgbClr val="004299"/>
                          </a:solidFill>
                          <a:latin typeface="Trebuchet MS" pitchFamily="34" charset="0"/>
                        </a:defRPr>
                      </a:lvl7pPr>
                      <a:lvl8pPr marL="3429000" indent="-228600" fontAlgn="base">
                        <a:spcBef>
                          <a:spcPct val="20000"/>
                        </a:spcBef>
                        <a:spcAft>
                          <a:spcPct val="0"/>
                        </a:spcAft>
                        <a:defRPr>
                          <a:solidFill>
                            <a:srgbClr val="004299"/>
                          </a:solidFill>
                          <a:latin typeface="Trebuchet MS" pitchFamily="34" charset="0"/>
                        </a:defRPr>
                      </a:lvl8pPr>
                      <a:lvl9pPr marL="3886200" indent="-228600" fontAlgn="base">
                        <a:spcBef>
                          <a:spcPct val="20000"/>
                        </a:spcBef>
                        <a:spcAft>
                          <a:spcPct val="0"/>
                        </a:spcAft>
                        <a:defRPr>
                          <a:solidFill>
                            <a:srgbClr val="004299"/>
                          </a:solidFill>
                          <a:latin typeface="Trebuchet MS"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altLang="hu-HU" sz="2400" u="none" strike="noStrike" cap="none" normalizeH="0" baseline="0" dirty="0">
                          <a:ln>
                            <a:noFill/>
                          </a:ln>
                          <a:solidFill>
                            <a:schemeClr val="bg1"/>
                          </a:solidFill>
                          <a:effectLst/>
                          <a:latin typeface="+mj-lt"/>
                        </a:rPr>
                        <a:t>tárgya</a:t>
                      </a:r>
                      <a:endParaRPr kumimoji="0" lang="hu-HU" altLang="hu-HU" sz="2400" b="0" i="0" u="none" strike="noStrike" cap="none" normalizeH="0" baseline="0" dirty="0">
                        <a:ln>
                          <a:noFill/>
                        </a:ln>
                        <a:solidFill>
                          <a:schemeClr val="bg1"/>
                        </a:solidFill>
                        <a:effectLst/>
                        <a:latin typeface="+mj-lt"/>
                      </a:endParaRPr>
                    </a:p>
                  </a:txBody>
                  <a:tcPr anchor="ctr" horzOverflow="overflow"/>
                </a:tc>
                <a:tc>
                  <a:txBody>
                    <a:bodyPr/>
                    <a:lstStyle>
                      <a:lvl1pPr>
                        <a:spcBef>
                          <a:spcPct val="20000"/>
                        </a:spcBef>
                        <a:defRPr>
                          <a:solidFill>
                            <a:srgbClr val="004299"/>
                          </a:solidFill>
                          <a:latin typeface="Trebuchet MS" pitchFamily="34" charset="0"/>
                        </a:defRPr>
                      </a:lvl1pPr>
                      <a:lvl2pPr marL="830263" indent="-285750">
                        <a:spcBef>
                          <a:spcPct val="20000"/>
                        </a:spcBef>
                        <a:defRPr>
                          <a:solidFill>
                            <a:srgbClr val="004299"/>
                          </a:solidFill>
                          <a:latin typeface="Trebuchet MS" pitchFamily="34" charset="0"/>
                        </a:defRPr>
                      </a:lvl2pPr>
                      <a:lvl3pPr marL="1238250" indent="-228600">
                        <a:spcBef>
                          <a:spcPct val="20000"/>
                        </a:spcBef>
                        <a:defRPr>
                          <a:solidFill>
                            <a:srgbClr val="004299"/>
                          </a:solidFill>
                          <a:latin typeface="Trebuchet MS" pitchFamily="34" charset="0"/>
                        </a:defRPr>
                      </a:lvl3pPr>
                      <a:lvl4pPr marL="1646238" indent="-228600">
                        <a:spcBef>
                          <a:spcPct val="20000"/>
                        </a:spcBef>
                        <a:defRPr>
                          <a:solidFill>
                            <a:srgbClr val="004299"/>
                          </a:solidFill>
                          <a:latin typeface="Trebuchet MS" pitchFamily="34" charset="0"/>
                        </a:defRPr>
                      </a:lvl4pPr>
                      <a:lvl5pPr marL="2057400" indent="-228600">
                        <a:spcBef>
                          <a:spcPct val="20000"/>
                        </a:spcBef>
                        <a:defRPr>
                          <a:solidFill>
                            <a:srgbClr val="004299"/>
                          </a:solidFill>
                          <a:latin typeface="Trebuchet MS" pitchFamily="34" charset="0"/>
                        </a:defRPr>
                      </a:lvl5pPr>
                      <a:lvl6pPr marL="2514600" indent="-228600" fontAlgn="base">
                        <a:spcBef>
                          <a:spcPct val="20000"/>
                        </a:spcBef>
                        <a:spcAft>
                          <a:spcPct val="0"/>
                        </a:spcAft>
                        <a:defRPr>
                          <a:solidFill>
                            <a:srgbClr val="004299"/>
                          </a:solidFill>
                          <a:latin typeface="Trebuchet MS" pitchFamily="34" charset="0"/>
                        </a:defRPr>
                      </a:lvl6pPr>
                      <a:lvl7pPr marL="2971800" indent="-228600" fontAlgn="base">
                        <a:spcBef>
                          <a:spcPct val="20000"/>
                        </a:spcBef>
                        <a:spcAft>
                          <a:spcPct val="0"/>
                        </a:spcAft>
                        <a:defRPr>
                          <a:solidFill>
                            <a:srgbClr val="004299"/>
                          </a:solidFill>
                          <a:latin typeface="Trebuchet MS" pitchFamily="34" charset="0"/>
                        </a:defRPr>
                      </a:lvl7pPr>
                      <a:lvl8pPr marL="3429000" indent="-228600" fontAlgn="base">
                        <a:spcBef>
                          <a:spcPct val="20000"/>
                        </a:spcBef>
                        <a:spcAft>
                          <a:spcPct val="0"/>
                        </a:spcAft>
                        <a:defRPr>
                          <a:solidFill>
                            <a:srgbClr val="004299"/>
                          </a:solidFill>
                          <a:latin typeface="Trebuchet MS" pitchFamily="34" charset="0"/>
                        </a:defRPr>
                      </a:lvl8pPr>
                      <a:lvl9pPr marL="3886200" indent="-228600" fontAlgn="base">
                        <a:spcBef>
                          <a:spcPct val="20000"/>
                        </a:spcBef>
                        <a:spcAft>
                          <a:spcPct val="0"/>
                        </a:spcAft>
                        <a:defRPr>
                          <a:solidFill>
                            <a:srgbClr val="004299"/>
                          </a:solidFill>
                          <a:latin typeface="Trebuchet MS"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u-HU" altLang="hu-HU" sz="2400" u="none" strike="noStrike" cap="none" normalizeH="0" baseline="0" dirty="0">
                          <a:ln>
                            <a:noFill/>
                          </a:ln>
                          <a:effectLst/>
                          <a:latin typeface="+mj-lt"/>
                        </a:rPr>
                        <a:t>a munkaviszonyhoz kapcsolódó gazdasági, szociális érdekeit érintő vezetői döntések (munkafeltételek, munkakörülmények)</a:t>
                      </a:r>
                      <a:endParaRPr kumimoji="0" lang="hu-HU" altLang="hu-HU" sz="2400" b="0" i="0" u="none" strike="noStrike" cap="none" normalizeH="0" baseline="0" dirty="0">
                        <a:ln>
                          <a:noFill/>
                        </a:ln>
                        <a:solidFill>
                          <a:srgbClr val="004299"/>
                        </a:solidFill>
                        <a:effectLst/>
                        <a:latin typeface="+mj-lt"/>
                      </a:endParaRPr>
                    </a:p>
                  </a:txBody>
                  <a:tcPr anchor="ctr" horzOverflow="overflow"/>
                </a:tc>
                <a:extLst>
                  <a:ext uri="{0D108BD9-81ED-4DB2-BD59-A6C34878D82A}">
                    <a16:rowId xmlns:a16="http://schemas.microsoft.com/office/drawing/2014/main" val="10002"/>
                  </a:ext>
                </a:extLst>
              </a:tr>
              <a:tr h="964141">
                <a:tc>
                  <a:txBody>
                    <a:bodyPr/>
                    <a:lstStyle>
                      <a:lvl1pPr marL="342900" indent="-342900">
                        <a:spcBef>
                          <a:spcPct val="20000"/>
                        </a:spcBef>
                        <a:defRPr>
                          <a:solidFill>
                            <a:srgbClr val="004299"/>
                          </a:solidFill>
                          <a:latin typeface="Trebuchet MS" pitchFamily="34" charset="0"/>
                        </a:defRPr>
                      </a:lvl1pPr>
                      <a:lvl2pPr marL="742950" indent="-285750">
                        <a:spcBef>
                          <a:spcPct val="20000"/>
                        </a:spcBef>
                        <a:defRPr>
                          <a:solidFill>
                            <a:srgbClr val="004299"/>
                          </a:solidFill>
                          <a:latin typeface="Trebuchet MS" pitchFamily="34" charset="0"/>
                        </a:defRPr>
                      </a:lvl2pPr>
                      <a:lvl3pPr marL="1143000" indent="-228600">
                        <a:spcBef>
                          <a:spcPct val="20000"/>
                        </a:spcBef>
                        <a:defRPr>
                          <a:solidFill>
                            <a:srgbClr val="004299"/>
                          </a:solidFill>
                          <a:latin typeface="Trebuchet MS" pitchFamily="34" charset="0"/>
                        </a:defRPr>
                      </a:lvl3pPr>
                      <a:lvl4pPr marL="1600200" indent="-228600">
                        <a:spcBef>
                          <a:spcPct val="20000"/>
                        </a:spcBef>
                        <a:defRPr>
                          <a:solidFill>
                            <a:srgbClr val="004299"/>
                          </a:solidFill>
                          <a:latin typeface="Trebuchet MS" pitchFamily="34" charset="0"/>
                        </a:defRPr>
                      </a:lvl4pPr>
                      <a:lvl5pPr marL="2057400" indent="-228600">
                        <a:spcBef>
                          <a:spcPct val="20000"/>
                        </a:spcBef>
                        <a:defRPr>
                          <a:solidFill>
                            <a:srgbClr val="004299"/>
                          </a:solidFill>
                          <a:latin typeface="Trebuchet MS" pitchFamily="34" charset="0"/>
                        </a:defRPr>
                      </a:lvl5pPr>
                      <a:lvl6pPr marL="2514600" indent="-228600" fontAlgn="base">
                        <a:spcBef>
                          <a:spcPct val="20000"/>
                        </a:spcBef>
                        <a:spcAft>
                          <a:spcPct val="0"/>
                        </a:spcAft>
                        <a:defRPr>
                          <a:solidFill>
                            <a:srgbClr val="004299"/>
                          </a:solidFill>
                          <a:latin typeface="Trebuchet MS" pitchFamily="34" charset="0"/>
                        </a:defRPr>
                      </a:lvl6pPr>
                      <a:lvl7pPr marL="2971800" indent="-228600" fontAlgn="base">
                        <a:spcBef>
                          <a:spcPct val="20000"/>
                        </a:spcBef>
                        <a:spcAft>
                          <a:spcPct val="0"/>
                        </a:spcAft>
                        <a:defRPr>
                          <a:solidFill>
                            <a:srgbClr val="004299"/>
                          </a:solidFill>
                          <a:latin typeface="Trebuchet MS" pitchFamily="34" charset="0"/>
                        </a:defRPr>
                      </a:lvl7pPr>
                      <a:lvl8pPr marL="3429000" indent="-228600" fontAlgn="base">
                        <a:spcBef>
                          <a:spcPct val="20000"/>
                        </a:spcBef>
                        <a:spcAft>
                          <a:spcPct val="0"/>
                        </a:spcAft>
                        <a:defRPr>
                          <a:solidFill>
                            <a:srgbClr val="004299"/>
                          </a:solidFill>
                          <a:latin typeface="Trebuchet MS" pitchFamily="34" charset="0"/>
                        </a:defRPr>
                      </a:lvl8pPr>
                      <a:lvl9pPr marL="3886200" indent="-228600" fontAlgn="base">
                        <a:spcBef>
                          <a:spcPct val="20000"/>
                        </a:spcBef>
                        <a:spcAft>
                          <a:spcPct val="0"/>
                        </a:spcAft>
                        <a:defRPr>
                          <a:solidFill>
                            <a:srgbClr val="004299"/>
                          </a:solidFill>
                          <a:latin typeface="Trebuchet MS"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altLang="hu-HU" sz="2400" u="none" strike="noStrike" cap="none" normalizeH="0" baseline="0" dirty="0">
                          <a:ln>
                            <a:noFill/>
                          </a:ln>
                          <a:solidFill>
                            <a:schemeClr val="bg1"/>
                          </a:solidFill>
                          <a:effectLst/>
                          <a:latin typeface="+mj-lt"/>
                        </a:rPr>
                        <a:t>célja</a:t>
                      </a:r>
                      <a:endParaRPr kumimoji="0" lang="hu-HU" altLang="hu-HU" sz="2400" b="0" i="0" u="none" strike="noStrike" cap="none" normalizeH="0" baseline="0" dirty="0">
                        <a:ln>
                          <a:noFill/>
                        </a:ln>
                        <a:solidFill>
                          <a:schemeClr val="bg1"/>
                        </a:solidFill>
                        <a:effectLst/>
                        <a:latin typeface="+mj-lt"/>
                      </a:endParaRPr>
                    </a:p>
                  </a:txBody>
                  <a:tcPr anchor="ctr" horzOverflow="overflow"/>
                </a:tc>
                <a:tc>
                  <a:txBody>
                    <a:bodyPr/>
                    <a:lstStyle>
                      <a:lvl1pPr>
                        <a:spcBef>
                          <a:spcPct val="20000"/>
                        </a:spcBef>
                        <a:defRPr>
                          <a:solidFill>
                            <a:srgbClr val="004299"/>
                          </a:solidFill>
                          <a:latin typeface="Trebuchet MS" pitchFamily="34" charset="0"/>
                        </a:defRPr>
                      </a:lvl1pPr>
                      <a:lvl2pPr marL="830263" indent="-285750">
                        <a:spcBef>
                          <a:spcPct val="20000"/>
                        </a:spcBef>
                        <a:defRPr>
                          <a:solidFill>
                            <a:srgbClr val="004299"/>
                          </a:solidFill>
                          <a:latin typeface="Trebuchet MS" pitchFamily="34" charset="0"/>
                        </a:defRPr>
                      </a:lvl2pPr>
                      <a:lvl3pPr marL="1238250" indent="-228600">
                        <a:spcBef>
                          <a:spcPct val="20000"/>
                        </a:spcBef>
                        <a:defRPr>
                          <a:solidFill>
                            <a:srgbClr val="004299"/>
                          </a:solidFill>
                          <a:latin typeface="Trebuchet MS" pitchFamily="34" charset="0"/>
                        </a:defRPr>
                      </a:lvl3pPr>
                      <a:lvl4pPr marL="1646238" indent="-228600">
                        <a:spcBef>
                          <a:spcPct val="20000"/>
                        </a:spcBef>
                        <a:defRPr>
                          <a:solidFill>
                            <a:srgbClr val="004299"/>
                          </a:solidFill>
                          <a:latin typeface="Trebuchet MS" pitchFamily="34" charset="0"/>
                        </a:defRPr>
                      </a:lvl4pPr>
                      <a:lvl5pPr marL="2057400" indent="-228600">
                        <a:spcBef>
                          <a:spcPct val="20000"/>
                        </a:spcBef>
                        <a:defRPr>
                          <a:solidFill>
                            <a:srgbClr val="004299"/>
                          </a:solidFill>
                          <a:latin typeface="Trebuchet MS" pitchFamily="34" charset="0"/>
                        </a:defRPr>
                      </a:lvl5pPr>
                      <a:lvl6pPr marL="2514600" indent="-228600" fontAlgn="base">
                        <a:spcBef>
                          <a:spcPct val="20000"/>
                        </a:spcBef>
                        <a:spcAft>
                          <a:spcPct val="0"/>
                        </a:spcAft>
                        <a:defRPr>
                          <a:solidFill>
                            <a:srgbClr val="004299"/>
                          </a:solidFill>
                          <a:latin typeface="Trebuchet MS" pitchFamily="34" charset="0"/>
                        </a:defRPr>
                      </a:lvl6pPr>
                      <a:lvl7pPr marL="2971800" indent="-228600" fontAlgn="base">
                        <a:spcBef>
                          <a:spcPct val="20000"/>
                        </a:spcBef>
                        <a:spcAft>
                          <a:spcPct val="0"/>
                        </a:spcAft>
                        <a:defRPr>
                          <a:solidFill>
                            <a:srgbClr val="004299"/>
                          </a:solidFill>
                          <a:latin typeface="Trebuchet MS" pitchFamily="34" charset="0"/>
                        </a:defRPr>
                      </a:lvl7pPr>
                      <a:lvl8pPr marL="3429000" indent="-228600" fontAlgn="base">
                        <a:spcBef>
                          <a:spcPct val="20000"/>
                        </a:spcBef>
                        <a:spcAft>
                          <a:spcPct val="0"/>
                        </a:spcAft>
                        <a:defRPr>
                          <a:solidFill>
                            <a:srgbClr val="004299"/>
                          </a:solidFill>
                          <a:latin typeface="Trebuchet MS" pitchFamily="34" charset="0"/>
                        </a:defRPr>
                      </a:lvl8pPr>
                      <a:lvl9pPr marL="3886200" indent="-228600" fontAlgn="base">
                        <a:spcBef>
                          <a:spcPct val="20000"/>
                        </a:spcBef>
                        <a:spcAft>
                          <a:spcPct val="0"/>
                        </a:spcAft>
                        <a:defRPr>
                          <a:solidFill>
                            <a:srgbClr val="004299"/>
                          </a:solidFill>
                          <a:latin typeface="Trebuchet MS"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u-HU" altLang="hu-HU" sz="2400" u="none" strike="noStrike" cap="none" normalizeH="0" baseline="0" dirty="0">
                          <a:ln>
                            <a:noFill/>
                          </a:ln>
                          <a:effectLst/>
                          <a:latin typeface="+mj-lt"/>
                        </a:rPr>
                        <a:t>az üzemi folyamatokban a munkavállalókat érintő vezetői döntések "kívülről történő befolyásolása"</a:t>
                      </a:r>
                      <a:endParaRPr kumimoji="0" lang="hu-HU" altLang="hu-HU" sz="2400" b="0" i="0" u="none" strike="noStrike" cap="none" normalizeH="0" baseline="0" dirty="0">
                        <a:ln>
                          <a:noFill/>
                        </a:ln>
                        <a:solidFill>
                          <a:srgbClr val="004299"/>
                        </a:solidFill>
                        <a:effectLst/>
                        <a:latin typeface="+mj-lt"/>
                      </a:endParaRPr>
                    </a:p>
                  </a:txBody>
                  <a:tcPr anchor="ctr" horzOverflow="overflow"/>
                </a:tc>
                <a:extLst>
                  <a:ext uri="{0D108BD9-81ED-4DB2-BD59-A6C34878D82A}">
                    <a16:rowId xmlns:a16="http://schemas.microsoft.com/office/drawing/2014/main" val="10003"/>
                  </a:ext>
                </a:extLst>
              </a:tr>
              <a:tr h="459697">
                <a:tc>
                  <a:txBody>
                    <a:bodyPr/>
                    <a:lstStyle>
                      <a:lvl1pPr marL="342900" indent="-342900">
                        <a:spcBef>
                          <a:spcPct val="20000"/>
                        </a:spcBef>
                        <a:defRPr>
                          <a:solidFill>
                            <a:srgbClr val="004299"/>
                          </a:solidFill>
                          <a:latin typeface="Trebuchet MS" pitchFamily="34" charset="0"/>
                        </a:defRPr>
                      </a:lvl1pPr>
                      <a:lvl2pPr marL="742950" indent="-285750">
                        <a:spcBef>
                          <a:spcPct val="20000"/>
                        </a:spcBef>
                        <a:defRPr>
                          <a:solidFill>
                            <a:srgbClr val="004299"/>
                          </a:solidFill>
                          <a:latin typeface="Trebuchet MS" pitchFamily="34" charset="0"/>
                        </a:defRPr>
                      </a:lvl2pPr>
                      <a:lvl3pPr marL="1143000" indent="-228600">
                        <a:spcBef>
                          <a:spcPct val="20000"/>
                        </a:spcBef>
                        <a:defRPr>
                          <a:solidFill>
                            <a:srgbClr val="004299"/>
                          </a:solidFill>
                          <a:latin typeface="Trebuchet MS" pitchFamily="34" charset="0"/>
                        </a:defRPr>
                      </a:lvl3pPr>
                      <a:lvl4pPr marL="1600200" indent="-228600">
                        <a:spcBef>
                          <a:spcPct val="20000"/>
                        </a:spcBef>
                        <a:defRPr>
                          <a:solidFill>
                            <a:srgbClr val="004299"/>
                          </a:solidFill>
                          <a:latin typeface="Trebuchet MS" pitchFamily="34" charset="0"/>
                        </a:defRPr>
                      </a:lvl4pPr>
                      <a:lvl5pPr marL="2057400" indent="-228600">
                        <a:spcBef>
                          <a:spcPct val="20000"/>
                        </a:spcBef>
                        <a:defRPr>
                          <a:solidFill>
                            <a:srgbClr val="004299"/>
                          </a:solidFill>
                          <a:latin typeface="Trebuchet MS" pitchFamily="34" charset="0"/>
                        </a:defRPr>
                      </a:lvl5pPr>
                      <a:lvl6pPr marL="2514600" indent="-228600" fontAlgn="base">
                        <a:spcBef>
                          <a:spcPct val="20000"/>
                        </a:spcBef>
                        <a:spcAft>
                          <a:spcPct val="0"/>
                        </a:spcAft>
                        <a:defRPr>
                          <a:solidFill>
                            <a:srgbClr val="004299"/>
                          </a:solidFill>
                          <a:latin typeface="Trebuchet MS" pitchFamily="34" charset="0"/>
                        </a:defRPr>
                      </a:lvl6pPr>
                      <a:lvl7pPr marL="2971800" indent="-228600" fontAlgn="base">
                        <a:spcBef>
                          <a:spcPct val="20000"/>
                        </a:spcBef>
                        <a:spcAft>
                          <a:spcPct val="0"/>
                        </a:spcAft>
                        <a:defRPr>
                          <a:solidFill>
                            <a:srgbClr val="004299"/>
                          </a:solidFill>
                          <a:latin typeface="Trebuchet MS" pitchFamily="34" charset="0"/>
                        </a:defRPr>
                      </a:lvl7pPr>
                      <a:lvl8pPr marL="3429000" indent="-228600" fontAlgn="base">
                        <a:spcBef>
                          <a:spcPct val="20000"/>
                        </a:spcBef>
                        <a:spcAft>
                          <a:spcPct val="0"/>
                        </a:spcAft>
                        <a:defRPr>
                          <a:solidFill>
                            <a:srgbClr val="004299"/>
                          </a:solidFill>
                          <a:latin typeface="Trebuchet MS" pitchFamily="34" charset="0"/>
                        </a:defRPr>
                      </a:lvl8pPr>
                      <a:lvl9pPr marL="3886200" indent="-228600" fontAlgn="base">
                        <a:spcBef>
                          <a:spcPct val="20000"/>
                        </a:spcBef>
                        <a:spcAft>
                          <a:spcPct val="0"/>
                        </a:spcAft>
                        <a:defRPr>
                          <a:solidFill>
                            <a:srgbClr val="004299"/>
                          </a:solidFill>
                          <a:latin typeface="Trebuchet MS"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altLang="hu-HU" sz="2400" u="none" strike="noStrike" cap="none" normalizeH="0" baseline="0" dirty="0">
                          <a:ln>
                            <a:noFill/>
                          </a:ln>
                          <a:solidFill>
                            <a:schemeClr val="bg1"/>
                          </a:solidFill>
                          <a:effectLst/>
                          <a:latin typeface="+mj-lt"/>
                        </a:rPr>
                        <a:t>szervezete</a:t>
                      </a:r>
                      <a:endParaRPr kumimoji="0" lang="hu-HU" altLang="hu-HU" sz="2400" b="0" i="0" u="none" strike="noStrike" cap="none" normalizeH="0" baseline="0" dirty="0">
                        <a:ln>
                          <a:noFill/>
                        </a:ln>
                        <a:solidFill>
                          <a:schemeClr val="bg1"/>
                        </a:solidFill>
                        <a:effectLst/>
                        <a:latin typeface="+mj-lt"/>
                      </a:endParaRPr>
                    </a:p>
                  </a:txBody>
                  <a:tcPr anchor="ctr" horzOverflow="overflow"/>
                </a:tc>
                <a:tc>
                  <a:txBody>
                    <a:bodyPr/>
                    <a:lstStyle>
                      <a:lvl1pPr marL="342900" indent="-342900">
                        <a:spcBef>
                          <a:spcPct val="20000"/>
                        </a:spcBef>
                        <a:defRPr>
                          <a:solidFill>
                            <a:srgbClr val="004299"/>
                          </a:solidFill>
                          <a:latin typeface="Trebuchet MS" pitchFamily="34" charset="0"/>
                        </a:defRPr>
                      </a:lvl1pPr>
                      <a:lvl2pPr marL="742950" indent="-285750">
                        <a:spcBef>
                          <a:spcPct val="20000"/>
                        </a:spcBef>
                        <a:defRPr>
                          <a:solidFill>
                            <a:srgbClr val="004299"/>
                          </a:solidFill>
                          <a:latin typeface="Trebuchet MS" pitchFamily="34" charset="0"/>
                        </a:defRPr>
                      </a:lvl2pPr>
                      <a:lvl3pPr marL="1143000" indent="-228600">
                        <a:spcBef>
                          <a:spcPct val="20000"/>
                        </a:spcBef>
                        <a:defRPr>
                          <a:solidFill>
                            <a:srgbClr val="004299"/>
                          </a:solidFill>
                          <a:latin typeface="Trebuchet MS" pitchFamily="34" charset="0"/>
                        </a:defRPr>
                      </a:lvl3pPr>
                      <a:lvl4pPr marL="1600200" indent="-228600">
                        <a:spcBef>
                          <a:spcPct val="20000"/>
                        </a:spcBef>
                        <a:defRPr>
                          <a:solidFill>
                            <a:srgbClr val="004299"/>
                          </a:solidFill>
                          <a:latin typeface="Trebuchet MS" pitchFamily="34" charset="0"/>
                        </a:defRPr>
                      </a:lvl4pPr>
                      <a:lvl5pPr marL="2057400" indent="-228600">
                        <a:spcBef>
                          <a:spcPct val="20000"/>
                        </a:spcBef>
                        <a:defRPr>
                          <a:solidFill>
                            <a:srgbClr val="004299"/>
                          </a:solidFill>
                          <a:latin typeface="Trebuchet MS" pitchFamily="34" charset="0"/>
                        </a:defRPr>
                      </a:lvl5pPr>
                      <a:lvl6pPr marL="2514600" indent="-228600" fontAlgn="base">
                        <a:spcBef>
                          <a:spcPct val="20000"/>
                        </a:spcBef>
                        <a:spcAft>
                          <a:spcPct val="0"/>
                        </a:spcAft>
                        <a:defRPr>
                          <a:solidFill>
                            <a:srgbClr val="004299"/>
                          </a:solidFill>
                          <a:latin typeface="Trebuchet MS" pitchFamily="34" charset="0"/>
                        </a:defRPr>
                      </a:lvl6pPr>
                      <a:lvl7pPr marL="2971800" indent="-228600" fontAlgn="base">
                        <a:spcBef>
                          <a:spcPct val="20000"/>
                        </a:spcBef>
                        <a:spcAft>
                          <a:spcPct val="0"/>
                        </a:spcAft>
                        <a:defRPr>
                          <a:solidFill>
                            <a:srgbClr val="004299"/>
                          </a:solidFill>
                          <a:latin typeface="Trebuchet MS" pitchFamily="34" charset="0"/>
                        </a:defRPr>
                      </a:lvl7pPr>
                      <a:lvl8pPr marL="3429000" indent="-228600" fontAlgn="base">
                        <a:spcBef>
                          <a:spcPct val="20000"/>
                        </a:spcBef>
                        <a:spcAft>
                          <a:spcPct val="0"/>
                        </a:spcAft>
                        <a:defRPr>
                          <a:solidFill>
                            <a:srgbClr val="004299"/>
                          </a:solidFill>
                          <a:latin typeface="Trebuchet MS" pitchFamily="34" charset="0"/>
                        </a:defRPr>
                      </a:lvl8pPr>
                      <a:lvl9pPr marL="3886200" indent="-228600" fontAlgn="base">
                        <a:spcBef>
                          <a:spcPct val="20000"/>
                        </a:spcBef>
                        <a:spcAft>
                          <a:spcPct val="0"/>
                        </a:spcAft>
                        <a:defRPr>
                          <a:solidFill>
                            <a:srgbClr val="004299"/>
                          </a:solidFill>
                          <a:latin typeface="Trebuchet MS"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altLang="hu-HU" sz="2400" u="none" strike="noStrike" cap="none" normalizeH="0" baseline="0" dirty="0">
                          <a:ln>
                            <a:noFill/>
                          </a:ln>
                          <a:effectLst/>
                          <a:latin typeface="+mj-lt"/>
                        </a:rPr>
                        <a:t>üzemi tanács</a:t>
                      </a:r>
                      <a:endParaRPr kumimoji="0" lang="hu-HU" altLang="hu-HU" sz="2400" b="0" i="0" u="none" strike="noStrike" cap="none" normalizeH="0" baseline="0" dirty="0">
                        <a:ln>
                          <a:noFill/>
                        </a:ln>
                        <a:solidFill>
                          <a:srgbClr val="004299"/>
                        </a:solidFill>
                        <a:effectLst/>
                        <a:latin typeface="+mj-lt"/>
                      </a:endParaRPr>
                    </a:p>
                  </a:txBody>
                  <a:tcPr anchor="ctr" horzOverflow="overflow"/>
                </a:tc>
                <a:extLst>
                  <a:ext uri="{0D108BD9-81ED-4DB2-BD59-A6C34878D82A}">
                    <a16:rowId xmlns:a16="http://schemas.microsoft.com/office/drawing/2014/main" val="10004"/>
                  </a:ext>
                </a:extLst>
              </a:tr>
              <a:tr h="544950">
                <a:tc>
                  <a:txBody>
                    <a:bodyPr/>
                    <a:lstStyle>
                      <a:lvl1pPr marL="342900" indent="-342900">
                        <a:spcBef>
                          <a:spcPct val="20000"/>
                        </a:spcBef>
                        <a:defRPr>
                          <a:solidFill>
                            <a:srgbClr val="004299"/>
                          </a:solidFill>
                          <a:latin typeface="Trebuchet MS" pitchFamily="34" charset="0"/>
                        </a:defRPr>
                      </a:lvl1pPr>
                      <a:lvl2pPr marL="742950" indent="-285750">
                        <a:spcBef>
                          <a:spcPct val="20000"/>
                        </a:spcBef>
                        <a:defRPr>
                          <a:solidFill>
                            <a:srgbClr val="004299"/>
                          </a:solidFill>
                          <a:latin typeface="Trebuchet MS" pitchFamily="34" charset="0"/>
                        </a:defRPr>
                      </a:lvl2pPr>
                      <a:lvl3pPr marL="1143000" indent="-228600">
                        <a:spcBef>
                          <a:spcPct val="20000"/>
                        </a:spcBef>
                        <a:defRPr>
                          <a:solidFill>
                            <a:srgbClr val="004299"/>
                          </a:solidFill>
                          <a:latin typeface="Trebuchet MS" pitchFamily="34" charset="0"/>
                        </a:defRPr>
                      </a:lvl3pPr>
                      <a:lvl4pPr marL="1600200" indent="-228600">
                        <a:spcBef>
                          <a:spcPct val="20000"/>
                        </a:spcBef>
                        <a:defRPr>
                          <a:solidFill>
                            <a:srgbClr val="004299"/>
                          </a:solidFill>
                          <a:latin typeface="Trebuchet MS" pitchFamily="34" charset="0"/>
                        </a:defRPr>
                      </a:lvl4pPr>
                      <a:lvl5pPr marL="2057400" indent="-228600">
                        <a:spcBef>
                          <a:spcPct val="20000"/>
                        </a:spcBef>
                        <a:defRPr>
                          <a:solidFill>
                            <a:srgbClr val="004299"/>
                          </a:solidFill>
                          <a:latin typeface="Trebuchet MS" pitchFamily="34" charset="0"/>
                        </a:defRPr>
                      </a:lvl5pPr>
                      <a:lvl6pPr marL="2514600" indent="-228600" fontAlgn="base">
                        <a:spcBef>
                          <a:spcPct val="20000"/>
                        </a:spcBef>
                        <a:spcAft>
                          <a:spcPct val="0"/>
                        </a:spcAft>
                        <a:defRPr>
                          <a:solidFill>
                            <a:srgbClr val="004299"/>
                          </a:solidFill>
                          <a:latin typeface="Trebuchet MS" pitchFamily="34" charset="0"/>
                        </a:defRPr>
                      </a:lvl6pPr>
                      <a:lvl7pPr marL="2971800" indent="-228600" fontAlgn="base">
                        <a:spcBef>
                          <a:spcPct val="20000"/>
                        </a:spcBef>
                        <a:spcAft>
                          <a:spcPct val="0"/>
                        </a:spcAft>
                        <a:defRPr>
                          <a:solidFill>
                            <a:srgbClr val="004299"/>
                          </a:solidFill>
                          <a:latin typeface="Trebuchet MS" pitchFamily="34" charset="0"/>
                        </a:defRPr>
                      </a:lvl7pPr>
                      <a:lvl8pPr marL="3429000" indent="-228600" fontAlgn="base">
                        <a:spcBef>
                          <a:spcPct val="20000"/>
                        </a:spcBef>
                        <a:spcAft>
                          <a:spcPct val="0"/>
                        </a:spcAft>
                        <a:defRPr>
                          <a:solidFill>
                            <a:srgbClr val="004299"/>
                          </a:solidFill>
                          <a:latin typeface="Trebuchet MS" pitchFamily="34" charset="0"/>
                        </a:defRPr>
                      </a:lvl8pPr>
                      <a:lvl9pPr marL="3886200" indent="-228600" fontAlgn="base">
                        <a:spcBef>
                          <a:spcPct val="20000"/>
                        </a:spcBef>
                        <a:spcAft>
                          <a:spcPct val="0"/>
                        </a:spcAft>
                        <a:defRPr>
                          <a:solidFill>
                            <a:srgbClr val="004299"/>
                          </a:solidFill>
                          <a:latin typeface="Trebuchet MS"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altLang="hu-HU" sz="2400" u="none" strike="noStrike" cap="none" normalizeH="0" baseline="0" dirty="0">
                          <a:ln>
                            <a:noFill/>
                          </a:ln>
                          <a:solidFill>
                            <a:schemeClr val="bg1"/>
                          </a:solidFill>
                          <a:effectLst/>
                          <a:latin typeface="+mj-lt"/>
                        </a:rPr>
                        <a:t>szervezése</a:t>
                      </a:r>
                      <a:endParaRPr kumimoji="0" lang="hu-HU" altLang="hu-HU" sz="2400" b="0" i="0" u="none" strike="noStrike" cap="none" normalizeH="0" baseline="0" dirty="0">
                        <a:ln>
                          <a:noFill/>
                        </a:ln>
                        <a:solidFill>
                          <a:schemeClr val="bg1"/>
                        </a:solidFill>
                        <a:effectLst/>
                        <a:latin typeface="+mj-lt"/>
                      </a:endParaRPr>
                    </a:p>
                  </a:txBody>
                  <a:tcPr anchor="ctr" horzOverflow="overflow"/>
                </a:tc>
                <a:tc>
                  <a:txBody>
                    <a:bodyPr/>
                    <a:lstStyle>
                      <a:lvl1pPr marL="342900" indent="-342900">
                        <a:spcBef>
                          <a:spcPct val="20000"/>
                        </a:spcBef>
                        <a:defRPr>
                          <a:solidFill>
                            <a:srgbClr val="004299"/>
                          </a:solidFill>
                          <a:latin typeface="Trebuchet MS" pitchFamily="34" charset="0"/>
                        </a:defRPr>
                      </a:lvl1pPr>
                      <a:lvl2pPr marL="742950" indent="-285750">
                        <a:spcBef>
                          <a:spcPct val="20000"/>
                        </a:spcBef>
                        <a:defRPr>
                          <a:solidFill>
                            <a:srgbClr val="004299"/>
                          </a:solidFill>
                          <a:latin typeface="Trebuchet MS" pitchFamily="34" charset="0"/>
                        </a:defRPr>
                      </a:lvl2pPr>
                      <a:lvl3pPr marL="1143000" indent="-228600">
                        <a:spcBef>
                          <a:spcPct val="20000"/>
                        </a:spcBef>
                        <a:defRPr>
                          <a:solidFill>
                            <a:srgbClr val="004299"/>
                          </a:solidFill>
                          <a:latin typeface="Trebuchet MS" pitchFamily="34" charset="0"/>
                        </a:defRPr>
                      </a:lvl3pPr>
                      <a:lvl4pPr marL="1600200" indent="-228600">
                        <a:spcBef>
                          <a:spcPct val="20000"/>
                        </a:spcBef>
                        <a:defRPr>
                          <a:solidFill>
                            <a:srgbClr val="004299"/>
                          </a:solidFill>
                          <a:latin typeface="Trebuchet MS" pitchFamily="34" charset="0"/>
                        </a:defRPr>
                      </a:lvl4pPr>
                      <a:lvl5pPr marL="2057400" indent="-228600">
                        <a:spcBef>
                          <a:spcPct val="20000"/>
                        </a:spcBef>
                        <a:defRPr>
                          <a:solidFill>
                            <a:srgbClr val="004299"/>
                          </a:solidFill>
                          <a:latin typeface="Trebuchet MS" pitchFamily="34" charset="0"/>
                        </a:defRPr>
                      </a:lvl5pPr>
                      <a:lvl6pPr marL="2514600" indent="-228600" fontAlgn="base">
                        <a:spcBef>
                          <a:spcPct val="20000"/>
                        </a:spcBef>
                        <a:spcAft>
                          <a:spcPct val="0"/>
                        </a:spcAft>
                        <a:defRPr>
                          <a:solidFill>
                            <a:srgbClr val="004299"/>
                          </a:solidFill>
                          <a:latin typeface="Trebuchet MS" pitchFamily="34" charset="0"/>
                        </a:defRPr>
                      </a:lvl6pPr>
                      <a:lvl7pPr marL="2971800" indent="-228600" fontAlgn="base">
                        <a:spcBef>
                          <a:spcPct val="20000"/>
                        </a:spcBef>
                        <a:spcAft>
                          <a:spcPct val="0"/>
                        </a:spcAft>
                        <a:defRPr>
                          <a:solidFill>
                            <a:srgbClr val="004299"/>
                          </a:solidFill>
                          <a:latin typeface="Trebuchet MS" pitchFamily="34" charset="0"/>
                        </a:defRPr>
                      </a:lvl7pPr>
                      <a:lvl8pPr marL="3429000" indent="-228600" fontAlgn="base">
                        <a:spcBef>
                          <a:spcPct val="20000"/>
                        </a:spcBef>
                        <a:spcAft>
                          <a:spcPct val="0"/>
                        </a:spcAft>
                        <a:defRPr>
                          <a:solidFill>
                            <a:srgbClr val="004299"/>
                          </a:solidFill>
                          <a:latin typeface="Trebuchet MS" pitchFamily="34" charset="0"/>
                        </a:defRPr>
                      </a:lvl8pPr>
                      <a:lvl9pPr marL="3886200" indent="-228600" fontAlgn="base">
                        <a:spcBef>
                          <a:spcPct val="20000"/>
                        </a:spcBef>
                        <a:spcAft>
                          <a:spcPct val="0"/>
                        </a:spcAft>
                        <a:defRPr>
                          <a:solidFill>
                            <a:srgbClr val="004299"/>
                          </a:solidFill>
                          <a:latin typeface="Trebuchet MS"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altLang="hu-HU" sz="2400" u="none" strike="noStrike" cap="none" normalizeH="0" baseline="0" dirty="0">
                          <a:ln>
                            <a:noFill/>
                          </a:ln>
                          <a:effectLst/>
                          <a:latin typeface="+mj-lt"/>
                        </a:rPr>
                        <a:t>munkavállalói jog, mindenki választó és választható</a:t>
                      </a:r>
                      <a:endParaRPr kumimoji="0" lang="hu-HU" altLang="hu-HU" sz="2400" b="0" i="0" u="none" strike="noStrike" cap="none" normalizeH="0" baseline="0" dirty="0">
                        <a:ln>
                          <a:noFill/>
                        </a:ln>
                        <a:solidFill>
                          <a:srgbClr val="004299"/>
                        </a:solidFill>
                        <a:effectLst/>
                        <a:latin typeface="+mj-lt"/>
                      </a:endParaRPr>
                    </a:p>
                  </a:txBody>
                  <a:tcPr anchor="ctr" horzOverflow="overflow"/>
                </a:tc>
                <a:extLst>
                  <a:ext uri="{0D108BD9-81ED-4DB2-BD59-A6C34878D82A}">
                    <a16:rowId xmlns:a16="http://schemas.microsoft.com/office/drawing/2014/main" val="10005"/>
                  </a:ext>
                </a:extLst>
              </a:tr>
              <a:tr h="387931">
                <a:tc>
                  <a:txBody>
                    <a:bodyPr/>
                    <a:lstStyle>
                      <a:lvl1pPr marL="342900" indent="-342900">
                        <a:spcBef>
                          <a:spcPct val="20000"/>
                        </a:spcBef>
                        <a:defRPr>
                          <a:solidFill>
                            <a:srgbClr val="004299"/>
                          </a:solidFill>
                          <a:latin typeface="Trebuchet MS" pitchFamily="34" charset="0"/>
                        </a:defRPr>
                      </a:lvl1pPr>
                      <a:lvl2pPr marL="742950" indent="-285750">
                        <a:spcBef>
                          <a:spcPct val="20000"/>
                        </a:spcBef>
                        <a:defRPr>
                          <a:solidFill>
                            <a:srgbClr val="004299"/>
                          </a:solidFill>
                          <a:latin typeface="Trebuchet MS" pitchFamily="34" charset="0"/>
                        </a:defRPr>
                      </a:lvl2pPr>
                      <a:lvl3pPr marL="1143000" indent="-228600">
                        <a:spcBef>
                          <a:spcPct val="20000"/>
                        </a:spcBef>
                        <a:defRPr>
                          <a:solidFill>
                            <a:srgbClr val="004299"/>
                          </a:solidFill>
                          <a:latin typeface="Trebuchet MS" pitchFamily="34" charset="0"/>
                        </a:defRPr>
                      </a:lvl3pPr>
                      <a:lvl4pPr marL="1600200" indent="-228600">
                        <a:spcBef>
                          <a:spcPct val="20000"/>
                        </a:spcBef>
                        <a:defRPr>
                          <a:solidFill>
                            <a:srgbClr val="004299"/>
                          </a:solidFill>
                          <a:latin typeface="Trebuchet MS" pitchFamily="34" charset="0"/>
                        </a:defRPr>
                      </a:lvl4pPr>
                      <a:lvl5pPr marL="2057400" indent="-228600">
                        <a:spcBef>
                          <a:spcPct val="20000"/>
                        </a:spcBef>
                        <a:defRPr>
                          <a:solidFill>
                            <a:srgbClr val="004299"/>
                          </a:solidFill>
                          <a:latin typeface="Trebuchet MS" pitchFamily="34" charset="0"/>
                        </a:defRPr>
                      </a:lvl5pPr>
                      <a:lvl6pPr marL="2514600" indent="-228600" fontAlgn="base">
                        <a:spcBef>
                          <a:spcPct val="20000"/>
                        </a:spcBef>
                        <a:spcAft>
                          <a:spcPct val="0"/>
                        </a:spcAft>
                        <a:defRPr>
                          <a:solidFill>
                            <a:srgbClr val="004299"/>
                          </a:solidFill>
                          <a:latin typeface="Trebuchet MS" pitchFamily="34" charset="0"/>
                        </a:defRPr>
                      </a:lvl6pPr>
                      <a:lvl7pPr marL="2971800" indent="-228600" fontAlgn="base">
                        <a:spcBef>
                          <a:spcPct val="20000"/>
                        </a:spcBef>
                        <a:spcAft>
                          <a:spcPct val="0"/>
                        </a:spcAft>
                        <a:defRPr>
                          <a:solidFill>
                            <a:srgbClr val="004299"/>
                          </a:solidFill>
                          <a:latin typeface="Trebuchet MS" pitchFamily="34" charset="0"/>
                        </a:defRPr>
                      </a:lvl7pPr>
                      <a:lvl8pPr marL="3429000" indent="-228600" fontAlgn="base">
                        <a:spcBef>
                          <a:spcPct val="20000"/>
                        </a:spcBef>
                        <a:spcAft>
                          <a:spcPct val="0"/>
                        </a:spcAft>
                        <a:defRPr>
                          <a:solidFill>
                            <a:srgbClr val="004299"/>
                          </a:solidFill>
                          <a:latin typeface="Trebuchet MS" pitchFamily="34" charset="0"/>
                        </a:defRPr>
                      </a:lvl8pPr>
                      <a:lvl9pPr marL="3886200" indent="-228600" fontAlgn="base">
                        <a:spcBef>
                          <a:spcPct val="20000"/>
                        </a:spcBef>
                        <a:spcAft>
                          <a:spcPct val="0"/>
                        </a:spcAft>
                        <a:defRPr>
                          <a:solidFill>
                            <a:srgbClr val="004299"/>
                          </a:solidFill>
                          <a:latin typeface="Trebuchet MS"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altLang="hu-HU" sz="2400" u="none" strike="noStrike" cap="none" normalizeH="0" baseline="0" dirty="0">
                          <a:ln>
                            <a:noFill/>
                          </a:ln>
                          <a:solidFill>
                            <a:schemeClr val="bg1"/>
                          </a:solidFill>
                          <a:effectLst/>
                          <a:latin typeface="+mj-lt"/>
                        </a:rPr>
                        <a:t>autonómia</a:t>
                      </a:r>
                      <a:endParaRPr kumimoji="0" lang="hu-HU" altLang="hu-HU" sz="2400" b="0" i="0" u="none" strike="noStrike" cap="none" normalizeH="0" baseline="0" dirty="0">
                        <a:ln>
                          <a:noFill/>
                        </a:ln>
                        <a:solidFill>
                          <a:schemeClr val="bg1"/>
                        </a:solidFill>
                        <a:effectLst/>
                        <a:latin typeface="+mj-lt"/>
                      </a:endParaRPr>
                    </a:p>
                  </a:txBody>
                  <a:tcPr anchor="ctr" horzOverflow="overflow"/>
                </a:tc>
                <a:tc>
                  <a:txBody>
                    <a:bodyPr/>
                    <a:lstStyle>
                      <a:lvl1pPr marL="342900" indent="-342900">
                        <a:spcBef>
                          <a:spcPct val="20000"/>
                        </a:spcBef>
                        <a:defRPr>
                          <a:solidFill>
                            <a:srgbClr val="004299"/>
                          </a:solidFill>
                          <a:latin typeface="Trebuchet MS" pitchFamily="34" charset="0"/>
                        </a:defRPr>
                      </a:lvl1pPr>
                      <a:lvl2pPr marL="742950" indent="-285750">
                        <a:spcBef>
                          <a:spcPct val="20000"/>
                        </a:spcBef>
                        <a:defRPr>
                          <a:solidFill>
                            <a:srgbClr val="004299"/>
                          </a:solidFill>
                          <a:latin typeface="Trebuchet MS" pitchFamily="34" charset="0"/>
                        </a:defRPr>
                      </a:lvl2pPr>
                      <a:lvl3pPr marL="1143000" indent="-228600">
                        <a:spcBef>
                          <a:spcPct val="20000"/>
                        </a:spcBef>
                        <a:defRPr>
                          <a:solidFill>
                            <a:srgbClr val="004299"/>
                          </a:solidFill>
                          <a:latin typeface="Trebuchet MS" pitchFamily="34" charset="0"/>
                        </a:defRPr>
                      </a:lvl3pPr>
                      <a:lvl4pPr marL="1600200" indent="-228600">
                        <a:spcBef>
                          <a:spcPct val="20000"/>
                        </a:spcBef>
                        <a:defRPr>
                          <a:solidFill>
                            <a:srgbClr val="004299"/>
                          </a:solidFill>
                          <a:latin typeface="Trebuchet MS" pitchFamily="34" charset="0"/>
                        </a:defRPr>
                      </a:lvl4pPr>
                      <a:lvl5pPr marL="2057400" indent="-228600">
                        <a:spcBef>
                          <a:spcPct val="20000"/>
                        </a:spcBef>
                        <a:defRPr>
                          <a:solidFill>
                            <a:srgbClr val="004299"/>
                          </a:solidFill>
                          <a:latin typeface="Trebuchet MS" pitchFamily="34" charset="0"/>
                        </a:defRPr>
                      </a:lvl5pPr>
                      <a:lvl6pPr marL="2514600" indent="-228600" fontAlgn="base">
                        <a:spcBef>
                          <a:spcPct val="20000"/>
                        </a:spcBef>
                        <a:spcAft>
                          <a:spcPct val="0"/>
                        </a:spcAft>
                        <a:defRPr>
                          <a:solidFill>
                            <a:srgbClr val="004299"/>
                          </a:solidFill>
                          <a:latin typeface="Trebuchet MS" pitchFamily="34" charset="0"/>
                        </a:defRPr>
                      </a:lvl6pPr>
                      <a:lvl7pPr marL="2971800" indent="-228600" fontAlgn="base">
                        <a:spcBef>
                          <a:spcPct val="20000"/>
                        </a:spcBef>
                        <a:spcAft>
                          <a:spcPct val="0"/>
                        </a:spcAft>
                        <a:defRPr>
                          <a:solidFill>
                            <a:srgbClr val="004299"/>
                          </a:solidFill>
                          <a:latin typeface="Trebuchet MS" pitchFamily="34" charset="0"/>
                        </a:defRPr>
                      </a:lvl7pPr>
                      <a:lvl8pPr marL="3429000" indent="-228600" fontAlgn="base">
                        <a:spcBef>
                          <a:spcPct val="20000"/>
                        </a:spcBef>
                        <a:spcAft>
                          <a:spcPct val="0"/>
                        </a:spcAft>
                        <a:defRPr>
                          <a:solidFill>
                            <a:srgbClr val="004299"/>
                          </a:solidFill>
                          <a:latin typeface="Trebuchet MS" pitchFamily="34" charset="0"/>
                        </a:defRPr>
                      </a:lvl8pPr>
                      <a:lvl9pPr marL="3886200" indent="-228600" fontAlgn="base">
                        <a:spcBef>
                          <a:spcPct val="20000"/>
                        </a:spcBef>
                        <a:spcAft>
                          <a:spcPct val="0"/>
                        </a:spcAft>
                        <a:defRPr>
                          <a:solidFill>
                            <a:srgbClr val="004299"/>
                          </a:solidFill>
                          <a:latin typeface="Trebuchet MS"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altLang="hu-HU" sz="2400" u="none" strike="noStrike" cap="none" normalizeH="0" baseline="0" dirty="0">
                          <a:ln>
                            <a:noFill/>
                          </a:ln>
                          <a:effectLst/>
                          <a:latin typeface="+mj-lt"/>
                        </a:rPr>
                        <a:t>képviseleti demokrácia</a:t>
                      </a:r>
                      <a:endParaRPr kumimoji="0" lang="hu-HU" altLang="hu-HU" sz="2400" b="0" i="0" u="none" strike="noStrike" cap="none" normalizeH="0" baseline="0" dirty="0">
                        <a:ln>
                          <a:noFill/>
                        </a:ln>
                        <a:solidFill>
                          <a:srgbClr val="004299"/>
                        </a:solidFill>
                        <a:effectLst/>
                        <a:latin typeface="+mj-lt"/>
                      </a:endParaRPr>
                    </a:p>
                  </a:txBody>
                  <a:tcPr anchor="ctr" horzOverflow="overflow"/>
                </a:tc>
                <a:extLst>
                  <a:ext uri="{0D108BD9-81ED-4DB2-BD59-A6C34878D82A}">
                    <a16:rowId xmlns:a16="http://schemas.microsoft.com/office/drawing/2014/main" val="10006"/>
                  </a:ext>
                </a:extLst>
              </a:tr>
              <a:tr h="964141">
                <a:tc>
                  <a:txBody>
                    <a:bodyPr/>
                    <a:lstStyle>
                      <a:lvl1pPr marL="342900" indent="-342900">
                        <a:spcBef>
                          <a:spcPct val="20000"/>
                        </a:spcBef>
                        <a:defRPr>
                          <a:solidFill>
                            <a:srgbClr val="004299"/>
                          </a:solidFill>
                          <a:latin typeface="Trebuchet MS" pitchFamily="34" charset="0"/>
                        </a:defRPr>
                      </a:lvl1pPr>
                      <a:lvl2pPr marL="742950" indent="-285750">
                        <a:spcBef>
                          <a:spcPct val="20000"/>
                        </a:spcBef>
                        <a:defRPr>
                          <a:solidFill>
                            <a:srgbClr val="004299"/>
                          </a:solidFill>
                          <a:latin typeface="Trebuchet MS" pitchFamily="34" charset="0"/>
                        </a:defRPr>
                      </a:lvl2pPr>
                      <a:lvl3pPr marL="1143000" indent="-228600">
                        <a:spcBef>
                          <a:spcPct val="20000"/>
                        </a:spcBef>
                        <a:defRPr>
                          <a:solidFill>
                            <a:srgbClr val="004299"/>
                          </a:solidFill>
                          <a:latin typeface="Trebuchet MS" pitchFamily="34" charset="0"/>
                        </a:defRPr>
                      </a:lvl3pPr>
                      <a:lvl4pPr marL="1600200" indent="-228600">
                        <a:spcBef>
                          <a:spcPct val="20000"/>
                        </a:spcBef>
                        <a:defRPr>
                          <a:solidFill>
                            <a:srgbClr val="004299"/>
                          </a:solidFill>
                          <a:latin typeface="Trebuchet MS" pitchFamily="34" charset="0"/>
                        </a:defRPr>
                      </a:lvl4pPr>
                      <a:lvl5pPr marL="2057400" indent="-228600">
                        <a:spcBef>
                          <a:spcPct val="20000"/>
                        </a:spcBef>
                        <a:defRPr>
                          <a:solidFill>
                            <a:srgbClr val="004299"/>
                          </a:solidFill>
                          <a:latin typeface="Trebuchet MS" pitchFamily="34" charset="0"/>
                        </a:defRPr>
                      </a:lvl5pPr>
                      <a:lvl6pPr marL="2514600" indent="-228600" fontAlgn="base">
                        <a:spcBef>
                          <a:spcPct val="20000"/>
                        </a:spcBef>
                        <a:spcAft>
                          <a:spcPct val="0"/>
                        </a:spcAft>
                        <a:defRPr>
                          <a:solidFill>
                            <a:srgbClr val="004299"/>
                          </a:solidFill>
                          <a:latin typeface="Trebuchet MS" pitchFamily="34" charset="0"/>
                        </a:defRPr>
                      </a:lvl6pPr>
                      <a:lvl7pPr marL="2971800" indent="-228600" fontAlgn="base">
                        <a:spcBef>
                          <a:spcPct val="20000"/>
                        </a:spcBef>
                        <a:spcAft>
                          <a:spcPct val="0"/>
                        </a:spcAft>
                        <a:defRPr>
                          <a:solidFill>
                            <a:srgbClr val="004299"/>
                          </a:solidFill>
                          <a:latin typeface="Trebuchet MS" pitchFamily="34" charset="0"/>
                        </a:defRPr>
                      </a:lvl7pPr>
                      <a:lvl8pPr marL="3429000" indent="-228600" fontAlgn="base">
                        <a:spcBef>
                          <a:spcPct val="20000"/>
                        </a:spcBef>
                        <a:spcAft>
                          <a:spcPct val="0"/>
                        </a:spcAft>
                        <a:defRPr>
                          <a:solidFill>
                            <a:srgbClr val="004299"/>
                          </a:solidFill>
                          <a:latin typeface="Trebuchet MS" pitchFamily="34" charset="0"/>
                        </a:defRPr>
                      </a:lvl8pPr>
                      <a:lvl9pPr marL="3886200" indent="-228600" fontAlgn="base">
                        <a:spcBef>
                          <a:spcPct val="20000"/>
                        </a:spcBef>
                        <a:spcAft>
                          <a:spcPct val="0"/>
                        </a:spcAft>
                        <a:defRPr>
                          <a:solidFill>
                            <a:srgbClr val="004299"/>
                          </a:solidFill>
                          <a:latin typeface="Trebuchet MS"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altLang="hu-HU" sz="2400" u="none" strike="noStrike" cap="none" normalizeH="0" baseline="0" dirty="0">
                          <a:ln>
                            <a:noFill/>
                          </a:ln>
                          <a:solidFill>
                            <a:schemeClr val="bg1"/>
                          </a:solidFill>
                          <a:effectLst/>
                          <a:latin typeface="+mj-lt"/>
                        </a:rPr>
                        <a:t>egymásra utaltság</a:t>
                      </a:r>
                      <a:endParaRPr kumimoji="0" lang="hu-HU" altLang="hu-HU" sz="2400" b="0" i="0" u="none" strike="noStrike" cap="none" normalizeH="0" baseline="0" dirty="0">
                        <a:ln>
                          <a:noFill/>
                        </a:ln>
                        <a:solidFill>
                          <a:schemeClr val="bg1"/>
                        </a:solidFill>
                        <a:effectLst/>
                        <a:latin typeface="+mj-lt"/>
                      </a:endParaRPr>
                    </a:p>
                  </a:txBody>
                  <a:tcPr anchor="ctr" horzOverflow="overflow"/>
                </a:tc>
                <a:tc>
                  <a:txBody>
                    <a:bodyPr/>
                    <a:lstStyle>
                      <a:lvl1pPr>
                        <a:spcBef>
                          <a:spcPct val="20000"/>
                        </a:spcBef>
                        <a:defRPr>
                          <a:solidFill>
                            <a:srgbClr val="004299"/>
                          </a:solidFill>
                          <a:latin typeface="Trebuchet MS" pitchFamily="34" charset="0"/>
                        </a:defRPr>
                      </a:lvl1pPr>
                      <a:lvl2pPr marL="830263" indent="-285750">
                        <a:spcBef>
                          <a:spcPct val="20000"/>
                        </a:spcBef>
                        <a:defRPr>
                          <a:solidFill>
                            <a:srgbClr val="004299"/>
                          </a:solidFill>
                          <a:latin typeface="Trebuchet MS" pitchFamily="34" charset="0"/>
                        </a:defRPr>
                      </a:lvl2pPr>
                      <a:lvl3pPr marL="1238250" indent="-228600">
                        <a:spcBef>
                          <a:spcPct val="20000"/>
                        </a:spcBef>
                        <a:defRPr>
                          <a:solidFill>
                            <a:srgbClr val="004299"/>
                          </a:solidFill>
                          <a:latin typeface="Trebuchet MS" pitchFamily="34" charset="0"/>
                        </a:defRPr>
                      </a:lvl3pPr>
                      <a:lvl4pPr marL="1646238" indent="-228600">
                        <a:spcBef>
                          <a:spcPct val="20000"/>
                        </a:spcBef>
                        <a:defRPr>
                          <a:solidFill>
                            <a:srgbClr val="004299"/>
                          </a:solidFill>
                          <a:latin typeface="Trebuchet MS" pitchFamily="34" charset="0"/>
                        </a:defRPr>
                      </a:lvl4pPr>
                      <a:lvl5pPr marL="2057400" indent="-228600">
                        <a:spcBef>
                          <a:spcPct val="20000"/>
                        </a:spcBef>
                        <a:defRPr>
                          <a:solidFill>
                            <a:srgbClr val="004299"/>
                          </a:solidFill>
                          <a:latin typeface="Trebuchet MS" pitchFamily="34" charset="0"/>
                        </a:defRPr>
                      </a:lvl5pPr>
                      <a:lvl6pPr marL="2514600" indent="-228600" fontAlgn="base">
                        <a:spcBef>
                          <a:spcPct val="20000"/>
                        </a:spcBef>
                        <a:spcAft>
                          <a:spcPct val="0"/>
                        </a:spcAft>
                        <a:defRPr>
                          <a:solidFill>
                            <a:srgbClr val="004299"/>
                          </a:solidFill>
                          <a:latin typeface="Trebuchet MS" pitchFamily="34" charset="0"/>
                        </a:defRPr>
                      </a:lvl6pPr>
                      <a:lvl7pPr marL="2971800" indent="-228600" fontAlgn="base">
                        <a:spcBef>
                          <a:spcPct val="20000"/>
                        </a:spcBef>
                        <a:spcAft>
                          <a:spcPct val="0"/>
                        </a:spcAft>
                        <a:defRPr>
                          <a:solidFill>
                            <a:srgbClr val="004299"/>
                          </a:solidFill>
                          <a:latin typeface="Trebuchet MS" pitchFamily="34" charset="0"/>
                        </a:defRPr>
                      </a:lvl7pPr>
                      <a:lvl8pPr marL="3429000" indent="-228600" fontAlgn="base">
                        <a:spcBef>
                          <a:spcPct val="20000"/>
                        </a:spcBef>
                        <a:spcAft>
                          <a:spcPct val="0"/>
                        </a:spcAft>
                        <a:defRPr>
                          <a:solidFill>
                            <a:srgbClr val="004299"/>
                          </a:solidFill>
                          <a:latin typeface="Trebuchet MS" pitchFamily="34" charset="0"/>
                        </a:defRPr>
                      </a:lvl8pPr>
                      <a:lvl9pPr marL="3886200" indent="-228600" fontAlgn="base">
                        <a:spcBef>
                          <a:spcPct val="20000"/>
                        </a:spcBef>
                        <a:spcAft>
                          <a:spcPct val="0"/>
                        </a:spcAft>
                        <a:defRPr>
                          <a:solidFill>
                            <a:srgbClr val="004299"/>
                          </a:solidFill>
                          <a:latin typeface="Trebuchet MS"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u-HU" altLang="hu-HU" sz="2400" u="none" strike="noStrike" cap="none" normalizeH="0" baseline="0" dirty="0">
                          <a:ln>
                            <a:noFill/>
                          </a:ln>
                          <a:effectLst/>
                          <a:latin typeface="+mj-lt"/>
                        </a:rPr>
                        <a:t>a vállalati szintű munkavállalói érdekképviselet megkettőződése – együtt vagy külön…</a:t>
                      </a:r>
                      <a:endParaRPr kumimoji="0" lang="hu-HU" altLang="hu-HU" sz="2400" b="0" i="0" u="none" strike="noStrike" cap="none" normalizeH="0" baseline="0" dirty="0">
                        <a:ln>
                          <a:noFill/>
                        </a:ln>
                        <a:solidFill>
                          <a:srgbClr val="004299"/>
                        </a:solidFill>
                        <a:effectLst/>
                        <a:latin typeface="+mj-lt"/>
                        <a:cs typeface="Times New Roman" pitchFamily="18" charset="0"/>
                      </a:endParaRPr>
                    </a:p>
                  </a:txBody>
                  <a:tcPr anchor="ctr" horzOverflow="overflow"/>
                </a:tc>
                <a:extLst>
                  <a:ext uri="{0D108BD9-81ED-4DB2-BD59-A6C34878D82A}">
                    <a16:rowId xmlns:a16="http://schemas.microsoft.com/office/drawing/2014/main" val="10007"/>
                  </a:ext>
                </a:extLst>
              </a:tr>
            </a:tbl>
          </a:graphicData>
        </a:graphic>
      </p:graphicFrame>
      <p:sp>
        <p:nvSpPr>
          <p:cNvPr id="6" name="Téglalap 5">
            <a:extLst>
              <a:ext uri="{FF2B5EF4-FFF2-40B4-BE49-F238E27FC236}">
                <a16:creationId xmlns:a16="http://schemas.microsoft.com/office/drawing/2014/main" id="{C45B594A-DC39-46E8-A057-0C307D466BFF}"/>
              </a:ext>
            </a:extLst>
          </p:cNvPr>
          <p:cNvSpPr/>
          <p:nvPr/>
        </p:nvSpPr>
        <p:spPr>
          <a:xfrm>
            <a:off x="33136" y="1731423"/>
            <a:ext cx="9110864" cy="11641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 name="Téglalap 6">
            <a:extLst>
              <a:ext uri="{FF2B5EF4-FFF2-40B4-BE49-F238E27FC236}">
                <a16:creationId xmlns:a16="http://schemas.microsoft.com/office/drawing/2014/main" id="{00E634C3-A8E0-45C8-BB5B-45228A6571C8}"/>
              </a:ext>
            </a:extLst>
          </p:cNvPr>
          <p:cNvSpPr/>
          <p:nvPr/>
        </p:nvSpPr>
        <p:spPr>
          <a:xfrm>
            <a:off x="33136" y="2895600"/>
            <a:ext cx="9110864" cy="9953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 name="Téglalap 7">
            <a:extLst>
              <a:ext uri="{FF2B5EF4-FFF2-40B4-BE49-F238E27FC236}">
                <a16:creationId xmlns:a16="http://schemas.microsoft.com/office/drawing/2014/main" id="{D295A6C2-F31B-476A-A71C-9C5B3427BC2F}"/>
              </a:ext>
            </a:extLst>
          </p:cNvPr>
          <p:cNvSpPr/>
          <p:nvPr/>
        </p:nvSpPr>
        <p:spPr>
          <a:xfrm>
            <a:off x="33136" y="3890902"/>
            <a:ext cx="9110864" cy="4474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 name="Téglalap 8">
            <a:extLst>
              <a:ext uri="{FF2B5EF4-FFF2-40B4-BE49-F238E27FC236}">
                <a16:creationId xmlns:a16="http://schemas.microsoft.com/office/drawing/2014/main" id="{79E59FB9-CE92-42E0-8892-8762593CB43C}"/>
              </a:ext>
            </a:extLst>
          </p:cNvPr>
          <p:cNvSpPr/>
          <p:nvPr/>
        </p:nvSpPr>
        <p:spPr>
          <a:xfrm>
            <a:off x="33136" y="4367415"/>
            <a:ext cx="9110864" cy="7710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 name="Téglalap 9">
            <a:extLst>
              <a:ext uri="{FF2B5EF4-FFF2-40B4-BE49-F238E27FC236}">
                <a16:creationId xmlns:a16="http://schemas.microsoft.com/office/drawing/2014/main" id="{5D4ADA8E-8AAD-46CD-8AC9-509A7871AC97}"/>
              </a:ext>
            </a:extLst>
          </p:cNvPr>
          <p:cNvSpPr/>
          <p:nvPr/>
        </p:nvSpPr>
        <p:spPr>
          <a:xfrm>
            <a:off x="33136" y="5138463"/>
            <a:ext cx="9110864" cy="4622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1" name="Téglalap 10">
            <a:extLst>
              <a:ext uri="{FF2B5EF4-FFF2-40B4-BE49-F238E27FC236}">
                <a16:creationId xmlns:a16="http://schemas.microsoft.com/office/drawing/2014/main" id="{24CD9AB1-FD63-49FD-B6A3-2295863CC6E6}"/>
              </a:ext>
            </a:extLst>
          </p:cNvPr>
          <p:cNvSpPr/>
          <p:nvPr/>
        </p:nvSpPr>
        <p:spPr>
          <a:xfrm>
            <a:off x="33136" y="5600701"/>
            <a:ext cx="9110864" cy="9944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Dia számának helye 3">
            <a:extLst>
              <a:ext uri="{FF2B5EF4-FFF2-40B4-BE49-F238E27FC236}">
                <a16:creationId xmlns:a16="http://schemas.microsoft.com/office/drawing/2014/main" id="{BDD5491D-DCB8-47D8-8730-74DA842B2060}"/>
              </a:ext>
            </a:extLst>
          </p:cNvPr>
          <p:cNvSpPr>
            <a:spLocks noGrp="1"/>
          </p:cNvSpPr>
          <p:nvPr>
            <p:ph type="sldNum" sz="quarter" idx="4"/>
          </p:nvPr>
        </p:nvSpPr>
        <p:spPr/>
        <p:txBody>
          <a:bodyPr/>
          <a:lstStyle/>
          <a:p>
            <a:fld id="{8D20C33D-EA57-4869-B900-AF436949CCB6}" type="slidenum">
              <a:rPr lang="hu-HU" smtClean="0"/>
              <a:pPr/>
              <a:t>3</a:t>
            </a:fld>
            <a:r>
              <a:rPr lang="hu-HU"/>
              <a:t>/19</a:t>
            </a:r>
            <a:endParaRPr lang="hu-HU" dirty="0"/>
          </a:p>
        </p:txBody>
      </p:sp>
    </p:spTree>
    <p:extLst>
      <p:ext uri="{BB962C8B-B14F-4D97-AF65-F5344CB8AC3E}">
        <p14:creationId xmlns:p14="http://schemas.microsoft.com/office/powerpoint/2010/main" val="148103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475A7A2-1C80-4EA6-B4F5-978CD4E25E2F}"/>
              </a:ext>
            </a:extLst>
          </p:cNvPr>
          <p:cNvSpPr>
            <a:spLocks noGrp="1"/>
          </p:cNvSpPr>
          <p:nvPr>
            <p:ph type="title"/>
          </p:nvPr>
        </p:nvSpPr>
        <p:spPr/>
        <p:txBody>
          <a:bodyPr/>
          <a:lstStyle/>
          <a:p>
            <a:endParaRPr lang="hu-HU" dirty="0"/>
          </a:p>
        </p:txBody>
      </p:sp>
      <p:sp>
        <p:nvSpPr>
          <p:cNvPr id="5" name="Szöveg helye 2">
            <a:extLst>
              <a:ext uri="{FF2B5EF4-FFF2-40B4-BE49-F238E27FC236}">
                <a16:creationId xmlns:a16="http://schemas.microsoft.com/office/drawing/2014/main" id="{AC55E5DF-0A0E-409E-8A4B-A6CA7B3F1B20}"/>
              </a:ext>
            </a:extLst>
          </p:cNvPr>
          <p:cNvSpPr txBox="1">
            <a:spLocks/>
          </p:cNvSpPr>
          <p:nvPr/>
        </p:nvSpPr>
        <p:spPr>
          <a:xfrm>
            <a:off x="722313" y="2906713"/>
            <a:ext cx="7772400" cy="15001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hu-HU" sz="4000" b="1" dirty="0">
                <a:solidFill>
                  <a:schemeClr val="bg2"/>
                </a:solidFill>
              </a:rPr>
              <a:t>(1) </a:t>
            </a:r>
            <a:r>
              <a:rPr lang="hu-HU" sz="4000" b="1" dirty="0">
                <a:solidFill>
                  <a:schemeClr val="bg2"/>
                </a:solidFill>
                <a:hlinkClick r:id="rId2"/>
              </a:rPr>
              <a:t>Kollektív szerződés</a:t>
            </a:r>
            <a:endParaRPr lang="hu-HU" sz="4000" b="1" dirty="0">
              <a:solidFill>
                <a:schemeClr val="bg2"/>
              </a:solidFill>
            </a:endParaRPr>
          </a:p>
        </p:txBody>
      </p:sp>
      <p:pic>
        <p:nvPicPr>
          <p:cNvPr id="6" name="Kép 5">
            <a:extLst>
              <a:ext uri="{FF2B5EF4-FFF2-40B4-BE49-F238E27FC236}">
                <a16:creationId xmlns:a16="http://schemas.microsoft.com/office/drawing/2014/main" id="{76DC9949-2FF0-46AC-B7FC-AF71C6588B54}"/>
              </a:ext>
            </a:extLst>
          </p:cNvPr>
          <p:cNvPicPr>
            <a:picLocks noChangeAspect="1"/>
          </p:cNvPicPr>
          <p:nvPr/>
        </p:nvPicPr>
        <p:blipFill>
          <a:blip r:embed="rId3"/>
          <a:stretch>
            <a:fillRect/>
          </a:stretch>
        </p:blipFill>
        <p:spPr>
          <a:xfrm>
            <a:off x="0" y="3656806"/>
            <a:ext cx="2419350" cy="2857500"/>
          </a:xfrm>
          <a:prstGeom prst="rect">
            <a:avLst/>
          </a:prstGeom>
        </p:spPr>
      </p:pic>
      <p:sp>
        <p:nvSpPr>
          <p:cNvPr id="4" name="Dia számának helye 3">
            <a:extLst>
              <a:ext uri="{FF2B5EF4-FFF2-40B4-BE49-F238E27FC236}">
                <a16:creationId xmlns:a16="http://schemas.microsoft.com/office/drawing/2014/main" id="{3BC0991F-471D-42F7-94CF-1457B8B10453}"/>
              </a:ext>
            </a:extLst>
          </p:cNvPr>
          <p:cNvSpPr>
            <a:spLocks noGrp="1"/>
          </p:cNvSpPr>
          <p:nvPr>
            <p:ph type="sldNum" sz="quarter" idx="4"/>
          </p:nvPr>
        </p:nvSpPr>
        <p:spPr/>
        <p:txBody>
          <a:bodyPr/>
          <a:lstStyle/>
          <a:p>
            <a:fld id="{8D20C33D-EA57-4869-B900-AF436949CCB6}" type="slidenum">
              <a:rPr lang="hu-HU" smtClean="0"/>
              <a:pPr/>
              <a:t>4</a:t>
            </a:fld>
            <a:r>
              <a:rPr lang="hu-HU"/>
              <a:t>/19</a:t>
            </a:r>
            <a:endParaRPr lang="hu-HU" dirty="0"/>
          </a:p>
        </p:txBody>
      </p:sp>
    </p:spTree>
    <p:extLst>
      <p:ext uri="{BB962C8B-B14F-4D97-AF65-F5344CB8AC3E}">
        <p14:creationId xmlns:p14="http://schemas.microsoft.com/office/powerpoint/2010/main" val="413912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FFE1937-593D-4550-8D67-87B3D0602610}"/>
              </a:ext>
            </a:extLst>
          </p:cNvPr>
          <p:cNvSpPr>
            <a:spLocks noGrp="1"/>
          </p:cNvSpPr>
          <p:nvPr>
            <p:ph type="title"/>
          </p:nvPr>
        </p:nvSpPr>
        <p:spPr/>
        <p:txBody>
          <a:bodyPr/>
          <a:lstStyle/>
          <a:p>
            <a:r>
              <a:rPr lang="hu-HU" altLang="hu-HU" sz="3200" dirty="0"/>
              <a:t>Kollektív szerződés kötésre jogosultság</a:t>
            </a:r>
            <a:endParaRPr lang="hu-HU" sz="3200" dirty="0"/>
          </a:p>
        </p:txBody>
      </p:sp>
      <p:sp>
        <p:nvSpPr>
          <p:cNvPr id="3" name="Szöveg helye 2">
            <a:extLst>
              <a:ext uri="{FF2B5EF4-FFF2-40B4-BE49-F238E27FC236}">
                <a16:creationId xmlns:a16="http://schemas.microsoft.com/office/drawing/2014/main" id="{93609A21-89EF-417D-83EE-350F94287840}"/>
              </a:ext>
            </a:extLst>
          </p:cNvPr>
          <p:cNvSpPr>
            <a:spLocks noGrp="1"/>
          </p:cNvSpPr>
          <p:nvPr>
            <p:ph type="body" sz="half" idx="2"/>
          </p:nvPr>
        </p:nvSpPr>
        <p:spPr/>
        <p:txBody>
          <a:bodyPr/>
          <a:lstStyle/>
          <a:p>
            <a:pPr marL="177800" indent="-177800">
              <a:lnSpc>
                <a:spcPct val="90000"/>
              </a:lnSpc>
            </a:pPr>
            <a:r>
              <a:rPr lang="hu-HU" altLang="hu-HU" sz="3200" b="1" dirty="0"/>
              <a:t>A) A SZ törvényes reprezentativitása</a:t>
            </a:r>
          </a:p>
          <a:p>
            <a:pPr marL="714375" lvl="1" indent="-357188">
              <a:spcBef>
                <a:spcPts val="600"/>
              </a:spcBef>
              <a:buFont typeface="Wingdings" pitchFamily="2" charset="2"/>
              <a:buChar char="Ø"/>
            </a:pPr>
            <a:r>
              <a:rPr lang="hu-HU" altLang="hu-HU" sz="2800" b="1" dirty="0">
                <a:solidFill>
                  <a:schemeClr val="bg2"/>
                </a:solidFill>
              </a:rPr>
              <a:t>a tagok törvény szerinti minimális aránya</a:t>
            </a:r>
          </a:p>
          <a:p>
            <a:pPr marL="714375" lvl="1" indent="-357188">
              <a:spcBef>
                <a:spcPts val="600"/>
              </a:spcBef>
              <a:buFont typeface="Wingdings" pitchFamily="2" charset="2"/>
              <a:buChar char="Ø"/>
            </a:pPr>
            <a:r>
              <a:rPr lang="hu-HU" altLang="hu-HU" sz="2800" b="1" dirty="0">
                <a:solidFill>
                  <a:schemeClr val="bg2"/>
                </a:solidFill>
              </a:rPr>
              <a:t>ágazati szakszervezet reprezentativitása</a:t>
            </a:r>
          </a:p>
          <a:p>
            <a:pPr marL="722313" lvl="1" indent="-366713">
              <a:spcBef>
                <a:spcPts val="600"/>
              </a:spcBef>
            </a:pPr>
            <a:r>
              <a:rPr lang="hu-HU" altLang="hu-HU" sz="2800" b="1" dirty="0">
                <a:solidFill>
                  <a:schemeClr val="bg2"/>
                </a:solidFill>
              </a:rPr>
              <a:t>+ szervezet, működőképesség, érdekérvényesítési (nyomásgyakorlási) erő</a:t>
            </a:r>
          </a:p>
          <a:p>
            <a:pPr marL="182563" lvl="1" indent="-182563">
              <a:spcBef>
                <a:spcPts val="1200"/>
              </a:spcBef>
              <a:spcAft>
                <a:spcPts val="1200"/>
              </a:spcAft>
            </a:pPr>
            <a:r>
              <a:rPr lang="hu-HU" altLang="hu-HU" sz="2800" b="1" dirty="0">
                <a:solidFill>
                  <a:schemeClr val="bg2"/>
                </a:solidFill>
              </a:rPr>
              <a:t>és/vagy</a:t>
            </a:r>
          </a:p>
          <a:p>
            <a:pPr marL="177800" indent="-177800">
              <a:lnSpc>
                <a:spcPct val="90000"/>
              </a:lnSpc>
            </a:pPr>
            <a:r>
              <a:rPr lang="hu-HU" altLang="hu-HU" sz="3200" b="1" dirty="0"/>
              <a:t>B) A tagok, munkavállalók felhatalmazása</a:t>
            </a:r>
          </a:p>
          <a:p>
            <a:pPr marL="714375" lvl="1" indent="-357188">
              <a:spcBef>
                <a:spcPts val="600"/>
              </a:spcBef>
              <a:buFont typeface="Wingdings" pitchFamily="2" charset="2"/>
              <a:buChar char="Ø"/>
            </a:pPr>
            <a:r>
              <a:rPr lang="hu-HU" altLang="hu-HU" sz="2800" b="1" dirty="0">
                <a:solidFill>
                  <a:schemeClr val="bg2"/>
                </a:solidFill>
              </a:rPr>
              <a:t>a tagok többségi szavazata (német)</a:t>
            </a:r>
          </a:p>
          <a:p>
            <a:pPr marL="714375" lvl="1" indent="-357188">
              <a:spcBef>
                <a:spcPts val="600"/>
              </a:spcBef>
              <a:buFont typeface="Wingdings" pitchFamily="2" charset="2"/>
              <a:buChar char="Ø"/>
            </a:pPr>
            <a:r>
              <a:rPr lang="hu-HU" altLang="hu-HU" sz="2800" b="1" dirty="0">
                <a:solidFill>
                  <a:schemeClr val="bg2"/>
                </a:solidFill>
              </a:rPr>
              <a:t>a munkavállalók választása (amerikai)</a:t>
            </a:r>
          </a:p>
          <a:p>
            <a:pPr marL="714375" lvl="1" indent="-357188">
              <a:spcBef>
                <a:spcPts val="600"/>
              </a:spcBef>
              <a:buFont typeface="Wingdings" pitchFamily="2" charset="2"/>
              <a:buChar char="Ø"/>
            </a:pPr>
            <a:r>
              <a:rPr lang="hu-HU" altLang="hu-HU" sz="2800" b="1" dirty="0">
                <a:solidFill>
                  <a:schemeClr val="bg2"/>
                </a:solidFill>
              </a:rPr>
              <a:t>az üzemi tanácsi választásokon elért eredmény (spanyol)</a:t>
            </a:r>
          </a:p>
          <a:p>
            <a:endParaRPr lang="hu-HU" dirty="0"/>
          </a:p>
        </p:txBody>
      </p:sp>
      <p:sp>
        <p:nvSpPr>
          <p:cNvPr id="4" name="Dia számának helye 3">
            <a:extLst>
              <a:ext uri="{FF2B5EF4-FFF2-40B4-BE49-F238E27FC236}">
                <a16:creationId xmlns:a16="http://schemas.microsoft.com/office/drawing/2014/main" id="{2354FAF3-5EBC-4AC2-9F80-A913F05558B7}"/>
              </a:ext>
            </a:extLst>
          </p:cNvPr>
          <p:cNvSpPr>
            <a:spLocks noGrp="1"/>
          </p:cNvSpPr>
          <p:nvPr>
            <p:ph type="sldNum" sz="quarter" idx="4"/>
          </p:nvPr>
        </p:nvSpPr>
        <p:spPr/>
        <p:txBody>
          <a:bodyPr/>
          <a:lstStyle/>
          <a:p>
            <a:fld id="{8D20C33D-EA57-4869-B900-AF436949CCB6}" type="slidenum">
              <a:rPr lang="hu-HU" smtClean="0"/>
              <a:pPr/>
              <a:t>5</a:t>
            </a:fld>
            <a:r>
              <a:rPr lang="hu-HU"/>
              <a:t>/19</a:t>
            </a:r>
            <a:endParaRPr lang="hu-HU" dirty="0"/>
          </a:p>
        </p:txBody>
      </p:sp>
    </p:spTree>
    <p:extLst>
      <p:ext uri="{BB962C8B-B14F-4D97-AF65-F5344CB8AC3E}">
        <p14:creationId xmlns:p14="http://schemas.microsoft.com/office/powerpoint/2010/main" val="13939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D54A23B-1695-4FAC-839F-4902BBA38EB5}"/>
              </a:ext>
            </a:extLst>
          </p:cNvPr>
          <p:cNvSpPr>
            <a:spLocks noGrp="1"/>
          </p:cNvSpPr>
          <p:nvPr>
            <p:ph type="title"/>
          </p:nvPr>
        </p:nvSpPr>
        <p:spPr/>
        <p:txBody>
          <a:bodyPr/>
          <a:lstStyle/>
          <a:p>
            <a:r>
              <a:rPr lang="hu-HU" altLang="hu-HU" dirty="0"/>
              <a:t>A kollektív szerződés tartalma</a:t>
            </a:r>
            <a:endParaRPr lang="hu-HU" dirty="0"/>
          </a:p>
        </p:txBody>
      </p:sp>
      <p:sp>
        <p:nvSpPr>
          <p:cNvPr id="3" name="Szöveg helye 2">
            <a:extLst>
              <a:ext uri="{FF2B5EF4-FFF2-40B4-BE49-F238E27FC236}">
                <a16:creationId xmlns:a16="http://schemas.microsoft.com/office/drawing/2014/main" id="{A8765EA3-B894-4A6D-AEFF-2E2BFF86D6FD}"/>
              </a:ext>
            </a:extLst>
          </p:cNvPr>
          <p:cNvSpPr>
            <a:spLocks noGrp="1"/>
          </p:cNvSpPr>
          <p:nvPr>
            <p:ph type="body" sz="half" idx="2"/>
          </p:nvPr>
        </p:nvSpPr>
        <p:spPr/>
        <p:txBody>
          <a:bodyPr/>
          <a:lstStyle/>
          <a:p>
            <a:pPr marL="177800" indent="-177800">
              <a:lnSpc>
                <a:spcPct val="90000"/>
              </a:lnSpc>
            </a:pPr>
            <a:r>
              <a:rPr lang="hu-HU" altLang="hu-HU" sz="3200" b="1" dirty="0"/>
              <a:t>1) A szerződő felek kapcsolatai</a:t>
            </a:r>
          </a:p>
          <a:p>
            <a:pPr marL="714375" lvl="1" indent="-357188">
              <a:lnSpc>
                <a:spcPct val="70000"/>
              </a:lnSpc>
              <a:buFont typeface="Wingdings" pitchFamily="2" charset="2"/>
              <a:buChar char="Ø"/>
            </a:pPr>
            <a:r>
              <a:rPr lang="hu-HU" altLang="hu-HU" sz="2800" b="1" dirty="0">
                <a:solidFill>
                  <a:schemeClr val="bg2"/>
                </a:solidFill>
              </a:rPr>
              <a:t>elvek</a:t>
            </a:r>
          </a:p>
          <a:p>
            <a:pPr marL="714375" lvl="1" indent="-357188">
              <a:lnSpc>
                <a:spcPct val="70000"/>
              </a:lnSpc>
              <a:buFont typeface="Wingdings" pitchFamily="2" charset="2"/>
              <a:buChar char="Ø"/>
            </a:pPr>
            <a:r>
              <a:rPr lang="hu-HU" altLang="hu-HU" sz="2800" b="1" dirty="0">
                <a:solidFill>
                  <a:schemeClr val="bg2"/>
                </a:solidFill>
              </a:rPr>
              <a:t>a szakszervezet működési feltételei</a:t>
            </a:r>
          </a:p>
          <a:p>
            <a:pPr marL="714375" lvl="1" indent="-357188">
              <a:lnSpc>
                <a:spcPct val="70000"/>
              </a:lnSpc>
              <a:buFont typeface="Wingdings" pitchFamily="2" charset="2"/>
              <a:buChar char="Ø"/>
            </a:pPr>
            <a:r>
              <a:rPr lang="hu-HU" altLang="hu-HU" sz="2800" b="1" dirty="0">
                <a:solidFill>
                  <a:schemeClr val="bg2"/>
                </a:solidFill>
              </a:rPr>
              <a:t>panasz-eljárás</a:t>
            </a:r>
          </a:p>
          <a:p>
            <a:pPr marL="714375" lvl="1" indent="-357188">
              <a:lnSpc>
                <a:spcPct val="70000"/>
              </a:lnSpc>
              <a:buFont typeface="Wingdings" pitchFamily="2" charset="2"/>
              <a:buChar char="Ø"/>
            </a:pPr>
            <a:r>
              <a:rPr lang="hu-HU" altLang="hu-HU" sz="2800" b="1" dirty="0" err="1">
                <a:solidFill>
                  <a:schemeClr val="bg2"/>
                </a:solidFill>
              </a:rPr>
              <a:t>Mt</a:t>
            </a:r>
            <a:r>
              <a:rPr lang="hu-HU" altLang="hu-HU" sz="2800" b="1" dirty="0">
                <a:solidFill>
                  <a:schemeClr val="bg2"/>
                </a:solidFill>
              </a:rPr>
              <a:t>: a KSZ 6 hónapon belül nem mondható fel</a:t>
            </a:r>
          </a:p>
          <a:p>
            <a:pPr marL="714375" lvl="1" indent="-357188">
              <a:lnSpc>
                <a:spcPct val="70000"/>
              </a:lnSpc>
            </a:pPr>
            <a:endParaRPr lang="hu-HU" altLang="hu-HU" sz="2800" b="1" dirty="0">
              <a:solidFill>
                <a:schemeClr val="bg2"/>
              </a:solidFill>
            </a:endParaRPr>
          </a:p>
          <a:p>
            <a:pPr marL="177800" indent="-177800">
              <a:lnSpc>
                <a:spcPct val="90000"/>
              </a:lnSpc>
            </a:pPr>
            <a:r>
              <a:rPr lang="hu-HU" altLang="hu-HU" sz="3200" b="1" dirty="0"/>
              <a:t>2) A munkaadó és a munkavállalók jogai és kötelességei (normatív rész)</a:t>
            </a:r>
          </a:p>
          <a:p>
            <a:pPr marL="714375" lvl="1" indent="-357188">
              <a:lnSpc>
                <a:spcPct val="90000"/>
              </a:lnSpc>
              <a:buFont typeface="Wingdings" pitchFamily="2" charset="2"/>
              <a:buChar char="Ø"/>
            </a:pPr>
            <a:r>
              <a:rPr lang="hu-HU" altLang="hu-HU" sz="2800" b="1" dirty="0">
                <a:solidFill>
                  <a:schemeClr val="bg2"/>
                </a:solidFill>
              </a:rPr>
              <a:t>anyagi jellegű jogok és kötelességek</a:t>
            </a:r>
          </a:p>
          <a:p>
            <a:pPr marL="714375" lvl="1" indent="-357188">
              <a:lnSpc>
                <a:spcPct val="90000"/>
              </a:lnSpc>
              <a:buFont typeface="Wingdings" pitchFamily="2" charset="2"/>
              <a:buChar char="Ø"/>
            </a:pPr>
            <a:r>
              <a:rPr lang="hu-HU" altLang="hu-HU" sz="2800" b="1" dirty="0">
                <a:solidFill>
                  <a:schemeClr val="bg2"/>
                </a:solidFill>
              </a:rPr>
              <a:t>nem anyagi jogok és kötelességek</a:t>
            </a:r>
          </a:p>
          <a:p>
            <a:pPr marL="714375" lvl="1" indent="-357188">
              <a:lnSpc>
                <a:spcPct val="90000"/>
              </a:lnSpc>
              <a:spcBef>
                <a:spcPct val="65000"/>
              </a:spcBef>
              <a:buFont typeface="Wingdings" pitchFamily="2" charset="2"/>
              <a:buChar char="§"/>
            </a:pPr>
            <a:r>
              <a:rPr lang="hu-HU" altLang="hu-HU" sz="2800" b="1" dirty="0">
                <a:solidFill>
                  <a:schemeClr val="bg2"/>
                </a:solidFill>
              </a:rPr>
              <a:t>a joghierarchia elve és </a:t>
            </a:r>
          </a:p>
          <a:p>
            <a:pPr marL="714375" lvl="1" indent="-357188">
              <a:lnSpc>
                <a:spcPct val="90000"/>
              </a:lnSpc>
              <a:buFont typeface="Wingdings" pitchFamily="2" charset="2"/>
              <a:buChar char="§"/>
            </a:pPr>
            <a:r>
              <a:rPr lang="hu-HU" altLang="hu-HU" sz="2800" b="1" dirty="0">
                <a:solidFill>
                  <a:schemeClr val="bg2"/>
                </a:solidFill>
              </a:rPr>
              <a:t>a jóléti elv: pozitív/negatív diszpozitivitás</a:t>
            </a:r>
            <a:endParaRPr lang="hu-HU" dirty="0">
              <a:solidFill>
                <a:schemeClr val="bg2"/>
              </a:solidFill>
            </a:endParaRPr>
          </a:p>
        </p:txBody>
      </p:sp>
      <p:pic>
        <p:nvPicPr>
          <p:cNvPr id="5" name="Kép 4">
            <a:extLst>
              <a:ext uri="{FF2B5EF4-FFF2-40B4-BE49-F238E27FC236}">
                <a16:creationId xmlns:a16="http://schemas.microsoft.com/office/drawing/2014/main" id="{BC0661BA-AAC7-4F5D-AF6E-5AAD8EC11F9A}"/>
              </a:ext>
            </a:extLst>
          </p:cNvPr>
          <p:cNvPicPr>
            <a:picLocks noChangeAspect="1"/>
          </p:cNvPicPr>
          <p:nvPr/>
        </p:nvPicPr>
        <p:blipFill>
          <a:blip r:embed="rId3"/>
          <a:stretch>
            <a:fillRect/>
          </a:stretch>
        </p:blipFill>
        <p:spPr>
          <a:xfrm>
            <a:off x="609600" y="1835994"/>
            <a:ext cx="8077200" cy="4543425"/>
          </a:xfrm>
          <a:prstGeom prst="rect">
            <a:avLst/>
          </a:prstGeom>
        </p:spPr>
      </p:pic>
      <p:pic>
        <p:nvPicPr>
          <p:cNvPr id="7" name="Kép 6">
            <a:extLst>
              <a:ext uri="{FF2B5EF4-FFF2-40B4-BE49-F238E27FC236}">
                <a16:creationId xmlns:a16="http://schemas.microsoft.com/office/drawing/2014/main" id="{849DF666-7BD4-46A9-A5F4-93FF5B4C95A4}"/>
              </a:ext>
            </a:extLst>
          </p:cNvPr>
          <p:cNvPicPr>
            <a:picLocks noChangeAspect="1"/>
          </p:cNvPicPr>
          <p:nvPr/>
        </p:nvPicPr>
        <p:blipFill>
          <a:blip r:embed="rId4"/>
          <a:stretch>
            <a:fillRect/>
          </a:stretch>
        </p:blipFill>
        <p:spPr>
          <a:xfrm>
            <a:off x="1151221" y="2636913"/>
            <a:ext cx="6841559" cy="3813562"/>
          </a:xfrm>
          <a:prstGeom prst="rect">
            <a:avLst/>
          </a:prstGeom>
        </p:spPr>
      </p:pic>
      <p:pic>
        <p:nvPicPr>
          <p:cNvPr id="8" name="Kép 7">
            <a:extLst>
              <a:ext uri="{FF2B5EF4-FFF2-40B4-BE49-F238E27FC236}">
                <a16:creationId xmlns:a16="http://schemas.microsoft.com/office/drawing/2014/main" id="{1ED16D72-A402-4F22-865A-ECCFEEFDB182}"/>
              </a:ext>
            </a:extLst>
          </p:cNvPr>
          <p:cNvPicPr>
            <a:picLocks noChangeAspect="1"/>
          </p:cNvPicPr>
          <p:nvPr/>
        </p:nvPicPr>
        <p:blipFill>
          <a:blip r:embed="rId5"/>
          <a:stretch>
            <a:fillRect/>
          </a:stretch>
        </p:blipFill>
        <p:spPr>
          <a:xfrm>
            <a:off x="5777113" y="836521"/>
            <a:ext cx="3333750" cy="1905000"/>
          </a:xfrm>
          <a:prstGeom prst="rect">
            <a:avLst/>
          </a:prstGeom>
        </p:spPr>
      </p:pic>
      <p:pic>
        <p:nvPicPr>
          <p:cNvPr id="9" name="Kép 8">
            <a:extLst>
              <a:ext uri="{FF2B5EF4-FFF2-40B4-BE49-F238E27FC236}">
                <a16:creationId xmlns:a16="http://schemas.microsoft.com/office/drawing/2014/main" id="{C5F48583-0A50-4228-B3CF-FD2E3C31262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3931" y="1022502"/>
            <a:ext cx="3743400" cy="2339625"/>
          </a:xfrm>
          <a:prstGeom prst="rect">
            <a:avLst/>
          </a:prstGeom>
        </p:spPr>
      </p:pic>
      <p:pic>
        <p:nvPicPr>
          <p:cNvPr id="10" name="Kép 9">
            <a:extLst>
              <a:ext uri="{FF2B5EF4-FFF2-40B4-BE49-F238E27FC236}">
                <a16:creationId xmlns:a16="http://schemas.microsoft.com/office/drawing/2014/main" id="{51206F5C-0DC5-4BAF-97DE-9FFD842DE589}"/>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928271" y="1022502"/>
            <a:ext cx="3241376" cy="2427903"/>
          </a:xfrm>
          <a:prstGeom prst="rect">
            <a:avLst/>
          </a:prstGeom>
        </p:spPr>
      </p:pic>
      <p:pic>
        <p:nvPicPr>
          <p:cNvPr id="6" name="Kép 5">
            <a:extLst>
              <a:ext uri="{FF2B5EF4-FFF2-40B4-BE49-F238E27FC236}">
                <a16:creationId xmlns:a16="http://schemas.microsoft.com/office/drawing/2014/main" id="{0325C370-6049-42C6-AA75-31A78E6781F6}"/>
              </a:ext>
            </a:extLst>
          </p:cNvPr>
          <p:cNvPicPr>
            <a:picLocks noChangeAspect="1"/>
          </p:cNvPicPr>
          <p:nvPr/>
        </p:nvPicPr>
        <p:blipFill>
          <a:blip r:embed="rId8"/>
          <a:stretch>
            <a:fillRect/>
          </a:stretch>
        </p:blipFill>
        <p:spPr>
          <a:xfrm>
            <a:off x="5121522" y="2019102"/>
            <a:ext cx="4048125" cy="2686050"/>
          </a:xfrm>
          <a:prstGeom prst="rect">
            <a:avLst/>
          </a:prstGeom>
        </p:spPr>
      </p:pic>
      <p:pic>
        <p:nvPicPr>
          <p:cNvPr id="11" name="Kép 10">
            <a:extLst>
              <a:ext uri="{FF2B5EF4-FFF2-40B4-BE49-F238E27FC236}">
                <a16:creationId xmlns:a16="http://schemas.microsoft.com/office/drawing/2014/main" id="{EADDFABB-404D-434A-A797-6F5A16D474D0}"/>
              </a:ext>
            </a:extLst>
          </p:cNvPr>
          <p:cNvPicPr>
            <a:picLocks noChangeAspect="1"/>
          </p:cNvPicPr>
          <p:nvPr/>
        </p:nvPicPr>
        <p:blipFill>
          <a:blip r:embed="rId9"/>
          <a:stretch>
            <a:fillRect/>
          </a:stretch>
        </p:blipFill>
        <p:spPr>
          <a:xfrm>
            <a:off x="66630" y="2019102"/>
            <a:ext cx="4591308" cy="2582611"/>
          </a:xfrm>
          <a:prstGeom prst="rect">
            <a:avLst/>
          </a:prstGeom>
        </p:spPr>
      </p:pic>
      <p:sp>
        <p:nvSpPr>
          <p:cNvPr id="4" name="Dia számának helye 3">
            <a:extLst>
              <a:ext uri="{FF2B5EF4-FFF2-40B4-BE49-F238E27FC236}">
                <a16:creationId xmlns:a16="http://schemas.microsoft.com/office/drawing/2014/main" id="{02C97B15-B96D-4CAC-B7D5-C4DC367E30F2}"/>
              </a:ext>
            </a:extLst>
          </p:cNvPr>
          <p:cNvSpPr>
            <a:spLocks noGrp="1"/>
          </p:cNvSpPr>
          <p:nvPr>
            <p:ph type="sldNum" sz="quarter" idx="4"/>
          </p:nvPr>
        </p:nvSpPr>
        <p:spPr/>
        <p:txBody>
          <a:bodyPr/>
          <a:lstStyle/>
          <a:p>
            <a:fld id="{8D20C33D-EA57-4869-B900-AF436949CCB6}" type="slidenum">
              <a:rPr lang="hu-HU" smtClean="0"/>
              <a:pPr/>
              <a:t>6</a:t>
            </a:fld>
            <a:r>
              <a:rPr lang="hu-HU"/>
              <a:t>/19</a:t>
            </a:r>
            <a:endParaRPr lang="hu-HU" dirty="0"/>
          </a:p>
        </p:txBody>
      </p:sp>
    </p:spTree>
    <p:extLst>
      <p:ext uri="{BB962C8B-B14F-4D97-AF65-F5344CB8AC3E}">
        <p14:creationId xmlns:p14="http://schemas.microsoft.com/office/powerpoint/2010/main" val="345888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9"/>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0"/>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9B6458B-DBE3-4106-8B4A-2870D322A3D5}"/>
              </a:ext>
            </a:extLst>
          </p:cNvPr>
          <p:cNvSpPr>
            <a:spLocks noGrp="1"/>
          </p:cNvSpPr>
          <p:nvPr>
            <p:ph type="title"/>
          </p:nvPr>
        </p:nvSpPr>
        <p:spPr/>
        <p:txBody>
          <a:bodyPr/>
          <a:lstStyle/>
          <a:p>
            <a:r>
              <a:rPr lang="hu-HU" dirty="0"/>
              <a:t>Munkavállalói érdek</a:t>
            </a:r>
          </a:p>
        </p:txBody>
      </p:sp>
      <p:sp>
        <p:nvSpPr>
          <p:cNvPr id="3" name="Szöveg helye 2">
            <a:extLst>
              <a:ext uri="{FF2B5EF4-FFF2-40B4-BE49-F238E27FC236}">
                <a16:creationId xmlns:a16="http://schemas.microsoft.com/office/drawing/2014/main" id="{22140444-A347-4DB2-BCA1-3717276F7856}"/>
              </a:ext>
            </a:extLst>
          </p:cNvPr>
          <p:cNvSpPr>
            <a:spLocks noGrp="1"/>
          </p:cNvSpPr>
          <p:nvPr>
            <p:ph type="body" sz="half" idx="2"/>
          </p:nvPr>
        </p:nvSpPr>
        <p:spPr>
          <a:xfrm>
            <a:off x="457199" y="980736"/>
            <a:ext cx="8653663" cy="5256573"/>
          </a:xfrm>
        </p:spPr>
        <p:txBody>
          <a:bodyPr/>
          <a:lstStyle/>
          <a:p>
            <a:pPr marL="457200" indent="-457200">
              <a:buFont typeface="Arial" panose="020B0604020202020204" pitchFamily="34" charset="0"/>
              <a:buChar char="•"/>
            </a:pPr>
            <a:r>
              <a:rPr lang="hu-HU" sz="2800" dirty="0"/>
              <a:t>Bér (fix alapbér, változó bér, béremelés)</a:t>
            </a:r>
          </a:p>
          <a:p>
            <a:pPr marL="457200" indent="-457200">
              <a:buFont typeface="Arial" panose="020B0604020202020204" pitchFamily="34" charset="0"/>
              <a:buChar char="•"/>
            </a:pPr>
            <a:r>
              <a:rPr lang="hu-HU" sz="2800" dirty="0"/>
              <a:t>Juttatások (</a:t>
            </a:r>
            <a:r>
              <a:rPr lang="hu-HU" sz="2800" dirty="0" err="1"/>
              <a:t>cafeteria</a:t>
            </a:r>
            <a:r>
              <a:rPr lang="hu-HU" sz="2800" dirty="0"/>
              <a:t>, egészség, sport, közösség)</a:t>
            </a:r>
          </a:p>
          <a:p>
            <a:pPr marL="457200" indent="-457200">
              <a:buFont typeface="Arial" panose="020B0604020202020204" pitchFamily="34" charset="0"/>
              <a:buChar char="•"/>
            </a:pPr>
            <a:r>
              <a:rPr lang="hu-HU" sz="2800" dirty="0"/>
              <a:t>Biztonság</a:t>
            </a:r>
          </a:p>
          <a:p>
            <a:pPr marL="457200" indent="-457200">
              <a:buFont typeface="Arial" panose="020B0604020202020204" pitchFamily="34" charset="0"/>
              <a:buChar char="•"/>
            </a:pPr>
            <a:r>
              <a:rPr lang="hu-HU" sz="2800" dirty="0"/>
              <a:t>Megbecsülés, méltóság, esélyegyenlőség </a:t>
            </a:r>
          </a:p>
          <a:p>
            <a:pPr marL="457200" indent="-457200">
              <a:buFont typeface="Arial" panose="020B0604020202020204" pitchFamily="34" charset="0"/>
              <a:buChar char="•"/>
            </a:pPr>
            <a:r>
              <a:rPr lang="hu-HU" sz="2800" dirty="0"/>
              <a:t>Munkafeltételek (munkakörülmények, munkahelyi környezet, egészség- és munkavédelem)</a:t>
            </a:r>
          </a:p>
          <a:p>
            <a:pPr marL="457200" indent="-457200">
              <a:buFont typeface="Arial" panose="020B0604020202020204" pitchFamily="34" charset="0"/>
              <a:buChar char="•"/>
            </a:pPr>
            <a:r>
              <a:rPr lang="hu-HU" sz="2800" dirty="0"/>
              <a:t>Személyi feltételek (vezetés, légkör, kapcsolatok, támogatás)</a:t>
            </a:r>
          </a:p>
          <a:p>
            <a:pPr marL="457200" indent="-457200">
              <a:buFont typeface="Arial" panose="020B0604020202020204" pitchFamily="34" charset="0"/>
              <a:buChar char="•"/>
            </a:pPr>
            <a:r>
              <a:rPr lang="hu-HU" sz="2800" dirty="0"/>
              <a:t>A munka tartalma, szakmai érvényesülés</a:t>
            </a:r>
          </a:p>
          <a:p>
            <a:pPr marL="457200" indent="-457200">
              <a:buFont typeface="Arial" panose="020B0604020202020204" pitchFamily="34" charset="0"/>
              <a:buChar char="•"/>
            </a:pPr>
            <a:r>
              <a:rPr lang="hu-HU" sz="2800" dirty="0"/>
              <a:t>A munkaidő hossza, beosztása</a:t>
            </a:r>
          </a:p>
          <a:p>
            <a:pPr marL="457200" indent="-457200">
              <a:buFont typeface="Arial" panose="020B0604020202020204" pitchFamily="34" charset="0"/>
              <a:buChar char="•"/>
            </a:pPr>
            <a:r>
              <a:rPr lang="hu-HU" sz="2800" dirty="0"/>
              <a:t>A munka és a család összeegyeztetésének esélye</a:t>
            </a:r>
          </a:p>
        </p:txBody>
      </p:sp>
      <p:sp>
        <p:nvSpPr>
          <p:cNvPr id="4" name="Dia számának helye 3">
            <a:extLst>
              <a:ext uri="{FF2B5EF4-FFF2-40B4-BE49-F238E27FC236}">
                <a16:creationId xmlns:a16="http://schemas.microsoft.com/office/drawing/2014/main" id="{86F3484B-7ADB-4240-AF3A-1178A75EBAC7}"/>
              </a:ext>
            </a:extLst>
          </p:cNvPr>
          <p:cNvSpPr>
            <a:spLocks noGrp="1"/>
          </p:cNvSpPr>
          <p:nvPr>
            <p:ph type="sldNum" sz="quarter" idx="4"/>
          </p:nvPr>
        </p:nvSpPr>
        <p:spPr/>
        <p:txBody>
          <a:bodyPr/>
          <a:lstStyle/>
          <a:p>
            <a:fld id="{8D20C33D-EA57-4869-B900-AF436949CCB6}" type="slidenum">
              <a:rPr lang="hu-HU" smtClean="0"/>
              <a:pPr/>
              <a:t>7</a:t>
            </a:fld>
            <a:r>
              <a:rPr lang="hu-HU"/>
              <a:t>/19</a:t>
            </a:r>
            <a:endParaRPr lang="hu-HU" dirty="0"/>
          </a:p>
        </p:txBody>
      </p:sp>
    </p:spTree>
    <p:extLst>
      <p:ext uri="{BB962C8B-B14F-4D97-AF65-F5344CB8AC3E}">
        <p14:creationId xmlns:p14="http://schemas.microsoft.com/office/powerpoint/2010/main" val="3518096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9B6458B-DBE3-4106-8B4A-2870D322A3D5}"/>
              </a:ext>
            </a:extLst>
          </p:cNvPr>
          <p:cNvSpPr>
            <a:spLocks noGrp="1"/>
          </p:cNvSpPr>
          <p:nvPr>
            <p:ph type="title"/>
          </p:nvPr>
        </p:nvSpPr>
        <p:spPr/>
        <p:txBody>
          <a:bodyPr/>
          <a:lstStyle/>
          <a:p>
            <a:r>
              <a:rPr lang="hu-HU" dirty="0"/>
              <a:t>Munkaadói érdek</a:t>
            </a:r>
          </a:p>
        </p:txBody>
      </p:sp>
      <p:sp>
        <p:nvSpPr>
          <p:cNvPr id="3" name="Szöveg helye 2">
            <a:extLst>
              <a:ext uri="{FF2B5EF4-FFF2-40B4-BE49-F238E27FC236}">
                <a16:creationId xmlns:a16="http://schemas.microsoft.com/office/drawing/2014/main" id="{22140444-A347-4DB2-BCA1-3717276F7856}"/>
              </a:ext>
            </a:extLst>
          </p:cNvPr>
          <p:cNvSpPr>
            <a:spLocks noGrp="1"/>
          </p:cNvSpPr>
          <p:nvPr>
            <p:ph type="body" sz="half" idx="2"/>
          </p:nvPr>
        </p:nvSpPr>
        <p:spPr>
          <a:xfrm>
            <a:off x="457199" y="980736"/>
            <a:ext cx="8653663" cy="5256573"/>
          </a:xfrm>
        </p:spPr>
        <p:txBody>
          <a:bodyPr/>
          <a:lstStyle/>
          <a:p>
            <a:pPr marL="457200" indent="-457200">
              <a:buFont typeface="Arial" panose="020B0604020202020204" pitchFamily="34" charset="0"/>
              <a:buChar char="•"/>
            </a:pPr>
            <a:r>
              <a:rPr lang="hu-HU" sz="3200" dirty="0"/>
              <a:t>Bér (munkaerő-költség)</a:t>
            </a:r>
          </a:p>
          <a:p>
            <a:pPr marL="457200" indent="-457200">
              <a:buFont typeface="Arial" panose="020B0604020202020204" pitchFamily="34" charset="0"/>
              <a:buChar char="•"/>
            </a:pPr>
            <a:r>
              <a:rPr lang="hu-HU" sz="3200" dirty="0"/>
              <a:t>Juttatások (adó-megtakarítás, HR-célok)</a:t>
            </a:r>
          </a:p>
          <a:p>
            <a:pPr marL="457200" indent="-457200">
              <a:buFont typeface="Arial" panose="020B0604020202020204" pitchFamily="34" charset="0"/>
              <a:buChar char="•"/>
            </a:pPr>
            <a:r>
              <a:rPr lang="hu-HU" sz="3200" dirty="0"/>
              <a:t>Motiváció - teljesítmény</a:t>
            </a:r>
          </a:p>
          <a:p>
            <a:pPr marL="457200" indent="-457200">
              <a:buFont typeface="Arial" panose="020B0604020202020204" pitchFamily="34" charset="0"/>
              <a:buChar char="•"/>
            </a:pPr>
            <a:r>
              <a:rPr lang="hu-HU" sz="3200" dirty="0"/>
              <a:t>Rendelkezésre állás</a:t>
            </a:r>
          </a:p>
          <a:p>
            <a:pPr marL="457200" indent="-457200">
              <a:buFont typeface="Arial" panose="020B0604020202020204" pitchFamily="34" charset="0"/>
              <a:buChar char="•"/>
            </a:pPr>
            <a:r>
              <a:rPr lang="hu-HU" sz="3200" dirty="0"/>
              <a:t>Kompetencia, konvertálható tudás</a:t>
            </a:r>
          </a:p>
          <a:p>
            <a:pPr marL="457200" indent="-457200">
              <a:buFont typeface="Arial" panose="020B0604020202020204" pitchFamily="34" charset="0"/>
              <a:buChar char="•"/>
            </a:pPr>
            <a:r>
              <a:rPr lang="hu-HU" sz="3200" dirty="0"/>
              <a:t>A munkaidő hossza, rugalmassága, beosztása (túlóra)</a:t>
            </a:r>
          </a:p>
          <a:p>
            <a:pPr marL="457200" indent="-457200">
              <a:buFont typeface="Arial" panose="020B0604020202020204" pitchFamily="34" charset="0"/>
              <a:buChar char="•"/>
            </a:pPr>
            <a:r>
              <a:rPr lang="hu-HU" sz="3200" dirty="0"/>
              <a:t>Az alkalmazás /elbocsátás rugalmassága</a:t>
            </a:r>
          </a:p>
          <a:p>
            <a:pPr marL="457200" indent="-457200">
              <a:buFont typeface="Arial" panose="020B0604020202020204" pitchFamily="34" charset="0"/>
              <a:buChar char="•"/>
            </a:pPr>
            <a:r>
              <a:rPr lang="hu-HU" sz="3200" dirty="0"/>
              <a:t>Munkabéke - lojalitás</a:t>
            </a:r>
          </a:p>
        </p:txBody>
      </p:sp>
      <p:sp>
        <p:nvSpPr>
          <p:cNvPr id="4" name="Dia számának helye 3">
            <a:extLst>
              <a:ext uri="{FF2B5EF4-FFF2-40B4-BE49-F238E27FC236}">
                <a16:creationId xmlns:a16="http://schemas.microsoft.com/office/drawing/2014/main" id="{8A98EF4F-44A1-4566-A343-39946C46C2C5}"/>
              </a:ext>
            </a:extLst>
          </p:cNvPr>
          <p:cNvSpPr>
            <a:spLocks noGrp="1"/>
          </p:cNvSpPr>
          <p:nvPr>
            <p:ph type="sldNum" sz="quarter" idx="4"/>
          </p:nvPr>
        </p:nvSpPr>
        <p:spPr/>
        <p:txBody>
          <a:bodyPr/>
          <a:lstStyle/>
          <a:p>
            <a:fld id="{8D20C33D-EA57-4869-B900-AF436949CCB6}" type="slidenum">
              <a:rPr lang="hu-HU" smtClean="0"/>
              <a:pPr/>
              <a:t>8</a:t>
            </a:fld>
            <a:r>
              <a:rPr lang="hu-HU"/>
              <a:t>/19</a:t>
            </a:r>
            <a:endParaRPr lang="hu-HU" dirty="0"/>
          </a:p>
        </p:txBody>
      </p:sp>
    </p:spTree>
    <p:extLst>
      <p:ext uri="{BB962C8B-B14F-4D97-AF65-F5344CB8AC3E}">
        <p14:creationId xmlns:p14="http://schemas.microsoft.com/office/powerpoint/2010/main" val="179803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415FDDE-0A12-4346-92BC-1490E89A94F4}"/>
              </a:ext>
            </a:extLst>
          </p:cNvPr>
          <p:cNvSpPr>
            <a:spLocks noGrp="1"/>
          </p:cNvSpPr>
          <p:nvPr>
            <p:ph type="title"/>
          </p:nvPr>
        </p:nvSpPr>
        <p:spPr/>
        <p:txBody>
          <a:bodyPr/>
          <a:lstStyle/>
          <a:p>
            <a:r>
              <a:rPr lang="hu-HU" altLang="hu-HU" dirty="0"/>
              <a:t>A kollektív szerződés tartalma</a:t>
            </a:r>
            <a:endParaRPr lang="hu-HU" dirty="0"/>
          </a:p>
        </p:txBody>
      </p:sp>
      <p:sp>
        <p:nvSpPr>
          <p:cNvPr id="3" name="Szöveg helye 2">
            <a:extLst>
              <a:ext uri="{FF2B5EF4-FFF2-40B4-BE49-F238E27FC236}">
                <a16:creationId xmlns:a16="http://schemas.microsoft.com/office/drawing/2014/main" id="{7407022A-A4A5-4F3C-B69D-B577BA770D59}"/>
              </a:ext>
            </a:extLst>
          </p:cNvPr>
          <p:cNvSpPr>
            <a:spLocks noGrp="1"/>
          </p:cNvSpPr>
          <p:nvPr>
            <p:ph type="body" sz="half" idx="2"/>
          </p:nvPr>
        </p:nvSpPr>
        <p:spPr>
          <a:xfrm>
            <a:off x="72008" y="980736"/>
            <a:ext cx="8964488" cy="5256573"/>
          </a:xfrm>
        </p:spPr>
        <p:txBody>
          <a:bodyPr/>
          <a:lstStyle/>
          <a:p>
            <a:pPr marL="177800" indent="-177800"/>
            <a:r>
              <a:rPr lang="hu-HU" altLang="hu-HU" sz="3200" b="1" dirty="0"/>
              <a:t>3) A szerződés hatálya</a:t>
            </a:r>
            <a:r>
              <a:rPr lang="hu-HU" altLang="hu-HU" sz="3200" dirty="0"/>
              <a:t> </a:t>
            </a:r>
          </a:p>
          <a:p>
            <a:pPr marL="714375" lvl="1" indent="-357188">
              <a:lnSpc>
                <a:spcPct val="80000"/>
              </a:lnSpc>
              <a:spcBef>
                <a:spcPts val="1800"/>
              </a:spcBef>
              <a:buFont typeface="Wingdings" pitchFamily="2" charset="2"/>
              <a:buChar char="Ø"/>
            </a:pPr>
            <a:r>
              <a:rPr lang="hu-HU" altLang="hu-HU" sz="2800" b="1" dirty="0">
                <a:solidFill>
                  <a:schemeClr val="bg2"/>
                </a:solidFill>
              </a:rPr>
              <a:t>időbeli hatály: </a:t>
            </a:r>
            <a:r>
              <a:rPr lang="hu-HU" altLang="hu-HU" sz="2800" b="1" i="1" dirty="0">
                <a:solidFill>
                  <a:schemeClr val="bg2"/>
                </a:solidFill>
              </a:rPr>
              <a:t>a kapcsolat és a szabályok stabilitása </a:t>
            </a:r>
            <a:r>
              <a:rPr lang="hu-HU" altLang="hu-HU" sz="2800" b="1" i="1" dirty="0" err="1">
                <a:solidFill>
                  <a:schemeClr val="bg2"/>
                </a:solidFill>
              </a:rPr>
              <a:t>vs</a:t>
            </a:r>
            <a:r>
              <a:rPr lang="hu-HU" altLang="hu-HU" sz="2800" b="1" i="1" dirty="0">
                <a:solidFill>
                  <a:schemeClr val="bg2"/>
                </a:solidFill>
              </a:rPr>
              <a:t>. az előreláthatóság eltérő kockázata az anyagi és nem-anyagi elemeknél</a:t>
            </a:r>
            <a:endParaRPr lang="hu-HU" altLang="hu-HU" sz="2800" b="1" dirty="0">
              <a:solidFill>
                <a:schemeClr val="bg2"/>
              </a:solidFill>
            </a:endParaRPr>
          </a:p>
          <a:p>
            <a:pPr marL="1171575" lvl="2" indent="-277813">
              <a:lnSpc>
                <a:spcPct val="80000"/>
              </a:lnSpc>
              <a:buFont typeface="Wingdings" pitchFamily="2" charset="2"/>
              <a:buChar char="§"/>
            </a:pPr>
            <a:r>
              <a:rPr lang="hu-HU" altLang="hu-HU" sz="2400" b="1" dirty="0">
                <a:solidFill>
                  <a:schemeClr val="bg2"/>
                </a:solidFill>
              </a:rPr>
              <a:t>Határozott idejű</a:t>
            </a:r>
          </a:p>
          <a:p>
            <a:pPr marL="1171575" lvl="2" indent="-277813">
              <a:lnSpc>
                <a:spcPct val="80000"/>
              </a:lnSpc>
              <a:buFont typeface="Wingdings" pitchFamily="2" charset="2"/>
              <a:buChar char="§"/>
            </a:pPr>
            <a:r>
              <a:rPr lang="hu-HU" altLang="hu-HU" sz="2400" b="1" dirty="0">
                <a:solidFill>
                  <a:schemeClr val="bg2"/>
                </a:solidFill>
              </a:rPr>
              <a:t>Határozatlan idejű</a:t>
            </a:r>
          </a:p>
          <a:p>
            <a:pPr marL="1171575" lvl="2" indent="-277813">
              <a:lnSpc>
                <a:spcPct val="80000"/>
              </a:lnSpc>
              <a:buFont typeface="Wingdings" pitchFamily="2" charset="2"/>
              <a:buChar char="§"/>
            </a:pPr>
            <a:r>
              <a:rPr lang="hu-HU" altLang="hu-HU" sz="2400" b="1" dirty="0">
                <a:solidFill>
                  <a:schemeClr val="bg2"/>
                </a:solidFill>
              </a:rPr>
              <a:t>Határozott, de a nem-kockázatos elemek </a:t>
            </a:r>
            <a:r>
              <a:rPr lang="hu-HU" altLang="hu-HU" sz="2400" b="1" dirty="0" err="1">
                <a:solidFill>
                  <a:schemeClr val="bg2"/>
                </a:solidFill>
              </a:rPr>
              <a:t>stabilak</a:t>
            </a:r>
            <a:r>
              <a:rPr lang="hu-HU" altLang="hu-HU" sz="2400" b="1" dirty="0">
                <a:solidFill>
                  <a:schemeClr val="bg2"/>
                </a:solidFill>
              </a:rPr>
              <a:t>, határozatlan, de a kockázatos elemek éves megújítása</a:t>
            </a:r>
          </a:p>
          <a:p>
            <a:pPr marL="714375" lvl="1" indent="-357188">
              <a:lnSpc>
                <a:spcPct val="80000"/>
              </a:lnSpc>
              <a:spcBef>
                <a:spcPts val="1800"/>
              </a:spcBef>
              <a:buFont typeface="Wingdings" pitchFamily="2" charset="2"/>
              <a:buChar char="Ø"/>
            </a:pPr>
            <a:r>
              <a:rPr lang="hu-HU" altLang="hu-HU" sz="2800" b="1" dirty="0">
                <a:solidFill>
                  <a:schemeClr val="bg2"/>
                </a:solidFill>
              </a:rPr>
              <a:t>személyi hatály: </a:t>
            </a:r>
            <a:r>
              <a:rPr lang="hu-HU" altLang="hu-HU" sz="2800" b="1" i="1" dirty="0">
                <a:solidFill>
                  <a:schemeClr val="bg2"/>
                </a:solidFill>
              </a:rPr>
              <a:t>kire terjedjen ki a szabályozás</a:t>
            </a:r>
          </a:p>
          <a:p>
            <a:pPr marL="1171575" lvl="2" indent="-277813">
              <a:lnSpc>
                <a:spcPct val="80000"/>
              </a:lnSpc>
              <a:buFont typeface="Wingdings" pitchFamily="2" charset="2"/>
              <a:buChar char="§"/>
            </a:pPr>
            <a:r>
              <a:rPr lang="hu-HU" altLang="hu-HU" sz="2400" b="1" dirty="0">
                <a:solidFill>
                  <a:schemeClr val="bg2"/>
                </a:solidFill>
              </a:rPr>
              <a:t>Csak a SZ-i tagok</a:t>
            </a:r>
          </a:p>
          <a:p>
            <a:pPr marL="1171575" lvl="2" indent="-277813">
              <a:lnSpc>
                <a:spcPct val="80000"/>
              </a:lnSpc>
              <a:buFont typeface="Wingdings" pitchFamily="2" charset="2"/>
              <a:buChar char="§"/>
            </a:pPr>
            <a:r>
              <a:rPr lang="hu-HU" altLang="hu-HU" sz="2400" b="1" dirty="0">
                <a:solidFill>
                  <a:schemeClr val="bg2"/>
                </a:solidFill>
              </a:rPr>
              <a:t>Minden MV</a:t>
            </a:r>
          </a:p>
          <a:p>
            <a:pPr marL="1171575" lvl="2" indent="-277813">
              <a:lnSpc>
                <a:spcPct val="80000"/>
              </a:lnSpc>
              <a:buFont typeface="Wingdings" pitchFamily="2" charset="2"/>
              <a:buChar char="§"/>
            </a:pPr>
            <a:r>
              <a:rPr lang="hu-HU" altLang="hu-HU" sz="2400" b="1" dirty="0">
                <a:solidFill>
                  <a:schemeClr val="bg2"/>
                </a:solidFill>
              </a:rPr>
              <a:t>Kormányzati kiterjesztés és/vagy önkéntes alkalmazás</a:t>
            </a:r>
          </a:p>
          <a:p>
            <a:endParaRPr lang="hu-HU" dirty="0"/>
          </a:p>
        </p:txBody>
      </p:sp>
      <p:pic>
        <p:nvPicPr>
          <p:cNvPr id="5" name="Kép 4">
            <a:extLst>
              <a:ext uri="{FF2B5EF4-FFF2-40B4-BE49-F238E27FC236}">
                <a16:creationId xmlns:a16="http://schemas.microsoft.com/office/drawing/2014/main" id="{84F7E55A-7737-4137-B898-857E18F1AB6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86228" y="4205989"/>
            <a:ext cx="2457772" cy="2652011"/>
          </a:xfrm>
          <a:prstGeom prst="rect">
            <a:avLst/>
          </a:prstGeom>
        </p:spPr>
      </p:pic>
      <p:pic>
        <p:nvPicPr>
          <p:cNvPr id="7" name="Kép 6">
            <a:extLst>
              <a:ext uri="{FF2B5EF4-FFF2-40B4-BE49-F238E27FC236}">
                <a16:creationId xmlns:a16="http://schemas.microsoft.com/office/drawing/2014/main" id="{CC1BE808-B5FD-4D43-93D3-03182B5137E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491309" y="819196"/>
            <a:ext cx="6694325" cy="3765558"/>
          </a:xfrm>
          <a:prstGeom prst="rect">
            <a:avLst/>
          </a:prstGeom>
        </p:spPr>
      </p:pic>
      <p:sp>
        <p:nvSpPr>
          <p:cNvPr id="4" name="Dia számának helye 3">
            <a:extLst>
              <a:ext uri="{FF2B5EF4-FFF2-40B4-BE49-F238E27FC236}">
                <a16:creationId xmlns:a16="http://schemas.microsoft.com/office/drawing/2014/main" id="{43E87F7A-CE6A-4691-95EC-512B8C75202A}"/>
              </a:ext>
            </a:extLst>
          </p:cNvPr>
          <p:cNvSpPr>
            <a:spLocks noGrp="1"/>
          </p:cNvSpPr>
          <p:nvPr>
            <p:ph type="sldNum" sz="quarter" idx="4"/>
          </p:nvPr>
        </p:nvSpPr>
        <p:spPr/>
        <p:txBody>
          <a:bodyPr/>
          <a:lstStyle/>
          <a:p>
            <a:fld id="{8D20C33D-EA57-4869-B900-AF436949CCB6}" type="slidenum">
              <a:rPr lang="hu-HU" smtClean="0"/>
              <a:pPr/>
              <a:t>9</a:t>
            </a:fld>
            <a:r>
              <a:rPr lang="hu-HU"/>
              <a:t>/19</a:t>
            </a:r>
            <a:endParaRPr lang="hu-HU" dirty="0"/>
          </a:p>
        </p:txBody>
      </p:sp>
    </p:spTree>
    <p:extLst>
      <p:ext uri="{BB962C8B-B14F-4D97-AF65-F5344CB8AC3E}">
        <p14:creationId xmlns:p14="http://schemas.microsoft.com/office/powerpoint/2010/main" val="209387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par>
                          <p:cTn id="25" fill="hold">
                            <p:stCondLst>
                              <p:cond delay="0"/>
                            </p:stCondLst>
                            <p:childTnLst>
                              <p:par>
                                <p:cTn id="26" presetID="1" presetClass="exit" presetSubtype="0" fill="hold" nodeType="afterEffect">
                                  <p:stCondLst>
                                    <p:cond delay="0"/>
                                  </p:stCondLst>
                                  <p:childTnLst>
                                    <p:set>
                                      <p:cBhvr>
                                        <p:cTn id="27" dur="1" fill="hold">
                                          <p:stCondLst>
                                            <p:cond delay="0"/>
                                          </p:stCondLst>
                                        </p:cTn>
                                        <p:tgtEl>
                                          <p:spTgt spid="5"/>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TK kari ppt sablon_2">
  <a:themeElements>
    <a:clrScheme name="KTK PPT">
      <a:dk1>
        <a:sysClr val="windowText" lastClr="000000"/>
      </a:dk1>
      <a:lt1>
        <a:sysClr val="window" lastClr="FFFFFF"/>
      </a:lt1>
      <a:dk2>
        <a:srgbClr val="1F497D"/>
      </a:dk2>
      <a:lt2>
        <a:srgbClr val="2E8FD6"/>
      </a:lt2>
      <a:accent1>
        <a:srgbClr val="2E8FD6"/>
      </a:accent1>
      <a:accent2>
        <a:srgbClr val="00ABD1"/>
      </a:accent2>
      <a:accent3>
        <a:srgbClr val="62C530"/>
      </a:accent3>
      <a:accent4>
        <a:srgbClr val="FF0000"/>
      </a:accent4>
      <a:accent5>
        <a:srgbClr val="4BACC6"/>
      </a:accent5>
      <a:accent6>
        <a:srgbClr val="C00000"/>
      </a:accent6>
      <a:hlink>
        <a:srgbClr val="1F497D"/>
      </a:hlink>
      <a:folHlink>
        <a:srgbClr val="1F497D"/>
      </a:folHlink>
    </a:clrScheme>
    <a:fontScheme name="Klasszikus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Pécsiközgáz_ ppt_hu</Template>
  <TotalTime>5836</TotalTime>
  <Words>1742</Words>
  <Application>Microsoft Office PowerPoint</Application>
  <PresentationFormat>Diavetítés a képernyőre (4:3 oldalarány)</PresentationFormat>
  <Paragraphs>198</Paragraphs>
  <Slides>19</Slides>
  <Notes>10</Notes>
  <HiddenSlides>2</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19</vt:i4>
      </vt:variant>
    </vt:vector>
  </HeadingPairs>
  <TitlesOfParts>
    <vt:vector size="24" baseType="lpstr">
      <vt:lpstr>Arial</vt:lpstr>
      <vt:lpstr>Futura Std Medium</vt:lpstr>
      <vt:lpstr>Times New Roman</vt:lpstr>
      <vt:lpstr>Wingdings</vt:lpstr>
      <vt:lpstr>KTK kari ppt sablon_2</vt:lpstr>
      <vt:lpstr>A munkaügyi kapcsolatok rendszere – 5. Kollektív szerződés –  kollektív tárgyalás </vt:lpstr>
      <vt:lpstr> A kollektív tárgyalás</vt:lpstr>
      <vt:lpstr>Vállalati-üzemi szintű részvétel</vt:lpstr>
      <vt:lpstr>PowerPoint-bemutató</vt:lpstr>
      <vt:lpstr>Kollektív szerződés kötésre jogosultság</vt:lpstr>
      <vt:lpstr>A kollektív szerződés tartalma</vt:lpstr>
      <vt:lpstr>Munkavállalói érdek</vt:lpstr>
      <vt:lpstr>Munkaadói érdek</vt:lpstr>
      <vt:lpstr>A kollektív szerződés tartalma</vt:lpstr>
      <vt:lpstr>Szakszervezeti szervezettség, 2013</vt:lpstr>
      <vt:lpstr>KSZ-lefedettség, %, 2013</vt:lpstr>
      <vt:lpstr>PowerPoint-bemutató</vt:lpstr>
      <vt:lpstr>Szerződéskötési jogosultság</vt:lpstr>
      <vt:lpstr>A jóléti elv a KSZ-ben</vt:lpstr>
      <vt:lpstr>PowerPoint-bemutató</vt:lpstr>
      <vt:lpstr>A kollektív tárgyalások alap-sémája</vt:lpstr>
      <vt:lpstr>A tárgyalás teljes folyamata</vt:lpstr>
      <vt:lpstr>PowerPoint-bemutató</vt:lpstr>
      <vt:lpstr>Forrás, felkészülés</vt:lpstr>
    </vt:vector>
  </TitlesOfParts>
  <Company>PTE MARKETING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Felsőoktatási marketing</dc:title>
  <dc:creator>Kuráth Gabriella</dc:creator>
  <cp:lastModifiedBy>Norbert Sipos</cp:lastModifiedBy>
  <cp:revision>275</cp:revision>
  <dcterms:created xsi:type="dcterms:W3CDTF">2007-11-10T19:28:10Z</dcterms:created>
  <dcterms:modified xsi:type="dcterms:W3CDTF">2019-03-20T11:19:54Z</dcterms:modified>
</cp:coreProperties>
</file>