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</p:sldMasterIdLst>
  <p:notesMasterIdLst>
    <p:notesMasterId r:id="rId23"/>
  </p:notesMasterIdLst>
  <p:handoutMasterIdLst>
    <p:handoutMasterId r:id="rId24"/>
  </p:handoutMasterIdLst>
  <p:sldIdLst>
    <p:sldId id="413" r:id="rId2"/>
    <p:sldId id="483" r:id="rId3"/>
    <p:sldId id="482" r:id="rId4"/>
    <p:sldId id="502" r:id="rId5"/>
    <p:sldId id="484" r:id="rId6"/>
    <p:sldId id="481" r:id="rId7"/>
    <p:sldId id="485" r:id="rId8"/>
    <p:sldId id="486" r:id="rId9"/>
    <p:sldId id="488" r:id="rId10"/>
    <p:sldId id="490" r:id="rId11"/>
    <p:sldId id="494" r:id="rId12"/>
    <p:sldId id="495" r:id="rId13"/>
    <p:sldId id="491" r:id="rId14"/>
    <p:sldId id="492" r:id="rId15"/>
    <p:sldId id="496" r:id="rId16"/>
    <p:sldId id="498" r:id="rId17"/>
    <p:sldId id="500" r:id="rId18"/>
    <p:sldId id="497" r:id="rId19"/>
    <p:sldId id="499" r:id="rId20"/>
    <p:sldId id="457" r:id="rId21"/>
    <p:sldId id="501" r:id="rId2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97" autoAdjust="0"/>
  </p:normalViewPr>
  <p:slideViewPr>
    <p:cSldViewPr>
      <p:cViewPr varScale="1">
        <p:scale>
          <a:sx n="50" d="100"/>
          <a:sy n="50" d="100"/>
        </p:scale>
        <p:origin x="187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10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B866E78-E7BE-4652-8C51-92E380782E3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299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6115886-F099-4BF1-A807-1CE3E3AD26D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105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00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hu-HU" dirty="0"/>
              <a:t>Jogszabály</a:t>
            </a:r>
            <a:r>
              <a:rPr lang="hu-HU" baseline="0" dirty="0"/>
              <a:t> </a:t>
            </a:r>
            <a:r>
              <a:rPr lang="hu-HU" baseline="0" dirty="0" err="1"/>
              <a:t>vs</a:t>
            </a:r>
            <a:r>
              <a:rPr lang="hu-HU" baseline="0" dirty="0"/>
              <a:t>. megállapodás. Miért akarjuk alátámasztani? A kontinentális inkább jogszabály, az angolszász inkább a megállapodás. </a:t>
            </a:r>
          </a:p>
          <a:p>
            <a:pPr marL="228600" indent="-228600">
              <a:buAutoNum type="arabicParenBoth"/>
            </a:pPr>
            <a:r>
              <a:rPr lang="hu-HU" baseline="0" dirty="0"/>
              <a:t>Vállalat-irányítás szintje: a taggyűlés az egyetlen irányítási szint egy kft. esetében, míg az operatív tevékenységek az üzemi szinten az ügyvezetés szintjén valósulnak meg. Rt esetén az ügyvezetésen felül ott van az igazgatóság és a felett van a közgyűlés, vagyis kétszintű a stratégiai irányítás. Ott az igazgatóság szintje az, ahol érdemes elgondolkodni rajta, hogy megjelenhet-e vagy sem.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/>
              <a:t>Előnyök/hátrányok: (1), (2), (3) melyiket választanák? Elvileg, illetve itt és most Magyarországon.</a:t>
            </a:r>
          </a:p>
          <a:p>
            <a:pPr marL="228600" indent="-228600">
              <a:buAutoNum type="arabicParenBoth"/>
            </a:pPr>
            <a:endParaRPr lang="hu-HU" baseline="0" dirty="0"/>
          </a:p>
          <a:p>
            <a:pPr marL="228600" indent="-228600">
              <a:buAutoNum type="arabicParenBoth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63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(6) Üzeminek</a:t>
            </a:r>
            <a:r>
              <a:rPr lang="hu-HU" baseline="0" dirty="0"/>
              <a:t> nincs joga sztrájkot szervezni, van választás, de nincs közvetlen tagsága és beszámolási kötelezettsége, úgy működik mint a parlament. </a:t>
            </a:r>
            <a:endParaRPr lang="hu-H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/>
              <a:t>Előnyök/hátrányok: (4), (5), (6) melyiket választanák? Elvileg, illetve itt és most Magyarországon.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383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hu-HU" dirty="0"/>
              <a:t>Jogszabály</a:t>
            </a:r>
            <a:r>
              <a:rPr lang="hu-HU" baseline="0" dirty="0"/>
              <a:t> </a:t>
            </a:r>
            <a:r>
              <a:rPr lang="hu-HU" baseline="0" dirty="0" err="1"/>
              <a:t>vs</a:t>
            </a:r>
            <a:r>
              <a:rPr lang="hu-HU" baseline="0" dirty="0"/>
              <a:t>. megállapodás. Miért akarjuk alátámasztani? A kontinentális inkább jogszabály, az angolszász inkább a megállapodás. </a:t>
            </a:r>
          </a:p>
          <a:p>
            <a:pPr marL="228600" indent="-228600">
              <a:buAutoNum type="arabicParenBoth"/>
            </a:pPr>
            <a:r>
              <a:rPr lang="hu-HU" baseline="0" dirty="0"/>
              <a:t>Vállalat-irányítás szintje a taggyűlés egy kft. esetében, míg az operatív tevékenységek az üzemi szinten az ügyvezetés szintjén valósulnak meg. Rt esetén az ügyvezetésen felül ott van az igazgatóság és a felett van a közgyűlés. Ott az igazgatóság a szintje ahol érdemes elgondolkodni rajta, hogy megjelenhet-e vagy sem.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89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(4) Európában</a:t>
            </a:r>
            <a:r>
              <a:rPr lang="hu-HU" baseline="0" dirty="0"/>
              <a:t> jellemzően egy érdekérvényesítési forma van. </a:t>
            </a:r>
            <a:r>
              <a:rPr lang="hu-HU" baseline="0" dirty="0" err="1"/>
              <a:t>Mo</a:t>
            </a:r>
            <a:r>
              <a:rPr lang="hu-HU" baseline="0" dirty="0"/>
              <a:t>-n jellemzően mindkettő van, egymással átfedő jogokkal, pofozkodjatok egymással gyerekek.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48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A MA és a MV-k együttműködése, a MA döntéseiben való részvétel céljából a MV-</a:t>
            </a:r>
            <a:r>
              <a:rPr lang="hu-HU" sz="1200" dirty="0" err="1"/>
              <a:t>kat</a:t>
            </a:r>
            <a:r>
              <a:rPr lang="hu-HU" sz="1200" dirty="0"/>
              <a:t> az </a:t>
            </a:r>
            <a:r>
              <a:rPr lang="hu-HU" sz="1200" b="1" dirty="0"/>
              <a:t>üzemi megbízott, az üzemi tanács (ÜT)</a:t>
            </a:r>
            <a:r>
              <a:rPr lang="hu-HU" sz="1200" dirty="0"/>
              <a:t>, a központi üzemi tanács (KÜT), valamint a vállalatcsoport szintű üzemi tanács képviseli.</a:t>
            </a:r>
          </a:p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Ha a munkavállalók megelőző félévre számított átlagos </a:t>
            </a:r>
            <a:r>
              <a:rPr lang="hu-HU" sz="1200" b="1" dirty="0"/>
              <a:t>létszáma a tizenöt főt </a:t>
            </a:r>
            <a:r>
              <a:rPr lang="hu-HU" sz="1200" dirty="0"/>
              <a:t>meghaladja, </a:t>
            </a:r>
            <a:r>
              <a:rPr lang="hu-HU" sz="1200" b="1" dirty="0"/>
              <a:t>üzemi megbízottat</a:t>
            </a:r>
            <a:r>
              <a:rPr lang="hu-HU" sz="1200" dirty="0"/>
              <a:t>, ha az </a:t>
            </a:r>
            <a:r>
              <a:rPr lang="hu-HU" sz="1200" b="1" dirty="0"/>
              <a:t>ötven főt meghaladja, üzemi tanácsot </a:t>
            </a:r>
            <a:r>
              <a:rPr lang="hu-HU" sz="1200" dirty="0"/>
              <a:t>választanak. Az ÜT-k delegáltjaikkal KÜT-t hozhatnak létre. </a:t>
            </a:r>
          </a:p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ÜT választásra a munkáltatóval </a:t>
            </a:r>
            <a:r>
              <a:rPr lang="hu-HU" sz="1200" b="1" dirty="0"/>
              <a:t>munkaviszonyban álló </a:t>
            </a:r>
            <a:r>
              <a:rPr lang="hu-HU" sz="1200" dirty="0"/>
              <a:t>és az adott telephelyen </a:t>
            </a:r>
            <a:r>
              <a:rPr lang="hu-HU" sz="1200" b="1" dirty="0"/>
              <a:t>dolgozó</a:t>
            </a:r>
            <a:r>
              <a:rPr lang="hu-HU" sz="1200" dirty="0"/>
              <a:t> munkavállaló jogosult. Üzemi tanácstaggá az a munkavállaló választható, aki </a:t>
            </a:r>
            <a:r>
              <a:rPr lang="hu-HU" sz="1200" b="1" dirty="0"/>
              <a:t>legalább hat hónapja a munkáltatóval munkaviszonyban áll és az adott telephelyen dolgozik</a:t>
            </a:r>
            <a:r>
              <a:rPr lang="hu-HU" sz="1200" dirty="0"/>
              <a:t>, kivéve, ha munkáltatói jogot gyakorol, a vezető hozzátartozója, a választási bizottság tagja.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19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Az üzemi tanács választása</a:t>
            </a:r>
          </a:p>
          <a:p>
            <a:pPr marL="182563" indent="-182563"/>
            <a:r>
              <a:rPr lang="hu-HU" sz="1200" dirty="0"/>
              <a:t>A választás előkészítése, lebonyolítása, a választási eljárás szabályainak megállapítása a </a:t>
            </a:r>
            <a:r>
              <a:rPr lang="hu-HU" sz="1200" b="1" dirty="0"/>
              <a:t>választási bizottság </a:t>
            </a:r>
            <a:r>
              <a:rPr lang="hu-HU" sz="1200" dirty="0"/>
              <a:t>feladata.</a:t>
            </a:r>
          </a:p>
          <a:p>
            <a:pPr marL="182563" indent="-182563"/>
            <a:r>
              <a:rPr lang="hu-HU" sz="1200" b="1" dirty="0"/>
              <a:t>Jelöltet állíthat </a:t>
            </a:r>
            <a:r>
              <a:rPr lang="hu-HU" sz="1200" dirty="0"/>
              <a:t>a MV-k legalább tíz százaléka, vagy ötven MV, vagy a munkáltatónál képviselettel rendelkező SZ.</a:t>
            </a:r>
          </a:p>
          <a:p>
            <a:pPr marL="182563" indent="-182563"/>
            <a:r>
              <a:rPr lang="hu-HU" sz="1200" dirty="0"/>
              <a:t>Az üzemi tanács tagjait </a:t>
            </a:r>
            <a:r>
              <a:rPr lang="hu-HU" sz="1200" b="1" dirty="0"/>
              <a:t>titkos és közvetlen szavazással </a:t>
            </a:r>
            <a:r>
              <a:rPr lang="hu-HU" sz="1200" dirty="0"/>
              <a:t>választják.</a:t>
            </a:r>
          </a:p>
          <a:p>
            <a:pPr marL="182563" indent="-182563"/>
            <a:r>
              <a:rPr lang="hu-HU" sz="1200" dirty="0"/>
              <a:t>A választás érvényességének feltétele </a:t>
            </a:r>
            <a:r>
              <a:rPr lang="hu-HU" sz="1200" b="1" dirty="0">
                <a:sym typeface="Symbol"/>
              </a:rPr>
              <a:t></a:t>
            </a:r>
            <a:r>
              <a:rPr lang="hu-HU" sz="1200" b="1" dirty="0"/>
              <a:t>50% részvétel</a:t>
            </a:r>
            <a:r>
              <a:rPr lang="hu-HU" sz="1200" dirty="0"/>
              <a:t>. Megválasztott az, aki a legtöbb, de </a:t>
            </a:r>
            <a:r>
              <a:rPr lang="hu-HU" sz="1200" b="1" dirty="0"/>
              <a:t>min. 30%-</a:t>
            </a:r>
            <a:r>
              <a:rPr lang="hu-HU" sz="1200" b="1" dirty="0" err="1"/>
              <a:t>nyi</a:t>
            </a:r>
            <a:r>
              <a:rPr lang="hu-HU" sz="1200" b="1" dirty="0"/>
              <a:t> szavazatot </a:t>
            </a:r>
            <a:r>
              <a:rPr lang="hu-HU" sz="1200" dirty="0"/>
              <a:t>kapott.</a:t>
            </a:r>
          </a:p>
          <a:p>
            <a:pPr marL="182563" indent="-182563"/>
            <a:r>
              <a:rPr lang="hu-HU" sz="1200" dirty="0"/>
              <a:t>Érvénytelen választás esetén kilencven napon belül meg kell ismételni. Az érvényesség feltétele </a:t>
            </a:r>
            <a:r>
              <a:rPr lang="hu-HU" sz="1200" b="1" dirty="0">
                <a:sym typeface="Symbol"/>
              </a:rPr>
              <a:t></a:t>
            </a:r>
            <a:r>
              <a:rPr lang="hu-HU" sz="1200" b="1" dirty="0"/>
              <a:t>1/3 részvétel</a:t>
            </a:r>
            <a:r>
              <a:rPr lang="hu-HU" sz="1200" dirty="0"/>
              <a:t>. Újabb választást legkorábban egy év elteltével lehet tartani.</a:t>
            </a:r>
          </a:p>
          <a:p>
            <a:pPr marL="182563" indent="-182563"/>
            <a:r>
              <a:rPr lang="hu-HU" sz="1200" dirty="0"/>
              <a:t>Az ÜT visszahívásáról szavazást kell tartani, ha azt a MV-k min. 30%-a indítványozza. Az érvényesség feltétele </a:t>
            </a:r>
            <a:r>
              <a:rPr lang="hu-HU" sz="1200" b="1" dirty="0">
                <a:sym typeface="Symbol"/>
              </a:rPr>
              <a:t></a:t>
            </a:r>
            <a:r>
              <a:rPr lang="hu-HU" sz="1200" b="1" dirty="0"/>
              <a:t>50% részvétel</a:t>
            </a:r>
            <a:r>
              <a:rPr lang="hu-HU" sz="1200" dirty="0"/>
              <a:t>. A visszahíváshoz </a:t>
            </a:r>
            <a:r>
              <a:rPr lang="hu-HU" sz="1200" b="1" dirty="0"/>
              <a:t>a szavazatok </a:t>
            </a:r>
            <a:r>
              <a:rPr lang="hu-HU" sz="1200" b="1" dirty="0">
                <a:sym typeface="Symbol"/>
              </a:rPr>
              <a:t></a:t>
            </a:r>
            <a:r>
              <a:rPr lang="hu-HU" sz="1200" b="1" dirty="0"/>
              <a:t>2/3-a </a:t>
            </a:r>
            <a:r>
              <a:rPr lang="hu-HU" sz="1200" dirty="0"/>
              <a:t>szükséges.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11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indent="-182563"/>
            <a:r>
              <a:rPr lang="hu-HU" sz="1200" dirty="0"/>
              <a:t>Az üzemi tanács – tagjai közül – </a:t>
            </a:r>
            <a:r>
              <a:rPr lang="hu-HU" sz="1200" b="1" dirty="0"/>
              <a:t>elnököt</a:t>
            </a:r>
            <a:r>
              <a:rPr lang="hu-HU" sz="1200" dirty="0"/>
              <a:t> választ.</a:t>
            </a:r>
          </a:p>
          <a:p>
            <a:pPr marL="182563" indent="-182563"/>
            <a:r>
              <a:rPr lang="hu-HU" sz="1200" dirty="0"/>
              <a:t>Az ÜT elnökét havi munkaideje 15, tagját 10%-</a:t>
            </a:r>
            <a:r>
              <a:rPr lang="hu-HU" sz="1200" dirty="0" err="1"/>
              <a:t>ának</a:t>
            </a:r>
            <a:r>
              <a:rPr lang="hu-HU" sz="1200" dirty="0"/>
              <a:t> megfelelő </a:t>
            </a:r>
            <a:r>
              <a:rPr lang="hu-HU" sz="1200" b="1" dirty="0"/>
              <a:t>munkaidő-kedvezmény </a:t>
            </a:r>
            <a:r>
              <a:rPr lang="hu-HU" sz="1200" dirty="0"/>
              <a:t>illeti meg, ennek tartamára </a:t>
            </a:r>
            <a:r>
              <a:rPr lang="hu-HU" sz="1200" b="1" dirty="0"/>
              <a:t>távolléti díj </a:t>
            </a:r>
            <a:r>
              <a:rPr lang="hu-HU" sz="1200" dirty="0"/>
              <a:t>jár. Az ÜT egyetértése szükséges ahhoz, hogy a munkáltató felmondhassa az elnök munkaviszonyát.</a:t>
            </a:r>
          </a:p>
          <a:p>
            <a:pPr marL="182563" indent="-182563"/>
            <a:r>
              <a:rPr lang="hu-HU" sz="1200" dirty="0"/>
              <a:t>Az üzemi tanács a munkáltatói intézkedéssel kapcsolatos álláspontját </a:t>
            </a:r>
            <a:r>
              <a:rPr lang="hu-HU" sz="1200" b="1" dirty="0"/>
              <a:t>nyolc napon belül írásban </a:t>
            </a:r>
            <a:r>
              <a:rPr lang="hu-HU" sz="1200" dirty="0"/>
              <a:t>közli, az egyet nem értés indoklásával. Ha nem reagál, az egyetértést jelent.</a:t>
            </a:r>
          </a:p>
          <a:p>
            <a:pPr marL="182563" indent="-182563"/>
            <a:r>
              <a:rPr lang="hu-HU" sz="1200" dirty="0"/>
              <a:t>Az üzemi tanács a munkáltatónál szervezett </a:t>
            </a:r>
            <a:r>
              <a:rPr lang="hu-HU" sz="1200" b="1" dirty="0"/>
              <a:t>sztrájkkal</a:t>
            </a:r>
            <a:r>
              <a:rPr lang="hu-HU" sz="1200" dirty="0"/>
              <a:t> kapcsolatban </a:t>
            </a:r>
            <a:r>
              <a:rPr lang="hu-HU" sz="1200" b="1" dirty="0"/>
              <a:t>pártatlan magatartásra köteles</a:t>
            </a:r>
            <a:r>
              <a:rPr lang="hu-HU" sz="1200" dirty="0"/>
              <a:t>, sztrájkot nem szervezhet, a sztrájkot nem támogathatja, és nem akadályozhatja. Az üzemi tanács sztrájkban részt vevő tagjának megbízatása a sztrájk idejére </a:t>
            </a:r>
            <a:r>
              <a:rPr lang="hu-HU" sz="1200" b="1" dirty="0"/>
              <a:t>szünetel</a:t>
            </a:r>
            <a:r>
              <a:rPr lang="hu-HU" sz="1200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90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dirty="0"/>
              <a:t>Az üzemi tanács feladata </a:t>
            </a:r>
            <a:r>
              <a:rPr lang="hu-HU" sz="1200" b="1" dirty="0"/>
              <a:t>a munkaviszonyra vonatkozó szabályok megtartásának figyelemmel kisérése</a:t>
            </a:r>
            <a:r>
              <a:rPr lang="hu-HU" sz="1200" dirty="0"/>
              <a:t>.</a:t>
            </a:r>
          </a:p>
          <a:p>
            <a:r>
              <a:rPr lang="hu-HU" sz="1200" dirty="0"/>
              <a:t>A munkáltató és az üzemi tanács </a:t>
            </a:r>
            <a:r>
              <a:rPr lang="hu-HU" sz="1200" b="1" dirty="0"/>
              <a:t>közösen dönt </a:t>
            </a:r>
            <a:r>
              <a:rPr lang="hu-HU" sz="1200" dirty="0"/>
              <a:t>a jóléti célú pénzeszközök felhasználása tekintetében.</a:t>
            </a:r>
          </a:p>
          <a:p>
            <a:r>
              <a:rPr lang="hu-HU" sz="1200" dirty="0"/>
              <a:t>Jogosult </a:t>
            </a:r>
            <a:r>
              <a:rPr lang="hu-HU" sz="1200" b="1" dirty="0"/>
              <a:t>tájékoztatást kérni </a:t>
            </a:r>
            <a:r>
              <a:rPr lang="hu-HU" sz="1200" dirty="0"/>
              <a:t>és az ok megjelölésével </a:t>
            </a:r>
            <a:r>
              <a:rPr lang="hu-HU" sz="1200" b="1" dirty="0"/>
              <a:t>tárgyalást kezdeményezni</a:t>
            </a:r>
            <a:r>
              <a:rPr lang="hu-HU" sz="1200" dirty="0"/>
              <a:t>, amelyet a MA nem utasíthat el. A munkáltató félévente tájékoztatja az üzemi tanácsot</a:t>
            </a:r>
          </a:p>
          <a:p>
            <a:pPr marL="539750" indent="-184150">
              <a:buNone/>
            </a:pPr>
            <a:r>
              <a:rPr lang="hu-HU" sz="1200" i="1" dirty="0"/>
              <a:t>a)</a:t>
            </a:r>
            <a:r>
              <a:rPr lang="hu-HU" sz="1200" dirty="0"/>
              <a:t> a gazdasági helyzetét érintő kérdésekről,</a:t>
            </a:r>
          </a:p>
          <a:p>
            <a:pPr marL="539750" indent="-184150">
              <a:buNone/>
            </a:pPr>
            <a:r>
              <a:rPr lang="hu-HU" sz="1200" i="1" dirty="0"/>
              <a:t>b)</a:t>
            </a:r>
            <a:r>
              <a:rPr lang="hu-HU" sz="1200" dirty="0"/>
              <a:t> a munkabérek változásáról, a bérkifizetéssel összefüggő likviditásról, a foglalkoztatás jellemzőiről, a munkaidő felhasználásáról, a munkafeltételek jellemzőiről,</a:t>
            </a:r>
          </a:p>
          <a:p>
            <a:pPr marL="539750" indent="-184150">
              <a:buNone/>
            </a:pPr>
            <a:r>
              <a:rPr lang="hu-HU" sz="1200" i="1" dirty="0"/>
              <a:t>c)</a:t>
            </a:r>
            <a:r>
              <a:rPr lang="hu-HU" sz="1200" dirty="0"/>
              <a:t> a munkáltatónál foglalkoztatott munkavállalók számáról és munkakörük megnevezéséről.</a:t>
            </a:r>
          </a:p>
          <a:p>
            <a:r>
              <a:rPr lang="hu-HU" sz="1200" dirty="0"/>
              <a:t>Az üzemi tanács félévente tájékoztatja tevékenységéről a munkavállalókat.</a:t>
            </a:r>
          </a:p>
          <a:p>
            <a:endParaRPr lang="hu-HU" sz="1200" dirty="0"/>
          </a:p>
          <a:p>
            <a:pPr marL="0" indent="0">
              <a:buNone/>
            </a:pPr>
            <a:r>
              <a:rPr lang="hu-HU" dirty="0"/>
              <a:t>A MA döntése előtt min.15 nappal kikéri </a:t>
            </a:r>
            <a:r>
              <a:rPr lang="hu-HU" b="1" dirty="0"/>
              <a:t>az ÜT véleményét </a:t>
            </a:r>
            <a:r>
              <a:rPr lang="hu-HU" dirty="0"/>
              <a:t>a munkavállalók nagyobb csoportját érintő munkáltatói intézkedések és szabályzatok tervezetéről, különösen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a)</a:t>
            </a:r>
            <a:r>
              <a:rPr lang="hu-HU" sz="1200" dirty="0"/>
              <a:t> a MA </a:t>
            </a:r>
            <a:r>
              <a:rPr lang="hu-HU" sz="1200" b="1" dirty="0"/>
              <a:t>átszervezése, átalakítása</a:t>
            </a:r>
            <a:r>
              <a:rPr lang="hu-HU" sz="1200" dirty="0"/>
              <a:t>, szervezeti egység önálló szervezetté alakítása,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b)</a:t>
            </a:r>
            <a:r>
              <a:rPr lang="hu-HU" sz="1200" dirty="0"/>
              <a:t> </a:t>
            </a:r>
            <a:r>
              <a:rPr lang="hu-HU" sz="1200" b="1" dirty="0"/>
              <a:t>termelési-beruházási </a:t>
            </a:r>
            <a:r>
              <a:rPr lang="hu-HU" sz="1200" dirty="0"/>
              <a:t>program, új technol. bevezetése, a meglévő korszerűsítése,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c)</a:t>
            </a:r>
            <a:r>
              <a:rPr lang="hu-HU" sz="1200" dirty="0"/>
              <a:t> a munkavállalóra vonatkozó </a:t>
            </a:r>
            <a:r>
              <a:rPr lang="hu-HU" sz="1200" b="1" dirty="0"/>
              <a:t>személyes adatok </a:t>
            </a:r>
            <a:r>
              <a:rPr lang="hu-HU" sz="1200" dirty="0"/>
              <a:t>kezelése és védelme,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d)</a:t>
            </a:r>
            <a:r>
              <a:rPr lang="hu-HU" sz="1200" dirty="0"/>
              <a:t> a </a:t>
            </a:r>
            <a:r>
              <a:rPr lang="hu-HU" sz="1200" b="1" dirty="0"/>
              <a:t>munkavállaló ellenőrzésére </a:t>
            </a:r>
            <a:r>
              <a:rPr lang="hu-HU" sz="1200" dirty="0"/>
              <a:t>szolgáló technikai eszköz alkalmazása,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e)</a:t>
            </a:r>
            <a:r>
              <a:rPr lang="hu-HU" sz="1200" dirty="0"/>
              <a:t> az egészséges és biztonságos </a:t>
            </a:r>
            <a:r>
              <a:rPr lang="hu-HU" sz="1200" b="1" dirty="0"/>
              <a:t>munkafeltételek</a:t>
            </a:r>
            <a:r>
              <a:rPr lang="hu-HU" sz="1200" dirty="0"/>
              <a:t> kialakítására szolgáló intézkedés,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f)</a:t>
            </a:r>
            <a:r>
              <a:rPr lang="hu-HU" sz="1200" dirty="0"/>
              <a:t> az új </a:t>
            </a:r>
            <a:r>
              <a:rPr lang="hu-HU" sz="1200" b="1" dirty="0"/>
              <a:t>munkaszervezési</a:t>
            </a:r>
            <a:r>
              <a:rPr lang="hu-HU" sz="1200" dirty="0"/>
              <a:t> módszer, a </a:t>
            </a:r>
            <a:r>
              <a:rPr lang="hu-HU" sz="1200" dirty="0" err="1"/>
              <a:t>teljesítményköv</a:t>
            </a:r>
            <a:r>
              <a:rPr lang="hu-HU" sz="1200" dirty="0"/>
              <a:t>. bevezetése, módosítása,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g)</a:t>
            </a:r>
            <a:r>
              <a:rPr lang="hu-HU" sz="1200" dirty="0"/>
              <a:t> a </a:t>
            </a:r>
            <a:r>
              <a:rPr lang="hu-HU" sz="1200" b="1" dirty="0"/>
              <a:t>képzéssel</a:t>
            </a:r>
            <a:r>
              <a:rPr lang="hu-HU" sz="1200" dirty="0"/>
              <a:t> összefüggő tervek,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h)</a:t>
            </a:r>
            <a:r>
              <a:rPr lang="hu-HU" sz="1200" dirty="0"/>
              <a:t> a foglalkoztatást elősegítő </a:t>
            </a:r>
            <a:r>
              <a:rPr lang="hu-HU" sz="1200" b="1" dirty="0"/>
              <a:t>támogatások</a:t>
            </a:r>
            <a:r>
              <a:rPr lang="hu-HU" sz="1200" dirty="0"/>
              <a:t> igénybevétele,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i)</a:t>
            </a:r>
            <a:r>
              <a:rPr lang="hu-HU" sz="1200" dirty="0"/>
              <a:t> az egészségkárosodást szenvedett vagy a megváltozott munkaképességű munkavállalók </a:t>
            </a:r>
            <a:r>
              <a:rPr lang="hu-HU" sz="1200" b="1" dirty="0"/>
              <a:t>rehabilitációjára</a:t>
            </a:r>
            <a:r>
              <a:rPr lang="hu-HU" sz="1200" dirty="0"/>
              <a:t> vonatkozó intézkedések tervezete,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j)</a:t>
            </a:r>
            <a:r>
              <a:rPr lang="hu-HU" sz="1200" dirty="0"/>
              <a:t> a </a:t>
            </a:r>
            <a:r>
              <a:rPr lang="hu-HU" sz="1200" b="1" dirty="0"/>
              <a:t>munkarend</a:t>
            </a:r>
            <a:r>
              <a:rPr lang="hu-HU" sz="1200" dirty="0"/>
              <a:t> meghatározása,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k)</a:t>
            </a:r>
            <a:r>
              <a:rPr lang="hu-HU" sz="1200" dirty="0"/>
              <a:t> a </a:t>
            </a:r>
            <a:r>
              <a:rPr lang="hu-HU" sz="1200" b="1" dirty="0"/>
              <a:t>munka díjazása </a:t>
            </a:r>
            <a:r>
              <a:rPr lang="hu-HU" sz="1200" dirty="0"/>
              <a:t>elveinek meghatározása,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l)</a:t>
            </a:r>
            <a:r>
              <a:rPr lang="hu-HU" sz="1200" dirty="0"/>
              <a:t> a munkáltató működésével összefüggő </a:t>
            </a:r>
            <a:r>
              <a:rPr lang="hu-HU" sz="1200" b="1" dirty="0"/>
              <a:t>környezetvédelmi</a:t>
            </a:r>
            <a:r>
              <a:rPr lang="hu-HU" sz="1200" dirty="0"/>
              <a:t> intézkedés,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m)</a:t>
            </a:r>
            <a:r>
              <a:rPr lang="hu-HU" sz="1200" dirty="0"/>
              <a:t> az </a:t>
            </a:r>
            <a:r>
              <a:rPr lang="hu-HU" sz="1200" b="1" dirty="0"/>
              <a:t>egyenlő bánásmód </a:t>
            </a:r>
            <a:r>
              <a:rPr lang="hu-HU" sz="1200" dirty="0"/>
              <a:t>követelményének megtartására és az esélyegyenlőség biztosítására irányuló intézkedés,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n)</a:t>
            </a:r>
            <a:r>
              <a:rPr lang="hu-HU" sz="1200" dirty="0"/>
              <a:t> </a:t>
            </a:r>
            <a:r>
              <a:rPr lang="hu-HU" sz="1200" b="1" dirty="0"/>
              <a:t>a családi élet és a munkatevékenység </a:t>
            </a:r>
            <a:r>
              <a:rPr lang="hu-HU" sz="1200" dirty="0"/>
              <a:t>összehangolása,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hu-HU" sz="1200" i="1" dirty="0"/>
              <a:t>o)</a:t>
            </a:r>
            <a:r>
              <a:rPr lang="hu-HU" sz="1200" dirty="0"/>
              <a:t> munkaviszonyra vonatkozó szabályban meghatározott egyéb intézkedés.</a:t>
            </a:r>
          </a:p>
          <a:p>
            <a:pPr marL="0" indent="0">
              <a:buNone/>
            </a:pPr>
            <a:r>
              <a:rPr lang="hu-HU" sz="1200" dirty="0"/>
              <a:t>Az üzemi megállapodás az MT egyes szabályaitól nem térhet el:</a:t>
            </a:r>
          </a:p>
          <a:p>
            <a:pPr marL="182563" indent="0">
              <a:buNone/>
            </a:pPr>
            <a:r>
              <a:rPr lang="hu-HU" sz="1200" i="1" dirty="0"/>
              <a:t>a)</a:t>
            </a:r>
            <a:r>
              <a:rPr lang="hu-HU" sz="1200" dirty="0"/>
              <a:t> a konzultáció min. 7 napos halasztó hatálya </a:t>
            </a:r>
            <a:r>
              <a:rPr lang="hu-HU" sz="1000" dirty="0"/>
              <a:t>(233. §),</a:t>
            </a:r>
          </a:p>
          <a:p>
            <a:pPr marL="182563" indent="0">
              <a:buNone/>
            </a:pPr>
            <a:r>
              <a:rPr lang="hu-HU" sz="1200" i="1" dirty="0"/>
              <a:t>b)</a:t>
            </a:r>
            <a:r>
              <a:rPr lang="hu-HU" sz="1200" dirty="0"/>
              <a:t> az ÜT indokolt költségei a MA-t terhelik </a:t>
            </a:r>
            <a:r>
              <a:rPr lang="hu-HU" sz="1000" dirty="0"/>
              <a:t>(236. § (4)),</a:t>
            </a:r>
          </a:p>
          <a:p>
            <a:pPr marL="182563" indent="0">
              <a:buNone/>
            </a:pPr>
            <a:r>
              <a:rPr lang="hu-HU" sz="1200" i="1" dirty="0"/>
              <a:t>c)</a:t>
            </a:r>
            <a:r>
              <a:rPr lang="hu-HU" sz="1200" dirty="0"/>
              <a:t> az ÜT választási és megszűnési szabályai </a:t>
            </a:r>
            <a:r>
              <a:rPr lang="hu-HU" sz="1000" dirty="0"/>
              <a:t>(238–249. §, 252–255. §),</a:t>
            </a:r>
          </a:p>
          <a:p>
            <a:pPr marL="182563" indent="0">
              <a:buNone/>
            </a:pPr>
            <a:r>
              <a:rPr lang="hu-HU" sz="1200" i="1" dirty="0"/>
              <a:t>d)</a:t>
            </a:r>
            <a:r>
              <a:rPr lang="hu-HU" sz="1200" dirty="0"/>
              <a:t> az ÜT működésének alapszabályai, a MV-i tájékoztatás lehetőségének biztosítása a MA részéről </a:t>
            </a:r>
            <a:r>
              <a:rPr lang="hu-HU" sz="1000" dirty="0"/>
              <a:t>(259. §, 261. §),</a:t>
            </a:r>
          </a:p>
          <a:p>
            <a:pPr marL="182563" indent="0">
              <a:buNone/>
            </a:pPr>
            <a:r>
              <a:rPr lang="hu-HU" sz="1200" i="1" dirty="0"/>
              <a:t>e)</a:t>
            </a:r>
            <a:r>
              <a:rPr lang="hu-HU" sz="1200" dirty="0"/>
              <a:t> az ÜT sztrájk-semlegessége </a:t>
            </a:r>
            <a:r>
              <a:rPr lang="hu-HU" sz="1000" dirty="0"/>
              <a:t>(266–268.§). </a:t>
            </a:r>
          </a:p>
          <a:p>
            <a:pPr marL="0" indent="0">
              <a:buNone/>
            </a:pPr>
            <a:r>
              <a:rPr lang="hu-HU" sz="1200" dirty="0"/>
              <a:t>Az üzemi megállapodás az ÜT jogait </a:t>
            </a:r>
            <a:r>
              <a:rPr lang="hu-HU" sz="1000" dirty="0"/>
              <a:t>(262–265. §) </a:t>
            </a:r>
            <a:r>
              <a:rPr lang="hu-HU" sz="1200" dirty="0"/>
              <a:t>nem korlátozhatja.</a:t>
            </a:r>
          </a:p>
          <a:p>
            <a:endParaRPr lang="hu-HU" sz="1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1200" dirty="0"/>
              <a:t>A MA, ha </a:t>
            </a:r>
            <a:r>
              <a:rPr lang="hu-HU" sz="1200" b="1" dirty="0"/>
              <a:t>csoportos létszámcsökkentést</a:t>
            </a:r>
            <a:r>
              <a:rPr lang="hu-HU" sz="1200" dirty="0"/>
              <a:t> tervez, az üzemi tanáccsal tárgyalni köteles, ezt megelőzően legalább hét nappal köteles az ÜT-t írásban tájékoztatni a tervezett csoportos létszámcsökkentés okáról, az érintett MV-k létszámáról, a létszámcsökkentés végrehajtásának tervezett tartamáról, időbeni ütemezéséről, a kiválasztás szempontjairól, valamint a munkaviszony megszüntetésével kapcsolatos juttatás feltételéről és mértékéről.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hu-HU" sz="1200" dirty="0"/>
              <a:t>A munkáltató tárgyalási kötelezettsége a megállapodás megkötéséig, de min. tizenöt napig áll fenn.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hu-HU" sz="1200" dirty="0"/>
              <a:t>A tárgyalásnak – a megállapodás érdekében – ki kell terjednie a csoportos létszámcsökkentés elkerülésének lehetséges módjára, eszközére; elveire; következményeinek enyhítését célzó eszközökre, valamint az érintett munkavállalók számának csökkentésére.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41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773349" y="2099952"/>
            <a:ext cx="6250021" cy="72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r">
              <a:defRPr sz="5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/>
              <a:t>CÍM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410513" y="2981528"/>
            <a:ext cx="5603132" cy="3356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Előadó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85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cím 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0" y="2908570"/>
            <a:ext cx="7772400" cy="701675"/>
          </a:xfrm>
          <a:prstGeom prst="rect">
            <a:avLst/>
          </a:prstGeom>
        </p:spPr>
        <p:txBody>
          <a:bodyPr tIns="0" rIns="0"/>
          <a:lstStyle>
            <a:lvl1pPr algn="r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759740"/>
            <a:ext cx="6400800" cy="1752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48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260665"/>
            <a:ext cx="8507288" cy="38952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4" name="Egyenes összekötő 3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980736"/>
            <a:ext cx="8507288" cy="5256573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4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z="1800" dirty="0"/>
              <a:t>"</a:t>
            </a:r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elit,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do</a:t>
            </a:r>
            <a:r>
              <a:rPr lang="hu-HU" sz="1800" dirty="0"/>
              <a:t> </a:t>
            </a:r>
            <a:r>
              <a:rPr lang="hu-HU" sz="1800" dirty="0" err="1"/>
              <a:t>eiusmod</a:t>
            </a:r>
            <a:r>
              <a:rPr lang="hu-HU" sz="1800" dirty="0"/>
              <a:t> </a:t>
            </a:r>
            <a:r>
              <a:rPr lang="hu-HU" sz="1800" dirty="0" err="1"/>
              <a:t>tempor</a:t>
            </a:r>
            <a:r>
              <a:rPr lang="hu-HU" sz="1800" dirty="0"/>
              <a:t> </a:t>
            </a:r>
            <a:r>
              <a:rPr lang="hu-HU" sz="1800" dirty="0" err="1"/>
              <a:t>incididunt</a:t>
            </a:r>
            <a:r>
              <a:rPr lang="hu-HU" sz="1800" dirty="0"/>
              <a:t> </a:t>
            </a:r>
            <a:r>
              <a:rPr lang="hu-HU" sz="1800" dirty="0" err="1"/>
              <a:t>ut</a:t>
            </a:r>
            <a:r>
              <a:rPr lang="hu-HU" sz="1800" dirty="0"/>
              <a:t> </a:t>
            </a:r>
            <a:r>
              <a:rPr lang="hu-HU" sz="1800" dirty="0" err="1"/>
              <a:t>labore</a:t>
            </a:r>
            <a:r>
              <a:rPr lang="hu-HU" sz="1800" dirty="0"/>
              <a:t> et </a:t>
            </a:r>
            <a:r>
              <a:rPr lang="hu-HU" sz="1800" dirty="0" err="1"/>
              <a:t>dolore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aliqua</a:t>
            </a:r>
            <a:r>
              <a:rPr lang="hu-HU" sz="1800" dirty="0"/>
              <a:t>.</a:t>
            </a:r>
            <a:endParaRPr lang="hu-HU" dirty="0"/>
          </a:p>
        </p:txBody>
      </p:sp>
      <p:sp>
        <p:nvSpPr>
          <p:cNvPr id="5" name="Dia számának helye 5">
            <a:extLst>
              <a:ext uri="{FF2B5EF4-FFF2-40B4-BE49-F238E27FC236}">
                <a16:creationId xmlns:a16="http://schemas.microsoft.com/office/drawing/2014/main" id="{E0422FC8-637E-47FB-836A-20B4E7362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3463" y="65215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20C33D-EA57-4869-B900-AF436949CCB6}" type="slidenum">
              <a:rPr lang="hu-HU" smtClean="0"/>
              <a:pPr/>
              <a:t>‹#›</a:t>
            </a:fld>
            <a:r>
              <a:rPr lang="hu-HU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5035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y objektu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199" y="1177047"/>
            <a:ext cx="8229601" cy="470818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5" name="Egyenes összekötő 4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Üres alap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5" name="Egyenes összekötő 4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artalomrész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0"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CÍM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CÍM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9" name="Egyenes összekötő 8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2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335604"/>
          </a:xfrm>
          <a:prstGeom prst="rect">
            <a:avLst/>
          </a:prstGeom>
        </p:spPr>
        <p:txBody>
          <a:bodyPr lIns="0" anchor="b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136204"/>
            <a:ext cx="5486400" cy="80486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z="1800" dirty="0"/>
              <a:t>"</a:t>
            </a:r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elit,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do</a:t>
            </a:r>
            <a:r>
              <a:rPr lang="hu-HU" sz="1800" dirty="0"/>
              <a:t> </a:t>
            </a:r>
            <a:r>
              <a:rPr lang="hu-HU" sz="1800" dirty="0" err="1"/>
              <a:t>eiusmod</a:t>
            </a:r>
            <a:r>
              <a:rPr lang="hu-HU" sz="1800" dirty="0"/>
              <a:t> </a:t>
            </a:r>
            <a:r>
              <a:rPr lang="hu-HU" sz="1800" dirty="0" err="1"/>
              <a:t>tempor</a:t>
            </a:r>
            <a:r>
              <a:rPr lang="hu-HU" sz="1800" dirty="0"/>
              <a:t> </a:t>
            </a:r>
            <a:r>
              <a:rPr lang="hu-HU" sz="1800" dirty="0" err="1"/>
              <a:t>incididunt</a:t>
            </a:r>
            <a:r>
              <a:rPr lang="hu-HU" sz="1800" dirty="0"/>
              <a:t> </a:t>
            </a:r>
            <a:r>
              <a:rPr lang="hu-HU" sz="1800" dirty="0" err="1"/>
              <a:t>ut</a:t>
            </a:r>
            <a:r>
              <a:rPr lang="hu-HU" sz="1800" dirty="0"/>
              <a:t> </a:t>
            </a:r>
            <a:r>
              <a:rPr lang="hu-HU" sz="1800" dirty="0" err="1"/>
              <a:t>labore</a:t>
            </a:r>
            <a:r>
              <a:rPr lang="hu-HU" sz="1800" dirty="0"/>
              <a:t> et </a:t>
            </a:r>
            <a:r>
              <a:rPr lang="hu-HU" sz="1800" dirty="0" err="1"/>
              <a:t>dolore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aliqua</a:t>
            </a:r>
            <a:r>
              <a:rPr lang="hu-HU" sz="1800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721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fejező 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04472" y="2812203"/>
            <a:ext cx="6624000" cy="61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4000" b="1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sz="3600" b="1" dirty="0">
                <a:solidFill>
                  <a:schemeClr val="bg2"/>
                </a:solidFill>
                <a:latin typeface="Futura Std Medium" pitchFamily="34" charset="0"/>
              </a:rPr>
              <a:t>Köszönöm a figyelmüket!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681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24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ím 1"/>
          <p:cNvSpPr>
            <a:spLocks noGrp="1"/>
          </p:cNvSpPr>
          <p:nvPr>
            <p:ph type="ctrTitle"/>
          </p:nvPr>
        </p:nvSpPr>
        <p:spPr bwMode="auto">
          <a:xfrm>
            <a:off x="395536" y="2327200"/>
            <a:ext cx="8512175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hu-HU" sz="4000" dirty="0"/>
              <a:t>A munkaügyi kapcsolatok rendszere – 6. Participáció</a:t>
            </a:r>
            <a:br>
              <a:rPr lang="hu-HU" sz="4000" dirty="0"/>
            </a:br>
            <a:endParaRPr lang="hu-HU" sz="5400" cap="none" dirty="0"/>
          </a:p>
        </p:txBody>
      </p:sp>
      <p:sp>
        <p:nvSpPr>
          <p:cNvPr id="15362" name="Alcím 2"/>
          <p:cNvSpPr>
            <a:spLocks noGrp="1"/>
          </p:cNvSpPr>
          <p:nvPr>
            <p:ph type="subTitle" idx="1"/>
          </p:nvPr>
        </p:nvSpPr>
        <p:spPr>
          <a:xfrm>
            <a:off x="474663" y="6134472"/>
            <a:ext cx="8669337" cy="723528"/>
          </a:xfrm>
        </p:spPr>
        <p:txBody>
          <a:bodyPr/>
          <a:lstStyle/>
          <a:p>
            <a:pPr algn="r"/>
            <a:r>
              <a:rPr lang="hu-HU" sz="2000" b="0" dirty="0">
                <a:solidFill>
                  <a:schemeClr val="accent2">
                    <a:lumMod val="50000"/>
                  </a:schemeClr>
                </a:solidFill>
              </a:rPr>
              <a:t>László Gyula, Sipos Norbert</a:t>
            </a:r>
          </a:p>
          <a:p>
            <a:pPr algn="r" eaLnBrk="1" hangingPunct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44712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0F9E1F-F261-4C3A-8785-B3B50660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5">
            <a:extLst>
              <a:ext uri="{FF2B5EF4-FFF2-40B4-BE49-F238E27FC236}">
                <a16:creationId xmlns:a16="http://schemas.microsoft.com/office/drawing/2014/main" id="{1BB0F54F-A882-4785-B91A-8FC3378D8C65}"/>
              </a:ext>
            </a:extLst>
          </p:cNvPr>
          <p:cNvSpPr txBox="1">
            <a:spLocks/>
          </p:cNvSpPr>
          <p:nvPr/>
        </p:nvSpPr>
        <p:spPr>
          <a:xfrm>
            <a:off x="611560" y="2906713"/>
            <a:ext cx="7920880" cy="1500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4000" b="1">
                <a:solidFill>
                  <a:schemeClr val="bg2"/>
                </a:solidFill>
              </a:rPr>
              <a:t>(3) A participáció európai modelljeinek hazai megjelenése</a:t>
            </a:r>
            <a:endParaRPr lang="hu-HU" sz="4000" b="1" dirty="0">
              <a:solidFill>
                <a:schemeClr val="bg2"/>
              </a:solidFill>
            </a:endParaRP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88D4FEF-36C7-4B23-B936-8D1BBB5ED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10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591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FB896-5318-4606-B9BB-53321F4B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A participáció hazai működése I. 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666614-00D3-499F-A039-951C3F77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sz="3000" b="1" i="1" dirty="0"/>
              <a:t>(</a:t>
            </a:r>
            <a:r>
              <a:rPr lang="hu-HU" altLang="hu-HU" sz="3200" b="1" i="1" dirty="0"/>
              <a:t>1) A létesítés alapja:</a:t>
            </a:r>
          </a:p>
          <a:p>
            <a:pPr lvl="1">
              <a:lnSpc>
                <a:spcPct val="90000"/>
              </a:lnSpc>
            </a:pPr>
            <a:r>
              <a:rPr lang="hu-HU" altLang="hu-HU" sz="3200" i="1" dirty="0">
                <a:solidFill>
                  <a:schemeClr val="bg2"/>
                </a:solidFill>
              </a:rPr>
              <a:t>jogszabály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hu-HU" altLang="hu-HU" sz="3200" b="1" i="1" dirty="0"/>
              <a:t>(2) A működés szintje:</a:t>
            </a:r>
          </a:p>
          <a:p>
            <a:pPr lvl="1">
              <a:lnSpc>
                <a:spcPct val="90000"/>
              </a:lnSpc>
            </a:pPr>
            <a:r>
              <a:rPr lang="hu-HU" altLang="hu-HU" sz="3200" i="1" dirty="0">
                <a:solidFill>
                  <a:schemeClr val="bg2"/>
                </a:solidFill>
              </a:rPr>
              <a:t>üzemi szint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hu-HU" altLang="hu-HU" sz="3200" b="1" i="1" dirty="0"/>
              <a:t>(3) A hatáskör kiterjesztése:</a:t>
            </a:r>
          </a:p>
          <a:p>
            <a:pPr lvl="1">
              <a:lnSpc>
                <a:spcPct val="90000"/>
              </a:lnSpc>
            </a:pPr>
            <a:r>
              <a:rPr lang="hu-HU" altLang="hu-HU" sz="3200" i="1" dirty="0">
                <a:solidFill>
                  <a:schemeClr val="bg2"/>
                </a:solidFill>
              </a:rPr>
              <a:t>jellemzően konzultáció, nagyon kevés az </a:t>
            </a:r>
            <a:r>
              <a:rPr lang="hu-HU" altLang="hu-HU" sz="3200" i="1" dirty="0" err="1">
                <a:solidFill>
                  <a:schemeClr val="bg2"/>
                </a:solidFill>
              </a:rPr>
              <a:t>együttdöntés</a:t>
            </a:r>
            <a:endParaRPr lang="hu-HU" altLang="hu-HU" sz="3200" i="1" dirty="0">
              <a:solidFill>
                <a:schemeClr val="bg2"/>
              </a:solidFill>
            </a:endParaRPr>
          </a:p>
          <a:p>
            <a:endParaRPr lang="hu-HU" sz="3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965D71-3E4D-45AE-8494-B928F337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63" y="852767"/>
            <a:ext cx="3238500" cy="202882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E5291B1-1E49-4C6E-AC64-D3A79979EF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594" y="4665404"/>
            <a:ext cx="1744811" cy="1570080"/>
          </a:xfrm>
          <a:prstGeom prst="rect">
            <a:avLst/>
          </a:prstGeom>
        </p:spPr>
      </p:pic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1ADE45-C88E-4929-852C-47DE8952A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11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37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6C2EA1-4117-477E-8764-E3852019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A participáció hazai működése II.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122FB3C-A6FF-4514-B92E-4FFCC4FA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altLang="hu-HU" sz="3600" b="1" i="1" dirty="0"/>
              <a:t>(4) A participáció szervezete:</a:t>
            </a:r>
          </a:p>
          <a:p>
            <a:pPr lvl="1">
              <a:lnSpc>
                <a:spcPct val="80000"/>
              </a:lnSpc>
            </a:pPr>
            <a:r>
              <a:rPr lang="hu-HU" altLang="hu-HU" sz="3200" i="1" dirty="0">
                <a:solidFill>
                  <a:schemeClr val="bg2"/>
                </a:solidFill>
              </a:rPr>
              <a:t>üzemi tanács + szakszervezet </a:t>
            </a:r>
          </a:p>
          <a:p>
            <a:pPr lvl="1">
              <a:lnSpc>
                <a:spcPct val="80000"/>
              </a:lnSpc>
            </a:pPr>
            <a:r>
              <a:rPr lang="hu-HU" altLang="hu-HU" sz="2000" i="1" dirty="0">
                <a:solidFill>
                  <a:schemeClr val="bg2"/>
                </a:solidFill>
              </a:rPr>
              <a:t>párhuzamos érdekképviselet, tájékozódási/konzultációs jogok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hu-HU" altLang="hu-HU" sz="3600" b="1" i="1" dirty="0"/>
              <a:t>(5) Az üzemi tanács összetétele:</a:t>
            </a:r>
          </a:p>
          <a:p>
            <a:pPr lvl="1">
              <a:lnSpc>
                <a:spcPct val="80000"/>
              </a:lnSpc>
            </a:pPr>
            <a:r>
              <a:rPr lang="hu-HU" altLang="hu-HU" sz="3200" i="1" dirty="0">
                <a:solidFill>
                  <a:schemeClr val="bg2"/>
                </a:solidFill>
              </a:rPr>
              <a:t>csak munkavállalói képviselet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hu-HU" altLang="hu-HU" sz="3600" b="1" i="1" dirty="0"/>
              <a:t>(6) Kollektív szerződéses jogosultság:</a:t>
            </a:r>
          </a:p>
          <a:p>
            <a:pPr lvl="1">
              <a:lnSpc>
                <a:spcPct val="80000"/>
              </a:lnSpc>
            </a:pPr>
            <a:r>
              <a:rPr lang="hu-HU" altLang="hu-HU" sz="3200" i="1" dirty="0">
                <a:solidFill>
                  <a:schemeClr val="bg2"/>
                </a:solidFill>
              </a:rPr>
              <a:t>csak üzemi megállapodás és korlátozott „kollektív” szerződés is (ha nincs szakszervezet)</a:t>
            </a:r>
          </a:p>
          <a:p>
            <a:endParaRPr lang="hu-HU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22FD30B-A2C0-4E54-92A6-55A6BD8E19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3443" y="4799901"/>
            <a:ext cx="2137420" cy="1421384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BE33E1-6484-46A0-B93F-A72C177B2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12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99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614103-C595-4ADD-B7EC-701D6002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D0366E3-0543-45A6-9399-6A0BEA2BF9C6}"/>
              </a:ext>
            </a:extLst>
          </p:cNvPr>
          <p:cNvSpPr txBox="1">
            <a:spLocks/>
          </p:cNvSpPr>
          <p:nvPr/>
        </p:nvSpPr>
        <p:spPr>
          <a:xfrm>
            <a:off x="179512" y="2906713"/>
            <a:ext cx="8280920" cy="1500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hu-HU" sz="4000" b="1">
                <a:solidFill>
                  <a:schemeClr val="bg2"/>
                </a:solidFill>
              </a:rPr>
              <a:t>(4) Az üzemi tanácsok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hu-HU" sz="4000" b="1">
                <a:solidFill>
                  <a:schemeClr val="bg2"/>
                </a:solidFill>
              </a:rPr>
              <a:t>hazai szabályozása</a:t>
            </a:r>
          </a:p>
          <a:p>
            <a:pPr marL="0" indent="0" algn="r">
              <a:buNone/>
            </a:pPr>
            <a:r>
              <a:rPr lang="hu-HU" sz="2800">
                <a:solidFill>
                  <a:schemeClr val="bg2"/>
                </a:solidFill>
              </a:rPr>
              <a:t>(Mt 72., 235-269.§)</a:t>
            </a:r>
            <a:endParaRPr lang="hu-HU" sz="2800" dirty="0">
              <a:solidFill>
                <a:schemeClr val="bg2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E678CB2-10DB-40FD-9091-50534C5BC3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33" y="4262113"/>
            <a:ext cx="4821828" cy="2259416"/>
          </a:xfrm>
          <a:prstGeom prst="rect">
            <a:avLst/>
          </a:prstGeom>
        </p:spPr>
      </p:pic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9074EEA-EEED-4F62-9367-C0A77409D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13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907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ACDDF4-CA65-41D4-B197-5967C73D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részvétel képviseleti lehetősége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541E99-059E-4F1E-AF59-9A85E665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212976"/>
            <a:ext cx="8507288" cy="3024333"/>
          </a:xfrm>
        </p:spPr>
        <p:txBody>
          <a:bodyPr/>
          <a:lstStyle/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hu-HU" altLang="hu-HU" dirty="0" err="1">
                <a:latin typeface="Verdana" panose="020B0604030504040204" pitchFamily="34" charset="0"/>
              </a:rPr>
              <a:t>Részlegenként</a:t>
            </a:r>
            <a:r>
              <a:rPr lang="hu-HU" altLang="hu-HU" dirty="0">
                <a:latin typeface="Verdana" panose="020B0604030504040204" pitchFamily="34" charset="0"/>
              </a:rPr>
              <a:t> (</a:t>
            </a:r>
            <a:r>
              <a:rPr lang="hu-HU" altLang="hu-HU" dirty="0" err="1">
                <a:latin typeface="Verdana" panose="020B0604030504040204" pitchFamily="34" charset="0"/>
              </a:rPr>
              <a:t>telephelyenként</a:t>
            </a:r>
            <a:r>
              <a:rPr lang="hu-HU" altLang="hu-HU" dirty="0">
                <a:latin typeface="Verdana" panose="020B0604030504040204" pitchFamily="34" charset="0"/>
              </a:rPr>
              <a:t>)</a:t>
            </a: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hu-HU" altLang="hu-HU" dirty="0">
                <a:latin typeface="Verdana" panose="020B0604030504040204" pitchFamily="34" charset="0"/>
              </a:rPr>
              <a:t>Választás útján</a:t>
            </a: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hu-HU" altLang="hu-HU" dirty="0">
                <a:latin typeface="Verdana" panose="020B0604030504040204" pitchFamily="34" charset="0"/>
              </a:rPr>
              <a:t>Központi és vállalatcsoport szinten is, delegálás útján (nincs hierarchia!)</a:t>
            </a: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hu-HU" altLang="hu-HU" dirty="0" err="1">
                <a:latin typeface="Verdana" panose="020B0604030504040204" pitchFamily="34" charset="0"/>
              </a:rPr>
              <a:t>Nközi</a:t>
            </a:r>
            <a:r>
              <a:rPr lang="hu-HU" altLang="hu-HU" dirty="0">
                <a:latin typeface="Verdana" panose="020B0604030504040204" pitchFamily="34" charset="0"/>
              </a:rPr>
              <a:t> szint: Európai Üzemi Tanács</a:t>
            </a:r>
          </a:p>
        </p:txBody>
      </p:sp>
      <p:graphicFrame>
        <p:nvGraphicFramePr>
          <p:cNvPr id="5" name="Group 27">
            <a:extLst>
              <a:ext uri="{FF2B5EF4-FFF2-40B4-BE49-F238E27FC236}">
                <a16:creationId xmlns:a16="http://schemas.microsoft.com/office/drawing/2014/main" id="{286A84F8-8C74-4B84-9B0D-77284C26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91783"/>
              </p:ext>
            </p:extLst>
          </p:nvPr>
        </p:nvGraphicFramePr>
        <p:xfrm>
          <a:off x="539750" y="1000125"/>
          <a:ext cx="8208963" cy="1981146"/>
        </p:xfrm>
        <a:graphic>
          <a:graphicData uri="http://schemas.openxmlformats.org/drawingml/2006/table">
            <a:tbl>
              <a:tblPr/>
              <a:tblGrid>
                <a:gridCol w="410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6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15 munkavállaló alatt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nem lehetséges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16-50 munkavállaló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üzemi megbízott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51- munkavállaló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üzemi tanács, létszáma Mt. alapján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BC5AFB-BF82-40F4-B640-A3A38324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14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204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B5BF8-2DB7-4744-9431-1EB375AB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ÜT létszáma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CDAD02-0731-463C-89EB-05DBD007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b="1" dirty="0"/>
              <a:t>Az üzemi tanács tagjainak száma, ha a munkavállalók </a:t>
            </a:r>
            <a:r>
              <a:rPr lang="hu-HU" dirty="0"/>
              <a:t>létszáma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u-H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u-H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u-H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u-H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u-H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u-H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dirty="0"/>
              <a:t>A központi üzemi tanács létszáma </a:t>
            </a:r>
            <a:r>
              <a:rPr lang="hu-HU" dirty="0" err="1"/>
              <a:t>max</a:t>
            </a:r>
            <a:r>
              <a:rPr lang="hu-HU" dirty="0"/>
              <a:t>. </a:t>
            </a:r>
            <a:r>
              <a:rPr lang="hu-HU" b="1" dirty="0"/>
              <a:t>tizenöt</a:t>
            </a:r>
            <a:r>
              <a:rPr lang="hu-HU" dirty="0"/>
              <a:t> fő.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dirty="0"/>
              <a:t>Az üzemi tanácsot öt évre választják.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CD899A-7FED-485E-A036-7666C81AB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699" y="1800225"/>
            <a:ext cx="1905000" cy="1628775"/>
          </a:xfrm>
          <a:prstGeom prst="rect">
            <a:avLst/>
          </a:prstGeom>
        </p:spPr>
      </p:pic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B8414488-0F5B-4127-90F2-7F04C15C4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85934"/>
              </p:ext>
            </p:extLst>
          </p:nvPr>
        </p:nvGraphicFramePr>
        <p:xfrm>
          <a:off x="1115616" y="1828825"/>
          <a:ext cx="4392614" cy="283527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196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23">
                <a:tc>
                  <a:txBody>
                    <a:bodyPr/>
                    <a:lstStyle/>
                    <a:p>
                      <a:pPr algn="ctr"/>
                      <a:r>
                        <a:rPr lang="hu-HU" sz="1800" dirty="0"/>
                        <a:t>A munkavállalók száma (fő)</a:t>
                      </a:r>
                    </a:p>
                  </a:txBody>
                  <a:tcPr marL="91443" marR="91443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/>
                        <a:t>Az üzemi tanács tagok</a:t>
                      </a:r>
                      <a:r>
                        <a:rPr lang="hu-HU" sz="1800" baseline="0" dirty="0"/>
                        <a:t> száma (fő)</a:t>
                      </a:r>
                      <a:endParaRPr lang="hu-HU" sz="1800" dirty="0"/>
                    </a:p>
                  </a:txBody>
                  <a:tcPr marL="91443" marR="91443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algn="just"/>
                      <a:r>
                        <a:rPr lang="hu-HU" sz="1800" b="1" dirty="0"/>
                        <a:t>           51 - 100</a:t>
                      </a:r>
                    </a:p>
                  </a:txBody>
                  <a:tcPr marL="91443" marR="91443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/>
                        <a:t>3</a:t>
                      </a:r>
                    </a:p>
                  </a:txBody>
                  <a:tcPr marL="91443" marR="91443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/>
                        <a:t>100 - 300</a:t>
                      </a:r>
                    </a:p>
                  </a:txBody>
                  <a:tcPr marL="91443" marR="91443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/>
                        <a:t>5</a:t>
                      </a:r>
                    </a:p>
                  </a:txBody>
                  <a:tcPr marL="91443" marR="91443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/>
                        <a:t>301 - 500</a:t>
                      </a:r>
                    </a:p>
                  </a:txBody>
                  <a:tcPr marL="91443" marR="91443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/>
                        <a:t>7</a:t>
                      </a:r>
                    </a:p>
                  </a:txBody>
                  <a:tcPr marL="91443" marR="91443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/>
                        <a:t>  501 – 1 000</a:t>
                      </a:r>
                    </a:p>
                  </a:txBody>
                  <a:tcPr marL="91443" marR="91443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/>
                        <a:t>9</a:t>
                      </a:r>
                    </a:p>
                  </a:txBody>
                  <a:tcPr marL="91443" marR="91443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/>
                        <a:t>1 001 – 2 000</a:t>
                      </a:r>
                    </a:p>
                  </a:txBody>
                  <a:tcPr marL="91443" marR="91443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/>
                        <a:t>11</a:t>
                      </a:r>
                    </a:p>
                  </a:txBody>
                  <a:tcPr marL="91443" marR="91443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algn="just"/>
                      <a:r>
                        <a:rPr lang="hu-HU" sz="1800" b="1" dirty="0"/>
                        <a:t>    2 001 -</a:t>
                      </a:r>
                    </a:p>
                  </a:txBody>
                  <a:tcPr marL="91443" marR="91443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/>
                        <a:t>13</a:t>
                      </a:r>
                    </a:p>
                  </a:txBody>
                  <a:tcPr marL="91443" marR="91443"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BF0D6E-444F-4692-B98D-463A0B9C1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15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62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54946A-A02A-4C7B-AAE1-5C7F1A6C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üzemi tanács működése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0ED226-D2F4-4752-ABD4-29AA1F17F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altLang="hu-HU" dirty="0">
                <a:latin typeface="Verdana" panose="020B0604030504040204" pitchFamily="34" charset="0"/>
              </a:rPr>
              <a:t>Munkaidő-kedvezmény (10%, 15% elnöknek), távolléti díjjal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8 napon belül véleményez, egyébként egyetért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Indokolt költségek MA-t terhelik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Munkajogi védelem elnöknek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Sztrájk: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2"/>
                </a:solidFill>
              </a:rPr>
              <a:t>pártatlan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2"/>
                </a:solidFill>
              </a:rPr>
              <a:t>nem szervezhet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2"/>
                </a:solidFill>
              </a:rPr>
              <a:t>nem támogathat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2"/>
                </a:solidFill>
              </a:rPr>
              <a:t>nem akadályozhat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2"/>
                </a:solidFill>
              </a:rPr>
              <a:t>résztvevő tag megbízatása szünetel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5D6D73F-370F-4C6D-A6A8-B56EB36B80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1651634"/>
            <a:ext cx="7657898" cy="459473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9791AA9-0DD6-4299-8524-4EC72D768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856" y="715502"/>
            <a:ext cx="5715000" cy="3914775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0657E7-83BE-423B-B555-3AE00984A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16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752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E876B0-A002-4874-9CEE-05F33D24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Az üzemi tanács feladata és jogköre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85D70F-BB4A-4E9E-932E-375A152D6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Közösen dönt jóléti célú pénzeszközök felhasználásáról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Jogosult tájékoztatást kérni </a:t>
            </a:r>
            <a:r>
              <a:rPr lang="hu-HU" sz="1800" dirty="0"/>
              <a:t>(MA nem utasíthatja el)</a:t>
            </a:r>
          </a:p>
          <a:p>
            <a:pPr lvl="1"/>
            <a:r>
              <a:rPr lang="hu-HU" sz="2400" dirty="0">
                <a:solidFill>
                  <a:schemeClr val="bg2"/>
                </a:solidFill>
              </a:rPr>
              <a:t>a) a gazdasági helyzetét érintő kérdésekről</a:t>
            </a:r>
          </a:p>
          <a:p>
            <a:pPr lvl="1"/>
            <a:r>
              <a:rPr lang="hu-HU" sz="2400" dirty="0">
                <a:solidFill>
                  <a:schemeClr val="bg2"/>
                </a:solidFill>
              </a:rPr>
              <a:t>b) a munkabér, munkarend változásáról</a:t>
            </a:r>
          </a:p>
          <a:p>
            <a:pPr lvl="1"/>
            <a:r>
              <a:rPr lang="hu-HU" sz="2400" dirty="0">
                <a:solidFill>
                  <a:schemeClr val="bg2"/>
                </a:solidFill>
              </a:rPr>
              <a:t>c) foglalkoztatottak számáról, munkaköri megnevezés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Konzultáció alatt, </a:t>
            </a:r>
            <a:r>
              <a:rPr lang="hu-HU" sz="2800" dirty="0" err="1"/>
              <a:t>max</a:t>
            </a:r>
            <a:r>
              <a:rPr lang="hu-HU" sz="2800" dirty="0"/>
              <a:t>. 7 napig nem hajtható végre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Félévente tájékoztatja a 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2"/>
                </a:solidFill>
              </a:rPr>
              <a:t>MA 15 nappal döntés előtt véleményeztet </a:t>
            </a:r>
            <a:r>
              <a:rPr lang="hu-HU" sz="2000" dirty="0">
                <a:solidFill>
                  <a:schemeClr val="bg2"/>
                </a:solidFill>
              </a:rPr>
              <a:t>(átszervezés, beruházás, adatkezelés, MV ellenőrző eszközök, munkafeltételek, képzés, munkarend, munka díjazás, munka-magánélet egyensúly stb.)</a:t>
            </a:r>
          </a:p>
          <a:p>
            <a:endParaRPr lang="hu-HU" sz="2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77CB88F-8C5B-451B-AD61-50CD056D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234" y="1470208"/>
            <a:ext cx="3689766" cy="213881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7EEE0AF-F1DD-4B85-9428-A79D6F875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561" y="4267432"/>
            <a:ext cx="4990566" cy="213881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B62100-1075-44AF-A37F-896AE7E6C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" y="714008"/>
            <a:ext cx="5454066" cy="3776941"/>
          </a:xfrm>
          <a:prstGeom prst="rect">
            <a:avLst/>
          </a:prstGeom>
        </p:spPr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B8974DE8-8C04-47D2-9FF8-07E51AEBD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17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61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577D1F-DB08-41AB-873B-D89836C1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Arial" charset="0"/>
              </a:rPr>
              <a:t>A működést elősegítő jogok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A23A83-8BC4-498A-9917-5D9EB1066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hu-HU" altLang="hu-HU" sz="3200" dirty="0">
                <a:latin typeface="Verdana" panose="020B0604030504040204" pitchFamily="34" charset="0"/>
              </a:rPr>
              <a:t>Hirdetmények elhelyezése</a:t>
            </a: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hu-HU" altLang="hu-HU" sz="3200" dirty="0">
                <a:latin typeface="Verdana" panose="020B0604030504040204" pitchFamily="34" charset="0"/>
              </a:rPr>
              <a:t>Munkajogi védelem csak az elnöknek!</a:t>
            </a: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hu-HU" altLang="hu-HU" sz="3200" dirty="0">
                <a:latin typeface="Verdana" panose="020B0604030504040204" pitchFamily="34" charset="0"/>
              </a:rPr>
              <a:t>Költségek biztosítása</a:t>
            </a: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hu-HU" altLang="hu-HU" sz="3200" dirty="0">
                <a:latin typeface="Verdana" panose="020B0604030504040204" pitchFamily="34" charset="0"/>
              </a:rPr>
              <a:t>Információs jogok</a:t>
            </a: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hu-HU" altLang="hu-HU" sz="3200" dirty="0">
                <a:latin typeface="Verdana" panose="020B0604030504040204" pitchFamily="34" charset="0"/>
              </a:rPr>
              <a:t>Konzultáció</a:t>
            </a: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hu-HU" altLang="hu-HU" sz="3200" dirty="0">
                <a:latin typeface="Verdana" panose="020B0604030504040204" pitchFamily="34" charset="0"/>
              </a:rPr>
              <a:t>Üzemi megállapodás lehetősége (bér kivételével lényegében KSZ, ha nincs jogosult SZ)</a:t>
            </a: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hu-HU" altLang="hu-HU" sz="3200" dirty="0">
                <a:latin typeface="Verdana" panose="020B0604030504040204" pitchFamily="34" charset="0"/>
              </a:rPr>
              <a:t>Munkaügyi jogvita indításának joga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6F2E9C-F9D5-41AB-9145-8DC9B07716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645" y="1532747"/>
            <a:ext cx="5474967" cy="4106225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65B197-0FEA-4F81-B564-E2556D4AE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18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890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ED3AF6-8133-40FF-BB52-A620C499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participáció gyengült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D49D7C-9C5A-4B41-958C-9FD2061CF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Az Üzemi Tanácsok pozíciója jelentősen gyengült! Ezen belül is a köztulajdonban álló munkáltatóknál működő ÜT-ké még inkább!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Jogérvényesítés gyengülése MA nem teljesítésnél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Az </a:t>
            </a:r>
            <a:r>
              <a:rPr lang="hu-HU" dirty="0" err="1"/>
              <a:t>együttdöntési</a:t>
            </a:r>
            <a:r>
              <a:rPr lang="hu-HU" dirty="0"/>
              <a:t> jog szűkítése (ingatlanok)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Tisztségviselői védelem megszűnése (kivéve az elnök)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munkaidő kedvezmény csökkenése.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Az ÜT elnök díjazásának lehetősége megszűnt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Az Üzemi Megállapodás határozott </a:t>
            </a:r>
            <a:r>
              <a:rPr lang="hu-HU" dirty="0" err="1"/>
              <a:t>idejűvé</a:t>
            </a:r>
            <a:r>
              <a:rPr lang="hu-HU" dirty="0"/>
              <a:t> vált.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4A1FA4E-7E98-4DBF-8637-15E2C39B89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660" y="1788909"/>
            <a:ext cx="6120680" cy="4590510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F815A98-7EAD-4039-A660-58DEEF14A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19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245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921B29-23B3-431F-A966-61EFEAF8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D585A49F-67BA-448E-84D8-5D89A29B5D8E}"/>
              </a:ext>
            </a:extLst>
          </p:cNvPr>
          <p:cNvSpPr txBox="1">
            <a:spLocks/>
          </p:cNvSpPr>
          <p:nvPr/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4000" b="1">
                <a:solidFill>
                  <a:schemeClr val="bg2"/>
                </a:solidFill>
              </a:rPr>
              <a:t>(1) A participáció</a:t>
            </a:r>
            <a:endParaRPr lang="hu-HU" sz="4000" b="1" dirty="0">
              <a:solidFill>
                <a:schemeClr val="bg2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0653A96-C04D-4DB8-8E61-87CB358A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8835"/>
            <a:ext cx="3810000" cy="2857500"/>
          </a:xfrm>
          <a:prstGeom prst="rect">
            <a:avLst/>
          </a:prstGeom>
        </p:spPr>
      </p:pic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6F8FB59-8401-42EE-A026-DE162C348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900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2">
            <a:extLst>
              <a:ext uri="{FF2B5EF4-FFF2-40B4-BE49-F238E27FC236}">
                <a16:creationId xmlns:a16="http://schemas.microsoft.com/office/drawing/2014/main" id="{B7D276CD-2093-428B-8E9F-865589C23BBD}"/>
              </a:ext>
            </a:extLst>
          </p:cNvPr>
          <p:cNvSpPr txBox="1">
            <a:spLocks/>
          </p:cNvSpPr>
          <p:nvPr/>
        </p:nvSpPr>
        <p:spPr>
          <a:xfrm>
            <a:off x="457200" y="2780928"/>
            <a:ext cx="8229600" cy="2228816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b="1"/>
              <a:t>Köszönjük a figyelmet!</a:t>
            </a:r>
            <a:endParaRPr lang="hu-HU" sz="3600" b="1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92D8776-09E8-4002-8C11-1E0284AA9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20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07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964966-00F7-4685-99D9-375F0C7C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Forrás, felkészülés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15D372F-A4B6-4543-A9DA-E62E5E1D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hu-HU" sz="2400" b="1" dirty="0"/>
              <a:t>IRODALOM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dirty="0"/>
              <a:t>László </a:t>
            </a:r>
            <a:r>
              <a:rPr lang="hu-HU" dirty="0" err="1"/>
              <a:t>et</a:t>
            </a:r>
            <a:r>
              <a:rPr lang="hu-HU" dirty="0"/>
              <a:t> al. (2017): Az érdekek összehangolása, az érdekegyeztetés rendszerei. 9.1.4., 9.4.  alfejezetei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lvl="0"/>
            <a:r>
              <a:rPr lang="hu-HU" sz="2400" b="1" dirty="0"/>
              <a:t>FELKÉSZÜLÉS a következő alkalomra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dirty="0"/>
              <a:t>László </a:t>
            </a:r>
            <a:r>
              <a:rPr lang="hu-HU" dirty="0" err="1"/>
              <a:t>et</a:t>
            </a:r>
            <a:r>
              <a:rPr lang="hu-HU" dirty="0"/>
              <a:t> al. (2017): Az érdekek összehangolása, az érdekegyeztetés rendszerei. 9.5.2., 9.5.3., 9.6.1.  alfejezetei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479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5B5EC2-A779-4B01-934D-E3AE3FE9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Vállalati-üzemi szintű részvétel</a:t>
            </a:r>
            <a:endParaRPr lang="hu-HU" dirty="0"/>
          </a:p>
        </p:txBody>
      </p:sp>
      <p:graphicFrame>
        <p:nvGraphicFramePr>
          <p:cNvPr id="5" name="Group 53">
            <a:extLst>
              <a:ext uri="{FF2B5EF4-FFF2-40B4-BE49-F238E27FC236}">
                <a16:creationId xmlns:a16="http://schemas.microsoft.com/office/drawing/2014/main" id="{8D37B2A3-2AD3-4980-B0E2-161FA9E344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137" y="736121"/>
          <a:ext cx="9077726" cy="5859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1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9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Ismérvek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  PARTICIPÁCIÓ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2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funkciója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érdekképviselet, érdekvédelem, érdekegyeztetés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1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tárgya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munkaviszonyhoz kapcsolódó gazdasági, szociális érdekeit érintő vezetői döntések (munkafeltételek, munkakörülmények)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1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célja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az üzemi folyamatokban a munkavállalókat érintő vezetői döntések "kívülről történő befolyásolása"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szervezete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üzemi tanács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9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szervezése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munkavállalói jog, mindenki választó és választható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93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autonómia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képviseleti demokrácia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41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egymásra utaltság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vállalati szintű munkavállalói érdekképviselet megkettőződése – együtt vagy külön…</a:t>
                      </a:r>
                      <a:endParaRPr kumimoji="0" lang="hu-HU" alt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0C71DD07-A9B9-40E5-94F5-F9CC10976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103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98A392-B11E-416A-BD4F-C64055EB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37EFED-B9A2-4E7A-8244-313DC062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2" y="2006386"/>
            <a:ext cx="9151664" cy="2845229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4E7615-7AC0-42B4-90D0-DB355A54E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4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18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5">
            <a:extLst>
              <a:ext uri="{FF2B5EF4-FFF2-40B4-BE49-F238E27FC236}">
                <a16:creationId xmlns:a16="http://schemas.microsoft.com/office/drawing/2014/main" id="{BC7841C9-25AB-42B3-8362-AE47FE21FD3C}"/>
              </a:ext>
            </a:extLst>
          </p:cNvPr>
          <p:cNvSpPr txBox="1">
            <a:spLocks/>
          </p:cNvSpPr>
          <p:nvPr/>
        </p:nvSpPr>
        <p:spPr>
          <a:xfrm>
            <a:off x="755576" y="2906713"/>
            <a:ext cx="7704856" cy="1500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4000" b="1">
                <a:solidFill>
                  <a:schemeClr val="bg2"/>
                </a:solidFill>
              </a:rPr>
              <a:t>(2) A participáció </a:t>
            </a:r>
          </a:p>
          <a:p>
            <a:pPr marL="0" indent="0" algn="r">
              <a:buNone/>
            </a:pPr>
            <a:r>
              <a:rPr lang="hu-HU" sz="4000" b="1">
                <a:solidFill>
                  <a:schemeClr val="bg2"/>
                </a:solidFill>
              </a:rPr>
              <a:t>európai modelljei</a:t>
            </a:r>
            <a:endParaRPr lang="hu-HU" sz="4000" b="1" dirty="0">
              <a:solidFill>
                <a:schemeClr val="bg2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422BFD6-CC24-4E8D-BF86-617CBCF61B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75218"/>
            <a:ext cx="3525999" cy="2536007"/>
          </a:xfrm>
          <a:prstGeom prst="rect">
            <a:avLst/>
          </a:prstGeom>
        </p:spPr>
      </p:pic>
      <p:sp>
        <p:nvSpPr>
          <p:cNvPr id="8" name="Cím 7">
            <a:extLst>
              <a:ext uri="{FF2B5EF4-FFF2-40B4-BE49-F238E27FC236}">
                <a16:creationId xmlns:a16="http://schemas.microsoft.com/office/drawing/2014/main" id="{4DCA9B5B-EE7D-40A9-82E8-E801E55E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9DFC3022-018F-413D-A44E-FE52D5D7A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5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341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FB896-5318-4606-B9BB-53321F4B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A participáció európai modelljei I. 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666614-00D3-499F-A039-951C3F77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sz="3000" b="1" i="1" dirty="0"/>
              <a:t>(1) A létesítés alapja:</a:t>
            </a:r>
          </a:p>
          <a:p>
            <a:pPr lvl="1">
              <a:lnSpc>
                <a:spcPct val="90000"/>
              </a:lnSpc>
            </a:pPr>
            <a:r>
              <a:rPr lang="hu-HU" altLang="hu-HU" sz="3000" i="1" dirty="0">
                <a:solidFill>
                  <a:schemeClr val="bg2"/>
                </a:solidFill>
              </a:rPr>
              <a:t>jogszabály</a:t>
            </a:r>
          </a:p>
          <a:p>
            <a:pPr lvl="1">
              <a:lnSpc>
                <a:spcPct val="90000"/>
              </a:lnSpc>
            </a:pPr>
            <a:r>
              <a:rPr lang="hu-HU" altLang="hu-HU" sz="3000" i="1" dirty="0">
                <a:solidFill>
                  <a:schemeClr val="bg2"/>
                </a:solidFill>
              </a:rPr>
              <a:t>megállapodás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hu-HU" altLang="hu-HU" sz="3000" b="1" i="1" dirty="0"/>
              <a:t>(2) A működés szintje:</a:t>
            </a:r>
          </a:p>
          <a:p>
            <a:pPr lvl="1">
              <a:lnSpc>
                <a:spcPct val="90000"/>
              </a:lnSpc>
            </a:pPr>
            <a:r>
              <a:rPr lang="hu-HU" altLang="hu-HU" sz="3000" i="1" dirty="0">
                <a:solidFill>
                  <a:schemeClr val="bg2"/>
                </a:solidFill>
              </a:rPr>
              <a:t>vállalat-irányítási szint</a:t>
            </a:r>
          </a:p>
          <a:p>
            <a:pPr lvl="1">
              <a:lnSpc>
                <a:spcPct val="90000"/>
              </a:lnSpc>
            </a:pPr>
            <a:r>
              <a:rPr lang="hu-HU" altLang="hu-HU" sz="3000" i="1" dirty="0">
                <a:solidFill>
                  <a:schemeClr val="bg2"/>
                </a:solidFill>
              </a:rPr>
              <a:t>üzemi szint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hu-HU" altLang="hu-HU" sz="3000" b="1" i="1" dirty="0"/>
              <a:t>(3) A hatáskör kiterjesztése:</a:t>
            </a:r>
          </a:p>
          <a:p>
            <a:pPr lvl="1">
              <a:lnSpc>
                <a:spcPct val="90000"/>
              </a:lnSpc>
            </a:pPr>
            <a:r>
              <a:rPr lang="hu-HU" altLang="hu-HU" sz="3000" i="1" dirty="0">
                <a:solidFill>
                  <a:schemeClr val="bg2"/>
                </a:solidFill>
              </a:rPr>
              <a:t>német modell: </a:t>
            </a:r>
            <a:r>
              <a:rPr lang="hu-HU" altLang="hu-HU" sz="3000" i="1" dirty="0" err="1">
                <a:solidFill>
                  <a:schemeClr val="bg2"/>
                </a:solidFill>
              </a:rPr>
              <a:t>együttdöntés</a:t>
            </a:r>
            <a:r>
              <a:rPr lang="hu-HU" altLang="hu-HU" sz="3000" i="1" dirty="0">
                <a:solidFill>
                  <a:schemeClr val="bg2"/>
                </a:solidFill>
              </a:rPr>
              <a:t> és együttműködés</a:t>
            </a:r>
          </a:p>
          <a:p>
            <a:pPr lvl="1">
              <a:lnSpc>
                <a:spcPct val="90000"/>
              </a:lnSpc>
            </a:pPr>
            <a:r>
              <a:rPr lang="hu-HU" altLang="hu-HU" sz="3000" i="1" dirty="0">
                <a:solidFill>
                  <a:schemeClr val="bg2"/>
                </a:solidFill>
              </a:rPr>
              <a:t>francia modell: konzultáció</a:t>
            </a:r>
          </a:p>
          <a:p>
            <a:endParaRPr lang="hu-HU" sz="3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965D71-3E4D-45AE-8494-B928F337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63" y="852767"/>
            <a:ext cx="3238500" cy="2028825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3957C5-AAD4-4400-A7EB-9824BC4AA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6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12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6C2EA1-4117-477E-8764-E3852019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A participáció európai modelljei II.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122FB3C-A6FF-4514-B92E-4FFCC4FA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altLang="hu-HU" sz="3200" b="1" i="1" dirty="0"/>
              <a:t>(4) A participáció szervezete:</a:t>
            </a:r>
          </a:p>
          <a:p>
            <a:pPr lvl="1">
              <a:lnSpc>
                <a:spcPct val="80000"/>
              </a:lnSpc>
            </a:pPr>
            <a:r>
              <a:rPr lang="hu-HU" altLang="hu-HU" sz="2800" i="1" dirty="0">
                <a:solidFill>
                  <a:schemeClr val="bg2"/>
                </a:solidFill>
              </a:rPr>
              <a:t>üzemi tanács, nincs szakszervezet</a:t>
            </a:r>
          </a:p>
          <a:p>
            <a:pPr lvl="1">
              <a:lnSpc>
                <a:spcPct val="80000"/>
              </a:lnSpc>
            </a:pPr>
            <a:r>
              <a:rPr lang="hu-HU" altLang="hu-HU" sz="2800" i="1" dirty="0">
                <a:solidFill>
                  <a:schemeClr val="bg2"/>
                </a:solidFill>
              </a:rPr>
              <a:t>üzemi tanács = szakszervezet</a:t>
            </a:r>
          </a:p>
          <a:p>
            <a:pPr lvl="1">
              <a:lnSpc>
                <a:spcPct val="80000"/>
              </a:lnSpc>
            </a:pPr>
            <a:r>
              <a:rPr lang="hu-HU" altLang="hu-HU" sz="2800" i="1" dirty="0">
                <a:solidFill>
                  <a:schemeClr val="bg2"/>
                </a:solidFill>
              </a:rPr>
              <a:t>üzemi tanács nincs, csak szakszervezet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hu-HU" altLang="hu-HU" sz="3200" b="1" i="1" dirty="0"/>
              <a:t>(5) Az üzemi tanács összetétele:</a:t>
            </a:r>
          </a:p>
          <a:p>
            <a:pPr lvl="1">
              <a:lnSpc>
                <a:spcPct val="80000"/>
              </a:lnSpc>
            </a:pPr>
            <a:r>
              <a:rPr lang="hu-HU" altLang="hu-HU" sz="2800" i="1" dirty="0">
                <a:solidFill>
                  <a:schemeClr val="bg2"/>
                </a:solidFill>
              </a:rPr>
              <a:t>csak munkavállalói képviselet</a:t>
            </a:r>
          </a:p>
          <a:p>
            <a:pPr lvl="1">
              <a:lnSpc>
                <a:spcPct val="80000"/>
              </a:lnSpc>
            </a:pPr>
            <a:r>
              <a:rPr lang="hu-HU" altLang="hu-HU" sz="2800" i="1" dirty="0">
                <a:solidFill>
                  <a:schemeClr val="bg2"/>
                </a:solidFill>
              </a:rPr>
              <a:t>munkavállalói képviselet, elnöke az igazgató</a:t>
            </a:r>
          </a:p>
          <a:p>
            <a:pPr lvl="1">
              <a:lnSpc>
                <a:spcPct val="80000"/>
              </a:lnSpc>
            </a:pPr>
            <a:r>
              <a:rPr lang="hu-HU" altLang="hu-HU" sz="2800" i="1" dirty="0">
                <a:solidFill>
                  <a:schemeClr val="bg2"/>
                </a:solidFill>
              </a:rPr>
              <a:t>paritásos munkavállaló/menedzsment képviselet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hu-HU" altLang="hu-HU" sz="3200" b="1" i="1" dirty="0"/>
              <a:t>(6) Kollektív szerződéses jogosultság:</a:t>
            </a:r>
          </a:p>
          <a:p>
            <a:pPr lvl="1">
              <a:lnSpc>
                <a:spcPct val="80000"/>
              </a:lnSpc>
            </a:pPr>
            <a:r>
              <a:rPr lang="hu-HU" altLang="hu-HU" sz="2800" i="1" dirty="0">
                <a:solidFill>
                  <a:schemeClr val="bg2"/>
                </a:solidFill>
              </a:rPr>
              <a:t>csak üzemi megállapodás</a:t>
            </a:r>
          </a:p>
          <a:p>
            <a:pPr lvl="1">
              <a:lnSpc>
                <a:spcPct val="80000"/>
              </a:lnSpc>
            </a:pPr>
            <a:r>
              <a:rPr lang="hu-HU" altLang="hu-HU" sz="2800" i="1" dirty="0">
                <a:solidFill>
                  <a:schemeClr val="bg2"/>
                </a:solidFill>
              </a:rPr>
              <a:t>„kollektív” szerződés is (ha nincs szakszervezet)</a:t>
            </a:r>
          </a:p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5CF2AC7-7579-4142-AEEA-981E15D1D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7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67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F66D63-1DF2-4CFB-A4A2-E40C59C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A vállalati szintű részvétel Európában </a:t>
            </a:r>
            <a:endParaRPr lang="hu-HU" dirty="0"/>
          </a:p>
        </p:txBody>
      </p:sp>
      <p:graphicFrame>
        <p:nvGraphicFramePr>
          <p:cNvPr id="5" name="Group 86">
            <a:extLst>
              <a:ext uri="{FF2B5EF4-FFF2-40B4-BE49-F238E27FC236}">
                <a16:creationId xmlns:a16="http://schemas.microsoft.com/office/drawing/2014/main" id="{88A2D601-564D-4D33-BA8C-AA7DB2722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223206"/>
              </p:ext>
            </p:extLst>
          </p:nvPr>
        </p:nvGraphicFramePr>
        <p:xfrm>
          <a:off x="250825" y="692150"/>
          <a:ext cx="8713788" cy="6082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Ország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Vállalati jellemzők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 vezető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testület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 részvétel mértéke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Képviselők választása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Ausztria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</a:t>
                      </a: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300 fős vállalat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felügyelő­tanács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egyharmad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az ÜT delegálja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Dánia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</a:t>
                      </a: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50 fős </a:t>
                      </a: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Rt és Kft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felügyelő­tanács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 fő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az összes dolgozó</a:t>
                      </a:r>
                      <a:r>
                        <a:rPr kumimoji="0" lang="hu-HU" altLang="hu-HU" sz="16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Hollandia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min. 100 fős vállalat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felügyelő­tanács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külsők, az ÜT és a tulaj. jelöl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Írország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állami vállalat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igazgató­tanács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egyharmad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SZ jelölés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Luxemburg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2550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348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1475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</a:t>
                      </a: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1000 fő v. 25 % áll.tu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felügyelő­tanács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egyharmad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az összes dolgozó</a:t>
                      </a:r>
                      <a:endParaRPr kumimoji="0" lang="hu-HU" altLang="hu-HU" sz="1600" b="0" i="0" u="none" strike="noStrike" cap="none" normalizeH="0" baseline="3000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Norvégia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</a:t>
                      </a: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50 fő</a:t>
                      </a:r>
                      <a:endParaRPr kumimoji="0" lang="hu-HU" altLang="hu-HU" sz="1600" u="none" strike="noStrike" cap="none" normalizeH="0" baseline="0">
                        <a:ln>
                          <a:noFill/>
                        </a:ln>
                        <a:effectLst/>
                        <a:sym typeface="Symbol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</a:t>
                      </a: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200 fő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igazgatóság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váll. gyűlés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egyharmad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(min. 2 fő)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az összes dolgozó </a:t>
                      </a:r>
                      <a:r>
                        <a:rPr kumimoji="0" lang="hu-HU" altLang="hu-HU" sz="16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6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NSZK (1951)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</a:t>
                      </a: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1000 fős </a:t>
                      </a: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Montan-Rt.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felügyelő­tanács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egyharmad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(min. 4 fő)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az összes dolgozó </a:t>
                      </a:r>
                      <a:r>
                        <a:rPr kumimoji="0" lang="hu-HU" altLang="hu-HU" sz="16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NSZK (1952)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</a:t>
                      </a: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500 fős</a:t>
                      </a:r>
                      <a:endParaRPr kumimoji="0" lang="hu-HU" altLang="hu-HU" sz="1600" u="none" strike="noStrike" cap="none" normalizeH="0" baseline="0">
                        <a:ln>
                          <a:noFill/>
                        </a:ln>
                        <a:effectLst/>
                        <a:sym typeface="Symbol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nem családi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felügyelő­tanács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 MV, 5 tul.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semleges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2550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348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1475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 főt a SZ., 2 főt az ÜT delegál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7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NSZK (1976)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</a:t>
                      </a: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2000 fős</a:t>
                      </a:r>
                      <a:endParaRPr kumimoji="0" lang="hu-HU" altLang="hu-HU" sz="1600" u="none" strike="noStrike" cap="none" normalizeH="0" baseline="0">
                        <a:ln>
                          <a:noFill/>
                        </a:ln>
                        <a:effectLst/>
                        <a:sym typeface="Symbol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Montan kiv.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felügyelő­tanács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 MV, 5 tul.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elnöki dupla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2550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348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1475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 főt a SZ., 1 főt vez. alk. jelöl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7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Svédország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min. 25 fős vállalat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igazgató­tanács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2550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348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1475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 fő + 2 fő tanácskozási 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az összes dolgozó </a:t>
                      </a:r>
                      <a:r>
                        <a:rPr kumimoji="0" lang="hu-HU" altLang="hu-HU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77">
            <a:extLst>
              <a:ext uri="{FF2B5EF4-FFF2-40B4-BE49-F238E27FC236}">
                <a16:creationId xmlns:a16="http://schemas.microsoft.com/office/drawing/2014/main" id="{5D098021-823D-44FC-A275-6A3BFE2BD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610746"/>
            <a:ext cx="5832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sz="1200" b="1" dirty="0">
                <a:latin typeface="Times New Roman" pitchFamily="18" charset="0"/>
              </a:rPr>
              <a:t>x feltéve, hogy ezt megelőzően a dolgozók többsége a részvétel mellett döntött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BF43481-149B-4E84-9426-26CB71B7C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8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866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567288-186C-40DB-B159-89EEF228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Az üzemi szintű részvétel Európában</a:t>
            </a:r>
            <a:r>
              <a:rPr lang="hu-HU" altLang="hu-HU" sz="2000" dirty="0">
                <a:latin typeface="Times New Roman" pitchFamily="18" charset="0"/>
              </a:rPr>
              <a:t> </a:t>
            </a:r>
            <a:endParaRPr lang="hu-HU" dirty="0"/>
          </a:p>
        </p:txBody>
      </p:sp>
      <p:graphicFrame>
        <p:nvGraphicFramePr>
          <p:cNvPr id="5" name="Group 127">
            <a:extLst>
              <a:ext uri="{FF2B5EF4-FFF2-40B4-BE49-F238E27FC236}">
                <a16:creationId xmlns:a16="http://schemas.microsoft.com/office/drawing/2014/main" id="{4F82C43C-EC32-455A-8660-BE111F1E0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811854"/>
              </p:ext>
            </p:extLst>
          </p:nvPr>
        </p:nvGraphicFramePr>
        <p:xfrm>
          <a:off x="250825" y="794341"/>
          <a:ext cx="8713788" cy="5514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6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Ország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Min. létsz.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Össze­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tétel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Tagok száma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Idő­tart (év)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Jelö</a:t>
                      </a: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­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lés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 vezetés részvétele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Németország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  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1-31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meghívásra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Olaszország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 (SZ)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kizárt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Franciaország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MV(SZt)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3-15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SZ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elnök az ig.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Hollandia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3-25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 SZ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minden 2-ik ül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Belgium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MV/VEZ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6-25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SZ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elnök az ig.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Luxemburg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MV/VEZ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6-16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elnök az ig.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Ausztria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1-35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meghívásra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Norvégia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MV(SZh)/VEZ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MV/VEZ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paritásos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Svédország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MV(SZh)/VEZ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paritásos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Dánia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MV(SZh)/VEZ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4-12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MV/VEZ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paritásos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Spanyolország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5-21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 SZ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meghívásra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Portugália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3-11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meghívásra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6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Görögország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3-7   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hu-HU" altLang="hu-HU" sz="1600" b="0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meghívásra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ext Box 125">
            <a:extLst>
              <a:ext uri="{FF2B5EF4-FFF2-40B4-BE49-F238E27FC236}">
                <a16:creationId xmlns:a16="http://schemas.microsoft.com/office/drawing/2014/main" id="{7E3D531C-5376-4A5E-809A-81D6D7D1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7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sz="1200" dirty="0">
                <a:latin typeface="Times New Roman" pitchFamily="18" charset="0"/>
              </a:rPr>
              <a:t>MV = munkavállalók, SZ = szakszervezet, </a:t>
            </a:r>
            <a:r>
              <a:rPr lang="hu-HU" altLang="hu-HU" sz="1200" dirty="0" err="1">
                <a:latin typeface="Times New Roman" pitchFamily="18" charset="0"/>
              </a:rPr>
              <a:t>SZt</a:t>
            </a:r>
            <a:r>
              <a:rPr lang="hu-HU" altLang="hu-HU" sz="1200" dirty="0">
                <a:latin typeface="Times New Roman" pitchFamily="18" charset="0"/>
              </a:rPr>
              <a:t> = SZ tanácskozási joggal, </a:t>
            </a:r>
            <a:r>
              <a:rPr lang="hu-HU" altLang="hu-HU" sz="1200" dirty="0" err="1">
                <a:latin typeface="Times New Roman" pitchFamily="18" charset="0"/>
              </a:rPr>
              <a:t>SZh</a:t>
            </a:r>
            <a:r>
              <a:rPr lang="hu-HU" altLang="hu-HU" sz="1200" dirty="0">
                <a:latin typeface="Times New Roman" pitchFamily="18" charset="0"/>
              </a:rPr>
              <a:t> = SZ </a:t>
            </a:r>
            <a:r>
              <a:rPr lang="hu-HU" altLang="hu-HU" sz="1200" dirty="0" err="1">
                <a:latin typeface="Times New Roman" pitchFamily="18" charset="0"/>
              </a:rPr>
              <a:t>bizalmik</a:t>
            </a:r>
            <a:r>
              <a:rPr lang="hu-HU" altLang="hu-HU" sz="1200" dirty="0">
                <a:latin typeface="Times New Roman" pitchFamily="18" charset="0"/>
              </a:rPr>
              <a:t> hivatalból, VEZ = vállalati vezetők 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2AFC3279-E009-4296-8BD0-D97E47ED9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9</a:t>
            </a:fld>
            <a:r>
              <a:rPr lang="hu-HU"/>
              <a:t>/20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0343447"/>
      </p:ext>
    </p:extLst>
  </p:cSld>
  <p:clrMapOvr>
    <a:masterClrMapping/>
  </p:clrMapOvr>
</p:sld>
</file>

<file path=ppt/theme/theme1.xml><?xml version="1.0" encoding="utf-8"?>
<a:theme xmlns:a="http://schemas.openxmlformats.org/drawingml/2006/main" name="KTK kari ppt sablon_2">
  <a:themeElements>
    <a:clrScheme name="KTK PPT">
      <a:dk1>
        <a:sysClr val="windowText" lastClr="000000"/>
      </a:dk1>
      <a:lt1>
        <a:sysClr val="window" lastClr="FFFFFF"/>
      </a:lt1>
      <a:dk2>
        <a:srgbClr val="1F497D"/>
      </a:dk2>
      <a:lt2>
        <a:srgbClr val="2E8FD6"/>
      </a:lt2>
      <a:accent1>
        <a:srgbClr val="2E8FD6"/>
      </a:accent1>
      <a:accent2>
        <a:srgbClr val="00ABD1"/>
      </a:accent2>
      <a:accent3>
        <a:srgbClr val="62C530"/>
      </a:accent3>
      <a:accent4>
        <a:srgbClr val="FF0000"/>
      </a:accent4>
      <a:accent5>
        <a:srgbClr val="4BACC6"/>
      </a:accent5>
      <a:accent6>
        <a:srgbClr val="C00000"/>
      </a:accent6>
      <a:hlink>
        <a:srgbClr val="1F497D"/>
      </a:hlink>
      <a:folHlink>
        <a:srgbClr val="1F497D"/>
      </a:folHlink>
    </a:clrScheme>
    <a:fontScheme name="Klasszikus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Pécsiközgáz_ ppt_hu</Template>
  <TotalTime>5917</TotalTime>
  <Words>2267</Words>
  <Application>Microsoft Office PowerPoint</Application>
  <PresentationFormat>Diavetítés a képernyőre (4:3 oldalarány)</PresentationFormat>
  <Paragraphs>389</Paragraphs>
  <Slides>21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8" baseType="lpstr">
      <vt:lpstr>Arial</vt:lpstr>
      <vt:lpstr>Futura Std Medium</vt:lpstr>
      <vt:lpstr>Symbol</vt:lpstr>
      <vt:lpstr>Times New Roman</vt:lpstr>
      <vt:lpstr>Trebuchet MS</vt:lpstr>
      <vt:lpstr>Verdana</vt:lpstr>
      <vt:lpstr>KTK kari ppt sablon_2</vt:lpstr>
      <vt:lpstr>A munkaügyi kapcsolatok rendszere – 6. Participáció </vt:lpstr>
      <vt:lpstr>PowerPoint-bemutató</vt:lpstr>
      <vt:lpstr>Vállalati-üzemi szintű részvétel</vt:lpstr>
      <vt:lpstr>PowerPoint-bemutató</vt:lpstr>
      <vt:lpstr>PowerPoint-bemutató</vt:lpstr>
      <vt:lpstr>A participáció európai modelljei I. </vt:lpstr>
      <vt:lpstr>A participáció európai modelljei II.</vt:lpstr>
      <vt:lpstr>A vállalati szintű részvétel Európában </vt:lpstr>
      <vt:lpstr>Az üzemi szintű részvétel Európában </vt:lpstr>
      <vt:lpstr>PowerPoint-bemutató</vt:lpstr>
      <vt:lpstr>A participáció hazai működése I. </vt:lpstr>
      <vt:lpstr>A participáció hazai működése II.</vt:lpstr>
      <vt:lpstr>PowerPoint-bemutató</vt:lpstr>
      <vt:lpstr>A részvétel képviseleti lehetősége</vt:lpstr>
      <vt:lpstr>Az ÜT létszáma</vt:lpstr>
      <vt:lpstr>Az üzemi tanács működése</vt:lpstr>
      <vt:lpstr>Az üzemi tanács feladata és jogköre</vt:lpstr>
      <vt:lpstr>A működést elősegítő jogok</vt:lpstr>
      <vt:lpstr>A participáció gyengült</vt:lpstr>
      <vt:lpstr>PowerPoint-bemutató</vt:lpstr>
      <vt:lpstr>Forrás, felkészülés</vt:lpstr>
    </vt:vector>
  </TitlesOfParts>
  <Company>PTE MARKETING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Felsőoktatási marketing</dc:title>
  <dc:creator>Kuráth Gabriella</dc:creator>
  <cp:lastModifiedBy>Norbert Sipos</cp:lastModifiedBy>
  <cp:revision>286</cp:revision>
  <dcterms:created xsi:type="dcterms:W3CDTF">2007-11-10T19:28:10Z</dcterms:created>
  <dcterms:modified xsi:type="dcterms:W3CDTF">2018-04-25T18:59:30Z</dcterms:modified>
</cp:coreProperties>
</file>