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1" r:id="rId1"/>
  </p:sldMasterIdLst>
  <p:notesMasterIdLst>
    <p:notesMasterId r:id="rId10"/>
  </p:notesMasterIdLst>
  <p:handoutMasterIdLst>
    <p:handoutMasterId r:id="rId11"/>
  </p:handoutMasterIdLst>
  <p:sldIdLst>
    <p:sldId id="413" r:id="rId2"/>
    <p:sldId id="502" r:id="rId3"/>
    <p:sldId id="503" r:id="rId4"/>
    <p:sldId id="504" r:id="rId5"/>
    <p:sldId id="505" r:id="rId6"/>
    <p:sldId id="518" r:id="rId7"/>
    <p:sldId id="519" r:id="rId8"/>
    <p:sldId id="457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Sötét stílus 1 – 1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4" autoAdjust="0"/>
  </p:normalViewPr>
  <p:slideViewPr>
    <p:cSldViewPr>
      <p:cViewPr varScale="1">
        <p:scale>
          <a:sx n="55" d="100"/>
          <a:sy n="55" d="100"/>
        </p:scale>
        <p:origin x="17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B866E78-E7BE-4652-8C51-92E380782E3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299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6115886-F099-4BF1-A807-1CE3E3AD26D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1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00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Jogvita, érdekvita. Mindkettő mögött alapvetően érdek van. De jogvitáról akkor beszélünk, ha jogi természetű a vita. Van valamilyen szabály, amely betartását valaki vitatja.  Lehet egy emberre vonatkozó, vagy</a:t>
            </a:r>
            <a:r>
              <a:rPr lang="hu-HU" baseline="0" dirty="0"/>
              <a:t> több embert (egy csoportot) érintő.</a:t>
            </a:r>
            <a:endParaRPr lang="hu-HU" dirty="0"/>
          </a:p>
          <a:p>
            <a:r>
              <a:rPr lang="hu-HU" dirty="0"/>
              <a:t>A jog mögött</a:t>
            </a:r>
            <a:r>
              <a:rPr lang="hu-HU" baseline="0" dirty="0"/>
              <a:t> van-e érdek. Alapvetően igen, mégpedig mindig. </a:t>
            </a:r>
          </a:p>
          <a:p>
            <a:r>
              <a:rPr lang="hu-HU" baseline="0" dirty="0"/>
              <a:t>Van-e egyéni érdekvita? Lehet érdekvita az egyes munkavállaló és a munkáltató között (pl. az egyéni érdek érvényesítéséről, az elismerésről, juttatásokról stb.) Ezek jelentős részében ugyanakkor nem lehet jogszabályra hivatkozni, mert a döntés a munkáltatónak a munkaviszony által meghatározott, egyedi jogköre, vagyis nem lehet jogvita tárgya. Az érdekek ütközése, a konfliktus ennek ellenére fennáll, amiben szükség esetén fel lehet használni a konfliktus-kezelő eljárásokat. </a:t>
            </a:r>
            <a:endParaRPr lang="en-US" dirty="0"/>
          </a:p>
          <a:p>
            <a:endParaRPr lang="hu-HU" dirty="0"/>
          </a:p>
          <a:p>
            <a:r>
              <a:rPr lang="hu-HU" baseline="0" dirty="0"/>
              <a:t>Munkaügyi jogvita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hu-HU" sz="1200" b="1" dirty="0"/>
              <a:t>A MV és a MA </a:t>
            </a:r>
            <a:r>
              <a:rPr lang="hu-HU" sz="1200" dirty="0"/>
              <a:t>a munkaviszonyból vagy az Mt-</a:t>
            </a:r>
            <a:r>
              <a:rPr lang="hu-HU" sz="1200" dirty="0" err="1"/>
              <a:t>ből</a:t>
            </a:r>
            <a:r>
              <a:rPr lang="hu-HU" sz="1200" dirty="0"/>
              <a:t> származó, </a:t>
            </a:r>
            <a:r>
              <a:rPr lang="hu-HU" sz="1200" b="1" dirty="0"/>
              <a:t>a SZ, az ÜT </a:t>
            </a:r>
            <a:r>
              <a:rPr lang="hu-HU" sz="1200" dirty="0"/>
              <a:t>az Mt-</a:t>
            </a:r>
            <a:r>
              <a:rPr lang="hu-HU" sz="1200" dirty="0" err="1"/>
              <a:t>ből</a:t>
            </a:r>
            <a:r>
              <a:rPr lang="hu-HU" sz="1200" dirty="0"/>
              <a:t>, kollektív szerződésből, vagy üzemi </a:t>
            </a:r>
            <a:r>
              <a:rPr lang="hu-HU" sz="1200" dirty="0" err="1"/>
              <a:t>megál-lapodásból</a:t>
            </a:r>
            <a:r>
              <a:rPr lang="hu-HU" sz="1200" dirty="0"/>
              <a:t> származó igényét </a:t>
            </a:r>
            <a:r>
              <a:rPr lang="hu-HU" sz="1200" b="1" dirty="0"/>
              <a:t>bíróság előtt </a:t>
            </a:r>
            <a:r>
              <a:rPr lang="hu-HU" sz="1200" dirty="0"/>
              <a:t>érvényesítheti.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hu-HU" sz="1200" dirty="0"/>
              <a:t>A MA </a:t>
            </a:r>
            <a:r>
              <a:rPr lang="hu-HU" sz="1200" b="1" dirty="0"/>
              <a:t>mérlegelési</a:t>
            </a:r>
            <a:r>
              <a:rPr lang="hu-HU" sz="1200" dirty="0"/>
              <a:t> jogkörében hozott döntésével szemben igény abban az esetben érvényesíthető, ha a MA a döntésének kialakítására irányadó szabályokat megsértette. </a:t>
            </a:r>
            <a:r>
              <a:rPr lang="hu-HU" sz="1000" dirty="0"/>
              <a:t>(285.§)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hu-HU" dirty="0"/>
              <a:t> </a:t>
            </a:r>
            <a:r>
              <a:rPr lang="hu-HU" sz="1200" dirty="0"/>
              <a:t>A munkáltató, az üzemi tanács vagy a szakszervezet a </a:t>
            </a:r>
            <a:r>
              <a:rPr lang="hu-HU" sz="1200" b="1" dirty="0"/>
              <a:t>tájékoztatásra vagy a konzultációra </a:t>
            </a:r>
            <a:r>
              <a:rPr lang="hu-HU" sz="1200" dirty="0"/>
              <a:t>vonatkozó szabály megszegése miatt öt napon belül bírósághoz fordulhat. A bíróság tizenöt napon belül, nemperes eljárásban határoz; öt napon belül fellebbezésnek van helye; a másodfokú bíróság tizenöt napon belül határoz. </a:t>
            </a:r>
            <a:r>
              <a:rPr lang="hu-HU" sz="1000" dirty="0"/>
              <a:t>(289. §)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hu-HU" sz="1200" dirty="0"/>
              <a:t>A </a:t>
            </a:r>
            <a:r>
              <a:rPr lang="hu-HU" sz="1200" b="1" dirty="0"/>
              <a:t>kollektív szerződésben </a:t>
            </a:r>
            <a:r>
              <a:rPr lang="hu-HU" sz="1200" dirty="0"/>
              <a:t>meghatározott jogcím alapján fennálló igény érvényesítésének eltérő szabályait a kollektív szerződés meghatározhatja.</a:t>
            </a:r>
            <a:r>
              <a:rPr lang="hu-HU" dirty="0"/>
              <a:t> </a:t>
            </a:r>
            <a:r>
              <a:rPr lang="hu-HU" sz="1000" dirty="0"/>
              <a:t>(290. §)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Kollektív munkaügyi vita (érdekvita)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hu-HU" sz="1200" dirty="0"/>
              <a:t>A MA és az ÜT/SZ a közöttük felmerült viták feloldására </a:t>
            </a:r>
            <a:r>
              <a:rPr lang="hu-HU" sz="1200" b="1" dirty="0"/>
              <a:t>egyeztető bizottságot</a:t>
            </a:r>
            <a:r>
              <a:rPr lang="hu-HU" sz="1200" dirty="0"/>
              <a:t> alakíthat. ÜM vagy KSZ: lehet </a:t>
            </a:r>
            <a:r>
              <a:rPr lang="hu-HU" sz="1200" b="1" dirty="0"/>
              <a:t>állandó bizottság is </a:t>
            </a:r>
            <a:r>
              <a:rPr lang="hu-HU" sz="1200" dirty="0"/>
              <a:t>(az MA és az ÜT vagy SZ által azonos számban delegált tag és független elnök). Az elnök köteles a tagokkal folyamatosan konzultálni, a tagok álláspontját, az egyeztetés eredményét írásban összefoglalni. Az eljárás indokolt költségei a munkáltatót terhelik. </a:t>
            </a:r>
            <a:r>
              <a:rPr lang="hu-HU" sz="1000" dirty="0"/>
              <a:t>(291-292. §)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hu-HU" sz="1200" dirty="0"/>
              <a:t>A MA és az ÜT vagy a SZ előzetesen írásban megállapodhatnak, hogy </a:t>
            </a:r>
            <a:r>
              <a:rPr lang="hu-HU" sz="1200" b="1" dirty="0"/>
              <a:t>a bizottság döntésének magukat alávetik</a:t>
            </a:r>
            <a:r>
              <a:rPr lang="hu-HU" sz="1200" dirty="0"/>
              <a:t>. Szavazat-egyenlőség esetén az elnök szavazata dönt.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hu-HU" sz="1200" dirty="0"/>
              <a:t> Az ÜT választásával és működésével kapcsolatos indokolt költségek </a:t>
            </a:r>
            <a:r>
              <a:rPr lang="hu-HU" sz="1200" dirty="0" err="1"/>
              <a:t>MA-i</a:t>
            </a:r>
            <a:r>
              <a:rPr lang="hu-HU" sz="1200" dirty="0"/>
              <a:t> viselésével és az ÜT </a:t>
            </a:r>
            <a:r>
              <a:rPr lang="hu-HU" sz="1200" dirty="0" err="1"/>
              <a:t>együttdöntési</a:t>
            </a:r>
            <a:r>
              <a:rPr lang="hu-HU" sz="1200" dirty="0"/>
              <a:t> jogkörével kapcsolatban felmerült vitában </a:t>
            </a:r>
            <a:r>
              <a:rPr lang="hu-HU" sz="1200" b="1" dirty="0"/>
              <a:t>döntőbíró</a:t>
            </a:r>
            <a:r>
              <a:rPr lang="hu-HU" sz="1200" dirty="0"/>
              <a:t> dönt. A felek megállapodásának hiányában a döntőbírót a felek jelöltjei közül sorsolással kell kiválasztani.</a:t>
            </a:r>
            <a:r>
              <a:rPr lang="hu-HU" sz="1000" dirty="0"/>
              <a:t>(293. §)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00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2925" indent="-542925" eaLnBrk="1" hangingPunct="1">
              <a:lnSpc>
                <a:spcPct val="90000"/>
              </a:lnSpc>
              <a:buFontTx/>
              <a:buNone/>
            </a:pPr>
            <a:r>
              <a:rPr lang="hu-HU" altLang="hu-HU" sz="2800" dirty="0"/>
              <a:t>Az egyeztetés módjáról a felek szabadon állapodnak meg</a:t>
            </a:r>
          </a:p>
          <a:p>
            <a:pPr marL="542925" indent="-542925" eaLnBrk="1" hangingPunct="1">
              <a:lnSpc>
                <a:spcPct val="90000"/>
              </a:lnSpc>
              <a:buFont typeface="Symbol" pitchFamily="18" charset="2"/>
              <a:buChar char="Þ"/>
            </a:pPr>
            <a:r>
              <a:rPr lang="hu-HU" altLang="hu-HU" sz="2800" b="1" dirty="0"/>
              <a:t>eseti vagy állandó egyeztető bizottság </a:t>
            </a:r>
            <a:r>
              <a:rPr lang="hu-HU" altLang="hu-HU" sz="2800" dirty="0"/>
              <a:t>(azonos létszámú két oldal + független elnök, aki konzultál, egyeztet, az eredményt rögzíti)</a:t>
            </a:r>
          </a:p>
          <a:p>
            <a:pPr marL="542925" indent="-542925" eaLnBrk="1" hangingPunct="1">
              <a:lnSpc>
                <a:spcPct val="90000"/>
              </a:lnSpc>
              <a:buFont typeface="Symbol" pitchFamily="18" charset="2"/>
              <a:buChar char="Þ"/>
            </a:pPr>
            <a:r>
              <a:rPr lang="hu-HU" altLang="hu-HU" sz="2800" b="1" dirty="0"/>
              <a:t>békéltetés </a:t>
            </a:r>
            <a:r>
              <a:rPr lang="hu-HU" altLang="hu-HU" sz="2800" dirty="0"/>
              <a:t>(cél: a folyamat)</a:t>
            </a:r>
          </a:p>
          <a:p>
            <a:pPr marL="542925" indent="-542925" eaLnBrk="1" hangingPunct="1">
              <a:lnSpc>
                <a:spcPct val="90000"/>
              </a:lnSpc>
              <a:buFont typeface="Symbol" pitchFamily="18" charset="2"/>
              <a:buChar char="Þ"/>
            </a:pPr>
            <a:r>
              <a:rPr lang="hu-HU" altLang="hu-HU" sz="2800" b="1" dirty="0"/>
              <a:t>közvetítés </a:t>
            </a:r>
            <a:r>
              <a:rPr lang="hu-HU" altLang="hu-HU" sz="2800" dirty="0"/>
              <a:t>(cél: az eredmény)</a:t>
            </a:r>
          </a:p>
          <a:p>
            <a:pPr marL="542925" indent="-542925" eaLnBrk="1" hangingPunct="1">
              <a:lnSpc>
                <a:spcPct val="90000"/>
              </a:lnSpc>
              <a:buFont typeface="Symbol" pitchFamily="18" charset="2"/>
              <a:buChar char="Þ"/>
            </a:pPr>
            <a:r>
              <a:rPr lang="hu-HU" altLang="hu-HU" sz="2800" b="1" dirty="0"/>
              <a:t>döntőbizottság</a:t>
            </a:r>
            <a:r>
              <a:rPr lang="hu-HU" altLang="hu-HU" sz="2800" dirty="0"/>
              <a:t> (cél: a döntés)</a:t>
            </a:r>
          </a:p>
          <a:p>
            <a:pPr marL="542925" indent="-542925" eaLnBrk="1" hangingPunct="1">
              <a:lnSpc>
                <a:spcPct val="90000"/>
              </a:lnSpc>
              <a:buFontTx/>
              <a:buNone/>
            </a:pPr>
            <a:r>
              <a:rPr lang="hu-HU" altLang="hu-HU" sz="2800" b="1" dirty="0">
                <a:sym typeface="Symbol" pitchFamily="18" charset="2"/>
              </a:rPr>
              <a:t></a:t>
            </a:r>
            <a:r>
              <a:rPr lang="hu-HU" altLang="hu-HU" sz="2800" b="1" dirty="0"/>
              <a:t>  döntőbíráskodás </a:t>
            </a:r>
            <a:r>
              <a:rPr lang="hu-HU" altLang="hu-HU" sz="2800" dirty="0"/>
              <a:t>(a felek megállapodása alapján, vagy a felek jelöltjei közül sorsolással választják)</a:t>
            </a:r>
            <a:endParaRPr lang="hu-HU" altLang="hu-HU" sz="2800" b="1" dirty="0"/>
          </a:p>
          <a:p>
            <a:pPr marL="1008063" lvl="1" eaLnBrk="1" hangingPunct="1">
              <a:lnSpc>
                <a:spcPct val="90000"/>
              </a:lnSpc>
            </a:pPr>
            <a:r>
              <a:rPr lang="hu-HU" altLang="hu-HU" sz="2800" dirty="0"/>
              <a:t>az ÜT választásával és működésével kapcsolatos indokolt költségek, amelyek a MA-t terhelik</a:t>
            </a:r>
          </a:p>
          <a:p>
            <a:pPr marL="1008063" lvl="1" eaLnBrk="1" hangingPunct="1">
              <a:lnSpc>
                <a:spcPct val="90000"/>
              </a:lnSpc>
            </a:pPr>
            <a:r>
              <a:rPr lang="hu-HU" altLang="hu-HU" sz="2800" dirty="0"/>
              <a:t>az ÜT </a:t>
            </a:r>
            <a:r>
              <a:rPr lang="hu-HU" altLang="hu-HU" sz="2800" dirty="0" err="1"/>
              <a:t>együttdöntési</a:t>
            </a:r>
            <a:r>
              <a:rPr lang="hu-HU" altLang="hu-HU" sz="2800" dirty="0"/>
              <a:t> jogába tartozó kérdés</a:t>
            </a:r>
          </a:p>
          <a:p>
            <a:endParaRPr lang="hu-HU" dirty="0"/>
          </a:p>
          <a:p>
            <a:r>
              <a:rPr lang="hu-HU" dirty="0"/>
              <a:t>A négy rendszernél nincs jogi</a:t>
            </a:r>
            <a:r>
              <a:rPr lang="hu-HU" baseline="0" dirty="0"/>
              <a:t> kérdés, visszadobja rögtön a bíróság, ezért kell másik módszer. </a:t>
            </a:r>
          </a:p>
          <a:p>
            <a:r>
              <a:rPr lang="hu-HU" baseline="0" dirty="0"/>
              <a:t>A döntőbíráskodásnál elfogadják, bármi lesz a végeredmény. A többinél nem. </a:t>
            </a:r>
          </a:p>
          <a:p>
            <a:r>
              <a:rPr lang="hu-HU" baseline="0" dirty="0"/>
              <a:t>A békéltető igyekszik feltárni a békétlenség okát. Mi az, amit sérelmez az egyik és a másik fél, mi vezetett el a konfliktushoz, a tárgyalások megszakadásához, miért és hogyan lehetne/kellene ezen felülemelkedni és folytatni a tárgyalást. Tehát a folyamatra koncentrál, hogy folytatódjon a tárgyalás. Ezzel véget ér a feladata, nem kötelező részt venni a tárgyalásokban továbbiakban. Nem kell szakmailag topon lenni, fontos, hogy ismerje az embereket, értsen hozzájuk, tudja, hogyan működik a csoportos viselkedés, valamint nem árt, ha elismert szakember, hogy legyen tekintélye. </a:t>
            </a:r>
          </a:p>
          <a:p>
            <a:r>
              <a:rPr lang="hu-HU" baseline="0" dirty="0"/>
              <a:t>A közvetítésnél vizionálja magában, mi az a pont, amelyik mindkét félnek megfelelő lehet, tisztázza, mi az ajánlat, miért szakadt meg a tárgyalás. Igyekszik rájönni a szakmai tartalomra, miért szakadt meg emiatt a tárgyalás, reális-e a követelés, figyelembe vesz-e külső tényezőket, a másik fél igényeit. Fokozatosan közelíti a két oldal álláspontját. Nem érdekli a felek lelki világa. Fő, hogy legyen megállapodás, akkor hívja össze újra a „plenáris” ülést, ha sikerült megtalálni a közös pontot, és remélhető, hogy a felek azt majd aláírják. A közvetítő soha nem dönt, rávezeti a feleket, hogy úgy döntsenek, ami lehetővé teszi a megállapodást. Ki a jó közvetítőt? Értsen valamelyest a szakmához. Látja az egyes oldalak előnyét, hátrányát. Jó elemzőnek kell lennie, fel kell tudni tárni a feszültségpontokat (azt is, amelyet nem tudnak a felek.) </a:t>
            </a:r>
          </a:p>
          <a:p>
            <a:r>
              <a:rPr lang="hu-HU" baseline="0" dirty="0"/>
              <a:t>A döntőbizottságnál mindenképpen dönteni kell, paritásos elven kijelölnek egy-két tagot egy független elnökkel, és ennek a bizottságnak adják át a döntés jogát, amely döntést a felek eleve elfogadnak.</a:t>
            </a:r>
          </a:p>
          <a:p>
            <a:r>
              <a:rPr lang="hu-HU" baseline="0" dirty="0"/>
              <a:t>A döntőbíró olyan mint a bíróság, mindkét fél aláírja előzetesen, hogy magára nézve kötelezőként ismerik el a döntését. Nem kell betartani a bíróság eljárási szabályait, de a döntőbíró is meghallgathatja a felek véleményét, ennek alapján mindenképpen születik döntés, feloldódik a vita. Potenciális hátránya, hogy az a fél, amelyik úgy érzi, hogy nem tud nyerni, ezzel a döntőbíróra hárítja át a felelősséget. </a:t>
            </a:r>
          </a:p>
          <a:p>
            <a:endParaRPr lang="hu-HU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/>
              <a:t>Korábban rendelkezésre állt a Munkaügyi Közvetítői és Döntőbírói Szolgálat ennek helyét a </a:t>
            </a:r>
            <a:r>
              <a:rPr lang="hu-HU" b="1" dirty="0"/>
              <a:t>Munkaügyi Tanácsadó és Vitarendező Szolgálat </a:t>
            </a:r>
            <a:r>
              <a:rPr lang="hu-HU" b="0" dirty="0"/>
              <a:t>vette át</a:t>
            </a:r>
            <a:r>
              <a:rPr lang="hu-HU" b="1" dirty="0"/>
              <a:t>. </a:t>
            </a:r>
            <a:r>
              <a:rPr lang="hu-HU" b="0" dirty="0"/>
              <a:t>A Szolgálat eljárása a felek részére – legfeljebb 8 tárgyalási napra – díjmentes. http://jogpontok.hu/download/vitarendezes__kodex.pdf</a:t>
            </a:r>
          </a:p>
          <a:p>
            <a:endParaRPr lang="hu-HU" baseline="0" dirty="0"/>
          </a:p>
          <a:p>
            <a:endParaRPr lang="hu-HU" baseline="0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70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940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115886-F099-4BF1-A807-1CE3E3AD26D1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71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773349" y="2099952"/>
            <a:ext cx="6250021" cy="72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>
              <a:defRPr sz="5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/>
              <a:t>CÍM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410513" y="2981528"/>
            <a:ext cx="5603132" cy="3356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Előadó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85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cím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0" y="2908570"/>
            <a:ext cx="7772400" cy="701675"/>
          </a:xfrm>
          <a:prstGeom prst="rect">
            <a:avLst/>
          </a:prstGeom>
        </p:spPr>
        <p:txBody>
          <a:bodyPr tIns="0" rIns="0"/>
          <a:lstStyle>
            <a:lvl1pPr algn="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759740"/>
            <a:ext cx="640080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82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260665"/>
            <a:ext cx="8507288" cy="38952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980736"/>
            <a:ext cx="8507288" cy="5256573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4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  <p:sp>
        <p:nvSpPr>
          <p:cNvPr id="5" name="Dia számának helye 5">
            <a:extLst>
              <a:ext uri="{FF2B5EF4-FFF2-40B4-BE49-F238E27FC236}">
                <a16:creationId xmlns:a16="http://schemas.microsoft.com/office/drawing/2014/main" id="{E0422FC8-637E-47FB-836A-20B4E7362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3463" y="652152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20C33D-EA57-4869-B900-AF436949CCB6}" type="slidenum">
              <a:rPr lang="hu-HU" smtClean="0"/>
              <a:pPr/>
              <a:t>‹#›</a:t>
            </a:fld>
            <a:r>
              <a:rPr lang="hu-HU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50356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y objektu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199" y="1177047"/>
            <a:ext cx="8229601" cy="470818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Üres alap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9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rtalomrész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0"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MINTASZÖVEG CÍM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cxnSp>
        <p:nvCxnSpPr>
          <p:cNvPr id="9" name="Egyenes összekötő 8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2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335604"/>
          </a:xfrm>
          <a:prstGeom prst="rect">
            <a:avLst/>
          </a:prstGeom>
        </p:spPr>
        <p:txBody>
          <a:bodyPr lIns="0"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136204"/>
            <a:ext cx="54864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/>
              <a:t>"</a:t>
            </a:r>
            <a:r>
              <a:rPr lang="hu-HU" sz="1800" dirty="0" err="1"/>
              <a:t>Lorem</a:t>
            </a:r>
            <a:r>
              <a:rPr lang="hu-HU" sz="1800" dirty="0"/>
              <a:t> </a:t>
            </a:r>
            <a:r>
              <a:rPr lang="hu-HU" sz="1800" dirty="0" err="1"/>
              <a:t>ipsum</a:t>
            </a:r>
            <a:r>
              <a:rPr lang="hu-HU" sz="1800" dirty="0"/>
              <a:t> </a:t>
            </a:r>
            <a:r>
              <a:rPr lang="hu-HU" sz="1800" dirty="0" err="1"/>
              <a:t>dolor</a:t>
            </a:r>
            <a:r>
              <a:rPr lang="hu-HU" sz="1800" dirty="0"/>
              <a:t> </a:t>
            </a:r>
            <a:r>
              <a:rPr lang="hu-HU" sz="1800" dirty="0" err="1"/>
              <a:t>sit</a:t>
            </a:r>
            <a:r>
              <a:rPr lang="hu-HU" sz="1800" dirty="0"/>
              <a:t> </a:t>
            </a:r>
            <a:r>
              <a:rPr lang="hu-HU" sz="1800" dirty="0" err="1"/>
              <a:t>amet</a:t>
            </a:r>
            <a:r>
              <a:rPr lang="hu-HU" sz="1800" dirty="0"/>
              <a:t>, </a:t>
            </a:r>
            <a:r>
              <a:rPr lang="hu-HU" sz="1800" dirty="0" err="1"/>
              <a:t>consectetur</a:t>
            </a:r>
            <a:r>
              <a:rPr lang="hu-HU" sz="1800" dirty="0"/>
              <a:t> </a:t>
            </a:r>
            <a:r>
              <a:rPr lang="hu-HU" sz="1800" dirty="0" err="1"/>
              <a:t>adipiscing</a:t>
            </a:r>
            <a:r>
              <a:rPr lang="hu-HU" sz="1800" dirty="0"/>
              <a:t> elit, </a:t>
            </a:r>
            <a:r>
              <a:rPr lang="hu-HU" sz="1800" dirty="0" err="1"/>
              <a:t>sed</a:t>
            </a:r>
            <a:r>
              <a:rPr lang="hu-HU" sz="1800" dirty="0"/>
              <a:t> </a:t>
            </a:r>
            <a:r>
              <a:rPr lang="hu-HU" sz="1800" dirty="0" err="1"/>
              <a:t>do</a:t>
            </a:r>
            <a:r>
              <a:rPr lang="hu-HU" sz="1800" dirty="0"/>
              <a:t> </a:t>
            </a:r>
            <a:r>
              <a:rPr lang="hu-HU" sz="1800" dirty="0" err="1"/>
              <a:t>eiusmod</a:t>
            </a:r>
            <a:r>
              <a:rPr lang="hu-HU" sz="1800" dirty="0"/>
              <a:t> </a:t>
            </a:r>
            <a:r>
              <a:rPr lang="hu-HU" sz="1800" dirty="0" err="1"/>
              <a:t>tempor</a:t>
            </a:r>
            <a:r>
              <a:rPr lang="hu-HU" sz="1800" dirty="0"/>
              <a:t> </a:t>
            </a:r>
            <a:r>
              <a:rPr lang="hu-HU" sz="1800" dirty="0" err="1"/>
              <a:t>incididunt</a:t>
            </a:r>
            <a:r>
              <a:rPr lang="hu-HU" sz="1800" dirty="0"/>
              <a:t> </a:t>
            </a:r>
            <a:r>
              <a:rPr lang="hu-HU" sz="1800" dirty="0" err="1"/>
              <a:t>ut</a:t>
            </a:r>
            <a:r>
              <a:rPr lang="hu-HU" sz="1800" dirty="0"/>
              <a:t> </a:t>
            </a:r>
            <a:r>
              <a:rPr lang="hu-HU" sz="1800" dirty="0" err="1"/>
              <a:t>labore</a:t>
            </a:r>
            <a:r>
              <a:rPr lang="hu-HU" sz="1800" dirty="0"/>
              <a:t> et </a:t>
            </a:r>
            <a:r>
              <a:rPr lang="hu-HU" sz="1800" dirty="0" err="1"/>
              <a:t>dolore</a:t>
            </a:r>
            <a:r>
              <a:rPr lang="hu-HU" sz="1800" dirty="0"/>
              <a:t> </a:t>
            </a:r>
            <a:r>
              <a:rPr lang="hu-HU" sz="1800" dirty="0" err="1"/>
              <a:t>magna</a:t>
            </a:r>
            <a:r>
              <a:rPr lang="hu-HU" sz="1800" dirty="0"/>
              <a:t> </a:t>
            </a:r>
            <a:r>
              <a:rPr lang="hu-HU" sz="1800" dirty="0" err="1"/>
              <a:t>aliqua</a:t>
            </a:r>
            <a:r>
              <a:rPr lang="hu-HU" sz="1800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721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fejező di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04472" y="2812203"/>
            <a:ext cx="6624000" cy="61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4000" b="1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sz="3600" b="1" dirty="0">
                <a:solidFill>
                  <a:schemeClr val="bg2"/>
                </a:solidFill>
                <a:latin typeface="Futura Std Medium" pitchFamily="34" charset="0"/>
              </a:rPr>
              <a:t>Köszönöm a figyelmüket!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681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2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ím 1"/>
          <p:cNvSpPr>
            <a:spLocks noGrp="1"/>
          </p:cNvSpPr>
          <p:nvPr>
            <p:ph type="ctrTitle"/>
          </p:nvPr>
        </p:nvSpPr>
        <p:spPr bwMode="auto">
          <a:xfrm>
            <a:off x="395536" y="2327200"/>
            <a:ext cx="8512175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hu-HU" sz="4000" dirty="0"/>
              <a:t>A munkaügyi kapcsolatok rendszere – 7. A munkaügyi konfliktusok </a:t>
            </a:r>
            <a:br>
              <a:rPr lang="hu-HU" sz="4000" dirty="0"/>
            </a:br>
            <a:r>
              <a:rPr lang="hu-HU" sz="4000" dirty="0"/>
              <a:t>feloldása</a:t>
            </a:r>
            <a:br>
              <a:rPr lang="hu-HU" sz="4000" dirty="0"/>
            </a:br>
            <a:endParaRPr lang="hu-HU" sz="5400" cap="none" dirty="0"/>
          </a:p>
        </p:txBody>
      </p:sp>
      <p:sp>
        <p:nvSpPr>
          <p:cNvPr id="15362" name="Alcím 2"/>
          <p:cNvSpPr>
            <a:spLocks noGrp="1"/>
          </p:cNvSpPr>
          <p:nvPr>
            <p:ph type="subTitle" idx="1"/>
          </p:nvPr>
        </p:nvSpPr>
        <p:spPr>
          <a:xfrm>
            <a:off x="474663" y="6134472"/>
            <a:ext cx="8669337" cy="723528"/>
          </a:xfrm>
        </p:spPr>
        <p:txBody>
          <a:bodyPr/>
          <a:lstStyle/>
          <a:p>
            <a:pPr algn="r"/>
            <a:r>
              <a:rPr lang="hu-HU" sz="2000" b="0" dirty="0">
                <a:solidFill>
                  <a:schemeClr val="accent2">
                    <a:lumMod val="50000"/>
                  </a:schemeClr>
                </a:solidFill>
              </a:rPr>
              <a:t>László Gyula, Sipos Norbert</a:t>
            </a:r>
          </a:p>
          <a:p>
            <a:pPr algn="r" eaLnBrk="1" hangingPunct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44712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D5163-81AD-4393-91C7-34C91EE3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Konfliktusok feloldása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FEE57B-9BAC-46C7-A318-F519286D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96975"/>
            <a:ext cx="2374900" cy="4524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1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hu-HU" altLang="hu-HU" sz="2400" b="1">
                <a:solidFill>
                  <a:schemeClr val="bg1"/>
                </a:solidFill>
                <a:latin typeface="Times New Roman" pitchFamily="18" charset="0"/>
              </a:rPr>
              <a:t>Előkészítés</a:t>
            </a:r>
            <a:endParaRPr lang="hu-HU" alt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F280D2-1AD9-4BCA-8258-D41B0688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060575"/>
            <a:ext cx="2362200" cy="452438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1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hu-HU" altLang="hu-HU" sz="2400" b="1">
                <a:solidFill>
                  <a:schemeClr val="bg1"/>
                </a:solidFill>
                <a:latin typeface="Times New Roman" pitchFamily="18" charset="0"/>
              </a:rPr>
              <a:t>Tárgyalás</a:t>
            </a:r>
            <a:endParaRPr lang="hu-HU" alt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01CD776-2343-43A9-9C91-FB125F13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941888"/>
            <a:ext cx="2160587" cy="452437"/>
          </a:xfrm>
          <a:prstGeom prst="rect">
            <a:avLst/>
          </a:prstGeom>
          <a:solidFill>
            <a:schemeClr val="accent1"/>
          </a:solidFill>
          <a:ln w="57150">
            <a:solidFill>
              <a:srgbClr val="0001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hu-HU" altLang="hu-HU" sz="2400" b="1">
                <a:solidFill>
                  <a:schemeClr val="bg1"/>
                </a:solidFill>
                <a:latin typeface="Times New Roman" pitchFamily="18" charset="0"/>
              </a:rPr>
              <a:t>Megállapodás</a:t>
            </a:r>
            <a:endParaRPr lang="hu-HU" alt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73109799-222D-4B36-86F9-5327A5E4D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1628775"/>
            <a:ext cx="0" cy="420688"/>
          </a:xfrm>
          <a:prstGeom prst="line">
            <a:avLst/>
          </a:prstGeom>
          <a:noFill/>
          <a:ln w="38100">
            <a:solidFill>
              <a:srgbClr val="000168"/>
            </a:solidFill>
            <a:round/>
            <a:headEnd type="non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578491B1-5368-4C1A-8848-6EE22F26C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565400"/>
            <a:ext cx="0" cy="2376488"/>
          </a:xfrm>
          <a:prstGeom prst="line">
            <a:avLst/>
          </a:prstGeom>
          <a:noFill/>
          <a:ln w="57150">
            <a:solidFill>
              <a:srgbClr val="FF0066"/>
            </a:solidFill>
            <a:prstDash val="sysDot"/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E191B5E-64D3-4B04-8D20-7A786A63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781300"/>
            <a:ext cx="2952750" cy="72231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1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hu-HU" altLang="hu-HU" sz="2400" b="1">
                <a:solidFill>
                  <a:schemeClr val="bg1"/>
                </a:solidFill>
                <a:latin typeface="Times New Roman" pitchFamily="18" charset="0"/>
              </a:rPr>
              <a:t>Egy harmadik fél bevonása</a:t>
            </a:r>
            <a:endParaRPr lang="hu-HU" alt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F1E43F66-132C-430A-B9E9-736DE0866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565400"/>
            <a:ext cx="1223962" cy="576263"/>
          </a:xfrm>
          <a:prstGeom prst="line">
            <a:avLst/>
          </a:prstGeom>
          <a:noFill/>
          <a:ln w="57150">
            <a:solidFill>
              <a:srgbClr val="000168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49485A3-0CA7-4D2B-8E01-A93D719C19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3284538"/>
            <a:ext cx="1079500" cy="1657350"/>
          </a:xfrm>
          <a:prstGeom prst="line">
            <a:avLst/>
          </a:prstGeom>
          <a:noFill/>
          <a:ln w="57150">
            <a:solidFill>
              <a:srgbClr val="000168"/>
            </a:solidFill>
            <a:prstDash val="sysDot"/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495A6E-7C15-4DA5-8150-23585A4E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789363"/>
            <a:ext cx="2952750" cy="7207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16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hangingPunct="1"/>
            <a:r>
              <a:rPr lang="hu-HU" altLang="hu-HU" sz="2400" b="1">
                <a:solidFill>
                  <a:schemeClr val="bg1"/>
                </a:solidFill>
                <a:latin typeface="Times New Roman" pitchFamily="18" charset="0"/>
              </a:rPr>
              <a:t>Nyomás-gyakorlás, károkozás</a:t>
            </a:r>
            <a:endParaRPr lang="hu-HU" altLang="hu-HU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CEDA3AD5-A503-4F82-9BBE-7F1C4006F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565400"/>
            <a:ext cx="1223962" cy="1511300"/>
          </a:xfrm>
          <a:prstGeom prst="line">
            <a:avLst/>
          </a:prstGeom>
          <a:noFill/>
          <a:ln w="57150">
            <a:solidFill>
              <a:srgbClr val="000168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2BFA9B6-9C32-4318-B9B7-5A35BA2CE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4221163"/>
            <a:ext cx="863600" cy="720725"/>
          </a:xfrm>
          <a:prstGeom prst="line">
            <a:avLst/>
          </a:prstGeom>
          <a:noFill/>
          <a:ln w="57150">
            <a:solidFill>
              <a:srgbClr val="000168"/>
            </a:solidFill>
            <a:prstDash val="sysDot"/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ADB08F81-5E3E-4E59-8FB3-6525B652E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500438"/>
            <a:ext cx="0" cy="288925"/>
          </a:xfrm>
          <a:prstGeom prst="line">
            <a:avLst/>
          </a:prstGeom>
          <a:noFill/>
          <a:ln w="57150">
            <a:solidFill>
              <a:srgbClr val="00016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EC06739-49CA-4BF7-A330-05AE0201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800" b="1">
                <a:latin typeface="Times New Roman" pitchFamily="18" charset="0"/>
              </a:rPr>
              <a:t>Tárgyalás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44144908-74E8-4189-8483-3BB69EBAB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49" y="2636838"/>
            <a:ext cx="20161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800" b="1" dirty="0">
                <a:latin typeface="Times New Roman" pitchFamily="18" charset="0"/>
              </a:rPr>
              <a:t>Konfliktus/vita-kezelés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93CF62ED-805E-4729-AB14-4C153750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608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hu-HU" altLang="hu-HU" sz="2800" b="1" dirty="0">
                <a:latin typeface="Times New Roman" pitchFamily="18" charset="0"/>
              </a:rPr>
              <a:t>Munkaharc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0EBFD1-4038-467D-8478-B1E67C5D5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2</a:t>
            </a:fld>
            <a:r>
              <a:rPr lang="hu-HU"/>
              <a:t>/8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9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2ADFC6-7BED-4CD2-9CFC-C226565E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munkaügyi viták (konfliktusok) típusai</a:t>
            </a:r>
            <a:r>
              <a:rPr lang="hu-HU" altLang="hu-HU" sz="2000" dirty="0"/>
              <a:t> </a:t>
            </a:r>
            <a:endParaRPr lang="hu-HU" sz="3200" dirty="0"/>
          </a:p>
        </p:txBody>
      </p:sp>
      <p:graphicFrame>
        <p:nvGraphicFramePr>
          <p:cNvPr id="5" name="Group 21">
            <a:extLst>
              <a:ext uri="{FF2B5EF4-FFF2-40B4-BE49-F238E27FC236}">
                <a16:creationId xmlns:a16="http://schemas.microsoft.com/office/drawing/2014/main" id="{FC2A6A1C-5CB8-44E6-A43B-2C79552F1B33}"/>
              </a:ext>
            </a:extLst>
          </p:cNvPr>
          <p:cNvGraphicFramePr>
            <a:graphicFrameLocks/>
          </p:cNvGraphicFramePr>
          <p:nvPr/>
        </p:nvGraphicFramePr>
        <p:xfrm>
          <a:off x="565150" y="1300163"/>
          <a:ext cx="8240713" cy="3568701"/>
        </p:xfrm>
        <a:graphic>
          <a:graphicData uri="http://schemas.openxmlformats.org/drawingml/2006/table">
            <a:tbl>
              <a:tblPr/>
              <a:tblGrid>
                <a:gridCol w="24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Jogvita</a:t>
                      </a: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Érdekvita</a:t>
                      </a: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Egyéni</a:t>
                      </a: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X</a:t>
                      </a: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(?)</a:t>
                      </a: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Kollektív</a:t>
                      </a: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X</a:t>
                      </a:r>
                      <a:endParaRPr kumimoji="0" lang="hu-HU" altLang="hu-HU" sz="3200" b="1" i="0" u="none" strike="noStrike" cap="none" normalizeH="0" baseline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299"/>
                          </a:solidFill>
                          <a:latin typeface="Trebuchet MS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4299"/>
                          </a:solidFill>
                          <a:effectLst/>
                          <a:latin typeface="Trebuchet MS" pitchFamily="34" charset="0"/>
                          <a:cs typeface="Times New Roman" pitchFamily="18" charset="0"/>
                        </a:rPr>
                        <a:t>X</a:t>
                      </a:r>
                      <a:endParaRPr kumimoji="0" lang="hu-HU" altLang="hu-HU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4299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A0836A-C37C-4C85-BA0B-C2A367C9D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3</a:t>
            </a:fld>
            <a:r>
              <a:rPr lang="hu-HU"/>
              <a:t>/8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15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16A6C-E2BD-4CCB-96C9-DF7EF74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jogviták feloldása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EC7835-B4B7-40D4-A161-A5BDE4779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42925" indent="-542925"/>
            <a:r>
              <a:rPr lang="hu-HU" altLang="hu-HU" sz="3600" b="1" dirty="0"/>
              <a:t>belső </a:t>
            </a:r>
            <a:r>
              <a:rPr lang="hu-HU" altLang="hu-HU" sz="3600" b="1"/>
              <a:t>panasz/egyeztető eljárás</a:t>
            </a:r>
            <a:endParaRPr lang="hu-HU" altLang="hu-HU" sz="3600" b="1" dirty="0"/>
          </a:p>
          <a:p>
            <a:pPr marL="542925" indent="-542925"/>
            <a:endParaRPr lang="hu-HU" altLang="hu-HU" sz="3600" b="1" dirty="0"/>
          </a:p>
          <a:p>
            <a:pPr marL="571500" indent="-571500">
              <a:spcAft>
                <a:spcPct val="50000"/>
              </a:spcAft>
              <a:buFont typeface="Symbol" panose="05050102010706020507" pitchFamily="18" charset="2"/>
              <a:buChar char="Þ"/>
            </a:pPr>
            <a:r>
              <a:rPr lang="hu-HU" altLang="hu-HU" sz="3600" b="1" dirty="0"/>
              <a:t>elsősorban munkaügyi bíróság</a:t>
            </a:r>
          </a:p>
          <a:p>
            <a:pPr marL="571500" indent="-571500">
              <a:spcBef>
                <a:spcPts val="600"/>
              </a:spcBef>
              <a:buFont typeface="Symbol" panose="05050102010706020507" pitchFamily="18" charset="2"/>
              <a:buChar char="Þ"/>
            </a:pPr>
            <a:endParaRPr lang="hu-HU" altLang="hu-HU" sz="3600" b="1" dirty="0"/>
          </a:p>
          <a:p>
            <a:pPr marL="542925" indent="-542925">
              <a:spcAft>
                <a:spcPct val="50000"/>
              </a:spcAft>
              <a:buFont typeface="Symbol" panose="05050102010706020507" pitchFamily="18" charset="2"/>
              <a:buChar char="Þ"/>
            </a:pPr>
            <a:r>
              <a:rPr lang="hu-HU" altLang="hu-HU" sz="3600" b="1" dirty="0"/>
              <a:t>békéltetés</a:t>
            </a:r>
          </a:p>
          <a:p>
            <a:pPr marL="542925" indent="-542925">
              <a:spcBef>
                <a:spcPts val="600"/>
              </a:spcBef>
              <a:buFont typeface="Symbol" panose="05050102010706020507" pitchFamily="18" charset="2"/>
              <a:buChar char="Þ"/>
            </a:pPr>
            <a:endParaRPr lang="hu-HU" altLang="hu-HU" sz="3600" b="1" dirty="0"/>
          </a:p>
          <a:p>
            <a:pPr marL="542925" indent="-542925">
              <a:spcAft>
                <a:spcPct val="50000"/>
              </a:spcAft>
              <a:buFont typeface="Symbol" panose="05050102010706020507" pitchFamily="18" charset="2"/>
              <a:buChar char="Þ"/>
            </a:pPr>
            <a:r>
              <a:rPr lang="hu-HU" altLang="hu-HU" sz="3600" b="1" dirty="0"/>
              <a:t>nem-peres eljárás (pl. tájékoztatás, konzultáció elmulasztása esetén)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000499E-8E88-4ACC-A2D9-60CC05E3B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560" y="471451"/>
            <a:ext cx="2399928" cy="179994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DCABE93-F678-4D34-8000-FEB1AACA490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2780928"/>
            <a:ext cx="3458743" cy="2305829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CFDB852-961A-4B4A-BCD9-01A9FAA4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4</a:t>
            </a:fld>
            <a:r>
              <a:rPr lang="hu-HU"/>
              <a:t>/8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079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9D50A3-3514-407A-A514-160ECB7F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Az érdekviták feloldása 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9752F4D-B286-46E4-8B75-100BC28B3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749744"/>
            <a:ext cx="8507288" cy="5487565"/>
          </a:xfrm>
        </p:spPr>
        <p:txBody>
          <a:bodyPr/>
          <a:lstStyle/>
          <a:p>
            <a:r>
              <a:rPr lang="hu-HU" altLang="hu-HU" dirty="0"/>
              <a:t>Az egyeztetés módjáról a felek szabadon állapodnak meg (állandó, eseti)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671801-DCEE-4785-9994-103067EE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6" y="1998132"/>
            <a:ext cx="3280395" cy="184611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4213668-2FA4-405F-91D5-9365CB4C7522}"/>
              </a:ext>
            </a:extLst>
          </p:cNvPr>
          <p:cNvSpPr txBox="1"/>
          <p:nvPr/>
        </p:nvSpPr>
        <p:spPr>
          <a:xfrm>
            <a:off x="345334" y="1633192"/>
            <a:ext cx="4174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bg2"/>
                </a:solidFill>
              </a:rPr>
              <a:t>Békéltetés: </a:t>
            </a:r>
            <a:r>
              <a:rPr lang="hu-HU" sz="2200" dirty="0">
                <a:solidFill>
                  <a:schemeClr val="bg2"/>
                </a:solidFill>
              </a:rPr>
              <a:t>folyamatot támogat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386AE4-5ED0-40BB-B2CB-ACEC8FB83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25" y="2084428"/>
            <a:ext cx="2476974" cy="186238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F4B0523-DA1D-41A6-BBA4-630CD95DF603}"/>
              </a:ext>
            </a:extLst>
          </p:cNvPr>
          <p:cNvSpPr txBox="1"/>
          <p:nvPr/>
        </p:nvSpPr>
        <p:spPr>
          <a:xfrm>
            <a:off x="4581837" y="1663970"/>
            <a:ext cx="4017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bg2"/>
                </a:solidFill>
              </a:rPr>
              <a:t>Közvetítés</a:t>
            </a:r>
            <a:r>
              <a:rPr lang="hu-HU" sz="2200" dirty="0">
                <a:solidFill>
                  <a:schemeClr val="bg2"/>
                </a:solidFill>
              </a:rPr>
              <a:t>: eredményre vezet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713AB30-0678-4B22-80C0-A6945E02D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438" y="4517291"/>
            <a:ext cx="2381250" cy="19050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79C0D1C-FD04-43BD-BC60-50386B7E52FB}"/>
              </a:ext>
            </a:extLst>
          </p:cNvPr>
          <p:cNvSpPr txBox="1"/>
          <p:nvPr/>
        </p:nvSpPr>
        <p:spPr>
          <a:xfrm>
            <a:off x="333730" y="4153607"/>
            <a:ext cx="4160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bg2"/>
                </a:solidFill>
              </a:rPr>
              <a:t>Döntőbizottság</a:t>
            </a:r>
            <a:r>
              <a:rPr lang="hu-HU" sz="2200" dirty="0">
                <a:solidFill>
                  <a:schemeClr val="bg2"/>
                </a:solidFill>
              </a:rPr>
              <a:t>: legyen döntés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20B79D6-E7A3-49AC-B09B-FD4764958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7575" y="4845561"/>
            <a:ext cx="2225824" cy="149130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8DABC4D1-1D2C-48BA-A252-57A14D788B46}"/>
              </a:ext>
            </a:extLst>
          </p:cNvPr>
          <p:cNvSpPr txBox="1"/>
          <p:nvPr/>
        </p:nvSpPr>
        <p:spPr>
          <a:xfrm>
            <a:off x="4549776" y="4153607"/>
            <a:ext cx="4237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>
                <a:solidFill>
                  <a:schemeClr val="bg2"/>
                </a:solidFill>
              </a:rPr>
              <a:t>Döntőbíráskodás</a:t>
            </a:r>
            <a:r>
              <a:rPr lang="hu-HU" sz="2200" dirty="0">
                <a:solidFill>
                  <a:schemeClr val="bg2"/>
                </a:solidFill>
              </a:rPr>
              <a:t>: külső döntés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08F280C-A093-4527-AB89-5352987FB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5</a:t>
            </a:fld>
            <a:r>
              <a:rPr lang="hu-HU"/>
              <a:t>/8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2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60665"/>
            <a:ext cx="8928992" cy="389525"/>
          </a:xfrm>
        </p:spPr>
        <p:txBody>
          <a:bodyPr/>
          <a:lstStyle/>
          <a:p>
            <a:r>
              <a:rPr lang="hu-HU" sz="3000" dirty="0"/>
              <a:t>Munkaügyi Tanácsadó és Vitarendező Szolgálat 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179512" y="836712"/>
            <a:ext cx="8784976" cy="5400597"/>
          </a:xfrm>
        </p:spPr>
        <p:txBody>
          <a:bodyPr/>
          <a:lstStyle/>
          <a:p>
            <a:r>
              <a:rPr lang="hu-HU" dirty="0"/>
              <a:t>320/2014 (XII.13) Korm. r.</a:t>
            </a:r>
          </a:p>
          <a:p>
            <a:r>
              <a:rPr lang="hu-HU" dirty="0"/>
              <a:t>http://jogpontok.hu/download/vitarendezes__kodex.pdf</a:t>
            </a:r>
          </a:p>
          <a:p>
            <a:pPr>
              <a:spcBef>
                <a:spcPts val="1800"/>
              </a:spcBef>
            </a:pPr>
            <a:r>
              <a:rPr lang="hu-HU" b="1" dirty="0"/>
              <a:t>A szolgálat feladatai:</a:t>
            </a:r>
          </a:p>
          <a:p>
            <a:r>
              <a:rPr lang="hu-HU" dirty="0"/>
              <a:t>Segíti a kollektív munkaügyi érdekviták szereplőit, hogy kölcsönösen előnyös megállapodásokat tudjanak kötni egymással. Támogatja a kommunikációt, a közös álláspont kialakítását. Hozzájárul a konfliktushelyzet megszüntetéséhez, a munkahelyi béke helyreállításához, megtartásához.</a:t>
            </a:r>
          </a:p>
          <a:p>
            <a:pPr>
              <a:spcBef>
                <a:spcPts val="1800"/>
              </a:spcBef>
            </a:pPr>
            <a:r>
              <a:rPr lang="hu-HU" b="1" dirty="0"/>
              <a:t>Ki fordulhat a szolgálathoz?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munkáltató/munkáltatói érdekképviseleti szervezet,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üzemi tanács/közalkalmazotti tanács,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szakszervezet/szakszervezeti szövetség.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F7DB37-4A8A-4DA7-B95E-AD8A9FD5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6</a:t>
            </a:fld>
            <a:r>
              <a:rPr lang="hu-HU"/>
              <a:t>/8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46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504" y="260665"/>
            <a:ext cx="8928992" cy="389525"/>
          </a:xfrm>
        </p:spPr>
        <p:txBody>
          <a:bodyPr/>
          <a:lstStyle/>
          <a:p>
            <a:r>
              <a:rPr lang="hu-HU" sz="3000" dirty="0"/>
              <a:t>Munkaügyi Tanácsadó és Vitarendező Szolgálat 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179512" y="836712"/>
            <a:ext cx="8784976" cy="5400597"/>
          </a:xfrm>
        </p:spPr>
        <p:txBody>
          <a:bodyPr/>
          <a:lstStyle/>
          <a:p>
            <a:r>
              <a:rPr lang="hu-HU" b="1" dirty="0"/>
              <a:t>Szolgáltatások</a:t>
            </a:r>
            <a:r>
              <a:rPr lang="hu-HU" dirty="0"/>
              <a:t> a felek közös kérelmére: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tanácsadás (csak az egyik félnek 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békéltetés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közvetítés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egyeztetés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döntőbíráskodás.</a:t>
            </a:r>
          </a:p>
          <a:p>
            <a:r>
              <a:rPr lang="hu-HU" dirty="0"/>
              <a:t>A Szolgálat eljárása a felek részére – legfeljebb 8 tárgyalási napra – díjmentes.</a:t>
            </a:r>
          </a:p>
          <a:p>
            <a:pPr>
              <a:spcBef>
                <a:spcPts val="1800"/>
              </a:spcBef>
            </a:pPr>
            <a:r>
              <a:rPr lang="hu-HU" b="1" dirty="0"/>
              <a:t>A szolgálat tagjai </a:t>
            </a:r>
            <a:r>
              <a:rPr lang="hu-HU" dirty="0"/>
              <a:t>(többek közt) a Dél-Dunántúlon: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dr. Kiss György, dr. Berke Gyula (ÁJK)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dr. Barakonyi Eszter, dr. Ásványi Zsófia (KTK)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49588D-0EFD-4BAE-9FEE-02FBE45C8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7</a:t>
            </a:fld>
            <a:r>
              <a:rPr lang="hu-HU"/>
              <a:t>/8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371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2">
            <a:extLst>
              <a:ext uri="{FF2B5EF4-FFF2-40B4-BE49-F238E27FC236}">
                <a16:creationId xmlns:a16="http://schemas.microsoft.com/office/drawing/2014/main" id="{B7D276CD-2093-428B-8E9F-865589C23BBD}"/>
              </a:ext>
            </a:extLst>
          </p:cNvPr>
          <p:cNvSpPr txBox="1">
            <a:spLocks/>
          </p:cNvSpPr>
          <p:nvPr/>
        </p:nvSpPr>
        <p:spPr>
          <a:xfrm>
            <a:off x="457200" y="2780928"/>
            <a:ext cx="8229600" cy="2228816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b="1"/>
              <a:t>Köszönjük a figyelmet!</a:t>
            </a:r>
            <a:endParaRPr lang="hu-HU" sz="3600" b="1" dirty="0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42570965-9EFE-4215-8528-12DADB355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20C33D-EA57-4869-B900-AF436949CCB6}" type="slidenum">
              <a:rPr lang="hu-HU" smtClean="0"/>
              <a:pPr/>
              <a:t>8</a:t>
            </a:fld>
            <a:r>
              <a:rPr lang="hu-HU"/>
              <a:t>/8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078615"/>
      </p:ext>
    </p:extLst>
  </p:cSld>
  <p:clrMapOvr>
    <a:masterClrMapping/>
  </p:clrMapOvr>
</p:sld>
</file>

<file path=ppt/theme/theme1.xml><?xml version="1.0" encoding="utf-8"?>
<a:theme xmlns:a="http://schemas.openxmlformats.org/drawingml/2006/main" name="KTK kari ppt sablon_2">
  <a:themeElements>
    <a:clrScheme name="KTK PPT">
      <a:dk1>
        <a:sysClr val="windowText" lastClr="000000"/>
      </a:dk1>
      <a:lt1>
        <a:sysClr val="window" lastClr="FFFFFF"/>
      </a:lt1>
      <a:dk2>
        <a:srgbClr val="1F497D"/>
      </a:dk2>
      <a:lt2>
        <a:srgbClr val="2E8FD6"/>
      </a:lt2>
      <a:accent1>
        <a:srgbClr val="2E8FD6"/>
      </a:accent1>
      <a:accent2>
        <a:srgbClr val="00ABD1"/>
      </a:accent2>
      <a:accent3>
        <a:srgbClr val="62C530"/>
      </a:accent3>
      <a:accent4>
        <a:srgbClr val="FF0000"/>
      </a:accent4>
      <a:accent5>
        <a:srgbClr val="4BACC6"/>
      </a:accent5>
      <a:accent6>
        <a:srgbClr val="C00000"/>
      </a:accent6>
      <a:hlink>
        <a:srgbClr val="1F497D"/>
      </a:hlink>
      <a:folHlink>
        <a:srgbClr val="1F497D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Pécsiközgáz_ ppt_hu</Template>
  <TotalTime>6047</TotalTime>
  <Words>1004</Words>
  <Application>Microsoft Office PowerPoint</Application>
  <PresentationFormat>Diavetítés a képernyőre (4:3 oldalarány)</PresentationFormat>
  <Paragraphs>101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Arial</vt:lpstr>
      <vt:lpstr>Futura Std Medium</vt:lpstr>
      <vt:lpstr>Symbol</vt:lpstr>
      <vt:lpstr>Times New Roman</vt:lpstr>
      <vt:lpstr>Trebuchet MS</vt:lpstr>
      <vt:lpstr>KTK kari ppt sablon_2</vt:lpstr>
      <vt:lpstr>A munkaügyi kapcsolatok rendszere – 7. A munkaügyi konfliktusok  feloldása </vt:lpstr>
      <vt:lpstr>Konfliktusok feloldása</vt:lpstr>
      <vt:lpstr>A munkaügyi viták (konfliktusok) típusai </vt:lpstr>
      <vt:lpstr>A jogviták feloldása</vt:lpstr>
      <vt:lpstr>Az érdekviták feloldása </vt:lpstr>
      <vt:lpstr>Munkaügyi Tanácsadó és Vitarendező Szolgálat </vt:lpstr>
      <vt:lpstr>Munkaügyi Tanácsadó és Vitarendező Szolgálat </vt:lpstr>
      <vt:lpstr>PowerPoint-bemutató</vt:lpstr>
    </vt:vector>
  </TitlesOfParts>
  <Company>PTE MARKETING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Felsőoktatási marketing</dc:title>
  <dc:creator>Kuráth Gabriella</dc:creator>
  <cp:lastModifiedBy>Norbert Sipos</cp:lastModifiedBy>
  <cp:revision>298</cp:revision>
  <dcterms:created xsi:type="dcterms:W3CDTF">2007-11-10T19:28:10Z</dcterms:created>
  <dcterms:modified xsi:type="dcterms:W3CDTF">2019-04-23T19:39:10Z</dcterms:modified>
</cp:coreProperties>
</file>