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1" r:id="rId1"/>
  </p:sldMasterIdLst>
  <p:notesMasterIdLst>
    <p:notesMasterId r:id="rId25"/>
  </p:notesMasterIdLst>
  <p:handoutMasterIdLst>
    <p:handoutMasterId r:id="rId26"/>
  </p:handoutMasterIdLst>
  <p:sldIdLst>
    <p:sldId id="413" r:id="rId2"/>
    <p:sldId id="502" r:id="rId3"/>
    <p:sldId id="503" r:id="rId4"/>
    <p:sldId id="504" r:id="rId5"/>
    <p:sldId id="505" r:id="rId6"/>
    <p:sldId id="506" r:id="rId7"/>
    <p:sldId id="507" r:id="rId8"/>
    <p:sldId id="508" r:id="rId9"/>
    <p:sldId id="509" r:id="rId10"/>
    <p:sldId id="510" r:id="rId11"/>
    <p:sldId id="511" r:id="rId12"/>
    <p:sldId id="518" r:id="rId13"/>
    <p:sldId id="515" r:id="rId14"/>
    <p:sldId id="519" r:id="rId15"/>
    <p:sldId id="516" r:id="rId16"/>
    <p:sldId id="517" r:id="rId17"/>
    <p:sldId id="512" r:id="rId18"/>
    <p:sldId id="513" r:id="rId19"/>
    <p:sldId id="514" r:id="rId20"/>
    <p:sldId id="521" r:id="rId21"/>
    <p:sldId id="520" r:id="rId22"/>
    <p:sldId id="457" r:id="rId23"/>
    <p:sldId id="522" r:id="rId24"/>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Közepesen sötét stílus 3 – 1.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Sötét stílus 1 – 1. jelölőszín">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Közepesen sötét stílus 1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38" autoAdjust="0"/>
  </p:normalViewPr>
  <p:slideViewPr>
    <p:cSldViewPr>
      <p:cViewPr varScale="1">
        <p:scale>
          <a:sx n="67" d="100"/>
          <a:sy n="67" d="100"/>
        </p:scale>
        <p:origin x="216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0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B866E78-E7BE-4652-8C51-92E380782E31}" type="slidenum">
              <a:rPr lang="hu-HU"/>
              <a:pPr>
                <a:defRPr/>
              </a:pPr>
              <a:t>‹#›</a:t>
            </a:fld>
            <a:endParaRPr lang="hu-HU"/>
          </a:p>
        </p:txBody>
      </p:sp>
    </p:spTree>
    <p:extLst>
      <p:ext uri="{BB962C8B-B14F-4D97-AF65-F5344CB8AC3E}">
        <p14:creationId xmlns:p14="http://schemas.microsoft.com/office/powerpoint/2010/main" val="18429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6115886-F099-4BF1-A807-1CE3E3AD26D1}" type="slidenum">
              <a:rPr lang="hu-HU"/>
              <a:pPr>
                <a:defRPr/>
              </a:pPr>
              <a:t>‹#›</a:t>
            </a:fld>
            <a:endParaRPr lang="hu-HU"/>
          </a:p>
        </p:txBody>
      </p:sp>
    </p:spTree>
    <p:extLst>
      <p:ext uri="{BB962C8B-B14F-4D97-AF65-F5344CB8AC3E}">
        <p14:creationId xmlns:p14="http://schemas.microsoft.com/office/powerpoint/2010/main" val="1625105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a:t>
            </a:fld>
            <a:endParaRPr lang="hu-HU"/>
          </a:p>
        </p:txBody>
      </p:sp>
    </p:spTree>
    <p:extLst>
      <p:ext uri="{BB962C8B-B14F-4D97-AF65-F5344CB8AC3E}">
        <p14:creationId xmlns:p14="http://schemas.microsoft.com/office/powerpoint/2010/main" val="56600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Táblát</a:t>
            </a:r>
            <a:r>
              <a:rPr lang="hu-HU" baseline="0" dirty="0"/>
              <a:t> kirakja, ma 98%, ezután csökken minden nap. Tudatosan lassítom a folyamatokat. </a:t>
            </a:r>
          </a:p>
          <a:p>
            <a:r>
              <a:rPr lang="hu-HU" baseline="0" dirty="0"/>
              <a:t>Előírások szerinti munkavégzés. Pontosan rögzít mindent, és azt betartva lassítok mindent. </a:t>
            </a:r>
            <a:endParaRPr lang="en-US"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14</a:t>
            </a:fld>
            <a:endParaRPr lang="hu-HU"/>
          </a:p>
        </p:txBody>
      </p:sp>
    </p:spTree>
    <p:extLst>
      <p:ext uri="{BB962C8B-B14F-4D97-AF65-F5344CB8AC3E}">
        <p14:creationId xmlns:p14="http://schemas.microsoft.com/office/powerpoint/2010/main" val="386146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Spontán, hogy nem a szakszervezet részéről szerveződik.</a:t>
            </a:r>
          </a:p>
          <a:p>
            <a:r>
              <a:rPr lang="hu-HU" dirty="0"/>
              <a:t>Vad sztrájk a</a:t>
            </a:r>
            <a:r>
              <a:rPr lang="hu-HU" baseline="0" dirty="0"/>
              <a:t> szakszervezet ellen van, híre megy, hogy aláírnák a szerződést, és így akarnak nyomást gyakorolni. </a:t>
            </a:r>
          </a:p>
          <a:p>
            <a:endParaRPr lang="hu-HU" baseline="0" dirty="0"/>
          </a:p>
          <a:p>
            <a:r>
              <a:rPr lang="hu-HU" baseline="0" dirty="0"/>
              <a:t>Általános: minden területre, országosan.</a:t>
            </a:r>
          </a:p>
          <a:p>
            <a:r>
              <a:rPr lang="hu-HU" baseline="0" dirty="0"/>
              <a:t>Teljes: Általában egy szeletre, szektorra, de mindenkire.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Súlyponti sztrájk: a leggyengébb helyre, ahol leginkább fáj. </a:t>
            </a:r>
          </a:p>
          <a:p>
            <a:endParaRPr lang="hu-HU" baseline="0" dirty="0"/>
          </a:p>
          <a:p>
            <a:endParaRPr lang="en-US" dirty="0"/>
          </a:p>
          <a:p>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15</a:t>
            </a:fld>
            <a:endParaRPr lang="hu-HU"/>
          </a:p>
        </p:txBody>
      </p:sp>
    </p:spTree>
    <p:extLst>
      <p:ext uri="{BB962C8B-B14F-4D97-AF65-F5344CB8AC3E}">
        <p14:creationId xmlns:p14="http://schemas.microsoft.com/office/powerpoint/2010/main" val="119498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Súlyponti sztrájk: a leggyengébb helyre, ahol leginkább fáj. </a:t>
            </a:r>
          </a:p>
          <a:p>
            <a:endParaRPr lang="hu-HU" dirty="0"/>
          </a:p>
          <a:p>
            <a:r>
              <a:rPr lang="hu-HU" dirty="0"/>
              <a:t>Váltakozó: sztrájkolok,</a:t>
            </a:r>
            <a:r>
              <a:rPr lang="hu-HU" baseline="0" dirty="0"/>
              <a:t> megszakítok a tárgyalásra, nincs eredmény, majd erősebben.</a:t>
            </a:r>
            <a:endParaRPr lang="hu-HU" dirty="0"/>
          </a:p>
          <a:p>
            <a:r>
              <a:rPr lang="hu-HU" dirty="0"/>
              <a:t>Lépcsőzetes: eleve így hirdetik meg: első héten két üzem, második héten 3-5 üzem stb. </a:t>
            </a:r>
          </a:p>
          <a:p>
            <a:r>
              <a:rPr lang="hu-HU" dirty="0"/>
              <a:t>Bozóttűz:</a:t>
            </a:r>
            <a:r>
              <a:rPr lang="hu-HU" baseline="0" dirty="0"/>
              <a:t> meghirdeti a sztrájkot, nem definiálják előre, kik fognak, ezért nem tud felkészülni a MA, ez ellen nehezebb védekezni. Olyan, mint a parázsló terület, fel-felcsapnak a lángok, de nem tudni, hol. Lehet olyan nap, amikor sehol, olyan is, amikor több helyen. </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16</a:t>
            </a:fld>
            <a:endParaRPr lang="hu-HU"/>
          </a:p>
        </p:txBody>
      </p:sp>
    </p:spTree>
    <p:extLst>
      <p:ext uri="{BB962C8B-B14F-4D97-AF65-F5344CB8AC3E}">
        <p14:creationId xmlns:p14="http://schemas.microsoft.com/office/powerpoint/2010/main" val="39883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hu-HU" dirty="0"/>
              <a:t>Kizárás: az a</a:t>
            </a:r>
            <a:r>
              <a:rPr lang="hu-HU" baseline="0" dirty="0"/>
              <a:t> munkáltató azon eszköze, ahol n</a:t>
            </a:r>
            <a:r>
              <a:rPr lang="hu-HU" sz="1200" kern="1200" dirty="0">
                <a:solidFill>
                  <a:schemeClr val="tx1"/>
                </a:solidFill>
                <a:effectLst/>
                <a:latin typeface="Arial" charset="0"/>
                <a:ea typeface="+mn-ea"/>
                <a:cs typeface="+mn-cs"/>
              </a:rPr>
              <a:t>em a fizikai kényszer a lényeg, hanem a jogi: bezártam a kaput és kész, te nem dolgozol itt, én nem fizetek neked bért. Hiába is jönnél be…</a:t>
            </a:r>
            <a:r>
              <a:rPr lang="hu-HU" baseline="0" dirty="0"/>
              <a:t>. Az MT nem teszi lehetővé, tehát elméletileg nem folyamodhatnak ehhez. </a:t>
            </a:r>
            <a:endParaRPr lang="hu-HU" dirty="0"/>
          </a:p>
          <a:p>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17</a:t>
            </a:fld>
            <a:endParaRPr lang="hu-HU"/>
          </a:p>
        </p:txBody>
      </p:sp>
    </p:spTree>
    <p:extLst>
      <p:ext uri="{BB962C8B-B14F-4D97-AF65-F5344CB8AC3E}">
        <p14:creationId xmlns:p14="http://schemas.microsoft.com/office/powerpoint/2010/main" val="296456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buNone/>
            </a:pPr>
            <a:r>
              <a:rPr lang="hu-HU" sz="1200" dirty="0"/>
              <a:t>A </a:t>
            </a:r>
            <a:r>
              <a:rPr lang="hu-HU" sz="1200" b="1" dirty="0"/>
              <a:t>sztrájk</a:t>
            </a:r>
            <a:r>
              <a:rPr lang="hu-HU" sz="1200" dirty="0"/>
              <a:t> a </a:t>
            </a:r>
            <a:r>
              <a:rPr lang="hu-HU" sz="1200" b="1" dirty="0"/>
              <a:t>munkavállalók</a:t>
            </a:r>
            <a:r>
              <a:rPr lang="hu-HU" sz="1200" dirty="0"/>
              <a:t> csoportja vagy a </a:t>
            </a:r>
            <a:r>
              <a:rPr lang="hu-HU" sz="1200" b="1" dirty="0"/>
              <a:t>szakszervezet</a:t>
            </a:r>
            <a:r>
              <a:rPr lang="hu-HU" sz="1200" dirty="0"/>
              <a:t> által kezdeményezett, </a:t>
            </a:r>
          </a:p>
          <a:p>
            <a:pPr marL="0" indent="0">
              <a:buNone/>
            </a:pPr>
            <a:r>
              <a:rPr lang="hu-HU" sz="1200" b="1" dirty="0"/>
              <a:t>kollektív</a:t>
            </a:r>
            <a:r>
              <a:rPr lang="hu-HU" sz="1200" dirty="0"/>
              <a:t>, </a:t>
            </a:r>
          </a:p>
          <a:p>
            <a:pPr marL="0" indent="0">
              <a:buNone/>
            </a:pPr>
            <a:r>
              <a:rPr lang="hu-HU" sz="1200" b="1" dirty="0"/>
              <a:t>időleges</a:t>
            </a:r>
            <a:r>
              <a:rPr lang="hu-HU" sz="1200" dirty="0"/>
              <a:t> </a:t>
            </a:r>
          </a:p>
          <a:p>
            <a:pPr marL="0" indent="0">
              <a:buNone/>
            </a:pPr>
            <a:r>
              <a:rPr lang="hu-HU" sz="1200" b="1" dirty="0"/>
              <a:t>munkabeszüntetés </a:t>
            </a:r>
            <a:r>
              <a:rPr lang="hu-HU" sz="1200" dirty="0"/>
              <a:t>a munkajogviszony felmondása nélkül, </a:t>
            </a:r>
          </a:p>
          <a:p>
            <a:pPr marL="0" indent="0">
              <a:buNone/>
            </a:pPr>
            <a:r>
              <a:rPr lang="hu-HU" sz="1200" dirty="0"/>
              <a:t>annak érdekében, hogy a </a:t>
            </a:r>
            <a:r>
              <a:rPr lang="hu-HU" sz="1200" b="1" dirty="0"/>
              <a:t>nyomásgyakorlással </a:t>
            </a:r>
          </a:p>
          <a:p>
            <a:pPr marL="0" indent="0">
              <a:buNone/>
            </a:pPr>
            <a:r>
              <a:rPr lang="hu-HU" sz="1200" dirty="0"/>
              <a:t>kikényszerítsék valamely </a:t>
            </a:r>
            <a:r>
              <a:rPr lang="hu-HU" sz="1200" b="1" dirty="0"/>
              <a:t>követelésük</a:t>
            </a:r>
            <a:r>
              <a:rPr lang="hu-HU" sz="1200" dirty="0"/>
              <a:t> teljesítését, kifejezzék saját sérelmüket, ellenállásukat valamivel szemben, </a:t>
            </a:r>
          </a:p>
          <a:p>
            <a:pPr marL="0" indent="0">
              <a:buNone/>
            </a:pPr>
            <a:r>
              <a:rPr lang="hu-HU" sz="1200" dirty="0"/>
              <a:t>vagy </a:t>
            </a:r>
            <a:r>
              <a:rPr lang="hu-HU" sz="1200" b="1" dirty="0"/>
              <a:t>szolidaritásukat</a:t>
            </a:r>
            <a:r>
              <a:rPr lang="hu-HU" sz="1200" dirty="0"/>
              <a:t>, támogatásukat más munkavállalók követeléseivel kapcsolatban.</a:t>
            </a:r>
          </a:p>
          <a:p>
            <a:pPr marL="0" indent="0">
              <a:buNone/>
            </a:pPr>
            <a:endParaRPr lang="hu-HU" sz="1200" dirty="0"/>
          </a:p>
          <a:p>
            <a:pPr marL="0" indent="0">
              <a:buNone/>
            </a:pPr>
            <a:r>
              <a:rPr lang="hu-HU" sz="1200" dirty="0"/>
              <a:t>A sztrájk a munkások régi, hagyományos harci eszköze: </a:t>
            </a:r>
          </a:p>
          <a:p>
            <a:pPr lvl="0">
              <a:spcBef>
                <a:spcPts val="0"/>
              </a:spcBef>
            </a:pPr>
            <a:r>
              <a:rPr lang="hu-HU" sz="1200" dirty="0"/>
              <a:t>A </a:t>
            </a:r>
            <a:r>
              <a:rPr lang="hu-HU" sz="1200" dirty="0" err="1"/>
              <a:t>breslaui</a:t>
            </a:r>
            <a:r>
              <a:rPr lang="hu-HU" sz="1200" dirty="0"/>
              <a:t> </a:t>
            </a:r>
            <a:r>
              <a:rPr lang="hu-HU" sz="1200" dirty="0" err="1"/>
              <a:t>szíjjártó</a:t>
            </a:r>
            <a:r>
              <a:rPr lang="hu-HU" sz="1200" dirty="0"/>
              <a:t> legények sztrájkja 1329-ben a bérükért, csaknem egy évig tartott. </a:t>
            </a:r>
          </a:p>
          <a:p>
            <a:pPr lvl="0">
              <a:spcBef>
                <a:spcPts val="0"/>
              </a:spcBef>
            </a:pPr>
            <a:r>
              <a:rPr lang="hu-HU" sz="1200" dirty="0"/>
              <a:t>A besztercebányai bányamunkások sztrájkja 1525.</a:t>
            </a:r>
          </a:p>
          <a:p>
            <a:pPr lvl="0">
              <a:spcBef>
                <a:spcPts val="0"/>
              </a:spcBef>
            </a:pPr>
            <a:r>
              <a:rPr lang="hu-HU" sz="1200" dirty="0"/>
              <a:t>A kolozsvári ötvösök sztrájkja 1537.</a:t>
            </a:r>
          </a:p>
          <a:p>
            <a:pPr lvl="0">
              <a:spcBef>
                <a:spcPts val="0"/>
              </a:spcBef>
            </a:pPr>
            <a:r>
              <a:rPr lang="hu-HU" sz="1200" dirty="0"/>
              <a:t>Panaszbizottságok az I. </a:t>
            </a:r>
            <a:r>
              <a:rPr lang="hu-HU" sz="1200" dirty="0" err="1"/>
              <a:t>vh</a:t>
            </a:r>
            <a:r>
              <a:rPr lang="hu-HU" sz="1200" dirty="0"/>
              <a:t>. alatt.</a:t>
            </a:r>
          </a:p>
          <a:p>
            <a:pPr lvl="0">
              <a:spcBef>
                <a:spcPts val="0"/>
              </a:spcBef>
            </a:pPr>
            <a:r>
              <a:rPr lang="hu-HU" sz="1200" dirty="0"/>
              <a:t>Csertetői sortűz 3 bányász halálával, 1937.</a:t>
            </a:r>
          </a:p>
          <a:p>
            <a:pPr lvl="0">
              <a:spcBef>
                <a:spcPts val="0"/>
              </a:spcBef>
            </a:pPr>
            <a:r>
              <a:rPr lang="hu-HU" sz="1200" dirty="0"/>
              <a:t>Bányász-sztrájk a rendszerváltás előtt, 1989…</a:t>
            </a:r>
          </a:p>
          <a:p>
            <a:pPr marL="0" indent="0">
              <a:buNone/>
            </a:pPr>
            <a:r>
              <a:rPr lang="hu-HU" sz="1200" dirty="0"/>
              <a:t>A sztrájk a hatalom </a:t>
            </a:r>
            <a:r>
              <a:rPr lang="hu-HU" sz="1200" b="1" dirty="0"/>
              <a:t>korlátozása</a:t>
            </a:r>
            <a:r>
              <a:rPr lang="hu-HU" sz="1200" dirty="0"/>
              <a:t>, ezért az etatista és liberális felfogás egyaránt elutasítja. </a:t>
            </a:r>
          </a:p>
          <a:p>
            <a:pPr marL="0" indent="0">
              <a:buNone/>
            </a:pPr>
            <a:endParaRPr lang="hu-HU" sz="1200"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a:t>
            </a:fld>
            <a:endParaRPr lang="hu-HU"/>
          </a:p>
        </p:txBody>
      </p:sp>
    </p:spTree>
    <p:extLst>
      <p:ext uri="{BB962C8B-B14F-4D97-AF65-F5344CB8AC3E}">
        <p14:creationId xmlns:p14="http://schemas.microsoft.com/office/powerpoint/2010/main" val="4052861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spcBef>
                <a:spcPts val="0"/>
              </a:spcBef>
              <a:spcAft>
                <a:spcPts val="1200"/>
              </a:spcAft>
              <a:buNone/>
            </a:pPr>
            <a:r>
              <a:rPr lang="hu-HU" b="1" dirty="0"/>
              <a:t>A kontinentális modell: </a:t>
            </a:r>
            <a:r>
              <a:rPr lang="hu-HU" dirty="0"/>
              <a:t>a sztrájk törvényes jog (</a:t>
            </a:r>
            <a:r>
              <a:rPr lang="hu-HU" dirty="0" err="1"/>
              <a:t>right</a:t>
            </a:r>
            <a:r>
              <a:rPr lang="hu-HU" dirty="0"/>
              <a:t> </a:t>
            </a:r>
            <a:r>
              <a:rPr lang="hu-HU" dirty="0" err="1"/>
              <a:t>to</a:t>
            </a:r>
            <a:r>
              <a:rPr lang="hu-HU" dirty="0"/>
              <a:t> </a:t>
            </a:r>
            <a:r>
              <a:rPr lang="hu-HU" dirty="0" err="1"/>
              <a:t>strike</a:t>
            </a:r>
            <a:r>
              <a:rPr lang="hu-HU" dirty="0"/>
              <a:t>), </a:t>
            </a:r>
            <a:r>
              <a:rPr lang="hu-HU" b="1" dirty="0"/>
              <a:t>nem alkalmazhatók szankciók</a:t>
            </a:r>
            <a:endParaRPr lang="hu-HU" dirty="0"/>
          </a:p>
          <a:p>
            <a:pPr>
              <a:spcBef>
                <a:spcPts val="0"/>
              </a:spcBef>
              <a:spcAft>
                <a:spcPts val="1200"/>
              </a:spcAft>
            </a:pPr>
            <a:r>
              <a:rPr lang="hu-HU" b="1" dirty="0"/>
              <a:t>a német jogrendszer: </a:t>
            </a:r>
            <a:r>
              <a:rPr lang="hu-HU" dirty="0"/>
              <a:t>kollektív jogi megközelítés, a KSZ-</a:t>
            </a:r>
            <a:r>
              <a:rPr lang="hu-HU" dirty="0" err="1"/>
              <a:t>hez</a:t>
            </a:r>
            <a:r>
              <a:rPr lang="hu-HU" dirty="0"/>
              <a:t> kötött; célja a nyomásgyakorlás; békekötelezettség; a szerződésképes jogosult sztrájkra, az állam semleges magatartásra kötelezett</a:t>
            </a:r>
          </a:p>
          <a:p>
            <a:pPr>
              <a:spcBef>
                <a:spcPts val="0"/>
              </a:spcBef>
              <a:spcAft>
                <a:spcPts val="1200"/>
              </a:spcAft>
            </a:pPr>
            <a:r>
              <a:rPr lang="hu-HU" b="1" dirty="0"/>
              <a:t>a francia jogrendszer: </a:t>
            </a:r>
            <a:r>
              <a:rPr lang="hu-HU" dirty="0"/>
              <a:t>a munkavállalók alapvető joga, (</a:t>
            </a:r>
            <a:r>
              <a:rPr lang="hu-HU" dirty="0" err="1"/>
              <a:t>SZi</a:t>
            </a:r>
            <a:r>
              <a:rPr lang="hu-HU" dirty="0"/>
              <a:t> jog belső szavazással lesz), amelyet nem szabad korlátozni eljárási szabályokkal, békekötelemmel; korlátok: a személyek és a tulajdon védelme, előzetes egyeztetés/tájékoztatás, szakmai/foglalkoztatási célra irányuljon</a:t>
            </a:r>
          </a:p>
          <a:p>
            <a:pPr marL="0" indent="0">
              <a:spcBef>
                <a:spcPts val="0"/>
              </a:spcBef>
              <a:spcAft>
                <a:spcPts val="1200"/>
              </a:spcAft>
              <a:buNone/>
            </a:pPr>
            <a:r>
              <a:rPr lang="hu-HU" b="1" dirty="0"/>
              <a:t> Az angolszász modell: </a:t>
            </a:r>
            <a:r>
              <a:rPr lang="hu-HU" dirty="0"/>
              <a:t>a sztrájk szabadságjog (</a:t>
            </a:r>
            <a:r>
              <a:rPr lang="hu-HU" dirty="0" err="1"/>
              <a:t>freedom</a:t>
            </a:r>
            <a:r>
              <a:rPr lang="hu-HU" dirty="0"/>
              <a:t> </a:t>
            </a:r>
            <a:r>
              <a:rPr lang="hu-HU" dirty="0" err="1"/>
              <a:t>to</a:t>
            </a:r>
            <a:r>
              <a:rPr lang="hu-HU" dirty="0"/>
              <a:t> </a:t>
            </a:r>
            <a:r>
              <a:rPr lang="hu-HU" dirty="0" err="1"/>
              <a:t>strike</a:t>
            </a:r>
            <a:r>
              <a:rPr lang="hu-HU" dirty="0"/>
              <a:t>), a munkavállalók joga, közös, kollektív fellépést </a:t>
            </a:r>
            <a:r>
              <a:rPr lang="hu-HU" dirty="0" err="1"/>
              <a:t>feltételez,de</a:t>
            </a:r>
            <a:r>
              <a:rPr lang="hu-HU" dirty="0"/>
              <a:t> a munkaviszony megsértését jelenti, ezért </a:t>
            </a:r>
            <a:r>
              <a:rPr lang="hu-HU" b="1" dirty="0"/>
              <a:t>szankcionálható, kivéve:</a:t>
            </a:r>
            <a:r>
              <a:rPr lang="hu-HU" dirty="0"/>
              <a:t> ha megfelel a törvényi feltételeknek. Szigorú eljárási szabályok: Kizár a védettség alól, ha jogellenes sztrájkőrség felállítására irányul, másokra rákényszeríti a szakszervezeti tagságot, a munkáltatót egy szakszervezet elismerésére akar kényszeríteni, a szakszervezet nem kérte a tagjai szavazatát, nem tájékoztatta a munkáltatót.</a:t>
            </a:r>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a:t>
            </a:fld>
            <a:endParaRPr lang="hu-HU"/>
          </a:p>
        </p:txBody>
      </p:sp>
    </p:spTree>
    <p:extLst>
      <p:ext uri="{BB962C8B-B14F-4D97-AF65-F5344CB8AC3E}">
        <p14:creationId xmlns:p14="http://schemas.microsoft.com/office/powerpoint/2010/main" val="2604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c) ne érjen harmadik felet kár.  Ezt nehéz megvalósítani. Nem termelek, lehet, hogy másik cégnek nem lesz munkája. </a:t>
            </a:r>
          </a:p>
          <a:p>
            <a:r>
              <a:rPr lang="hu-HU" dirty="0"/>
              <a:t>d) pár százezres vitáról ne okozzunk nagy károkat.</a:t>
            </a:r>
          </a:p>
          <a:p>
            <a:r>
              <a:rPr lang="hu-HU" dirty="0"/>
              <a:t>e)</a:t>
            </a:r>
            <a:r>
              <a:rPr lang="hu-HU" baseline="0" dirty="0"/>
              <a:t> ha az egyik fél puha eszközt alkalmaz, legyen a másik is. Példa: német cég kirúgott szakszervezeti vezetőket, mivel nem tudtak megállapodni. A MV harcot hirdettek, erre a munkáltató az egész ágazatban harcot kezdeményezett. Ez nem arányos. </a:t>
            </a:r>
          </a:p>
          <a:p>
            <a:r>
              <a:rPr lang="hu-HU" baseline="0" dirty="0"/>
              <a:t>f) Magyarországon </a:t>
            </a:r>
            <a:r>
              <a:rPr lang="hu-HU" baseline="0" dirty="0" err="1"/>
              <a:t>körbeülik</a:t>
            </a:r>
            <a:r>
              <a:rPr lang="hu-HU" baseline="0" dirty="0"/>
              <a:t> a MV a gyárat, éjjel fél téglák repültek ki a gyárból, (reggel megszüntették a sztrájkot). Németországban </a:t>
            </a:r>
            <a:r>
              <a:rPr lang="hu-HU" baseline="0" dirty="0" err="1"/>
              <a:t>körbeülik</a:t>
            </a:r>
            <a:r>
              <a:rPr lang="hu-HU" baseline="0" dirty="0"/>
              <a:t> a gyárat, éjjel kiszáguldanak megrakott teherautók. Véletlen, hogy senki nem halt meg. </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4</a:t>
            </a:fld>
            <a:endParaRPr lang="hu-HU"/>
          </a:p>
        </p:txBody>
      </p:sp>
    </p:spTree>
    <p:extLst>
      <p:ext uri="{BB962C8B-B14F-4D97-AF65-F5344CB8AC3E}">
        <p14:creationId xmlns:p14="http://schemas.microsoft.com/office/powerpoint/2010/main" val="395190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Kinek az érdeke, hogy ez létrejött?</a:t>
            </a:r>
            <a:r>
              <a:rPr lang="hu-HU" baseline="0" dirty="0"/>
              <a:t> Az biztos volt a rendszerváltás előtt, hogy változások lesznek, erre fel kell készülni.</a:t>
            </a:r>
          </a:p>
          <a:p>
            <a:r>
              <a:rPr lang="hu-HU" baseline="0" dirty="0"/>
              <a:t>Egyrészt lehet, hogy a MV védelme a cél, hogy ne lehessen csak simán kizárni a munkából a munkavállalókat.</a:t>
            </a:r>
          </a:p>
          <a:p>
            <a:r>
              <a:rPr lang="hu-HU" baseline="0" dirty="0"/>
              <a:t>Másrészt viszont az államnak is fontos lehet, mivel keretek közé szoríthatja a sztrájkot, ezen kívül egyébként is aláírt az állam egy általános emberi jogokat tartalmazó paktumot, viszont értelemszerűen az nem elég, hogy van egy általános valami, amire hivatkozhatnak, mert akkor az nem ad elég alapot. </a:t>
            </a:r>
          </a:p>
          <a:p>
            <a:endParaRPr lang="hu-HU" baseline="0" dirty="0"/>
          </a:p>
          <a:p>
            <a:r>
              <a:rPr lang="hu-HU" baseline="0" dirty="0"/>
              <a:t>Politikai célokért nem lehet sztrájkolni. </a:t>
            </a:r>
            <a:endParaRPr lang="en-US"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6</a:t>
            </a:fld>
            <a:endParaRPr lang="hu-HU"/>
          </a:p>
        </p:txBody>
      </p:sp>
    </p:spTree>
    <p:extLst>
      <p:ext uri="{BB962C8B-B14F-4D97-AF65-F5344CB8AC3E}">
        <p14:creationId xmlns:p14="http://schemas.microsoft.com/office/powerpoint/2010/main" val="139466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hu-HU" dirty="0"/>
              <a:t>Figyelmeztető</a:t>
            </a:r>
            <a:r>
              <a:rPr lang="hu-HU" baseline="0" dirty="0"/>
              <a:t> sztrájk 2 óra időtartamra szólhat </a:t>
            </a:r>
            <a:r>
              <a:rPr lang="hu-HU" baseline="0" dirty="0" err="1"/>
              <a:t>max</a:t>
            </a:r>
            <a:r>
              <a:rPr lang="hu-HU" baseline="0" dirty="0"/>
              <a:t>. Ezzel fel lehet mérni az erőviszonyokat. Ez nem károkozást szolgál, alapvetően utána le is dolgozzák. </a:t>
            </a:r>
            <a:endParaRPr lang="en-US" dirty="0"/>
          </a:p>
          <a:p>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7</a:t>
            </a:fld>
            <a:endParaRPr lang="hu-HU"/>
          </a:p>
        </p:txBody>
      </p:sp>
    </p:spTree>
    <p:extLst>
      <p:ext uri="{BB962C8B-B14F-4D97-AF65-F5344CB8AC3E}">
        <p14:creationId xmlns:p14="http://schemas.microsoft.com/office/powerpoint/2010/main" val="114384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271463" indent="-271463" eaLnBrk="1" hangingPunct="1">
              <a:buFontTx/>
              <a:buNone/>
            </a:pPr>
            <a:r>
              <a:rPr lang="hu-HU" altLang="hu-HU" sz="1200" b="1" dirty="0"/>
              <a:t>Tilos a sztrájk:</a:t>
            </a:r>
          </a:p>
          <a:p>
            <a:pPr marL="271463" indent="-271463" eaLnBrk="1" hangingPunct="1">
              <a:spcBef>
                <a:spcPct val="0"/>
              </a:spcBef>
            </a:pPr>
            <a:r>
              <a:rPr lang="hu-HU" altLang="hu-HU" sz="1200" dirty="0"/>
              <a:t>Az igazságszolgáltatási szerveknél, a fegyveres testületeknél és a rendészeti szerveknél, a polgári nemzetbiztonsági szolgálatoknál, a NAV hivatásos állományában</a:t>
            </a:r>
          </a:p>
          <a:p>
            <a:pPr marL="271463" indent="-271463" eaLnBrk="1" hangingPunct="1">
              <a:spcBef>
                <a:spcPts val="1200"/>
              </a:spcBef>
              <a:spcAft>
                <a:spcPts val="600"/>
              </a:spcAft>
            </a:pPr>
            <a:r>
              <a:rPr lang="hu-HU" altLang="hu-HU" sz="1200" dirty="0"/>
              <a:t>Az államigazgatási szerveknél csak külön megállapodás szerint lehetséges</a:t>
            </a:r>
          </a:p>
          <a:p>
            <a:pPr marL="271463" indent="-271463" eaLnBrk="1" hangingPunct="1">
              <a:spcBef>
                <a:spcPts val="1200"/>
              </a:spcBef>
              <a:spcAft>
                <a:spcPts val="600"/>
              </a:spcAft>
            </a:pPr>
            <a:r>
              <a:rPr lang="hu-HU" altLang="hu-HU" sz="1200" dirty="0"/>
              <a:t>Ha az életet, az egészséget, a testi épséget vagy a környezetet közvetlenül és súlyosan veszélyeztetné, vagy elemi kár elhárítását gátolná</a:t>
            </a:r>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8</a:t>
            </a:fld>
            <a:endParaRPr lang="hu-HU"/>
          </a:p>
        </p:txBody>
      </p:sp>
    </p:spTree>
    <p:extLst>
      <p:ext uri="{BB962C8B-B14F-4D97-AF65-F5344CB8AC3E}">
        <p14:creationId xmlns:p14="http://schemas.microsoft.com/office/powerpoint/2010/main" val="222243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eaLnBrk="1" hangingPunct="1">
              <a:buFontTx/>
              <a:buNone/>
            </a:pPr>
            <a:r>
              <a:rPr lang="hu-HU" altLang="hu-HU" sz="1200" dirty="0"/>
              <a:t>A még elégséges szolgáltatás mértékét és feltételeit </a:t>
            </a:r>
            <a:r>
              <a:rPr lang="hu-HU" altLang="hu-HU" sz="1200" b="1" dirty="0"/>
              <a:t>törvény</a:t>
            </a:r>
            <a:r>
              <a:rPr lang="hu-HU" altLang="hu-HU" sz="1200" dirty="0"/>
              <a:t>, ennek hiányában </a:t>
            </a:r>
            <a:r>
              <a:rPr lang="hu-HU" altLang="hu-HU" sz="1200" b="1" dirty="0"/>
              <a:t>a sztrájkot megelőző egyeztetés állapítja meg</a:t>
            </a:r>
            <a:r>
              <a:rPr lang="hu-HU" altLang="hu-HU" sz="1200" dirty="0"/>
              <a:t>; a sztrájk feltétele </a:t>
            </a:r>
            <a:r>
              <a:rPr lang="hu-HU" altLang="hu-HU" sz="1200" b="1" dirty="0"/>
              <a:t>a megállapodás megkötése</a:t>
            </a:r>
            <a:r>
              <a:rPr lang="hu-HU" altLang="hu-HU" sz="1200" dirty="0"/>
              <a:t>, vagy ennek hiányában </a:t>
            </a:r>
            <a:r>
              <a:rPr lang="hu-HU" altLang="hu-HU" sz="1200" b="1" dirty="0"/>
              <a:t>a közigazgatási és munkaügyi bíróság jogerős határozata</a:t>
            </a:r>
            <a:r>
              <a:rPr lang="hu-HU" altLang="hu-HU" sz="1200" dirty="0"/>
              <a:t>.</a:t>
            </a:r>
          </a:p>
          <a:p>
            <a:pPr marL="0" indent="0" eaLnBrk="1" hangingPunct="1">
              <a:spcBef>
                <a:spcPts val="1200"/>
              </a:spcBef>
              <a:spcAft>
                <a:spcPts val="1200"/>
              </a:spcAft>
              <a:buFontTx/>
              <a:buNone/>
            </a:pPr>
            <a:r>
              <a:rPr lang="hu-HU" altLang="hu-HU" sz="1200" dirty="0"/>
              <a:t>A bíróságtól kérhető </a:t>
            </a:r>
            <a:r>
              <a:rPr lang="hu-HU" altLang="hu-HU" sz="1200" b="1" dirty="0"/>
              <a:t>a sztrájk jogszerűségének </a:t>
            </a:r>
            <a:r>
              <a:rPr lang="hu-HU" altLang="hu-HU" sz="1200" dirty="0"/>
              <a:t>vagy jogellenességének megállapítása.</a:t>
            </a:r>
          </a:p>
          <a:p>
            <a:pPr marL="0" indent="0" eaLnBrk="1" hangingPunct="1">
              <a:buFontTx/>
              <a:buNone/>
            </a:pPr>
            <a:r>
              <a:rPr lang="hu-HU" altLang="hu-HU" sz="1200" dirty="0"/>
              <a:t>A munkaügyi bíróság </a:t>
            </a:r>
            <a:r>
              <a:rPr lang="hu-HU" altLang="hu-HU" sz="1200" b="1" dirty="0"/>
              <a:t>öt napon </a:t>
            </a:r>
            <a:r>
              <a:rPr lang="hu-HU" altLang="hu-HU" sz="1200" dirty="0"/>
              <a:t>belül, nemperes eljárásban határoz. </a:t>
            </a:r>
            <a:r>
              <a:rPr lang="hu-HU" altLang="hu-HU" sz="1200" b="1" dirty="0"/>
              <a:t>Öt napon </a:t>
            </a:r>
            <a:r>
              <a:rPr lang="hu-HU" altLang="hu-HU" sz="1200" dirty="0"/>
              <a:t>belül fellebbezésnek van helye. A másodfokú bíróság </a:t>
            </a:r>
            <a:r>
              <a:rPr lang="hu-HU" altLang="hu-HU" sz="1200" b="1" dirty="0"/>
              <a:t>öt napon </a:t>
            </a:r>
            <a:r>
              <a:rPr lang="hu-HU" altLang="hu-HU" sz="1200" dirty="0"/>
              <a:t>belül határoz.</a:t>
            </a:r>
          </a:p>
          <a:p>
            <a:pPr marL="0" indent="0" eaLnBrk="1" hangingPunct="1">
              <a:buFontTx/>
              <a:buNone/>
            </a:pPr>
            <a:endParaRPr lang="hu-HU" altLang="hu-HU" sz="1200" dirty="0"/>
          </a:p>
          <a:p>
            <a:pPr marL="0" indent="0" eaLnBrk="1" hangingPunct="1">
              <a:buFontTx/>
              <a:buNone/>
            </a:pPr>
            <a:r>
              <a:rPr lang="hu-HU" sz="1200" b="1" dirty="0"/>
              <a:t>Sztrájktörés</a:t>
            </a:r>
            <a:r>
              <a:rPr lang="hu-HU" sz="1200" dirty="0"/>
              <a:t> (EU Bírósága): az uniós alapszabadságok primátusa a kollektív jogérvényesítéssel szemben; a munkáltató gazdasági/vagyoni érdekeinek védelme a sztrájkolók érdekeivel szemben. </a:t>
            </a:r>
          </a:p>
          <a:p>
            <a:pPr marL="0" indent="0" eaLnBrk="1" hangingPunct="1">
              <a:buFontTx/>
              <a:buNone/>
            </a:pPr>
            <a:r>
              <a:rPr lang="hu-HU" sz="1200" b="1" dirty="0"/>
              <a:t>Sztrájktörés</a:t>
            </a:r>
            <a:r>
              <a:rPr lang="hu-HU" sz="1200" dirty="0"/>
              <a:t> (HU): Csak a kölcsönzött munkaerő esetében tilos a sztrájktörés. A munkáltató a nem sztrájkoló munkavállalót munkakörén kívüli feladatok elvégzésére is utasíthatja, rendkívüli munkavégzést rendelhet el, új munkavállalókat vehet fel (akár határozott időre vagy próbaidőre, ami 3-6 hónap is lehet, ezen belül azonnali hatállyal bármikor megszüntethető), vagyis a sztrájkoló a munkáltató rendelkezési jogát nem korlátozhatja</a:t>
            </a:r>
          </a:p>
          <a:p>
            <a:pPr marL="0" indent="0" eaLnBrk="1" hangingPunct="1">
              <a:buFontTx/>
              <a:buNone/>
            </a:pPr>
            <a:endParaRPr lang="hu-HU" altLang="hu-HU" sz="1200" dirty="0"/>
          </a:p>
          <a:p>
            <a:r>
              <a:rPr lang="en-US" dirty="0"/>
              <a:t>A </a:t>
            </a:r>
            <a:r>
              <a:rPr lang="en-US" dirty="0" err="1"/>
              <a:t>Nemzetközi</a:t>
            </a:r>
            <a:r>
              <a:rPr lang="en-US" dirty="0"/>
              <a:t> </a:t>
            </a:r>
            <a:r>
              <a:rPr lang="en-US" dirty="0" err="1"/>
              <a:t>Szakszervezeti</a:t>
            </a:r>
            <a:r>
              <a:rPr lang="en-US" dirty="0"/>
              <a:t> </a:t>
            </a:r>
            <a:r>
              <a:rPr lang="en-US" dirty="0" err="1"/>
              <a:t>Szövetség</a:t>
            </a:r>
            <a:r>
              <a:rPr lang="en-US" dirty="0"/>
              <a:t> (ITUC) </a:t>
            </a:r>
            <a:r>
              <a:rPr lang="en-US" dirty="0" err="1"/>
              <a:t>február</a:t>
            </a:r>
            <a:r>
              <a:rPr lang="en-US" dirty="0"/>
              <a:t> 18-át a </a:t>
            </a:r>
            <a:r>
              <a:rPr lang="en-US" dirty="0" err="1"/>
              <a:t>sztrájk</a:t>
            </a:r>
            <a:r>
              <a:rPr lang="en-US" dirty="0"/>
              <a:t> </a:t>
            </a:r>
            <a:r>
              <a:rPr lang="en-US" dirty="0" err="1"/>
              <a:t>napjává</a:t>
            </a:r>
            <a:r>
              <a:rPr lang="en-US" dirty="0"/>
              <a:t> </a:t>
            </a:r>
            <a:r>
              <a:rPr lang="en-US" dirty="0" err="1"/>
              <a:t>nyilvánította</a:t>
            </a:r>
            <a:r>
              <a:rPr lang="en-US" dirty="0"/>
              <a:t>. </a:t>
            </a:r>
            <a:r>
              <a:rPr lang="en-US" dirty="0" err="1"/>
              <a:t>Ennek</a:t>
            </a:r>
            <a:r>
              <a:rPr lang="en-US" dirty="0"/>
              <a:t> </a:t>
            </a:r>
            <a:r>
              <a:rPr lang="en-US" dirty="0" err="1"/>
              <a:t>hátterében</a:t>
            </a:r>
            <a:r>
              <a:rPr lang="en-US" dirty="0"/>
              <a:t> </a:t>
            </a:r>
            <a:r>
              <a:rPr lang="en-US" dirty="0" err="1"/>
              <a:t>az</a:t>
            </a:r>
            <a:r>
              <a:rPr lang="en-US" dirty="0"/>
              <a:t> </a:t>
            </a:r>
            <a:r>
              <a:rPr lang="en-US" dirty="0" err="1"/>
              <a:t>húzódik</a:t>
            </a:r>
            <a:r>
              <a:rPr lang="en-US" dirty="0"/>
              <a:t> meg, </a:t>
            </a:r>
            <a:r>
              <a:rPr lang="en-US" dirty="0" err="1"/>
              <a:t>hogy</a:t>
            </a:r>
            <a:r>
              <a:rPr lang="en-US" dirty="0"/>
              <a:t> a </a:t>
            </a:r>
            <a:r>
              <a:rPr lang="en-US" dirty="0" err="1"/>
              <a:t>Nemzetközi</a:t>
            </a:r>
            <a:r>
              <a:rPr lang="en-US" dirty="0"/>
              <a:t> </a:t>
            </a:r>
            <a:r>
              <a:rPr lang="en-US" dirty="0" err="1"/>
              <a:t>Munkaügyi</a:t>
            </a:r>
            <a:r>
              <a:rPr lang="en-US" dirty="0"/>
              <a:t> </a:t>
            </a:r>
            <a:r>
              <a:rPr lang="en-US" dirty="0" err="1"/>
              <a:t>Szervezet</a:t>
            </a:r>
            <a:r>
              <a:rPr lang="en-US" dirty="0"/>
              <a:t> (ILO) </a:t>
            </a:r>
            <a:r>
              <a:rPr lang="en-US" dirty="0" err="1"/>
              <a:t>munkáltatói</a:t>
            </a:r>
            <a:r>
              <a:rPr lang="en-US" dirty="0"/>
              <a:t> </a:t>
            </a:r>
            <a:r>
              <a:rPr lang="en-US" dirty="0" err="1"/>
              <a:t>oldala</a:t>
            </a:r>
            <a:r>
              <a:rPr lang="en-US" dirty="0"/>
              <a:t> a </a:t>
            </a:r>
            <a:r>
              <a:rPr lang="en-US" dirty="0" err="1"/>
              <a:t>sztrájkjognak</a:t>
            </a:r>
            <a:r>
              <a:rPr lang="en-US" dirty="0"/>
              <a:t> </a:t>
            </a:r>
            <a:r>
              <a:rPr lang="en-US" dirty="0" err="1"/>
              <a:t>az</a:t>
            </a:r>
            <a:r>
              <a:rPr lang="en-US" dirty="0"/>
              <a:t> ILO </a:t>
            </a:r>
            <a:r>
              <a:rPr lang="en-US" dirty="0" err="1"/>
              <a:t>normái</a:t>
            </a:r>
            <a:r>
              <a:rPr lang="en-US" dirty="0"/>
              <a:t> </a:t>
            </a:r>
            <a:r>
              <a:rPr lang="en-US" dirty="0" err="1"/>
              <a:t>által</a:t>
            </a:r>
            <a:r>
              <a:rPr lang="en-US" dirty="0"/>
              <a:t> </a:t>
            </a:r>
            <a:r>
              <a:rPr lang="en-US" dirty="0" err="1"/>
              <a:t>védett</a:t>
            </a:r>
            <a:r>
              <a:rPr lang="en-US" dirty="0"/>
              <a:t> </a:t>
            </a:r>
            <a:r>
              <a:rPr lang="en-US" dirty="0" err="1"/>
              <a:t>státuszát</a:t>
            </a:r>
            <a:r>
              <a:rPr lang="en-US" dirty="0"/>
              <a:t> </a:t>
            </a:r>
            <a:r>
              <a:rPr lang="en-US" dirty="0" err="1"/>
              <a:t>nem</a:t>
            </a:r>
            <a:r>
              <a:rPr lang="en-US" dirty="0"/>
              <a:t> </a:t>
            </a:r>
            <a:r>
              <a:rPr lang="en-US" dirty="0" err="1"/>
              <a:t>fogadja</a:t>
            </a:r>
            <a:r>
              <a:rPr lang="en-US" dirty="0"/>
              <a:t> el.</a:t>
            </a:r>
            <a:endParaRPr lang="hu-HU" dirty="0"/>
          </a:p>
          <a:p>
            <a:endParaRPr lang="hu-HU" dirty="0"/>
          </a:p>
          <a:p>
            <a:r>
              <a:rPr lang="hu-HU" dirty="0"/>
              <a:t>Mi a probléma</a:t>
            </a:r>
            <a:r>
              <a:rPr lang="hu-HU" baseline="0" dirty="0"/>
              <a:t> az elégséges szolgáltatás bírósági megállapításával? Mi alapján döntenek? Társadalmi érdekek, tehát a MV rosszul fog járni. </a:t>
            </a:r>
            <a:endParaRPr lang="en-US" dirty="0"/>
          </a:p>
          <a:p>
            <a:endParaRPr lang="hu-HU" dirty="0"/>
          </a:p>
          <a:p>
            <a:endParaRPr lang="hu-HU" dirty="0"/>
          </a:p>
          <a:p>
            <a:pPr marL="0" indent="0" eaLnBrk="1" hangingPunct="1">
              <a:buFontTx/>
              <a:buNone/>
            </a:pPr>
            <a:endParaRPr lang="hu-HU" altLang="hu-HU" sz="1200"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10</a:t>
            </a:fld>
            <a:endParaRPr lang="hu-HU"/>
          </a:p>
        </p:txBody>
      </p:sp>
    </p:spTree>
    <p:extLst>
      <p:ext uri="{BB962C8B-B14F-4D97-AF65-F5344CB8AC3E}">
        <p14:creationId xmlns:p14="http://schemas.microsoft.com/office/powerpoint/2010/main" val="174515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Milyen fontosabb események voltak? 1991 váltás, 1995: Bokros csomag, 2004: EU-s csatlakozás, 2007: újabb válság, a hatása 2010 végégig tart.</a:t>
            </a:r>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11</a:t>
            </a:fld>
            <a:endParaRPr lang="hu-HU"/>
          </a:p>
        </p:txBody>
      </p:sp>
    </p:spTree>
    <p:extLst>
      <p:ext uri="{BB962C8B-B14F-4D97-AF65-F5344CB8AC3E}">
        <p14:creationId xmlns:p14="http://schemas.microsoft.com/office/powerpoint/2010/main" val="3704106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773349" y="2099952"/>
            <a:ext cx="6250021" cy="721063"/>
          </a:xfrm>
          <a:prstGeom prst="rect">
            <a:avLst/>
          </a:prstGeom>
        </p:spPr>
        <p:txBody>
          <a:bodyPr lIns="0" tIns="0" rIns="0" bIns="0">
            <a:normAutofit/>
          </a:bodyPr>
          <a:lstStyle>
            <a:lvl1pPr algn="r">
              <a:defRPr sz="5000" b="1">
                <a:solidFill>
                  <a:schemeClr val="bg2"/>
                </a:solidFill>
                <a:latin typeface="Arial" panose="020B0604020202020204" pitchFamily="34" charset="0"/>
                <a:cs typeface="Arial" panose="020B0604020202020204" pitchFamily="34" charset="0"/>
              </a:defRPr>
            </a:lvl1pPr>
          </a:lstStyle>
          <a:p>
            <a:r>
              <a:rPr lang="hu-HU" dirty="0"/>
              <a:t>CÍM</a:t>
            </a:r>
          </a:p>
        </p:txBody>
      </p:sp>
      <p:sp>
        <p:nvSpPr>
          <p:cNvPr id="3" name="Alcím 2"/>
          <p:cNvSpPr>
            <a:spLocks noGrp="1"/>
          </p:cNvSpPr>
          <p:nvPr>
            <p:ph type="subTitle" idx="1" hasCustomPrompt="1"/>
          </p:nvPr>
        </p:nvSpPr>
        <p:spPr>
          <a:xfrm>
            <a:off x="1410513" y="2981528"/>
            <a:ext cx="5603132" cy="335604"/>
          </a:xfrm>
          <a:prstGeom prst="rect">
            <a:avLst/>
          </a:prstGeom>
        </p:spPr>
        <p:txBody>
          <a:bodyPr lIns="0" tIns="0" rIns="0" bIns="0" anchor="ctr" anchorCtr="0"/>
          <a:lstStyle>
            <a:lvl1pPr marL="0" indent="0" algn="r">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z="1800" b="1" dirty="0">
                <a:solidFill>
                  <a:schemeClr val="tx1">
                    <a:lumMod val="50000"/>
                    <a:lumOff val="50000"/>
                  </a:schemeClr>
                </a:solidFill>
                <a:latin typeface="Arial" panose="020B0604020202020204" pitchFamily="34" charset="0"/>
                <a:cs typeface="Arial" panose="020B0604020202020204" pitchFamily="34" charset="0"/>
              </a:rPr>
              <a:t>Előadó </a:t>
            </a:r>
            <a:endParaRPr lang="hu-HU" dirty="0"/>
          </a:p>
        </p:txBody>
      </p:sp>
    </p:spTree>
    <p:extLst>
      <p:ext uri="{BB962C8B-B14F-4D97-AF65-F5344CB8AC3E}">
        <p14:creationId xmlns:p14="http://schemas.microsoft.com/office/powerpoint/2010/main" val="3308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cím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0" y="2908570"/>
            <a:ext cx="7772400" cy="701675"/>
          </a:xfrm>
          <a:prstGeom prst="rect">
            <a:avLst/>
          </a:prstGeom>
        </p:spPr>
        <p:txBody>
          <a:bodyPr tIns="0" rIns="0"/>
          <a:lstStyle>
            <a:lvl1pPr algn="r">
              <a:defRPr sz="3600" b="1">
                <a:solidFill>
                  <a:schemeClr val="bg2"/>
                </a:solidFill>
              </a:defRPr>
            </a:lvl1pPr>
          </a:lstStyle>
          <a:p>
            <a:r>
              <a:rPr lang="hu-HU" dirty="0"/>
              <a:t>MINTACÍM SZERKESZTÉSE</a:t>
            </a:r>
          </a:p>
        </p:txBody>
      </p:sp>
      <p:sp>
        <p:nvSpPr>
          <p:cNvPr id="3" name="Alcím 2"/>
          <p:cNvSpPr>
            <a:spLocks noGrp="1"/>
          </p:cNvSpPr>
          <p:nvPr>
            <p:ph type="subTitle" idx="1"/>
          </p:nvPr>
        </p:nvSpPr>
        <p:spPr>
          <a:xfrm>
            <a:off x="1371600" y="3759740"/>
            <a:ext cx="6400800" cy="1752600"/>
          </a:xfrm>
          <a:prstGeom prst="rect">
            <a:avLst/>
          </a:prstGeom>
        </p:spPr>
        <p:txBody>
          <a:bodyPr lIns="0" tIns="0" rIns="0" bIns="0">
            <a:normAutofit/>
          </a:bodyPr>
          <a:lstStyle>
            <a:lvl1pPr marL="0" indent="0" algn="r">
              <a:buNone/>
              <a:defRPr>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hu-HU" dirty="0"/>
          </a:p>
        </p:txBody>
      </p:sp>
    </p:spTree>
    <p:extLst>
      <p:ext uri="{BB962C8B-B14F-4D97-AF65-F5344CB8AC3E}">
        <p14:creationId xmlns:p14="http://schemas.microsoft.com/office/powerpoint/2010/main" val="26448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57200" y="260665"/>
            <a:ext cx="8507288" cy="389525"/>
          </a:xfrm>
          <a:prstGeom prst="rect">
            <a:avLst/>
          </a:prstGeom>
        </p:spPr>
        <p:txBody>
          <a:bodyPr lIns="0" tIns="0" rIns="0" bIns="0" anchor="ctr" anchorCtr="0">
            <a:noAutofit/>
          </a:bodyPr>
          <a:lstStyle>
            <a:lvl1pPr algn="l">
              <a:defRPr sz="3600" b="1">
                <a:solidFill>
                  <a:schemeClr val="bg2"/>
                </a:solidFill>
                <a:latin typeface="+mj-lt"/>
              </a:defRPr>
            </a:lvl1pPr>
          </a:lstStyle>
          <a:p>
            <a:r>
              <a:rPr lang="hu-HU" dirty="0"/>
              <a:t>MINTACÍM SZERKESZTÉSE</a:t>
            </a:r>
          </a:p>
        </p:txBody>
      </p:sp>
      <p:cxnSp>
        <p:nvCxnSpPr>
          <p:cNvPr id="4" name="Egyenes összekötő 3"/>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Szöveg helye 3"/>
          <p:cNvSpPr>
            <a:spLocks noGrp="1"/>
          </p:cNvSpPr>
          <p:nvPr>
            <p:ph type="body" sz="half" idx="2" hasCustomPrompt="1"/>
          </p:nvPr>
        </p:nvSpPr>
        <p:spPr>
          <a:xfrm>
            <a:off x="457200" y="980736"/>
            <a:ext cx="8507288" cy="5256573"/>
          </a:xfrm>
          <a:prstGeom prst="rect">
            <a:avLst/>
          </a:prstGeom>
        </p:spPr>
        <p:txBody>
          <a:bodyPr lIns="0" tIns="0"/>
          <a:lstStyle>
            <a:lvl1pPr marL="0" indent="0">
              <a:buNone/>
              <a:defRPr sz="2400">
                <a:solidFill>
                  <a:schemeClr val="bg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
        <p:nvSpPr>
          <p:cNvPr id="5" name="Dia számának helye 5">
            <a:extLst>
              <a:ext uri="{FF2B5EF4-FFF2-40B4-BE49-F238E27FC236}">
                <a16:creationId xmlns:a16="http://schemas.microsoft.com/office/drawing/2014/main" id="{E0422FC8-637E-47FB-836A-20B4E7362425}"/>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r>
              <a:rPr lang="hu-HU" dirty="0"/>
              <a:t>/22</a:t>
            </a:r>
          </a:p>
        </p:txBody>
      </p:sp>
    </p:spTree>
    <p:extLst>
      <p:ext uri="{BB962C8B-B14F-4D97-AF65-F5344CB8AC3E}">
        <p14:creationId xmlns:p14="http://schemas.microsoft.com/office/powerpoint/2010/main" val="250356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gy objektu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p:nvPr>
        </p:nvSpPr>
        <p:spPr>
          <a:xfrm>
            <a:off x="457199" y="1177047"/>
            <a:ext cx="8229601" cy="4708187"/>
          </a:xfrm>
          <a:prstGeom prst="rect">
            <a:avLst/>
          </a:prstGeom>
        </p:spPr>
        <p:txBody>
          <a:bodyPr lIns="0"/>
          <a:lstStyle>
            <a:lvl1pPr marL="0" indent="0">
              <a:buNone/>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a:t>Mintaszöveg szerkesztése</a:t>
            </a:r>
          </a:p>
        </p:txBody>
      </p:sp>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4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Üres ala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rtalomrész">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hasCustomPrompt="1"/>
          </p:nvPr>
        </p:nvSpPr>
        <p:spPr>
          <a:xfrm>
            <a:off x="457200" y="1600200"/>
            <a:ext cx="4038600" cy="4525963"/>
          </a:xfrm>
          <a:prstGeom prst="rect">
            <a:avLst/>
          </a:prstGeom>
        </p:spPr>
        <p:txBody>
          <a:bodyPr lIns="0"/>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hasCustomPrompt="1"/>
          </p:nvPr>
        </p:nvSpPr>
        <p:spPr>
          <a:xfrm>
            <a:off x="4648200" y="1600200"/>
            <a:ext cx="4038600" cy="4525963"/>
          </a:xfrm>
          <a:prstGeom prst="rect">
            <a:avLst/>
          </a:prstGeom>
        </p:spPr>
        <p:txBody>
          <a:bodyPr/>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9" name="Egyenes összekötő 8"/>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Dia számának helye 5">
            <a:extLst>
              <a:ext uri="{FF2B5EF4-FFF2-40B4-BE49-F238E27FC236}">
                <a16:creationId xmlns:a16="http://schemas.microsoft.com/office/drawing/2014/main" id="{2D648645-6C63-4840-AEFE-7DE491C8C670}"/>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endParaRPr lang="hu-HU" dirty="0"/>
          </a:p>
        </p:txBody>
      </p:sp>
    </p:spTree>
    <p:extLst>
      <p:ext uri="{BB962C8B-B14F-4D97-AF65-F5344CB8AC3E}">
        <p14:creationId xmlns:p14="http://schemas.microsoft.com/office/powerpoint/2010/main" val="31678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1792288" y="4800600"/>
            <a:ext cx="5486400" cy="335604"/>
          </a:xfrm>
          <a:prstGeom prst="rect">
            <a:avLst/>
          </a:prstGeom>
        </p:spPr>
        <p:txBody>
          <a:bodyPr lIns="0" anchor="b"/>
          <a:lstStyle>
            <a:lvl1pPr algn="l">
              <a:defRPr sz="2000" b="1">
                <a:solidFill>
                  <a:schemeClr val="bg2"/>
                </a:solidFill>
              </a:defRPr>
            </a:lvl1pPr>
          </a:lstStyle>
          <a:p>
            <a:r>
              <a:rPr lang="hu-HU" dirty="0"/>
              <a:t>MINTACÍM SZERKESZTÉSE</a:t>
            </a:r>
          </a:p>
        </p:txBody>
      </p:sp>
      <p:sp>
        <p:nvSpPr>
          <p:cNvPr id="3" name="Kép hely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hu-HU" dirty="0"/>
          </a:p>
        </p:txBody>
      </p:sp>
      <p:sp>
        <p:nvSpPr>
          <p:cNvPr id="4" name="Szöveg helye 3"/>
          <p:cNvSpPr>
            <a:spLocks noGrp="1"/>
          </p:cNvSpPr>
          <p:nvPr>
            <p:ph type="body" sz="half" idx="2" hasCustomPrompt="1"/>
          </p:nvPr>
        </p:nvSpPr>
        <p:spPr>
          <a:xfrm>
            <a:off x="1792288" y="5136204"/>
            <a:ext cx="5486400" cy="804862"/>
          </a:xfrm>
          <a:prstGeom prst="rect">
            <a:avLst/>
          </a:prstGeom>
        </p:spPr>
        <p:txBody>
          <a:bodyPr lIns="0" tIns="0"/>
          <a:lstStyle>
            <a:lvl1pPr marL="0" indent="0">
              <a:buNone/>
              <a:defRPr sz="20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Tree>
    <p:extLst>
      <p:ext uri="{BB962C8B-B14F-4D97-AF65-F5344CB8AC3E}">
        <p14:creationId xmlns:p14="http://schemas.microsoft.com/office/powerpoint/2010/main" val="36072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fejező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04472" y="2812203"/>
            <a:ext cx="6624000" cy="612000"/>
          </a:xfrm>
          <a:prstGeom prst="rect">
            <a:avLst/>
          </a:prstGeom>
        </p:spPr>
        <p:txBody>
          <a:bodyPr lIns="0" tIns="0" rIns="0" bIns="0" anchor="ctr" anchorCtr="0"/>
          <a:lstStyle>
            <a:lvl1pPr algn="r">
              <a:defRPr sz="4000" b="1" cap="none">
                <a:solidFill>
                  <a:schemeClr val="bg2"/>
                </a:solidFill>
                <a:latin typeface="Arial" panose="020B0604020202020204" pitchFamily="34" charset="0"/>
                <a:cs typeface="Arial" panose="020B0604020202020204" pitchFamily="34" charset="0"/>
              </a:defRPr>
            </a:lvl1pPr>
          </a:lstStyle>
          <a:p>
            <a:r>
              <a:rPr lang="hu-HU" sz="3600" b="1" dirty="0">
                <a:solidFill>
                  <a:schemeClr val="bg2"/>
                </a:solidFill>
                <a:latin typeface="Futura Std Medium" pitchFamily="34" charset="0"/>
              </a:rPr>
              <a:t>Köszönöm a figyelmüket!</a:t>
            </a:r>
            <a:endParaRPr lang="hu-HU" dirty="0"/>
          </a:p>
        </p:txBody>
      </p:sp>
    </p:spTree>
    <p:extLst>
      <p:ext uri="{BB962C8B-B14F-4D97-AF65-F5344CB8AC3E}">
        <p14:creationId xmlns:p14="http://schemas.microsoft.com/office/powerpoint/2010/main" val="25168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47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0ZjCOAnmUaQ" TargetMode="External"/><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X7TUuODbzJU" TargetMode="External"/><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hyperlink" Target="http://www.youtube.com/watch?v=10iuboiM1ww&amp;feature=relmfu"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ím 1"/>
          <p:cNvSpPr>
            <a:spLocks noGrp="1"/>
          </p:cNvSpPr>
          <p:nvPr>
            <p:ph type="ctrTitle"/>
          </p:nvPr>
        </p:nvSpPr>
        <p:spPr bwMode="auto">
          <a:xfrm>
            <a:off x="395536" y="2327200"/>
            <a:ext cx="8512175" cy="1893888"/>
          </a:xfrm>
        </p:spPr>
        <p:txBody>
          <a:bodyPr wrap="square" lIns="91440" tIns="45720" rIns="91440" bIns="45720" numCol="1" anchorCtr="0" compatLnSpc="1">
            <a:prstTxWarp prst="textNoShape">
              <a:avLst/>
            </a:prstTxWarp>
            <a:normAutofit fontScale="90000"/>
          </a:bodyPr>
          <a:lstStyle/>
          <a:p>
            <a:pPr algn="ctr">
              <a:lnSpc>
                <a:spcPct val="150000"/>
              </a:lnSpc>
              <a:spcBef>
                <a:spcPts val="0"/>
              </a:spcBef>
            </a:pPr>
            <a:r>
              <a:rPr lang="hu-HU" sz="4000" dirty="0"/>
              <a:t>A munkaügyi kapcsolatok rendszere – 8. A munkaharc</a:t>
            </a:r>
            <a:br>
              <a:rPr lang="hu-HU" sz="4000" dirty="0"/>
            </a:br>
            <a:endParaRPr lang="hu-HU" sz="5400" cap="none" dirty="0"/>
          </a:p>
        </p:txBody>
      </p:sp>
      <p:sp>
        <p:nvSpPr>
          <p:cNvPr id="15362" name="Alcím 2"/>
          <p:cNvSpPr>
            <a:spLocks noGrp="1"/>
          </p:cNvSpPr>
          <p:nvPr>
            <p:ph type="subTitle" idx="1"/>
          </p:nvPr>
        </p:nvSpPr>
        <p:spPr>
          <a:xfrm>
            <a:off x="474663" y="6134472"/>
            <a:ext cx="8669337" cy="723528"/>
          </a:xfrm>
        </p:spPr>
        <p:txBody>
          <a:bodyPr/>
          <a:lstStyle/>
          <a:p>
            <a:pPr algn="r"/>
            <a:r>
              <a:rPr lang="hu-HU" sz="2000" b="0" dirty="0">
                <a:solidFill>
                  <a:schemeClr val="accent2">
                    <a:lumMod val="50000"/>
                  </a:schemeClr>
                </a:solidFill>
              </a:rPr>
              <a:t>László Gyula, Sipos Norbert</a:t>
            </a:r>
          </a:p>
          <a:p>
            <a:pPr algn="r" eaLnBrk="1" hangingPunct="1"/>
            <a:endParaRPr lang="hu-HU" dirty="0"/>
          </a:p>
        </p:txBody>
      </p:sp>
    </p:spTree>
    <p:extLst>
      <p:ext uri="{BB962C8B-B14F-4D97-AF65-F5344CB8AC3E}">
        <p14:creationId xmlns:p14="http://schemas.microsoft.com/office/powerpoint/2010/main" val="26944712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EDD3668-5ED4-448B-BE23-48E52E275EEE}"/>
              </a:ext>
            </a:extLst>
          </p:cNvPr>
          <p:cNvSpPr>
            <a:spLocks noGrp="1"/>
          </p:cNvSpPr>
          <p:nvPr>
            <p:ph type="title"/>
          </p:nvPr>
        </p:nvSpPr>
        <p:spPr/>
        <p:txBody>
          <a:bodyPr/>
          <a:lstStyle/>
          <a:p>
            <a:r>
              <a:rPr lang="hu-HU" altLang="hu-HU" dirty="0">
                <a:effectLst>
                  <a:outerShdw blurRad="38100" dist="38100" dir="2700000" algn="tl">
                    <a:srgbClr val="C0C0C0"/>
                  </a:outerShdw>
                </a:effectLst>
              </a:rPr>
              <a:t>Törvény-módosítás, 2011-12</a:t>
            </a:r>
            <a:endParaRPr lang="hu-HU" dirty="0"/>
          </a:p>
        </p:txBody>
      </p:sp>
      <p:sp>
        <p:nvSpPr>
          <p:cNvPr id="3" name="Szöveg helye 2">
            <a:extLst>
              <a:ext uri="{FF2B5EF4-FFF2-40B4-BE49-F238E27FC236}">
                <a16:creationId xmlns:a16="http://schemas.microsoft.com/office/drawing/2014/main" id="{36636636-6ECA-4FFA-A3E2-E7D52E2BEEC1}"/>
              </a:ext>
            </a:extLst>
          </p:cNvPr>
          <p:cNvSpPr>
            <a:spLocks noGrp="1"/>
          </p:cNvSpPr>
          <p:nvPr>
            <p:ph type="body" sz="half" idx="2"/>
          </p:nvPr>
        </p:nvSpPr>
        <p:spPr/>
        <p:txBody>
          <a:bodyPr/>
          <a:lstStyle/>
          <a:p>
            <a:pPr>
              <a:lnSpc>
                <a:spcPct val="90000"/>
              </a:lnSpc>
              <a:spcBef>
                <a:spcPts val="600"/>
              </a:spcBef>
            </a:pPr>
            <a:r>
              <a:rPr lang="hu-HU" altLang="hu-HU" sz="3600" dirty="0"/>
              <a:t>Elégséges szolgáltatás</a:t>
            </a:r>
          </a:p>
          <a:p>
            <a:pPr marL="457200" indent="-457200">
              <a:lnSpc>
                <a:spcPct val="90000"/>
              </a:lnSpc>
              <a:spcBef>
                <a:spcPts val="600"/>
              </a:spcBef>
              <a:buFont typeface="Arial" panose="020B0604020202020204" pitchFamily="34" charset="0"/>
              <a:buChar char="•"/>
            </a:pPr>
            <a:r>
              <a:rPr lang="hu-HU" altLang="hu-HU" sz="3600" dirty="0"/>
              <a:t>Előzetes megállapodás</a:t>
            </a:r>
          </a:p>
          <a:p>
            <a:pPr marL="457200" indent="-457200">
              <a:lnSpc>
                <a:spcPct val="90000"/>
              </a:lnSpc>
              <a:spcBef>
                <a:spcPts val="600"/>
              </a:spcBef>
              <a:buFont typeface="Arial" panose="020B0604020202020204" pitchFamily="34" charset="0"/>
              <a:buChar char="•"/>
            </a:pPr>
            <a:r>
              <a:rPr lang="hu-HU" altLang="hu-HU" sz="3600" dirty="0"/>
              <a:t>Vagy előzetes munkaügyi bírósági határozat</a:t>
            </a:r>
          </a:p>
          <a:p>
            <a:pPr marL="457200" indent="-457200">
              <a:lnSpc>
                <a:spcPct val="90000"/>
              </a:lnSpc>
              <a:spcBef>
                <a:spcPts val="600"/>
              </a:spcBef>
              <a:buFont typeface="Arial" panose="020B0604020202020204" pitchFamily="34" charset="0"/>
              <a:buChar char="•"/>
            </a:pPr>
            <a:r>
              <a:rPr lang="hu-HU" altLang="hu-HU" sz="3600" dirty="0"/>
              <a:t>Bíróság megállapíthat jogszerűséget</a:t>
            </a:r>
          </a:p>
          <a:p>
            <a:pPr marL="457200" indent="-457200">
              <a:lnSpc>
                <a:spcPct val="90000"/>
              </a:lnSpc>
              <a:spcBef>
                <a:spcPts val="600"/>
              </a:spcBef>
              <a:buFont typeface="Arial" panose="020B0604020202020204" pitchFamily="34" charset="0"/>
              <a:buChar char="•"/>
            </a:pPr>
            <a:r>
              <a:rPr lang="hu-HU" altLang="hu-HU" sz="3600" dirty="0"/>
              <a:t>5 napon belül nemperes eljárás + 5 nap fellebbezés + 5 nap másodfokú bíróság</a:t>
            </a:r>
            <a:endParaRPr lang="hu-HU" altLang="hu-HU" sz="3200" dirty="0"/>
          </a:p>
          <a:p>
            <a:endParaRPr lang="hu-HU" sz="2000" dirty="0"/>
          </a:p>
        </p:txBody>
      </p:sp>
      <p:sp>
        <p:nvSpPr>
          <p:cNvPr id="7" name="Dia számának helye 6">
            <a:extLst>
              <a:ext uri="{FF2B5EF4-FFF2-40B4-BE49-F238E27FC236}">
                <a16:creationId xmlns:a16="http://schemas.microsoft.com/office/drawing/2014/main" id="{E4A924E9-9318-4C4C-B1CD-3B00A748EF0A}"/>
              </a:ext>
            </a:extLst>
          </p:cNvPr>
          <p:cNvSpPr>
            <a:spLocks noGrp="1"/>
          </p:cNvSpPr>
          <p:nvPr>
            <p:ph type="sldNum" sz="quarter" idx="4"/>
          </p:nvPr>
        </p:nvSpPr>
        <p:spPr/>
        <p:txBody>
          <a:bodyPr/>
          <a:lstStyle/>
          <a:p>
            <a:fld id="{8D20C33D-EA57-4869-B900-AF436949CCB6}" type="slidenum">
              <a:rPr lang="hu-HU" smtClean="0"/>
              <a:pPr/>
              <a:t>10</a:t>
            </a:fld>
            <a:r>
              <a:rPr lang="hu-HU"/>
              <a:t>/22</a:t>
            </a:r>
            <a:endParaRPr lang="hu-HU" dirty="0"/>
          </a:p>
        </p:txBody>
      </p:sp>
    </p:spTree>
    <p:extLst>
      <p:ext uri="{BB962C8B-B14F-4D97-AF65-F5344CB8AC3E}">
        <p14:creationId xmlns:p14="http://schemas.microsoft.com/office/powerpoint/2010/main" val="88625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26D996-1CF1-4206-A840-6525B7851361}"/>
              </a:ext>
            </a:extLst>
          </p:cNvPr>
          <p:cNvSpPr>
            <a:spLocks noGrp="1"/>
          </p:cNvSpPr>
          <p:nvPr>
            <p:ph type="title"/>
          </p:nvPr>
        </p:nvSpPr>
        <p:spPr/>
        <p:txBody>
          <a:bodyPr/>
          <a:lstStyle/>
          <a:p>
            <a:r>
              <a:rPr lang="hu-HU" dirty="0"/>
              <a:t>Sztrájkintenzitás Magyarországon</a:t>
            </a:r>
          </a:p>
        </p:txBody>
      </p:sp>
      <p:graphicFrame>
        <p:nvGraphicFramePr>
          <p:cNvPr id="5" name="Táblázat 4">
            <a:extLst>
              <a:ext uri="{FF2B5EF4-FFF2-40B4-BE49-F238E27FC236}">
                <a16:creationId xmlns:a16="http://schemas.microsoft.com/office/drawing/2014/main" id="{C90623B5-468F-47D1-9C2E-C960A006A2CD}"/>
              </a:ext>
            </a:extLst>
          </p:cNvPr>
          <p:cNvGraphicFramePr>
            <a:graphicFrameLocks noGrp="1"/>
          </p:cNvGraphicFramePr>
          <p:nvPr>
            <p:extLst>
              <p:ext uri="{D42A27DB-BD31-4B8C-83A1-F6EECF244321}">
                <p14:modId xmlns:p14="http://schemas.microsoft.com/office/powerpoint/2010/main" val="3846721941"/>
              </p:ext>
            </p:extLst>
          </p:nvPr>
        </p:nvGraphicFramePr>
        <p:xfrm>
          <a:off x="143668" y="908017"/>
          <a:ext cx="8856664" cy="5599524"/>
        </p:xfrm>
        <a:graphic>
          <a:graphicData uri="http://schemas.openxmlformats.org/drawingml/2006/table">
            <a:tbl>
              <a:tblPr firstRow="1" bandRow="1">
                <a:tableStyleId>{5C22544A-7EE6-4342-B048-85BDC9FD1C3A}</a:tableStyleId>
              </a:tblPr>
              <a:tblGrid>
                <a:gridCol w="1107083">
                  <a:extLst>
                    <a:ext uri="{9D8B030D-6E8A-4147-A177-3AD203B41FA5}">
                      <a16:colId xmlns:a16="http://schemas.microsoft.com/office/drawing/2014/main" val="20000"/>
                    </a:ext>
                  </a:extLst>
                </a:gridCol>
                <a:gridCol w="1107083">
                  <a:extLst>
                    <a:ext uri="{9D8B030D-6E8A-4147-A177-3AD203B41FA5}">
                      <a16:colId xmlns:a16="http://schemas.microsoft.com/office/drawing/2014/main" val="20001"/>
                    </a:ext>
                  </a:extLst>
                </a:gridCol>
                <a:gridCol w="1107083">
                  <a:extLst>
                    <a:ext uri="{9D8B030D-6E8A-4147-A177-3AD203B41FA5}">
                      <a16:colId xmlns:a16="http://schemas.microsoft.com/office/drawing/2014/main" val="20002"/>
                    </a:ext>
                  </a:extLst>
                </a:gridCol>
                <a:gridCol w="1107083">
                  <a:extLst>
                    <a:ext uri="{9D8B030D-6E8A-4147-A177-3AD203B41FA5}">
                      <a16:colId xmlns:a16="http://schemas.microsoft.com/office/drawing/2014/main" val="20003"/>
                    </a:ext>
                  </a:extLst>
                </a:gridCol>
                <a:gridCol w="1107083">
                  <a:extLst>
                    <a:ext uri="{9D8B030D-6E8A-4147-A177-3AD203B41FA5}">
                      <a16:colId xmlns:a16="http://schemas.microsoft.com/office/drawing/2014/main" val="20004"/>
                    </a:ext>
                  </a:extLst>
                </a:gridCol>
                <a:gridCol w="1107083">
                  <a:extLst>
                    <a:ext uri="{9D8B030D-6E8A-4147-A177-3AD203B41FA5}">
                      <a16:colId xmlns:a16="http://schemas.microsoft.com/office/drawing/2014/main" val="20005"/>
                    </a:ext>
                  </a:extLst>
                </a:gridCol>
                <a:gridCol w="1107083">
                  <a:extLst>
                    <a:ext uri="{9D8B030D-6E8A-4147-A177-3AD203B41FA5}">
                      <a16:colId xmlns:a16="http://schemas.microsoft.com/office/drawing/2014/main" val="20006"/>
                    </a:ext>
                  </a:extLst>
                </a:gridCol>
                <a:gridCol w="1107083">
                  <a:extLst>
                    <a:ext uri="{9D8B030D-6E8A-4147-A177-3AD203B41FA5}">
                      <a16:colId xmlns:a16="http://schemas.microsoft.com/office/drawing/2014/main" val="20007"/>
                    </a:ext>
                  </a:extLst>
                </a:gridCol>
              </a:tblGrid>
              <a:tr h="720626">
                <a:tc>
                  <a:txBody>
                    <a:bodyPr/>
                    <a:lstStyle/>
                    <a:p>
                      <a:pPr algn="ctr" rtl="0" fontAlgn="ctr"/>
                      <a:r>
                        <a:rPr lang="hu-HU" sz="1600" u="none" strike="noStrike" dirty="0">
                          <a:effectLst/>
                        </a:rPr>
                        <a:t>Év</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sztrájkok száma</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a:t>
                      </a:r>
                      <a:r>
                        <a:rPr lang="hu-HU" sz="1600" u="none" strike="noStrike" dirty="0" err="1">
                          <a:effectLst/>
                        </a:rPr>
                        <a:t>sztrájkok-ban</a:t>
                      </a:r>
                      <a:r>
                        <a:rPr lang="hu-HU" sz="1600" u="none" strike="noStrike" dirty="0">
                          <a:effectLst/>
                        </a:rPr>
                        <a:t> részt vevők száma</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kiesett órák száma, ezer</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Év</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sztrájkok száma</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a:t>
                      </a:r>
                      <a:r>
                        <a:rPr lang="hu-HU" sz="1600" u="none" strike="noStrike" dirty="0" err="1">
                          <a:effectLst/>
                        </a:rPr>
                        <a:t>sztrájkok-ban</a:t>
                      </a:r>
                      <a:r>
                        <a:rPr lang="hu-HU" sz="1600" u="none" strike="noStrike" dirty="0">
                          <a:effectLst/>
                        </a:rPr>
                        <a:t> részt vevők száma</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 kiesett órák száma, ezer</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0"/>
                  </a:ext>
                </a:extLst>
              </a:tr>
              <a:tr h="365027">
                <a:tc>
                  <a:txBody>
                    <a:bodyPr/>
                    <a:lstStyle/>
                    <a:p>
                      <a:pPr algn="ctr" rtl="0" fontAlgn="ctr"/>
                      <a:r>
                        <a:rPr lang="hu-HU" sz="1600" u="none" strike="noStrike" dirty="0">
                          <a:effectLst/>
                        </a:rPr>
                        <a:t>1991</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3</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24 148</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76</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2003</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7</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10 831</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a:effectLst/>
                        </a:rPr>
                        <a:t>19</a:t>
                      </a:r>
                      <a:endParaRPr lang="hu-HU" sz="1600" b="0" i="0" u="none" strike="noStrike">
                        <a:solidFill>
                          <a:srgbClr val="000000"/>
                        </a:solidFill>
                        <a:effectLst/>
                        <a:latin typeface="+mn-lt"/>
                      </a:endParaRPr>
                    </a:p>
                  </a:txBody>
                  <a:tcPr marL="0" marR="0" marT="0" marB="0" anchor="ctr"/>
                </a:tc>
                <a:extLst>
                  <a:ext uri="{0D108BD9-81ED-4DB2-BD59-A6C34878D82A}">
                    <a16:rowId xmlns:a16="http://schemas.microsoft.com/office/drawing/2014/main" val="10001"/>
                  </a:ext>
                </a:extLst>
              </a:tr>
              <a:tr h="365027">
                <a:tc>
                  <a:txBody>
                    <a:bodyPr/>
                    <a:lstStyle/>
                    <a:p>
                      <a:pPr algn="ctr" rtl="0" fontAlgn="ctr"/>
                      <a:r>
                        <a:rPr lang="hu-HU" sz="1600" u="none" strike="noStrike">
                          <a:effectLst/>
                        </a:rPr>
                        <a:t>1992</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4</a:t>
                      </a:r>
                      <a:endParaRPr lang="hu-HU" sz="1600" b="0" i="0" u="none" strike="noStrike">
                        <a:solidFill>
                          <a:srgbClr val="000000"/>
                        </a:solidFill>
                        <a:effectLst/>
                        <a:latin typeface="+mn-lt"/>
                      </a:endParaRPr>
                    </a:p>
                  </a:txBody>
                  <a:tcPr marL="0" marR="0" marT="0" marB="0" anchor="ctr"/>
                </a:tc>
                <a:tc>
                  <a:txBody>
                    <a:bodyPr/>
                    <a:lstStyle/>
                    <a:p>
                      <a:pPr algn="ctr" rtl="0" fontAlgn="ctr">
                        <a:tabLst/>
                      </a:pPr>
                      <a:r>
                        <a:rPr lang="hu-HU" sz="1600" u="none" strike="noStrike" dirty="0">
                          <a:effectLst/>
                        </a:rPr>
                        <a:t>1 010</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33</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2004</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8</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6 276</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116</a:t>
                      </a:r>
                      <a:endParaRPr lang="hu-HU" sz="1600" b="0" i="0" u="none" strike="noStrike" dirty="0">
                        <a:solidFill>
                          <a:srgbClr val="FF0000"/>
                        </a:solidFill>
                        <a:effectLst/>
                        <a:latin typeface="+mn-lt"/>
                      </a:endParaRPr>
                    </a:p>
                  </a:txBody>
                  <a:tcPr marL="0" marR="0" marT="0" marB="0" anchor="ctr"/>
                </a:tc>
                <a:extLst>
                  <a:ext uri="{0D108BD9-81ED-4DB2-BD59-A6C34878D82A}">
                    <a16:rowId xmlns:a16="http://schemas.microsoft.com/office/drawing/2014/main" val="10002"/>
                  </a:ext>
                </a:extLst>
              </a:tr>
              <a:tr h="365027">
                <a:tc>
                  <a:txBody>
                    <a:bodyPr/>
                    <a:lstStyle/>
                    <a:p>
                      <a:pPr algn="ctr" rtl="0" fontAlgn="ctr"/>
                      <a:r>
                        <a:rPr lang="hu-HU" sz="1600" u="none" strike="noStrike">
                          <a:effectLst/>
                        </a:rPr>
                        <a:t>1993</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5</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2 574</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42</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2005</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11</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1 425</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7</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3"/>
                  </a:ext>
                </a:extLst>
              </a:tr>
              <a:tr h="365027">
                <a:tc>
                  <a:txBody>
                    <a:bodyPr/>
                    <a:lstStyle/>
                    <a:p>
                      <a:pPr algn="ctr" rtl="0" fontAlgn="ctr"/>
                      <a:r>
                        <a:rPr lang="hu-HU" sz="1600" u="none" strike="noStrike">
                          <a:effectLst/>
                        </a:rPr>
                        <a:t>1994</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4</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31 529</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229</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2006</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16</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24 665</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52</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4"/>
                  </a:ext>
                </a:extLst>
              </a:tr>
              <a:tr h="365027">
                <a:tc>
                  <a:txBody>
                    <a:bodyPr/>
                    <a:lstStyle/>
                    <a:p>
                      <a:pPr algn="ctr" rtl="0" fontAlgn="ctr"/>
                      <a:r>
                        <a:rPr lang="hu-HU" sz="1600" u="none" strike="noStrike" dirty="0">
                          <a:effectLst/>
                        </a:rPr>
                        <a:t>1995</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7</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172 048</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1 708</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2007</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13</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64 612</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186</a:t>
                      </a:r>
                      <a:endParaRPr lang="hu-HU" sz="1600" b="0" i="0" u="none" strike="noStrike" dirty="0">
                        <a:solidFill>
                          <a:srgbClr val="FF0000"/>
                        </a:solidFill>
                        <a:effectLst/>
                        <a:latin typeface="+mn-lt"/>
                      </a:endParaRPr>
                    </a:p>
                  </a:txBody>
                  <a:tcPr marL="0" marR="0" marT="0" marB="0" anchor="ctr"/>
                </a:tc>
                <a:extLst>
                  <a:ext uri="{0D108BD9-81ED-4DB2-BD59-A6C34878D82A}">
                    <a16:rowId xmlns:a16="http://schemas.microsoft.com/office/drawing/2014/main" val="10005"/>
                  </a:ext>
                </a:extLst>
              </a:tr>
              <a:tr h="365027">
                <a:tc>
                  <a:txBody>
                    <a:bodyPr/>
                    <a:lstStyle/>
                    <a:p>
                      <a:pPr algn="ctr" rtl="0" fontAlgn="ctr"/>
                      <a:r>
                        <a:rPr lang="hu-HU" sz="1600" u="none" strike="noStrike">
                          <a:effectLst/>
                        </a:rPr>
                        <a:t>1996</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8</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4 491</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19</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a:effectLst/>
                        </a:rPr>
                        <a:t>2008</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8</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8 633</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6"/>
                  </a:ext>
                </a:extLst>
              </a:tr>
              <a:tr h="365027">
                <a:tc>
                  <a:txBody>
                    <a:bodyPr/>
                    <a:lstStyle/>
                    <a:p>
                      <a:pPr algn="ctr" rtl="0" fontAlgn="ctr"/>
                      <a:r>
                        <a:rPr lang="hu-HU" sz="1600" u="none" strike="noStrike">
                          <a:effectLst/>
                        </a:rPr>
                        <a:t>1997</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5</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853</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15</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2009</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9</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3 134</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9</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7"/>
                  </a:ext>
                </a:extLst>
              </a:tr>
              <a:tr h="365027">
                <a:tc>
                  <a:txBody>
                    <a:bodyPr/>
                    <a:lstStyle/>
                    <a:p>
                      <a:pPr algn="ctr" rtl="0" fontAlgn="ctr"/>
                      <a:r>
                        <a:rPr lang="hu-HU" sz="1600" u="none" strike="noStrike">
                          <a:effectLst/>
                        </a:rPr>
                        <a:t>1998</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7</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1 447</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3</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2010</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7</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3 263</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133</a:t>
                      </a:r>
                      <a:endParaRPr lang="hu-HU" sz="1600" b="0" i="0" u="none" strike="noStrike" dirty="0">
                        <a:solidFill>
                          <a:srgbClr val="FF0000"/>
                        </a:solidFill>
                        <a:effectLst/>
                        <a:latin typeface="+mn-lt"/>
                      </a:endParaRPr>
                    </a:p>
                  </a:txBody>
                  <a:tcPr marL="0" marR="0" marT="0" marB="0" anchor="ctr"/>
                </a:tc>
                <a:extLst>
                  <a:ext uri="{0D108BD9-81ED-4DB2-BD59-A6C34878D82A}">
                    <a16:rowId xmlns:a16="http://schemas.microsoft.com/office/drawing/2014/main" val="10008"/>
                  </a:ext>
                </a:extLst>
              </a:tr>
              <a:tr h="365027">
                <a:tc>
                  <a:txBody>
                    <a:bodyPr/>
                    <a:lstStyle/>
                    <a:p>
                      <a:pPr algn="ctr" rtl="0" fontAlgn="ctr"/>
                      <a:r>
                        <a:rPr lang="hu-HU" sz="1600" u="none" strike="noStrike">
                          <a:effectLst/>
                        </a:rPr>
                        <a:t>1999</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5</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16 685</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242</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2011</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a:effectLst/>
                        </a:rPr>
                        <a:t>1</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09"/>
                  </a:ext>
                </a:extLst>
              </a:tr>
              <a:tr h="365027">
                <a:tc>
                  <a:txBody>
                    <a:bodyPr/>
                    <a:lstStyle/>
                    <a:p>
                      <a:pPr algn="ctr" rtl="0" fontAlgn="ctr"/>
                      <a:r>
                        <a:rPr lang="hu-HU" sz="1600" u="none" strike="noStrike" dirty="0">
                          <a:effectLst/>
                        </a:rPr>
                        <a:t>2000</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5</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26 978</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1 192</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a:effectLst/>
                        </a:rPr>
                        <a:t>2012</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3</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1 885</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dirty="0">
                          <a:effectLst/>
                        </a:rPr>
                        <a:t>5</a:t>
                      </a:r>
                      <a:endParaRPr lang="hu-HU" sz="1600" b="0" i="0" u="none" strike="noStrike" dirty="0">
                        <a:solidFill>
                          <a:srgbClr val="000000"/>
                        </a:solidFill>
                        <a:effectLst/>
                        <a:latin typeface="+mn-lt"/>
                      </a:endParaRPr>
                    </a:p>
                  </a:txBody>
                  <a:tcPr marL="0" marR="0" marT="0" marB="0" anchor="ctr"/>
                </a:tc>
                <a:extLst>
                  <a:ext uri="{0D108BD9-81ED-4DB2-BD59-A6C34878D82A}">
                    <a16:rowId xmlns:a16="http://schemas.microsoft.com/office/drawing/2014/main" val="10010"/>
                  </a:ext>
                </a:extLst>
              </a:tr>
              <a:tr h="365027">
                <a:tc>
                  <a:txBody>
                    <a:bodyPr/>
                    <a:lstStyle/>
                    <a:p>
                      <a:pPr algn="ctr" rtl="0" fontAlgn="ctr"/>
                      <a:r>
                        <a:rPr lang="hu-HU" sz="1600" u="none" strike="noStrike">
                          <a:effectLst/>
                        </a:rPr>
                        <a:t>2001</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6</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21 128</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61</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dirty="0">
                          <a:effectLst/>
                        </a:rPr>
                        <a:t>2013</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1</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a:t>
                      </a:r>
                      <a:endParaRPr lang="hu-HU" sz="1600" b="0" i="0" u="none" strike="noStrike" dirty="0">
                        <a:solidFill>
                          <a:srgbClr val="FF0000"/>
                        </a:solidFill>
                        <a:effectLst/>
                        <a:latin typeface="+mn-lt"/>
                      </a:endParaRPr>
                    </a:p>
                  </a:txBody>
                  <a:tcPr marL="0" marR="0" marT="0" marB="0" anchor="ctr"/>
                </a:tc>
                <a:tc>
                  <a:txBody>
                    <a:bodyPr/>
                    <a:lstStyle/>
                    <a:p>
                      <a:pPr algn="ctr" rtl="0" fontAlgn="ctr"/>
                      <a:r>
                        <a:rPr lang="hu-HU" sz="1600" u="none" strike="noStrike" dirty="0">
                          <a:effectLst/>
                        </a:rPr>
                        <a:t>…</a:t>
                      </a:r>
                      <a:endParaRPr lang="hu-HU" sz="1600" b="0" i="0" u="none" strike="noStrike" dirty="0">
                        <a:solidFill>
                          <a:srgbClr val="FF0000"/>
                        </a:solidFill>
                        <a:effectLst/>
                        <a:latin typeface="+mn-lt"/>
                      </a:endParaRPr>
                    </a:p>
                  </a:txBody>
                  <a:tcPr marL="0" marR="0" marT="0" marB="0" anchor="ctr"/>
                </a:tc>
                <a:extLst>
                  <a:ext uri="{0D108BD9-81ED-4DB2-BD59-A6C34878D82A}">
                    <a16:rowId xmlns:a16="http://schemas.microsoft.com/office/drawing/2014/main" val="10011"/>
                  </a:ext>
                </a:extLst>
              </a:tr>
              <a:tr h="365027">
                <a:tc>
                  <a:txBody>
                    <a:bodyPr/>
                    <a:lstStyle/>
                    <a:p>
                      <a:pPr algn="ctr" rtl="0" fontAlgn="ctr"/>
                      <a:r>
                        <a:rPr lang="hu-HU" sz="1600" u="none" strike="noStrike" dirty="0">
                          <a:effectLst/>
                        </a:rPr>
                        <a:t>2002</a:t>
                      </a:r>
                      <a:endParaRPr lang="hu-HU" sz="1600" b="0" i="0" u="none" strike="noStrike" dirty="0">
                        <a:solidFill>
                          <a:srgbClr val="000000"/>
                        </a:solidFill>
                        <a:effectLst/>
                        <a:latin typeface="+mn-lt"/>
                      </a:endParaRPr>
                    </a:p>
                  </a:txBody>
                  <a:tcPr marL="0" marR="0" marT="0" marB="0" anchor="ctr"/>
                </a:tc>
                <a:tc>
                  <a:txBody>
                    <a:bodyPr/>
                    <a:lstStyle/>
                    <a:p>
                      <a:pPr algn="ctr" rtl="0" fontAlgn="ctr"/>
                      <a:r>
                        <a:rPr lang="hu-HU" sz="1600" u="none" strike="noStrike">
                          <a:effectLst/>
                        </a:rPr>
                        <a:t>4</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4 573</a:t>
                      </a:r>
                      <a:endParaRPr lang="hu-HU" sz="1600" b="0" i="0" u="none" strike="noStrike">
                        <a:solidFill>
                          <a:srgbClr val="000000"/>
                        </a:solidFill>
                        <a:effectLst/>
                        <a:latin typeface="+mn-lt"/>
                      </a:endParaRPr>
                    </a:p>
                  </a:txBody>
                  <a:tcPr marL="0" marR="0" marT="0" marB="0" anchor="ctr"/>
                </a:tc>
                <a:tc>
                  <a:txBody>
                    <a:bodyPr/>
                    <a:lstStyle/>
                    <a:p>
                      <a:pPr algn="ctr" rtl="0" fontAlgn="ctr"/>
                      <a:r>
                        <a:rPr lang="hu-HU" sz="1600" u="none" strike="noStrike">
                          <a:effectLst/>
                        </a:rPr>
                        <a:t>9</a:t>
                      </a:r>
                      <a:endParaRPr lang="hu-HU" sz="1600" b="0" i="0" u="none" strike="noStrike">
                        <a:solidFill>
                          <a:srgbClr val="000000"/>
                        </a:solidFill>
                        <a:effectLst/>
                        <a:latin typeface="+mn-lt"/>
                      </a:endParaRPr>
                    </a:p>
                  </a:txBody>
                  <a:tcPr marL="0" marR="0" marT="0" marB="0" anchor="ctr"/>
                </a:tc>
                <a:tc>
                  <a:txBody>
                    <a:bodyPr/>
                    <a:lstStyle/>
                    <a:p>
                      <a:pPr algn="ctr" fontAlgn="ctr"/>
                      <a:endParaRPr lang="hu-HU" sz="1600" b="0" i="0" u="none" strike="noStrike">
                        <a:effectLst/>
                        <a:latin typeface="+mn-lt"/>
                      </a:endParaRPr>
                    </a:p>
                  </a:txBody>
                  <a:tcPr marL="0" marR="0" marT="0" marB="0" anchor="ctr"/>
                </a:tc>
                <a:tc>
                  <a:txBody>
                    <a:bodyPr/>
                    <a:lstStyle/>
                    <a:p>
                      <a:pPr algn="ctr" fontAlgn="ctr"/>
                      <a:endParaRPr lang="hu-HU" sz="1600" b="0" i="0" u="none" strike="noStrike">
                        <a:effectLst/>
                        <a:latin typeface="+mn-lt"/>
                      </a:endParaRPr>
                    </a:p>
                  </a:txBody>
                  <a:tcPr marL="0" marR="0" marT="0" marB="0" anchor="ctr"/>
                </a:tc>
                <a:tc>
                  <a:txBody>
                    <a:bodyPr/>
                    <a:lstStyle/>
                    <a:p>
                      <a:pPr algn="ctr" fontAlgn="ctr"/>
                      <a:endParaRPr lang="hu-HU" sz="1600" b="0" i="0" u="none" strike="noStrike">
                        <a:effectLst/>
                        <a:latin typeface="+mn-lt"/>
                      </a:endParaRPr>
                    </a:p>
                  </a:txBody>
                  <a:tcPr marL="0" marR="0" marT="0" marB="0" anchor="ctr"/>
                </a:tc>
                <a:tc>
                  <a:txBody>
                    <a:bodyPr/>
                    <a:lstStyle/>
                    <a:p>
                      <a:pPr algn="ctr" fontAlgn="ctr"/>
                      <a:endParaRPr lang="hu-HU" sz="1600" b="0" i="0" u="none" strike="noStrike" dirty="0">
                        <a:effectLst/>
                        <a:latin typeface="+mn-lt"/>
                      </a:endParaRPr>
                    </a:p>
                  </a:txBody>
                  <a:tcPr marL="0" marR="0" marT="0" marB="0" anchor="ctr"/>
                </a:tc>
                <a:extLst>
                  <a:ext uri="{0D108BD9-81ED-4DB2-BD59-A6C34878D82A}">
                    <a16:rowId xmlns:a16="http://schemas.microsoft.com/office/drawing/2014/main" val="10012"/>
                  </a:ext>
                </a:extLst>
              </a:tr>
            </a:tbl>
          </a:graphicData>
        </a:graphic>
      </p:graphicFrame>
      <p:sp>
        <p:nvSpPr>
          <p:cNvPr id="3" name="Dia számának helye 2">
            <a:extLst>
              <a:ext uri="{FF2B5EF4-FFF2-40B4-BE49-F238E27FC236}">
                <a16:creationId xmlns:a16="http://schemas.microsoft.com/office/drawing/2014/main" id="{1E5A8FC4-8A4F-4A96-9424-9FE590BB64EB}"/>
              </a:ext>
            </a:extLst>
          </p:cNvPr>
          <p:cNvSpPr>
            <a:spLocks noGrp="1"/>
          </p:cNvSpPr>
          <p:nvPr>
            <p:ph type="sldNum" sz="quarter" idx="4"/>
          </p:nvPr>
        </p:nvSpPr>
        <p:spPr/>
        <p:txBody>
          <a:bodyPr/>
          <a:lstStyle/>
          <a:p>
            <a:fld id="{8D20C33D-EA57-4869-B900-AF436949CCB6}" type="slidenum">
              <a:rPr lang="hu-HU" smtClean="0"/>
              <a:pPr/>
              <a:t>11</a:t>
            </a:fld>
            <a:r>
              <a:rPr lang="hu-HU"/>
              <a:t>/22</a:t>
            </a:r>
            <a:endParaRPr lang="hu-HU" dirty="0"/>
          </a:p>
        </p:txBody>
      </p:sp>
    </p:spTree>
    <p:extLst>
      <p:ext uri="{BB962C8B-B14F-4D97-AF65-F5344CB8AC3E}">
        <p14:creationId xmlns:p14="http://schemas.microsoft.com/office/powerpoint/2010/main" val="15877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artalom helye 5">
            <a:extLst>
              <a:ext uri="{FF2B5EF4-FFF2-40B4-BE49-F238E27FC236}">
                <a16:creationId xmlns:a16="http://schemas.microsoft.com/office/drawing/2014/main" id="{AA442731-3E31-4797-A11A-369424449C7D}"/>
              </a:ext>
            </a:extLst>
          </p:cNvPr>
          <p:cNvSpPr>
            <a:spLocks noGrp="1"/>
          </p:cNvSpPr>
          <p:nvPr>
            <p:ph sz="half" idx="1"/>
          </p:nvPr>
        </p:nvSpPr>
        <p:spPr>
          <a:xfrm>
            <a:off x="457200" y="1124744"/>
            <a:ext cx="4038600" cy="5001419"/>
          </a:xfrm>
        </p:spPr>
        <p:txBody>
          <a:bodyPr/>
          <a:lstStyle/>
          <a:p>
            <a:pPr marL="0" indent="0">
              <a:buNone/>
            </a:pPr>
            <a:r>
              <a:rPr lang="hu-HU" sz="2400" dirty="0"/>
              <a:t>Munkavállalók eszközei</a:t>
            </a:r>
          </a:p>
          <a:p>
            <a:pPr marL="0" indent="0">
              <a:lnSpc>
                <a:spcPct val="150000"/>
              </a:lnSpc>
              <a:buNone/>
            </a:pPr>
            <a:r>
              <a:rPr lang="hu-HU" b="0" dirty="0"/>
              <a:t>a) Attitűdre, figyelemfelkeltésre, harckészségre irányuló eszköz</a:t>
            </a:r>
          </a:p>
          <a:p>
            <a:pPr marL="0" indent="0">
              <a:lnSpc>
                <a:spcPct val="150000"/>
              </a:lnSpc>
              <a:buNone/>
            </a:pPr>
            <a:r>
              <a:rPr lang="hu-HU" b="0" dirty="0"/>
              <a:t>b) Károkozás enyhébb, nem nyílt eszközei</a:t>
            </a:r>
          </a:p>
          <a:p>
            <a:pPr marL="0" indent="0">
              <a:lnSpc>
                <a:spcPct val="150000"/>
              </a:lnSpc>
              <a:buNone/>
            </a:pPr>
            <a:r>
              <a:rPr lang="hu-HU" b="0" dirty="0"/>
              <a:t>c) Sztrájk</a:t>
            </a:r>
          </a:p>
          <a:p>
            <a:pPr marL="0" indent="0">
              <a:lnSpc>
                <a:spcPct val="150000"/>
              </a:lnSpc>
              <a:buNone/>
            </a:pPr>
            <a:r>
              <a:rPr lang="hu-HU" b="0" dirty="0"/>
              <a:t>d) Hatalom, irányítás átvétele</a:t>
            </a:r>
          </a:p>
        </p:txBody>
      </p:sp>
      <p:sp>
        <p:nvSpPr>
          <p:cNvPr id="7" name="Tartalom helye 6">
            <a:extLst>
              <a:ext uri="{FF2B5EF4-FFF2-40B4-BE49-F238E27FC236}">
                <a16:creationId xmlns:a16="http://schemas.microsoft.com/office/drawing/2014/main" id="{78C2C7B0-6096-48FF-B081-C4AA6E61D1E7}"/>
              </a:ext>
            </a:extLst>
          </p:cNvPr>
          <p:cNvSpPr>
            <a:spLocks noGrp="1"/>
          </p:cNvSpPr>
          <p:nvPr>
            <p:ph sz="half" idx="2"/>
          </p:nvPr>
        </p:nvSpPr>
        <p:spPr>
          <a:xfrm>
            <a:off x="4648200" y="1124744"/>
            <a:ext cx="4038600" cy="5371066"/>
          </a:xfrm>
        </p:spPr>
        <p:txBody>
          <a:bodyPr/>
          <a:lstStyle/>
          <a:p>
            <a:pPr marL="0" indent="0">
              <a:buNone/>
            </a:pPr>
            <a:r>
              <a:rPr lang="hu-HU" sz="2400" dirty="0"/>
              <a:t>Munkaadók eszközei</a:t>
            </a:r>
          </a:p>
          <a:p>
            <a:pPr marL="457200" indent="-457200">
              <a:lnSpc>
                <a:spcPct val="150000"/>
              </a:lnSpc>
              <a:buAutoNum type="arabicParenR"/>
            </a:pPr>
            <a:r>
              <a:rPr lang="hu-HU" dirty="0"/>
              <a:t>Preventív intézkedések</a:t>
            </a:r>
          </a:p>
          <a:p>
            <a:pPr marL="0" indent="0">
              <a:lnSpc>
                <a:spcPct val="150000"/>
              </a:lnSpc>
              <a:buNone/>
            </a:pPr>
            <a:r>
              <a:rPr lang="hu-HU" b="0" dirty="0"/>
              <a:t>MV lojalitás, harc megelőzése;</a:t>
            </a:r>
          </a:p>
          <a:p>
            <a:pPr marL="0" indent="0">
              <a:lnSpc>
                <a:spcPct val="150000"/>
              </a:lnSpc>
              <a:buNone/>
            </a:pPr>
            <a:r>
              <a:rPr lang="hu-HU" b="0" dirty="0"/>
              <a:t>SZ harckészs. </a:t>
            </a:r>
            <a:r>
              <a:rPr lang="hu-HU" b="0" dirty="0" err="1"/>
              <a:t>csökk</a:t>
            </a:r>
            <a:r>
              <a:rPr lang="hu-HU" b="0" dirty="0"/>
              <a:t>. megelőz.</a:t>
            </a:r>
          </a:p>
          <a:p>
            <a:pPr marL="0" indent="0">
              <a:lnSpc>
                <a:spcPct val="150000"/>
              </a:lnSpc>
              <a:buNone/>
            </a:pPr>
            <a:r>
              <a:rPr lang="hu-HU" b="0" dirty="0"/>
              <a:t>Károkozás megelőzése</a:t>
            </a:r>
          </a:p>
          <a:p>
            <a:pPr marL="0" indent="0">
              <a:lnSpc>
                <a:spcPct val="150000"/>
              </a:lnSpc>
              <a:buNone/>
            </a:pPr>
            <a:r>
              <a:rPr lang="hu-HU" dirty="0"/>
              <a:t>Hosszú távú hatás csökkentése</a:t>
            </a:r>
          </a:p>
          <a:p>
            <a:pPr marL="457200" indent="-457200">
              <a:lnSpc>
                <a:spcPct val="150000"/>
              </a:lnSpc>
              <a:buFont typeface="+mj-lt"/>
              <a:buAutoNum type="arabicParenR" startAt="2"/>
            </a:pPr>
            <a:r>
              <a:rPr lang="hu-HU" dirty="0"/>
              <a:t>Munkaharc alatt</a:t>
            </a:r>
          </a:p>
          <a:p>
            <a:pPr marL="0" indent="0">
              <a:buNone/>
            </a:pPr>
            <a:r>
              <a:rPr lang="hu-HU" b="0" dirty="0" err="1"/>
              <a:t>Termeléspol</a:t>
            </a:r>
            <a:r>
              <a:rPr lang="hu-HU" b="0" dirty="0"/>
              <a:t>. ker. intézkedés</a:t>
            </a:r>
          </a:p>
          <a:p>
            <a:pPr marL="0" indent="0">
              <a:buNone/>
            </a:pPr>
            <a:r>
              <a:rPr lang="hu-HU" b="0" dirty="0" err="1"/>
              <a:t>Besz</a:t>
            </a:r>
            <a:r>
              <a:rPr lang="hu-HU" b="0" dirty="0"/>
              <a:t>. értékes. intézkedés</a:t>
            </a:r>
          </a:p>
          <a:p>
            <a:pPr marL="0" indent="0">
              <a:buNone/>
            </a:pPr>
            <a:r>
              <a:rPr lang="hu-HU" b="0" dirty="0"/>
              <a:t>Személyzeti intézkedés</a:t>
            </a:r>
          </a:p>
          <a:p>
            <a:pPr marL="0" indent="0">
              <a:buNone/>
            </a:pPr>
            <a:r>
              <a:rPr lang="hu-HU" b="0" dirty="0"/>
              <a:t>Harc meggyöngítése</a:t>
            </a:r>
          </a:p>
          <a:p>
            <a:pPr marL="0" indent="0">
              <a:buNone/>
            </a:pPr>
            <a:r>
              <a:rPr lang="hu-HU" b="0" dirty="0"/>
              <a:t>Médiapolitika</a:t>
            </a:r>
          </a:p>
          <a:p>
            <a:pPr marL="0" indent="0">
              <a:buNone/>
            </a:pPr>
            <a:endParaRPr lang="hu-HU" dirty="0"/>
          </a:p>
          <a:p>
            <a:pPr marL="0" indent="0">
              <a:buNone/>
            </a:pPr>
            <a:endParaRPr lang="hu-HU" dirty="0"/>
          </a:p>
        </p:txBody>
      </p:sp>
      <p:sp>
        <p:nvSpPr>
          <p:cNvPr id="5" name="Cím 4">
            <a:extLst>
              <a:ext uri="{FF2B5EF4-FFF2-40B4-BE49-F238E27FC236}">
                <a16:creationId xmlns:a16="http://schemas.microsoft.com/office/drawing/2014/main" id="{259C1331-DEB2-4EC1-BB0A-F329D8613DB1}"/>
              </a:ext>
            </a:extLst>
          </p:cNvPr>
          <p:cNvSpPr>
            <a:spLocks noGrp="1"/>
          </p:cNvSpPr>
          <p:nvPr>
            <p:ph type="title"/>
          </p:nvPr>
        </p:nvSpPr>
        <p:spPr/>
        <p:txBody>
          <a:bodyPr>
            <a:normAutofit fontScale="90000"/>
          </a:bodyPr>
          <a:lstStyle/>
          <a:p>
            <a:r>
              <a:rPr lang="hu-HU" dirty="0"/>
              <a:t>MA és MV eszközei</a:t>
            </a:r>
          </a:p>
        </p:txBody>
      </p:sp>
      <p:sp>
        <p:nvSpPr>
          <p:cNvPr id="2" name="Dia számának helye 1">
            <a:extLst>
              <a:ext uri="{FF2B5EF4-FFF2-40B4-BE49-F238E27FC236}">
                <a16:creationId xmlns:a16="http://schemas.microsoft.com/office/drawing/2014/main" id="{AE61CD3C-8382-4E68-B8B3-D22061943130}"/>
              </a:ext>
            </a:extLst>
          </p:cNvPr>
          <p:cNvSpPr>
            <a:spLocks noGrp="1"/>
          </p:cNvSpPr>
          <p:nvPr>
            <p:ph type="sldNum" sz="quarter" idx="4"/>
          </p:nvPr>
        </p:nvSpPr>
        <p:spPr/>
        <p:txBody>
          <a:bodyPr/>
          <a:lstStyle/>
          <a:p>
            <a:fld id="{8D20C33D-EA57-4869-B900-AF436949CCB6}" type="slidenum">
              <a:rPr lang="hu-HU" smtClean="0"/>
              <a:pPr/>
              <a:t>12</a:t>
            </a:fld>
            <a:endParaRPr lang="hu-HU" dirty="0"/>
          </a:p>
        </p:txBody>
      </p:sp>
    </p:spTree>
    <p:extLst>
      <p:ext uri="{BB962C8B-B14F-4D97-AF65-F5344CB8AC3E}">
        <p14:creationId xmlns:p14="http://schemas.microsoft.com/office/powerpoint/2010/main" val="165321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a:extLst>
              <a:ext uri="{FF2B5EF4-FFF2-40B4-BE49-F238E27FC236}">
                <a16:creationId xmlns:a16="http://schemas.microsoft.com/office/drawing/2014/main" id="{3DA4BA49-4E4C-4C8F-A469-37709C8FB29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90381" y="3935724"/>
            <a:ext cx="3174107" cy="1976001"/>
          </a:xfrm>
          <a:prstGeom prst="rect">
            <a:avLst/>
          </a:prstGeom>
        </p:spPr>
      </p:pic>
      <p:sp>
        <p:nvSpPr>
          <p:cNvPr id="2" name="Cím 1">
            <a:extLst>
              <a:ext uri="{FF2B5EF4-FFF2-40B4-BE49-F238E27FC236}">
                <a16:creationId xmlns:a16="http://schemas.microsoft.com/office/drawing/2014/main" id="{369B2DFF-1F72-4DC1-8101-6B381A09BA08}"/>
              </a:ext>
            </a:extLst>
          </p:cNvPr>
          <p:cNvSpPr>
            <a:spLocks noGrp="1"/>
          </p:cNvSpPr>
          <p:nvPr>
            <p:ph type="title"/>
          </p:nvPr>
        </p:nvSpPr>
        <p:spPr/>
        <p:txBody>
          <a:bodyPr/>
          <a:lstStyle/>
          <a:p>
            <a:r>
              <a:rPr lang="hu-HU" dirty="0"/>
              <a:t>A munkavállalók eszközei – I.</a:t>
            </a:r>
          </a:p>
        </p:txBody>
      </p:sp>
      <p:sp>
        <p:nvSpPr>
          <p:cNvPr id="3" name="Szöveg helye 2">
            <a:extLst>
              <a:ext uri="{FF2B5EF4-FFF2-40B4-BE49-F238E27FC236}">
                <a16:creationId xmlns:a16="http://schemas.microsoft.com/office/drawing/2014/main" id="{A031AE39-5ABC-4A4C-A523-CC7AC6C7D396}"/>
              </a:ext>
            </a:extLst>
          </p:cNvPr>
          <p:cNvSpPr>
            <a:spLocks noGrp="1"/>
          </p:cNvSpPr>
          <p:nvPr>
            <p:ph type="body" sz="half" idx="2"/>
          </p:nvPr>
        </p:nvSpPr>
        <p:spPr/>
        <p:txBody>
          <a:bodyPr/>
          <a:lstStyle/>
          <a:p>
            <a:pPr marL="381000" indent="-381000">
              <a:buFontTx/>
              <a:buAutoNum type="alphaLcParenR"/>
            </a:pPr>
            <a:r>
              <a:rPr lang="hu-HU" altLang="hu-HU" sz="3200" b="1" dirty="0"/>
              <a:t>Az attitűdökre, figyelemfelkeltésre, harc-készségre irányuló eszközök </a:t>
            </a:r>
          </a:p>
          <a:p>
            <a:pPr marL="838200" lvl="1" indent="-381000"/>
            <a:r>
              <a:rPr lang="hu-HU" altLang="hu-HU" sz="2800" b="1" dirty="0">
                <a:solidFill>
                  <a:schemeClr val="bg2"/>
                </a:solidFill>
              </a:rPr>
              <a:t>(A harc "előformái"):</a:t>
            </a:r>
          </a:p>
          <a:p>
            <a:pPr marL="457200" indent="-457200">
              <a:spcBef>
                <a:spcPct val="60000"/>
              </a:spcBef>
              <a:buFont typeface="Arial" panose="020B0604020202020204" pitchFamily="34" charset="0"/>
              <a:buChar char="•"/>
            </a:pPr>
            <a:r>
              <a:rPr lang="hu-HU" altLang="hu-HU" sz="2800" dirty="0"/>
              <a:t>agitáció, aláírásgyűjtés, szimpátia-nyilatkozatok,</a:t>
            </a:r>
          </a:p>
          <a:p>
            <a:pPr marL="457200" indent="-457200">
              <a:buFont typeface="Arial" panose="020B0604020202020204" pitchFamily="34" charset="0"/>
              <a:buChar char="•"/>
            </a:pPr>
            <a:r>
              <a:rPr lang="hu-HU" altLang="hu-HU" sz="2800" dirty="0"/>
              <a:t>belső üzemi nyomásgyakorlás,</a:t>
            </a:r>
          </a:p>
          <a:p>
            <a:pPr marL="457200" indent="-457200">
              <a:buFont typeface="Arial" panose="020B0604020202020204" pitchFamily="34" charset="0"/>
              <a:buChar char="•"/>
            </a:pPr>
            <a:r>
              <a:rPr lang="hu-HU" altLang="hu-HU" sz="2800" dirty="0"/>
              <a:t>tüntetés, demonstrációk, munkásgyűlések,</a:t>
            </a:r>
          </a:p>
          <a:p>
            <a:pPr marL="457200" indent="-457200">
              <a:buFont typeface="Arial" panose="020B0604020202020204" pitchFamily="34" charset="0"/>
              <a:buChar char="•"/>
            </a:pPr>
            <a:r>
              <a:rPr lang="hu-HU" altLang="hu-HU" sz="2800" dirty="0"/>
              <a:t>cikkek az üzemi újságban, szórólapok, faliújságcikkek, </a:t>
            </a:r>
          </a:p>
          <a:p>
            <a:pPr marL="457200" indent="-457200">
              <a:buFont typeface="Arial" panose="020B0604020202020204" pitchFamily="34" charset="0"/>
              <a:buChar char="•"/>
            </a:pPr>
            <a:r>
              <a:rPr lang="hu-HU" altLang="hu-HU" sz="2800" dirty="0"/>
              <a:t>petíció,</a:t>
            </a:r>
          </a:p>
          <a:p>
            <a:pPr marL="457200" indent="-457200">
              <a:buFont typeface="Arial" panose="020B0604020202020204" pitchFamily="34" charset="0"/>
              <a:buChar char="•"/>
            </a:pPr>
            <a:r>
              <a:rPr lang="hu-HU" altLang="hu-HU" sz="2800" dirty="0"/>
              <a:t>a nyilvánosság figyelmének felkeltése pl. olvasói levelekkel, politikai akciókkal.</a:t>
            </a:r>
          </a:p>
          <a:p>
            <a:endParaRPr lang="hu-HU" dirty="0"/>
          </a:p>
        </p:txBody>
      </p:sp>
      <p:sp>
        <p:nvSpPr>
          <p:cNvPr id="6" name="Dia számának helye 5">
            <a:extLst>
              <a:ext uri="{FF2B5EF4-FFF2-40B4-BE49-F238E27FC236}">
                <a16:creationId xmlns:a16="http://schemas.microsoft.com/office/drawing/2014/main" id="{AF9580FA-2E29-46DD-A394-DB647DD4808B}"/>
              </a:ext>
            </a:extLst>
          </p:cNvPr>
          <p:cNvSpPr>
            <a:spLocks noGrp="1"/>
          </p:cNvSpPr>
          <p:nvPr>
            <p:ph type="sldNum" sz="quarter" idx="4"/>
          </p:nvPr>
        </p:nvSpPr>
        <p:spPr/>
        <p:txBody>
          <a:bodyPr/>
          <a:lstStyle/>
          <a:p>
            <a:fld id="{8D20C33D-EA57-4869-B900-AF436949CCB6}" type="slidenum">
              <a:rPr lang="hu-HU" smtClean="0"/>
              <a:pPr/>
              <a:t>13</a:t>
            </a:fld>
            <a:r>
              <a:rPr lang="hu-HU"/>
              <a:t>/22</a:t>
            </a:r>
            <a:endParaRPr lang="hu-HU" dirty="0"/>
          </a:p>
        </p:txBody>
      </p:sp>
    </p:spTree>
    <p:extLst>
      <p:ext uri="{BB962C8B-B14F-4D97-AF65-F5344CB8AC3E}">
        <p14:creationId xmlns:p14="http://schemas.microsoft.com/office/powerpoint/2010/main" val="3580918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EF5F6F3-77F4-4E4D-9A54-7B9862066043}"/>
              </a:ext>
            </a:extLst>
          </p:cNvPr>
          <p:cNvSpPr>
            <a:spLocks noGrp="1"/>
          </p:cNvSpPr>
          <p:nvPr>
            <p:ph type="title"/>
          </p:nvPr>
        </p:nvSpPr>
        <p:spPr/>
        <p:txBody>
          <a:bodyPr/>
          <a:lstStyle/>
          <a:p>
            <a:r>
              <a:rPr lang="hu-HU" dirty="0"/>
              <a:t>A munkavállalók eszközei – II.</a:t>
            </a:r>
          </a:p>
        </p:txBody>
      </p:sp>
      <p:sp>
        <p:nvSpPr>
          <p:cNvPr id="3" name="Szöveg helye 2">
            <a:extLst>
              <a:ext uri="{FF2B5EF4-FFF2-40B4-BE49-F238E27FC236}">
                <a16:creationId xmlns:a16="http://schemas.microsoft.com/office/drawing/2014/main" id="{1501A40E-D777-4579-A6CA-A466F85DA91F}"/>
              </a:ext>
            </a:extLst>
          </p:cNvPr>
          <p:cNvSpPr>
            <a:spLocks noGrp="1"/>
          </p:cNvSpPr>
          <p:nvPr>
            <p:ph type="body" sz="half" idx="2"/>
          </p:nvPr>
        </p:nvSpPr>
        <p:spPr/>
        <p:txBody>
          <a:bodyPr/>
          <a:lstStyle/>
          <a:p>
            <a:pPr marL="381000" indent="-381000"/>
            <a:r>
              <a:rPr lang="hu-HU" altLang="hu-HU" sz="3600" b="1" dirty="0"/>
              <a:t>b)</a:t>
            </a:r>
            <a:r>
              <a:rPr lang="hu-HU" altLang="hu-HU" sz="3600" b="1" i="1" dirty="0"/>
              <a:t> </a:t>
            </a:r>
            <a:r>
              <a:rPr lang="hu-HU" altLang="hu-HU" sz="3600" b="1" dirty="0"/>
              <a:t>A károkozás sztrájknál enyhébb, nem nyílt eszközei: </a:t>
            </a:r>
          </a:p>
          <a:p>
            <a:pPr marL="381000" indent="-381000">
              <a:spcBef>
                <a:spcPct val="100000"/>
              </a:spcBef>
              <a:buFont typeface="Arial" panose="020B0604020202020204" pitchFamily="34" charset="0"/>
              <a:buChar char="•"/>
            </a:pPr>
            <a:r>
              <a:rPr lang="hu-HU" altLang="hu-HU" sz="2800" dirty="0"/>
              <a:t>passzív ellenállás, belső fékek </a:t>
            </a:r>
            <a:br>
              <a:rPr lang="hu-HU" altLang="hu-HU" sz="2800" dirty="0"/>
            </a:br>
            <a:r>
              <a:rPr lang="hu-HU" altLang="hu-HU" sz="2800" dirty="0"/>
              <a:t>kialakulása, az azonosulás elvesztése,</a:t>
            </a:r>
          </a:p>
          <a:p>
            <a:pPr marL="381000" indent="-381000">
              <a:buFont typeface="Arial" panose="020B0604020202020204" pitchFamily="34" charset="0"/>
              <a:buChar char="•"/>
            </a:pPr>
            <a:r>
              <a:rPr lang="hu-HU" altLang="hu-HU" sz="2800" dirty="0"/>
              <a:t>tudatos teljesítmény-visszatartás, </a:t>
            </a:r>
            <a:br>
              <a:rPr lang="hu-HU" altLang="hu-HU" sz="2800" dirty="0"/>
            </a:br>
            <a:r>
              <a:rPr lang="hu-HU" altLang="hu-HU" sz="2800" dirty="0"/>
              <a:t>a kiugrók visszafogása,</a:t>
            </a:r>
          </a:p>
          <a:p>
            <a:pPr marL="381000" indent="-381000">
              <a:buFont typeface="Arial" panose="020B0604020202020204" pitchFamily="34" charset="0"/>
              <a:buChar char="•"/>
            </a:pPr>
            <a:r>
              <a:rPr lang="hu-HU" altLang="hu-HU" sz="2800" dirty="0"/>
              <a:t>lassú munkavégzés („amerikázás”),</a:t>
            </a:r>
          </a:p>
          <a:p>
            <a:pPr marL="381000" indent="-381000">
              <a:buFont typeface="Arial" panose="020B0604020202020204" pitchFamily="34" charset="0"/>
              <a:buChar char="•"/>
            </a:pPr>
            <a:r>
              <a:rPr lang="hu-HU" altLang="hu-HU" sz="2800" dirty="0"/>
              <a:t>az "előírások szerinti” </a:t>
            </a:r>
            <a:br>
              <a:rPr lang="hu-HU" altLang="hu-HU" sz="2800" dirty="0"/>
            </a:br>
            <a:r>
              <a:rPr lang="hu-HU" altLang="hu-HU" sz="2800" dirty="0"/>
              <a:t>munkavégzés </a:t>
            </a:r>
            <a:r>
              <a:rPr lang="hu-HU" altLang="hu-HU" dirty="0"/>
              <a:t>(„buzgósági” sztrájk)</a:t>
            </a:r>
          </a:p>
          <a:p>
            <a:endParaRPr lang="hu-HU" dirty="0"/>
          </a:p>
        </p:txBody>
      </p:sp>
      <p:pic>
        <p:nvPicPr>
          <p:cNvPr id="6" name="Kép 5">
            <a:extLst>
              <a:ext uri="{FF2B5EF4-FFF2-40B4-BE49-F238E27FC236}">
                <a16:creationId xmlns:a16="http://schemas.microsoft.com/office/drawing/2014/main" id="{1FF1FD36-4A2F-48C9-9628-837FCFFB36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44163" y="2083665"/>
            <a:ext cx="2159895" cy="4153644"/>
          </a:xfrm>
          <a:prstGeom prst="rect">
            <a:avLst/>
          </a:prstGeom>
        </p:spPr>
      </p:pic>
      <p:pic>
        <p:nvPicPr>
          <p:cNvPr id="7" name="Kép 6">
            <a:extLst>
              <a:ext uri="{FF2B5EF4-FFF2-40B4-BE49-F238E27FC236}">
                <a16:creationId xmlns:a16="http://schemas.microsoft.com/office/drawing/2014/main" id="{DCC1D5A9-419D-402F-8F88-538D588EA5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686800" y="1446593"/>
            <a:ext cx="5939063" cy="3964814"/>
          </a:xfrm>
          <a:prstGeom prst="rect">
            <a:avLst/>
          </a:prstGeom>
        </p:spPr>
      </p:pic>
      <p:sp>
        <p:nvSpPr>
          <p:cNvPr id="5" name="Dia számának helye 4">
            <a:extLst>
              <a:ext uri="{FF2B5EF4-FFF2-40B4-BE49-F238E27FC236}">
                <a16:creationId xmlns:a16="http://schemas.microsoft.com/office/drawing/2014/main" id="{D446C1EB-B60E-4DF2-8B75-EC29A02C051E}"/>
              </a:ext>
            </a:extLst>
          </p:cNvPr>
          <p:cNvSpPr>
            <a:spLocks noGrp="1"/>
          </p:cNvSpPr>
          <p:nvPr>
            <p:ph type="sldNum" sz="quarter" idx="4"/>
          </p:nvPr>
        </p:nvSpPr>
        <p:spPr/>
        <p:txBody>
          <a:bodyPr/>
          <a:lstStyle/>
          <a:p>
            <a:fld id="{8D20C33D-EA57-4869-B900-AF436949CCB6}" type="slidenum">
              <a:rPr lang="hu-HU" smtClean="0"/>
              <a:pPr/>
              <a:t>14</a:t>
            </a:fld>
            <a:r>
              <a:rPr lang="hu-HU"/>
              <a:t>/22</a:t>
            </a:r>
            <a:endParaRPr lang="hu-HU" dirty="0"/>
          </a:p>
        </p:txBody>
      </p:sp>
    </p:spTree>
    <p:extLst>
      <p:ext uri="{BB962C8B-B14F-4D97-AF65-F5344CB8AC3E}">
        <p14:creationId xmlns:p14="http://schemas.microsoft.com/office/powerpoint/2010/main" val="384324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69B2DFF-1F72-4DC1-8101-6B381A09BA08}"/>
              </a:ext>
            </a:extLst>
          </p:cNvPr>
          <p:cNvSpPr>
            <a:spLocks noGrp="1"/>
          </p:cNvSpPr>
          <p:nvPr>
            <p:ph type="title"/>
          </p:nvPr>
        </p:nvSpPr>
        <p:spPr/>
        <p:txBody>
          <a:bodyPr/>
          <a:lstStyle/>
          <a:p>
            <a:r>
              <a:rPr lang="hu-HU" dirty="0"/>
              <a:t>A munkavállalók eszközei – III.</a:t>
            </a:r>
          </a:p>
        </p:txBody>
      </p:sp>
      <p:sp>
        <p:nvSpPr>
          <p:cNvPr id="3" name="Szöveg helye 2">
            <a:extLst>
              <a:ext uri="{FF2B5EF4-FFF2-40B4-BE49-F238E27FC236}">
                <a16:creationId xmlns:a16="http://schemas.microsoft.com/office/drawing/2014/main" id="{A031AE39-5ABC-4A4C-A523-CC7AC6C7D396}"/>
              </a:ext>
            </a:extLst>
          </p:cNvPr>
          <p:cNvSpPr>
            <a:spLocks noGrp="1"/>
          </p:cNvSpPr>
          <p:nvPr>
            <p:ph type="body" sz="half" idx="2"/>
          </p:nvPr>
        </p:nvSpPr>
        <p:spPr>
          <a:xfrm>
            <a:off x="457200" y="745958"/>
            <a:ext cx="8507288" cy="5491352"/>
          </a:xfrm>
        </p:spPr>
        <p:txBody>
          <a:bodyPr/>
          <a:lstStyle/>
          <a:p>
            <a:pPr marL="381000" indent="-381000">
              <a:lnSpc>
                <a:spcPct val="90000"/>
              </a:lnSpc>
            </a:pPr>
            <a:r>
              <a:rPr lang="hu-HU" altLang="hu-HU" sz="3200" b="1" dirty="0"/>
              <a:t>c) </a:t>
            </a:r>
            <a:r>
              <a:rPr lang="hu-HU" altLang="hu-HU" sz="3200" b="1" i="1" dirty="0"/>
              <a:t>A sztrájk</a:t>
            </a:r>
            <a:r>
              <a:rPr lang="hu-HU" altLang="hu-HU" sz="3200" b="1" dirty="0"/>
              <a:t>, vagyis a nyílt és kollektív munkamegtagadás formái:</a:t>
            </a:r>
          </a:p>
          <a:p>
            <a:pPr marL="381000" indent="-381000">
              <a:lnSpc>
                <a:spcPct val="90000"/>
              </a:lnSpc>
              <a:spcBef>
                <a:spcPct val="40000"/>
              </a:spcBef>
            </a:pPr>
            <a:r>
              <a:rPr lang="hu-HU" altLang="hu-HU" sz="2800" b="1" dirty="0"/>
              <a:t>Szerveződése alapján:</a:t>
            </a:r>
          </a:p>
          <a:p>
            <a:pPr marL="838200" lvl="1" indent="-381000">
              <a:lnSpc>
                <a:spcPct val="90000"/>
              </a:lnSpc>
              <a:buSzPct val="80000"/>
              <a:buFont typeface="Wingdings" pitchFamily="2" charset="2"/>
              <a:buChar char="v"/>
            </a:pPr>
            <a:r>
              <a:rPr lang="hu-HU" altLang="hu-HU" sz="2800" dirty="0">
                <a:solidFill>
                  <a:schemeClr val="bg2"/>
                </a:solidFill>
              </a:rPr>
              <a:t>spontán </a:t>
            </a:r>
          </a:p>
          <a:p>
            <a:pPr marL="838200" lvl="1" indent="-381000">
              <a:lnSpc>
                <a:spcPct val="90000"/>
              </a:lnSpc>
              <a:buSzPct val="80000"/>
              <a:buFont typeface="Wingdings" pitchFamily="2" charset="2"/>
              <a:buChar char="v"/>
            </a:pPr>
            <a:r>
              <a:rPr lang="hu-HU" altLang="hu-HU" sz="2800" dirty="0">
                <a:solidFill>
                  <a:schemeClr val="bg2"/>
                </a:solidFill>
              </a:rPr>
              <a:t>vad, a SZ ellen</a:t>
            </a:r>
          </a:p>
          <a:p>
            <a:pPr marL="838200" lvl="1" indent="-381000">
              <a:lnSpc>
                <a:spcPct val="90000"/>
              </a:lnSpc>
              <a:buSzPct val="80000"/>
              <a:buFont typeface="Wingdings" pitchFamily="2" charset="2"/>
              <a:buChar char="v"/>
            </a:pPr>
            <a:r>
              <a:rPr lang="hu-HU" altLang="hu-HU" sz="2800" dirty="0">
                <a:solidFill>
                  <a:schemeClr val="bg2"/>
                </a:solidFill>
              </a:rPr>
              <a:t>„rendes” (szakszervezeti, tarifa) </a:t>
            </a:r>
          </a:p>
          <a:p>
            <a:pPr marL="838200" lvl="1" indent="-381000">
              <a:lnSpc>
                <a:spcPct val="90000"/>
              </a:lnSpc>
              <a:buSzPct val="80000"/>
              <a:buFont typeface="Wingdings" pitchFamily="2" charset="2"/>
              <a:buChar char="v"/>
            </a:pPr>
            <a:r>
              <a:rPr lang="hu-HU" altLang="hu-HU" sz="2800" dirty="0">
                <a:solidFill>
                  <a:schemeClr val="bg2"/>
                </a:solidFill>
              </a:rPr>
              <a:t>szimpátia- (szolidaritási) sztrájk.</a:t>
            </a:r>
            <a:endParaRPr lang="hu-HU" altLang="hu-HU" sz="2800" i="1" dirty="0">
              <a:solidFill>
                <a:schemeClr val="bg2"/>
              </a:solidFill>
            </a:endParaRPr>
          </a:p>
          <a:p>
            <a:pPr marL="381000" indent="-381000">
              <a:lnSpc>
                <a:spcPct val="90000"/>
              </a:lnSpc>
              <a:spcBef>
                <a:spcPct val="50000"/>
              </a:spcBef>
            </a:pPr>
            <a:r>
              <a:rPr lang="hu-HU" altLang="hu-HU" sz="2800" b="1" dirty="0"/>
              <a:t>Kiterjedése alapján:</a:t>
            </a:r>
          </a:p>
          <a:p>
            <a:pPr marL="838200" lvl="1" indent="-381000">
              <a:lnSpc>
                <a:spcPct val="90000"/>
              </a:lnSpc>
              <a:buSzPct val="80000"/>
              <a:buFont typeface="Wingdings" pitchFamily="2" charset="2"/>
              <a:buChar char="v"/>
            </a:pPr>
            <a:r>
              <a:rPr lang="hu-HU" altLang="hu-HU" sz="2800" dirty="0">
                <a:solidFill>
                  <a:schemeClr val="bg2"/>
                </a:solidFill>
              </a:rPr>
              <a:t>általános</a:t>
            </a:r>
          </a:p>
          <a:p>
            <a:pPr marL="838200" lvl="1" indent="-381000">
              <a:lnSpc>
                <a:spcPct val="90000"/>
              </a:lnSpc>
              <a:buSzPct val="80000"/>
              <a:buFont typeface="Wingdings" pitchFamily="2" charset="2"/>
              <a:buChar char="v"/>
            </a:pPr>
            <a:r>
              <a:rPr lang="hu-HU" altLang="hu-HU" sz="2800" dirty="0">
                <a:solidFill>
                  <a:schemeClr val="bg2"/>
                </a:solidFill>
              </a:rPr>
              <a:t>teljes, egy szektorra, szeletre, mindenkire</a:t>
            </a:r>
          </a:p>
          <a:p>
            <a:pPr marL="838200" lvl="1" indent="-381000">
              <a:lnSpc>
                <a:spcPct val="90000"/>
              </a:lnSpc>
              <a:buSzPct val="80000"/>
              <a:buFont typeface="Wingdings" pitchFamily="2" charset="2"/>
              <a:buChar char="v"/>
            </a:pPr>
            <a:r>
              <a:rPr lang="hu-HU" altLang="hu-HU" sz="2800" dirty="0">
                <a:solidFill>
                  <a:schemeClr val="bg2"/>
                </a:solidFill>
              </a:rPr>
              <a:t>részleges</a:t>
            </a:r>
          </a:p>
          <a:p>
            <a:pPr marL="838200" lvl="1" indent="-381000">
              <a:lnSpc>
                <a:spcPct val="90000"/>
              </a:lnSpc>
              <a:buSzPct val="80000"/>
              <a:buFont typeface="Wingdings" pitchFamily="2" charset="2"/>
              <a:buChar char="v"/>
            </a:pPr>
            <a:r>
              <a:rPr lang="hu-HU" sz="2800" dirty="0">
                <a:solidFill>
                  <a:schemeClr val="bg2"/>
                </a:solidFill>
              </a:rPr>
              <a:t>súlyponti (tűszúrás, mini-</a:t>
            </a:r>
            <a:r>
              <a:rPr lang="hu-HU" sz="2800" dirty="0" err="1">
                <a:solidFill>
                  <a:schemeClr val="bg2"/>
                </a:solidFill>
              </a:rPr>
              <a:t>max</a:t>
            </a:r>
            <a:r>
              <a:rPr lang="hu-HU" sz="2800" dirty="0">
                <a:solidFill>
                  <a:schemeClr val="bg2"/>
                </a:solidFill>
              </a:rPr>
              <a:t>)</a:t>
            </a:r>
          </a:p>
          <a:p>
            <a:endParaRPr lang="hu-HU" dirty="0"/>
          </a:p>
        </p:txBody>
      </p:sp>
      <p:sp>
        <p:nvSpPr>
          <p:cNvPr id="7" name="Dia számának helye 6">
            <a:extLst>
              <a:ext uri="{FF2B5EF4-FFF2-40B4-BE49-F238E27FC236}">
                <a16:creationId xmlns:a16="http://schemas.microsoft.com/office/drawing/2014/main" id="{91F4C819-3514-4EA5-BC47-8560B828CF22}"/>
              </a:ext>
            </a:extLst>
          </p:cNvPr>
          <p:cNvSpPr>
            <a:spLocks noGrp="1"/>
          </p:cNvSpPr>
          <p:nvPr>
            <p:ph type="sldNum" sz="quarter" idx="4"/>
          </p:nvPr>
        </p:nvSpPr>
        <p:spPr/>
        <p:txBody>
          <a:bodyPr/>
          <a:lstStyle/>
          <a:p>
            <a:fld id="{8D20C33D-EA57-4869-B900-AF436949CCB6}" type="slidenum">
              <a:rPr lang="hu-HU" smtClean="0"/>
              <a:pPr/>
              <a:t>15</a:t>
            </a:fld>
            <a:r>
              <a:rPr lang="hu-HU"/>
              <a:t>/22</a:t>
            </a:r>
            <a:endParaRPr lang="hu-HU" dirty="0"/>
          </a:p>
        </p:txBody>
      </p:sp>
    </p:spTree>
    <p:extLst>
      <p:ext uri="{BB962C8B-B14F-4D97-AF65-F5344CB8AC3E}">
        <p14:creationId xmlns:p14="http://schemas.microsoft.com/office/powerpoint/2010/main" val="174763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69B2DFF-1F72-4DC1-8101-6B381A09BA08}"/>
              </a:ext>
            </a:extLst>
          </p:cNvPr>
          <p:cNvSpPr>
            <a:spLocks noGrp="1"/>
          </p:cNvSpPr>
          <p:nvPr>
            <p:ph type="title"/>
          </p:nvPr>
        </p:nvSpPr>
        <p:spPr>
          <a:xfrm>
            <a:off x="457200" y="260665"/>
            <a:ext cx="8507288" cy="389525"/>
          </a:xfrm>
        </p:spPr>
        <p:txBody>
          <a:bodyPr/>
          <a:lstStyle/>
          <a:p>
            <a:r>
              <a:rPr lang="hu-HU" dirty="0"/>
              <a:t>A munkavállalók eszközei – IV.</a:t>
            </a:r>
          </a:p>
        </p:txBody>
      </p:sp>
      <p:sp>
        <p:nvSpPr>
          <p:cNvPr id="3" name="Szöveg helye 2">
            <a:extLst>
              <a:ext uri="{FF2B5EF4-FFF2-40B4-BE49-F238E27FC236}">
                <a16:creationId xmlns:a16="http://schemas.microsoft.com/office/drawing/2014/main" id="{A031AE39-5ABC-4A4C-A523-CC7AC6C7D396}"/>
              </a:ext>
            </a:extLst>
          </p:cNvPr>
          <p:cNvSpPr>
            <a:spLocks noGrp="1"/>
          </p:cNvSpPr>
          <p:nvPr>
            <p:ph type="body" sz="half" idx="2"/>
          </p:nvPr>
        </p:nvSpPr>
        <p:spPr/>
        <p:txBody>
          <a:bodyPr/>
          <a:lstStyle/>
          <a:p>
            <a:pPr marL="176213" lvl="1">
              <a:lnSpc>
                <a:spcPct val="80000"/>
              </a:lnSpc>
              <a:buSzPct val="80000"/>
            </a:pPr>
            <a:r>
              <a:rPr lang="hu-HU" sz="3000" b="1" dirty="0">
                <a:solidFill>
                  <a:schemeClr val="bg2"/>
                </a:solidFill>
              </a:rPr>
              <a:t>c) formái tér- és időbeli szervezése alapján</a:t>
            </a:r>
          </a:p>
          <a:p>
            <a:pPr marL="534988" lvl="1" indent="-358775">
              <a:lnSpc>
                <a:spcPct val="80000"/>
              </a:lnSpc>
              <a:buSzPct val="80000"/>
              <a:buFont typeface="Wingdings" panose="05000000000000000000" pitchFamily="2" charset="2"/>
              <a:buChar char="v"/>
            </a:pPr>
            <a:r>
              <a:rPr lang="hu-HU" sz="3000" dirty="0">
                <a:solidFill>
                  <a:schemeClr val="bg2"/>
                </a:solidFill>
              </a:rPr>
              <a:t>folyamatos </a:t>
            </a:r>
          </a:p>
          <a:p>
            <a:pPr marL="534988" lvl="1" indent="-358775">
              <a:lnSpc>
                <a:spcPct val="80000"/>
              </a:lnSpc>
              <a:buSzPct val="80000"/>
              <a:buFont typeface="Wingdings" panose="05000000000000000000" pitchFamily="2" charset="2"/>
              <a:buChar char="v"/>
            </a:pPr>
            <a:r>
              <a:rPr lang="hu-HU" sz="3000" dirty="0">
                <a:solidFill>
                  <a:schemeClr val="bg2"/>
                </a:solidFill>
              </a:rPr>
              <a:t>megszakításos (pl. a tárgyalás idejére)</a:t>
            </a:r>
          </a:p>
          <a:p>
            <a:pPr marL="534988" lvl="1" indent="-358775">
              <a:lnSpc>
                <a:spcPct val="80000"/>
              </a:lnSpc>
              <a:buSzPct val="80000"/>
              <a:buFont typeface="Wingdings" panose="05000000000000000000" pitchFamily="2" charset="2"/>
              <a:buChar char="v"/>
            </a:pPr>
            <a:r>
              <a:rPr lang="hu-HU" sz="3000" dirty="0">
                <a:solidFill>
                  <a:schemeClr val="bg2"/>
                </a:solidFill>
              </a:rPr>
              <a:t>váltakozó, gördülő, forgó helyszín és időtartam</a:t>
            </a:r>
          </a:p>
          <a:p>
            <a:pPr marL="534988" lvl="1" indent="-358775">
              <a:lnSpc>
                <a:spcPct val="80000"/>
              </a:lnSpc>
              <a:buSzPct val="80000"/>
              <a:buFont typeface="Wingdings" panose="05000000000000000000" pitchFamily="2" charset="2"/>
              <a:buChar char="v"/>
            </a:pPr>
            <a:r>
              <a:rPr lang="hu-HU" sz="3000" dirty="0">
                <a:solidFill>
                  <a:schemeClr val="bg2"/>
                </a:solidFill>
              </a:rPr>
              <a:t>lépcsőzetes, progresszív</a:t>
            </a:r>
          </a:p>
          <a:p>
            <a:pPr marL="534988" lvl="1" indent="-358775">
              <a:lnSpc>
                <a:spcPct val="80000"/>
              </a:lnSpc>
              <a:buSzPct val="80000"/>
              <a:buFont typeface="Wingdings" panose="05000000000000000000" pitchFamily="2" charset="2"/>
              <a:buChar char="v"/>
            </a:pPr>
            <a:r>
              <a:rPr lang="hu-HU" altLang="hu-HU" sz="3000" dirty="0">
                <a:solidFill>
                  <a:schemeClr val="bg2"/>
                </a:solidFill>
                <a:hlinkClick r:id="rId3"/>
              </a:rPr>
              <a:t>bozóttűz</a:t>
            </a:r>
            <a:endParaRPr lang="hu-HU" altLang="hu-HU" sz="3000" dirty="0">
              <a:solidFill>
                <a:schemeClr val="bg2"/>
              </a:solidFill>
            </a:endParaRPr>
          </a:p>
          <a:p>
            <a:pPr marL="381000" indent="-381000">
              <a:spcBef>
                <a:spcPts val="1800"/>
              </a:spcBef>
            </a:pPr>
            <a:r>
              <a:rPr lang="hu-HU" altLang="hu-HU" sz="3000" b="1" dirty="0"/>
              <a:t>d) A „hatalom”, irányítás átvétele</a:t>
            </a:r>
          </a:p>
          <a:p>
            <a:pPr marL="534988" lvl="1" indent="-358775">
              <a:lnSpc>
                <a:spcPct val="80000"/>
              </a:lnSpc>
              <a:buSzPct val="80000"/>
              <a:buFont typeface="Wingdings" pitchFamily="2" charset="2"/>
              <a:buChar char="v"/>
            </a:pPr>
            <a:r>
              <a:rPr lang="hu-HU" altLang="hu-HU" sz="3000" dirty="0">
                <a:solidFill>
                  <a:schemeClr val="bg2"/>
                </a:solidFill>
              </a:rPr>
              <a:t>blokád (külső blokkolás)</a:t>
            </a:r>
          </a:p>
          <a:p>
            <a:pPr marL="534988" lvl="1" indent="-358775">
              <a:lnSpc>
                <a:spcPct val="80000"/>
              </a:lnSpc>
              <a:buSzPct val="80000"/>
              <a:buFont typeface="Wingdings" pitchFamily="2" charset="2"/>
              <a:buChar char="v"/>
            </a:pPr>
            <a:r>
              <a:rPr lang="hu-HU" altLang="hu-HU" sz="3000" dirty="0">
                <a:solidFill>
                  <a:schemeClr val="bg2"/>
                </a:solidFill>
              </a:rPr>
              <a:t>szimbolikus: pl. ülősztrájk </a:t>
            </a:r>
          </a:p>
          <a:p>
            <a:pPr marL="534988" lvl="1" indent="-358775">
              <a:lnSpc>
                <a:spcPct val="80000"/>
              </a:lnSpc>
              <a:buSzPct val="80000"/>
              <a:buFont typeface="Wingdings" pitchFamily="2" charset="2"/>
              <a:buChar char="v"/>
            </a:pPr>
            <a:r>
              <a:rPr lang="hu-HU" altLang="hu-HU" sz="3000" dirty="0">
                <a:solidFill>
                  <a:schemeClr val="bg2"/>
                </a:solidFill>
              </a:rPr>
              <a:t>üzemelfoglalás (</a:t>
            </a:r>
            <a:r>
              <a:rPr lang="hu-HU" sz="3000" dirty="0">
                <a:solidFill>
                  <a:schemeClr val="bg2"/>
                </a:solidFill>
              </a:rPr>
              <a:t>okkupációs sztrájk</a:t>
            </a:r>
            <a:r>
              <a:rPr lang="hu-HU" altLang="hu-HU" sz="3000" dirty="0">
                <a:solidFill>
                  <a:schemeClr val="bg2"/>
                </a:solidFill>
              </a:rPr>
              <a:t>): saját irányításuk alá vonják a termelést</a:t>
            </a:r>
            <a:r>
              <a:rPr lang="hu-HU" sz="3000" dirty="0">
                <a:solidFill>
                  <a:schemeClr val="bg2"/>
                </a:solidFill>
              </a:rPr>
              <a:t>, megakadályozzák a munkáltató működését</a:t>
            </a:r>
          </a:p>
          <a:p>
            <a:endParaRPr lang="hu-HU" dirty="0"/>
          </a:p>
        </p:txBody>
      </p:sp>
      <p:pic>
        <p:nvPicPr>
          <p:cNvPr id="5" name="Kép 4" hidden="1">
            <a:extLst>
              <a:ext uri="{FF2B5EF4-FFF2-40B4-BE49-F238E27FC236}">
                <a16:creationId xmlns:a16="http://schemas.microsoft.com/office/drawing/2014/main" id="{ED800F44-9AB0-4B81-8C12-6E60EC526E1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3296653"/>
            <a:ext cx="9144000" cy="3406140"/>
          </a:xfrm>
          <a:prstGeom prst="rect">
            <a:avLst/>
          </a:prstGeom>
        </p:spPr>
      </p:pic>
      <p:pic>
        <p:nvPicPr>
          <p:cNvPr id="6" name="Kép 5" hidden="1">
            <a:extLst>
              <a:ext uri="{FF2B5EF4-FFF2-40B4-BE49-F238E27FC236}">
                <a16:creationId xmlns:a16="http://schemas.microsoft.com/office/drawing/2014/main" id="{466E8C50-EAA4-4832-ABCB-F4304925E0B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87021" y="0"/>
            <a:ext cx="5956979" cy="3971319"/>
          </a:xfrm>
          <a:prstGeom prst="rect">
            <a:avLst/>
          </a:prstGeom>
        </p:spPr>
      </p:pic>
      <p:pic>
        <p:nvPicPr>
          <p:cNvPr id="7" name="Kép 6" hidden="1">
            <a:extLst>
              <a:ext uri="{FF2B5EF4-FFF2-40B4-BE49-F238E27FC236}">
                <a16:creationId xmlns:a16="http://schemas.microsoft.com/office/drawing/2014/main" id="{910995AE-8CAD-4BA1-86B8-483737B7A197}"/>
              </a:ext>
            </a:extLst>
          </p:cNvPr>
          <p:cNvPicPr>
            <a:picLocks noChangeAspect="1"/>
          </p:cNvPicPr>
          <p:nvPr/>
        </p:nvPicPr>
        <p:blipFill>
          <a:blip r:embed="rId6"/>
          <a:stretch>
            <a:fillRect/>
          </a:stretch>
        </p:blipFill>
        <p:spPr>
          <a:xfrm>
            <a:off x="-1" y="1"/>
            <a:ext cx="6970477" cy="4635130"/>
          </a:xfrm>
          <a:prstGeom prst="rect">
            <a:avLst/>
          </a:prstGeom>
        </p:spPr>
      </p:pic>
      <p:pic>
        <p:nvPicPr>
          <p:cNvPr id="8" name="Kép 7" hidden="1">
            <a:extLst>
              <a:ext uri="{FF2B5EF4-FFF2-40B4-BE49-F238E27FC236}">
                <a16:creationId xmlns:a16="http://schemas.microsoft.com/office/drawing/2014/main" id="{024551E0-B101-42AD-9DF0-E7FFF04C1CE8}"/>
              </a:ext>
            </a:extLst>
          </p:cNvPr>
          <p:cNvPicPr>
            <a:picLocks noChangeAspect="1"/>
          </p:cNvPicPr>
          <p:nvPr/>
        </p:nvPicPr>
        <p:blipFill>
          <a:blip r:embed="rId7"/>
          <a:stretch>
            <a:fillRect/>
          </a:stretch>
        </p:blipFill>
        <p:spPr>
          <a:xfrm>
            <a:off x="4763" y="629336"/>
            <a:ext cx="9134475" cy="4619625"/>
          </a:xfrm>
          <a:prstGeom prst="rect">
            <a:avLst/>
          </a:prstGeom>
        </p:spPr>
      </p:pic>
      <p:sp>
        <p:nvSpPr>
          <p:cNvPr id="9" name="Dia számának helye 8">
            <a:extLst>
              <a:ext uri="{FF2B5EF4-FFF2-40B4-BE49-F238E27FC236}">
                <a16:creationId xmlns:a16="http://schemas.microsoft.com/office/drawing/2014/main" id="{FFDACE24-7016-44E3-9E05-92844A518013}"/>
              </a:ext>
            </a:extLst>
          </p:cNvPr>
          <p:cNvSpPr>
            <a:spLocks noGrp="1"/>
          </p:cNvSpPr>
          <p:nvPr>
            <p:ph type="sldNum" sz="quarter" idx="4"/>
          </p:nvPr>
        </p:nvSpPr>
        <p:spPr/>
        <p:txBody>
          <a:bodyPr/>
          <a:lstStyle/>
          <a:p>
            <a:fld id="{8D20C33D-EA57-4869-B900-AF436949CCB6}" type="slidenum">
              <a:rPr lang="hu-HU" smtClean="0"/>
              <a:pPr/>
              <a:t>16</a:t>
            </a:fld>
            <a:r>
              <a:rPr lang="hu-HU"/>
              <a:t>/22</a:t>
            </a:r>
            <a:endParaRPr lang="hu-HU" dirty="0"/>
          </a:p>
        </p:txBody>
      </p:sp>
    </p:spTree>
    <p:extLst>
      <p:ext uri="{BB962C8B-B14F-4D97-AF65-F5344CB8AC3E}">
        <p14:creationId xmlns:p14="http://schemas.microsoft.com/office/powerpoint/2010/main" val="102865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a:extLst>
              <a:ext uri="{FF2B5EF4-FFF2-40B4-BE49-F238E27FC236}">
                <a16:creationId xmlns:a16="http://schemas.microsoft.com/office/drawing/2014/main" id="{521280DC-F7AD-42ED-83AC-120DE1F016D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126398" y="948738"/>
            <a:ext cx="1905000" cy="1688174"/>
          </a:xfrm>
          <a:prstGeom prst="rect">
            <a:avLst/>
          </a:prstGeom>
        </p:spPr>
      </p:pic>
      <p:pic>
        <p:nvPicPr>
          <p:cNvPr id="5" name="Kép 4">
            <a:extLst>
              <a:ext uri="{FF2B5EF4-FFF2-40B4-BE49-F238E27FC236}">
                <a16:creationId xmlns:a16="http://schemas.microsoft.com/office/drawing/2014/main" id="{12895D4B-A2CA-4769-8DC5-7696D77EA48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0844" y="5489450"/>
            <a:ext cx="2388120" cy="1368550"/>
          </a:xfrm>
          <a:prstGeom prst="rect">
            <a:avLst/>
          </a:prstGeom>
        </p:spPr>
      </p:pic>
      <p:sp>
        <p:nvSpPr>
          <p:cNvPr id="2" name="Cím 1">
            <a:extLst>
              <a:ext uri="{FF2B5EF4-FFF2-40B4-BE49-F238E27FC236}">
                <a16:creationId xmlns:a16="http://schemas.microsoft.com/office/drawing/2014/main" id="{1070476E-D402-4016-B4CB-2D0A0B109ACC}"/>
              </a:ext>
            </a:extLst>
          </p:cNvPr>
          <p:cNvSpPr>
            <a:spLocks noGrp="1"/>
          </p:cNvSpPr>
          <p:nvPr>
            <p:ph type="title"/>
          </p:nvPr>
        </p:nvSpPr>
        <p:spPr/>
        <p:txBody>
          <a:bodyPr/>
          <a:lstStyle/>
          <a:p>
            <a:r>
              <a:rPr lang="hu-HU" dirty="0"/>
              <a:t>A munkaadók eszközei – I.</a:t>
            </a:r>
          </a:p>
        </p:txBody>
      </p:sp>
      <p:sp>
        <p:nvSpPr>
          <p:cNvPr id="3" name="Szöveg helye 2">
            <a:extLst>
              <a:ext uri="{FF2B5EF4-FFF2-40B4-BE49-F238E27FC236}">
                <a16:creationId xmlns:a16="http://schemas.microsoft.com/office/drawing/2014/main" id="{E410AD22-E96F-43D3-8C9D-DE29A0DFD43B}"/>
              </a:ext>
            </a:extLst>
          </p:cNvPr>
          <p:cNvSpPr>
            <a:spLocks noGrp="1"/>
          </p:cNvSpPr>
          <p:nvPr>
            <p:ph type="body" sz="half" idx="2"/>
          </p:nvPr>
        </p:nvSpPr>
        <p:spPr/>
        <p:txBody>
          <a:bodyPr/>
          <a:lstStyle/>
          <a:p>
            <a:pPr marL="381000" indent="-381000">
              <a:lnSpc>
                <a:spcPct val="80000"/>
              </a:lnSpc>
            </a:pPr>
            <a:r>
              <a:rPr lang="hu-HU" altLang="hu-HU" sz="3200" b="1" dirty="0"/>
              <a:t>(1) A munkaharc előtt - preventív intézkedések</a:t>
            </a:r>
          </a:p>
          <a:p>
            <a:pPr marL="381000" indent="-381000"/>
            <a:r>
              <a:rPr lang="hu-HU" altLang="hu-HU" sz="2800" b="1" dirty="0"/>
              <a:t>(1.1) A munkavállalói lojalitás megteremtése, a harckészség megelőzése</a:t>
            </a:r>
          </a:p>
          <a:p>
            <a:pPr marL="560388" lvl="1"/>
            <a:r>
              <a:rPr lang="hu-HU" altLang="hu-HU" sz="2400" dirty="0">
                <a:solidFill>
                  <a:schemeClr val="bg2"/>
                </a:solidFill>
              </a:rPr>
              <a:t>A munkavállalók megelégedettsége, kötődése. A szakszervezeti szerveződés megelőzése, „jóakaró”, kooperatív vezetés. </a:t>
            </a:r>
          </a:p>
          <a:p>
            <a:pPr marL="381000" indent="-381000">
              <a:spcBef>
                <a:spcPct val="40000"/>
              </a:spcBef>
            </a:pPr>
            <a:r>
              <a:rPr lang="hu-HU" altLang="hu-HU" sz="2800" b="1" dirty="0"/>
              <a:t>(1.2) A szakszervezet harckészségének felmérése, a harc megelőzése</a:t>
            </a:r>
          </a:p>
          <a:p>
            <a:pPr marL="560388" lvl="1"/>
            <a:r>
              <a:rPr lang="hu-HU" altLang="hu-HU" sz="2400" dirty="0">
                <a:solidFill>
                  <a:schemeClr val="bg2"/>
                </a:solidFill>
              </a:rPr>
              <a:t>Fellépés a szakszervezet ellen. „Fekete lista”. Hatalmi intézkedések (fegyelmi, elbocsátás). A munkavállalók megszólítása, megosztása.</a:t>
            </a:r>
          </a:p>
          <a:p>
            <a:endParaRPr lang="hu-HU" dirty="0"/>
          </a:p>
        </p:txBody>
      </p:sp>
      <p:sp>
        <p:nvSpPr>
          <p:cNvPr id="7" name="Dia számának helye 6">
            <a:extLst>
              <a:ext uri="{FF2B5EF4-FFF2-40B4-BE49-F238E27FC236}">
                <a16:creationId xmlns:a16="http://schemas.microsoft.com/office/drawing/2014/main" id="{7652D16B-C88D-4D65-BDE4-DE01265BBC95}"/>
              </a:ext>
            </a:extLst>
          </p:cNvPr>
          <p:cNvSpPr>
            <a:spLocks noGrp="1"/>
          </p:cNvSpPr>
          <p:nvPr>
            <p:ph type="sldNum" sz="quarter" idx="4"/>
          </p:nvPr>
        </p:nvSpPr>
        <p:spPr/>
        <p:txBody>
          <a:bodyPr/>
          <a:lstStyle/>
          <a:p>
            <a:fld id="{8D20C33D-EA57-4869-B900-AF436949CCB6}" type="slidenum">
              <a:rPr lang="hu-HU" smtClean="0"/>
              <a:pPr/>
              <a:t>17</a:t>
            </a:fld>
            <a:r>
              <a:rPr lang="hu-HU"/>
              <a:t>/22</a:t>
            </a:r>
            <a:endParaRPr lang="hu-HU" dirty="0"/>
          </a:p>
        </p:txBody>
      </p:sp>
    </p:spTree>
    <p:extLst>
      <p:ext uri="{BB962C8B-B14F-4D97-AF65-F5344CB8AC3E}">
        <p14:creationId xmlns:p14="http://schemas.microsoft.com/office/powerpoint/2010/main" val="403613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a:extLst>
              <a:ext uri="{FF2B5EF4-FFF2-40B4-BE49-F238E27FC236}">
                <a16:creationId xmlns:a16="http://schemas.microsoft.com/office/drawing/2014/main" id="{F025A40D-FB44-4F11-AD5E-E15BDC480D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96817" y="455427"/>
            <a:ext cx="2275311" cy="1706483"/>
          </a:xfrm>
          <a:prstGeom prst="rect">
            <a:avLst/>
          </a:prstGeom>
        </p:spPr>
      </p:pic>
      <p:sp>
        <p:nvSpPr>
          <p:cNvPr id="2" name="Cím 1">
            <a:extLst>
              <a:ext uri="{FF2B5EF4-FFF2-40B4-BE49-F238E27FC236}">
                <a16:creationId xmlns:a16="http://schemas.microsoft.com/office/drawing/2014/main" id="{E2764295-7A27-4F5C-8541-B437E755A9AD}"/>
              </a:ext>
            </a:extLst>
          </p:cNvPr>
          <p:cNvSpPr>
            <a:spLocks noGrp="1"/>
          </p:cNvSpPr>
          <p:nvPr>
            <p:ph type="title"/>
          </p:nvPr>
        </p:nvSpPr>
        <p:spPr/>
        <p:txBody>
          <a:bodyPr/>
          <a:lstStyle/>
          <a:p>
            <a:r>
              <a:rPr lang="hu-HU" dirty="0"/>
              <a:t>A munkaadók eszközei – II.</a:t>
            </a:r>
          </a:p>
        </p:txBody>
      </p:sp>
      <p:sp>
        <p:nvSpPr>
          <p:cNvPr id="3" name="Szöveg helye 2">
            <a:extLst>
              <a:ext uri="{FF2B5EF4-FFF2-40B4-BE49-F238E27FC236}">
                <a16:creationId xmlns:a16="http://schemas.microsoft.com/office/drawing/2014/main" id="{B06A6187-66E1-46DB-828A-D66C10B95A33}"/>
              </a:ext>
            </a:extLst>
          </p:cNvPr>
          <p:cNvSpPr>
            <a:spLocks noGrp="1"/>
          </p:cNvSpPr>
          <p:nvPr>
            <p:ph type="body" sz="half" idx="2"/>
          </p:nvPr>
        </p:nvSpPr>
        <p:spPr/>
        <p:txBody>
          <a:bodyPr/>
          <a:lstStyle/>
          <a:p>
            <a:pPr marL="381000" indent="-381000">
              <a:spcBef>
                <a:spcPct val="40000"/>
              </a:spcBef>
            </a:pPr>
            <a:r>
              <a:rPr lang="hu-HU" altLang="hu-HU" sz="2800" b="1" dirty="0"/>
              <a:t>(1.3) A lehetséges károkozás megelőzése</a:t>
            </a:r>
          </a:p>
          <a:p>
            <a:pPr marL="560388" lvl="1"/>
            <a:r>
              <a:rPr lang="hu-HU" altLang="hu-HU" sz="2400" dirty="0">
                <a:solidFill>
                  <a:schemeClr val="bg2"/>
                </a:solidFill>
              </a:rPr>
              <a:t>A még elégséges szolgáltatások kiterjesztése; készletezés, felkészülés a termelés kitelepítésére; </a:t>
            </a:r>
            <a:r>
              <a:rPr lang="hu-HU" altLang="hu-HU" sz="2400" dirty="0" err="1">
                <a:solidFill>
                  <a:schemeClr val="bg2"/>
                </a:solidFill>
              </a:rPr>
              <a:t>vis</a:t>
            </a:r>
            <a:r>
              <a:rPr lang="hu-HU" altLang="hu-HU" sz="2400" dirty="0">
                <a:solidFill>
                  <a:schemeClr val="bg2"/>
                </a:solidFill>
              </a:rPr>
              <a:t> maior megállapodások, likviditási hitel, rendészet és porta.</a:t>
            </a:r>
          </a:p>
          <a:p>
            <a:pPr marL="381000" indent="-381000">
              <a:spcBef>
                <a:spcPct val="40000"/>
              </a:spcBef>
            </a:pPr>
            <a:r>
              <a:rPr lang="hu-HU" altLang="hu-HU" sz="2800" b="1" dirty="0"/>
              <a:t>(1.4) A harc jelentőségének hosszú távú csökkentése</a:t>
            </a:r>
          </a:p>
          <a:p>
            <a:pPr marL="560388" lvl="1"/>
            <a:r>
              <a:rPr lang="hu-HU" altLang="hu-HU" sz="2400" dirty="0">
                <a:solidFill>
                  <a:schemeClr val="bg2"/>
                </a:solidFill>
              </a:rPr>
              <a:t>A munkaharc objektív lehetőségeinek megakadályozása gépesítéssel, a munkavállalói</a:t>
            </a:r>
            <a:br>
              <a:rPr lang="hu-HU" altLang="hu-HU" sz="2400" dirty="0">
                <a:solidFill>
                  <a:schemeClr val="bg2"/>
                </a:solidFill>
              </a:rPr>
            </a:br>
            <a:r>
              <a:rPr lang="hu-HU" altLang="hu-HU" sz="2400" dirty="0">
                <a:solidFill>
                  <a:schemeClr val="bg2"/>
                </a:solidFill>
              </a:rPr>
              <a:t>beavatkozás kiváltásával. </a:t>
            </a:r>
          </a:p>
          <a:p>
            <a:endParaRPr lang="hu-HU" dirty="0"/>
          </a:p>
        </p:txBody>
      </p:sp>
      <p:pic>
        <p:nvPicPr>
          <p:cNvPr id="6" name="Kép 5">
            <a:extLst>
              <a:ext uri="{FF2B5EF4-FFF2-40B4-BE49-F238E27FC236}">
                <a16:creationId xmlns:a16="http://schemas.microsoft.com/office/drawing/2014/main" id="{725CB012-B5F9-446F-8FD4-2F1EAC7C07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48064" y="4437414"/>
            <a:ext cx="3449216" cy="2463726"/>
          </a:xfrm>
          <a:prstGeom prst="rect">
            <a:avLst/>
          </a:prstGeom>
        </p:spPr>
      </p:pic>
      <p:sp>
        <p:nvSpPr>
          <p:cNvPr id="7" name="Dia számának helye 6">
            <a:extLst>
              <a:ext uri="{FF2B5EF4-FFF2-40B4-BE49-F238E27FC236}">
                <a16:creationId xmlns:a16="http://schemas.microsoft.com/office/drawing/2014/main" id="{2C66FC4C-A2BB-435F-B5DE-E0A7944EC592}"/>
              </a:ext>
            </a:extLst>
          </p:cNvPr>
          <p:cNvSpPr>
            <a:spLocks noGrp="1"/>
          </p:cNvSpPr>
          <p:nvPr>
            <p:ph type="sldNum" sz="quarter" idx="4"/>
          </p:nvPr>
        </p:nvSpPr>
        <p:spPr/>
        <p:txBody>
          <a:bodyPr/>
          <a:lstStyle/>
          <a:p>
            <a:fld id="{8D20C33D-EA57-4869-B900-AF436949CCB6}" type="slidenum">
              <a:rPr lang="hu-HU" smtClean="0"/>
              <a:pPr/>
              <a:t>18</a:t>
            </a:fld>
            <a:r>
              <a:rPr lang="hu-HU"/>
              <a:t>/22</a:t>
            </a:r>
            <a:endParaRPr lang="hu-HU" dirty="0"/>
          </a:p>
        </p:txBody>
      </p:sp>
    </p:spTree>
    <p:extLst>
      <p:ext uri="{BB962C8B-B14F-4D97-AF65-F5344CB8AC3E}">
        <p14:creationId xmlns:p14="http://schemas.microsoft.com/office/powerpoint/2010/main" val="412443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0C88C7-ABCC-4FD4-8464-662463666FE4}"/>
              </a:ext>
            </a:extLst>
          </p:cNvPr>
          <p:cNvSpPr>
            <a:spLocks noGrp="1"/>
          </p:cNvSpPr>
          <p:nvPr>
            <p:ph type="title"/>
          </p:nvPr>
        </p:nvSpPr>
        <p:spPr/>
        <p:txBody>
          <a:bodyPr/>
          <a:lstStyle/>
          <a:p>
            <a:r>
              <a:rPr lang="hu-HU" dirty="0"/>
              <a:t>A munkaadók eszközei – III.</a:t>
            </a:r>
          </a:p>
        </p:txBody>
      </p:sp>
      <p:sp>
        <p:nvSpPr>
          <p:cNvPr id="3" name="Szöveg helye 2">
            <a:extLst>
              <a:ext uri="{FF2B5EF4-FFF2-40B4-BE49-F238E27FC236}">
                <a16:creationId xmlns:a16="http://schemas.microsoft.com/office/drawing/2014/main" id="{8690599F-9A53-4C12-9104-82A535E05ECF}"/>
              </a:ext>
            </a:extLst>
          </p:cNvPr>
          <p:cNvSpPr>
            <a:spLocks noGrp="1"/>
          </p:cNvSpPr>
          <p:nvPr>
            <p:ph type="body" sz="half" idx="2"/>
          </p:nvPr>
        </p:nvSpPr>
        <p:spPr/>
        <p:txBody>
          <a:bodyPr/>
          <a:lstStyle/>
          <a:p>
            <a:pPr marL="381000" indent="-381000">
              <a:lnSpc>
                <a:spcPct val="70000"/>
              </a:lnSpc>
            </a:pPr>
            <a:r>
              <a:rPr lang="hu-HU" altLang="hu-HU" sz="3200" b="1" dirty="0"/>
              <a:t>(2) A munkaharc alatt</a:t>
            </a:r>
          </a:p>
          <a:p>
            <a:pPr marL="381000" indent="-381000"/>
            <a:r>
              <a:rPr lang="hu-HU" altLang="hu-HU" sz="2800" b="1" dirty="0"/>
              <a:t>(2.1) Termeléspolitikai, kereskedelmi intézkedések</a:t>
            </a:r>
          </a:p>
          <a:p>
            <a:pPr marL="560388" lvl="1"/>
            <a:r>
              <a:rPr lang="hu-HU" altLang="hu-HU" sz="2400" dirty="0">
                <a:solidFill>
                  <a:schemeClr val="bg2"/>
                </a:solidFill>
              </a:rPr>
              <a:t>A termelés kihelyezése, átszervezése, időbeli átütemezése, az üzemi működés minél szélesebb körű fenntartása</a:t>
            </a:r>
          </a:p>
          <a:p>
            <a:pPr marL="381000" indent="-381000"/>
            <a:r>
              <a:rPr lang="hu-HU" altLang="hu-HU" sz="2800" b="1" dirty="0"/>
              <a:t>(2.2) A beszerzési és értékesítési piaccal kapcsolatos intézkedések</a:t>
            </a:r>
          </a:p>
          <a:p>
            <a:pPr marL="560388" lvl="1"/>
            <a:r>
              <a:rPr lang="hu-HU" altLang="hu-HU" sz="2400" dirty="0">
                <a:solidFill>
                  <a:schemeClr val="bg2"/>
                </a:solidFill>
              </a:rPr>
              <a:t>Előzetes beszerzéssel készletfelhalmozás, a határidős szerződések átütemezése, alternatív üzleti csatornák kiépítése, a termelés átütemezése. </a:t>
            </a:r>
          </a:p>
          <a:p>
            <a:endParaRPr lang="hu-HU" dirty="0"/>
          </a:p>
        </p:txBody>
      </p:sp>
      <p:pic>
        <p:nvPicPr>
          <p:cNvPr id="5" name="Kép 4">
            <a:extLst>
              <a:ext uri="{FF2B5EF4-FFF2-40B4-BE49-F238E27FC236}">
                <a16:creationId xmlns:a16="http://schemas.microsoft.com/office/drawing/2014/main" id="{DDE4950E-2606-4467-8EAB-D9B5B62BF25D}"/>
              </a:ext>
            </a:extLst>
          </p:cNvPr>
          <p:cNvPicPr>
            <a:picLocks noChangeAspect="1"/>
          </p:cNvPicPr>
          <p:nvPr/>
        </p:nvPicPr>
        <p:blipFill>
          <a:blip r:embed="rId2"/>
          <a:stretch>
            <a:fillRect/>
          </a:stretch>
        </p:blipFill>
        <p:spPr>
          <a:xfrm>
            <a:off x="1587997" y="3350779"/>
            <a:ext cx="6245694" cy="3511467"/>
          </a:xfrm>
          <a:prstGeom prst="rect">
            <a:avLst/>
          </a:prstGeom>
        </p:spPr>
      </p:pic>
      <p:pic>
        <p:nvPicPr>
          <p:cNvPr id="6" name="Kép 5">
            <a:extLst>
              <a:ext uri="{FF2B5EF4-FFF2-40B4-BE49-F238E27FC236}">
                <a16:creationId xmlns:a16="http://schemas.microsoft.com/office/drawing/2014/main" id="{346D554D-DD59-4431-988E-F3DF9CC894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816301"/>
            <a:ext cx="7053463" cy="2745519"/>
          </a:xfrm>
          <a:prstGeom prst="rect">
            <a:avLst/>
          </a:prstGeom>
        </p:spPr>
      </p:pic>
      <p:sp>
        <p:nvSpPr>
          <p:cNvPr id="7" name="Dia számának helye 6">
            <a:extLst>
              <a:ext uri="{FF2B5EF4-FFF2-40B4-BE49-F238E27FC236}">
                <a16:creationId xmlns:a16="http://schemas.microsoft.com/office/drawing/2014/main" id="{8C942A7D-297C-48AA-B2E8-C451D44F0582}"/>
              </a:ext>
            </a:extLst>
          </p:cNvPr>
          <p:cNvSpPr>
            <a:spLocks noGrp="1"/>
          </p:cNvSpPr>
          <p:nvPr>
            <p:ph type="sldNum" sz="quarter" idx="4"/>
          </p:nvPr>
        </p:nvSpPr>
        <p:spPr/>
        <p:txBody>
          <a:bodyPr/>
          <a:lstStyle/>
          <a:p>
            <a:fld id="{8D20C33D-EA57-4869-B900-AF436949CCB6}" type="slidenum">
              <a:rPr lang="hu-HU" smtClean="0"/>
              <a:pPr/>
              <a:t>19</a:t>
            </a:fld>
            <a:r>
              <a:rPr lang="hu-HU"/>
              <a:t>/22</a:t>
            </a:r>
            <a:endParaRPr lang="hu-HU" dirty="0"/>
          </a:p>
        </p:txBody>
      </p:sp>
    </p:spTree>
    <p:extLst>
      <p:ext uri="{BB962C8B-B14F-4D97-AF65-F5344CB8AC3E}">
        <p14:creationId xmlns:p14="http://schemas.microsoft.com/office/powerpoint/2010/main" val="9747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041732-FFA7-4CFB-9A6A-680E4B9BA79E}"/>
              </a:ext>
            </a:extLst>
          </p:cNvPr>
          <p:cNvSpPr>
            <a:spLocks noGrp="1"/>
          </p:cNvSpPr>
          <p:nvPr>
            <p:ph type="title"/>
          </p:nvPr>
        </p:nvSpPr>
        <p:spPr/>
        <p:txBody>
          <a:bodyPr/>
          <a:lstStyle/>
          <a:p>
            <a:r>
              <a:rPr lang="hu-HU" dirty="0"/>
              <a:t>A sztrájk</a:t>
            </a:r>
          </a:p>
        </p:txBody>
      </p:sp>
      <p:sp>
        <p:nvSpPr>
          <p:cNvPr id="3" name="Szöveg helye 2">
            <a:extLst>
              <a:ext uri="{FF2B5EF4-FFF2-40B4-BE49-F238E27FC236}">
                <a16:creationId xmlns:a16="http://schemas.microsoft.com/office/drawing/2014/main" id="{21C6216C-E8A9-460B-A9E9-6C8E8C7A51B9}"/>
              </a:ext>
            </a:extLst>
          </p:cNvPr>
          <p:cNvSpPr>
            <a:spLocks noGrp="1"/>
          </p:cNvSpPr>
          <p:nvPr>
            <p:ph type="body" sz="half" idx="2"/>
          </p:nvPr>
        </p:nvSpPr>
        <p:spPr>
          <a:xfrm>
            <a:off x="323528" y="980736"/>
            <a:ext cx="8640960" cy="5256573"/>
          </a:xfrm>
        </p:spPr>
        <p:txBody>
          <a:bodyPr/>
          <a:lstStyle/>
          <a:p>
            <a:pPr marL="457200" indent="-457200">
              <a:buFont typeface="Arial" panose="020B0604020202020204" pitchFamily="34" charset="0"/>
              <a:buChar char="•"/>
            </a:pPr>
            <a:r>
              <a:rPr lang="hu-HU" sz="3200" dirty="0"/>
              <a:t>a munkavállalók egy csoportja vagy a SZ által kezdeményezett,</a:t>
            </a:r>
          </a:p>
          <a:p>
            <a:pPr marL="457200" indent="-457200">
              <a:buFont typeface="Arial" panose="020B0604020202020204" pitchFamily="34" charset="0"/>
              <a:buChar char="•"/>
            </a:pPr>
            <a:r>
              <a:rPr lang="hu-HU" sz="3200" dirty="0"/>
              <a:t>kollektív és időleges munkabeszüntetés,</a:t>
            </a:r>
          </a:p>
          <a:p>
            <a:pPr marL="457200" indent="-457200">
              <a:buFont typeface="Arial" panose="020B0604020202020204" pitchFamily="34" charset="0"/>
              <a:buChar char="•"/>
            </a:pPr>
            <a:r>
              <a:rPr lang="hu-HU" sz="3200" dirty="0"/>
              <a:t>károkozás – nyomásgyakorlási céllal,</a:t>
            </a:r>
          </a:p>
          <a:p>
            <a:pPr marL="457200" indent="-457200">
              <a:buFont typeface="Arial" panose="020B0604020202020204" pitchFamily="34" charset="0"/>
              <a:buChar char="•"/>
            </a:pPr>
            <a:r>
              <a:rPr lang="hu-HU" sz="3200" dirty="0"/>
              <a:t>követelés teljesítése vagy szolidaritás kifejezése érdekében</a:t>
            </a:r>
          </a:p>
          <a:p>
            <a:pPr marL="457200" indent="-457200">
              <a:buFont typeface="Arial" panose="020B0604020202020204" pitchFamily="34" charset="0"/>
              <a:buChar char="•"/>
            </a:pPr>
            <a:endParaRPr lang="hu-HU" sz="3200" dirty="0"/>
          </a:p>
          <a:p>
            <a:pPr marL="457200" indent="-457200">
              <a:buFont typeface="Arial" panose="020B0604020202020204" pitchFamily="34" charset="0"/>
              <a:buChar char="•"/>
            </a:pPr>
            <a:endParaRPr lang="hu-HU" sz="3200" dirty="0"/>
          </a:p>
        </p:txBody>
      </p:sp>
      <p:pic>
        <p:nvPicPr>
          <p:cNvPr id="5" name="Kép 4">
            <a:extLst>
              <a:ext uri="{FF2B5EF4-FFF2-40B4-BE49-F238E27FC236}">
                <a16:creationId xmlns:a16="http://schemas.microsoft.com/office/drawing/2014/main" id="{B8CF3EF2-B7B9-4A6B-8DCA-A213603336D4}"/>
              </a:ext>
            </a:extLst>
          </p:cNvPr>
          <p:cNvPicPr>
            <a:picLocks noChangeAspect="1"/>
          </p:cNvPicPr>
          <p:nvPr/>
        </p:nvPicPr>
        <p:blipFill>
          <a:blip r:embed="rId3"/>
          <a:stretch>
            <a:fillRect/>
          </a:stretch>
        </p:blipFill>
        <p:spPr>
          <a:xfrm>
            <a:off x="4710844" y="3686721"/>
            <a:ext cx="4322839" cy="2692698"/>
          </a:xfrm>
          <a:prstGeom prst="rect">
            <a:avLst/>
          </a:prstGeom>
        </p:spPr>
      </p:pic>
      <p:sp>
        <p:nvSpPr>
          <p:cNvPr id="6" name="Dia számának helye 5">
            <a:extLst>
              <a:ext uri="{FF2B5EF4-FFF2-40B4-BE49-F238E27FC236}">
                <a16:creationId xmlns:a16="http://schemas.microsoft.com/office/drawing/2014/main" id="{AD463E0B-609A-4A08-BD75-055E515EC9A5}"/>
              </a:ext>
            </a:extLst>
          </p:cNvPr>
          <p:cNvSpPr>
            <a:spLocks noGrp="1"/>
          </p:cNvSpPr>
          <p:nvPr>
            <p:ph type="sldNum" sz="quarter" idx="4"/>
          </p:nvPr>
        </p:nvSpPr>
        <p:spPr/>
        <p:txBody>
          <a:bodyPr/>
          <a:lstStyle/>
          <a:p>
            <a:fld id="{8D20C33D-EA57-4869-B900-AF436949CCB6}" type="slidenum">
              <a:rPr lang="hu-HU" smtClean="0"/>
              <a:pPr/>
              <a:t>2</a:t>
            </a:fld>
            <a:r>
              <a:rPr lang="hu-HU"/>
              <a:t>/22</a:t>
            </a:r>
            <a:endParaRPr lang="hu-HU" dirty="0"/>
          </a:p>
        </p:txBody>
      </p:sp>
    </p:spTree>
    <p:extLst>
      <p:ext uri="{BB962C8B-B14F-4D97-AF65-F5344CB8AC3E}">
        <p14:creationId xmlns:p14="http://schemas.microsoft.com/office/powerpoint/2010/main" val="383802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171C54-B185-46CE-9669-A06A72201014}"/>
              </a:ext>
            </a:extLst>
          </p:cNvPr>
          <p:cNvSpPr>
            <a:spLocks noGrp="1"/>
          </p:cNvSpPr>
          <p:nvPr>
            <p:ph type="title"/>
          </p:nvPr>
        </p:nvSpPr>
        <p:spPr/>
        <p:txBody>
          <a:bodyPr/>
          <a:lstStyle/>
          <a:p>
            <a:r>
              <a:rPr lang="hu-HU" dirty="0"/>
              <a:t>A munkaadók eszközei – IV.</a:t>
            </a:r>
          </a:p>
        </p:txBody>
      </p:sp>
      <p:sp>
        <p:nvSpPr>
          <p:cNvPr id="3" name="Szöveg helye 2">
            <a:extLst>
              <a:ext uri="{FF2B5EF4-FFF2-40B4-BE49-F238E27FC236}">
                <a16:creationId xmlns:a16="http://schemas.microsoft.com/office/drawing/2014/main" id="{1468CC35-D82C-4D6B-AAC4-35626297F9B4}"/>
              </a:ext>
            </a:extLst>
          </p:cNvPr>
          <p:cNvSpPr>
            <a:spLocks noGrp="1"/>
          </p:cNvSpPr>
          <p:nvPr>
            <p:ph type="body" sz="half" idx="2"/>
          </p:nvPr>
        </p:nvSpPr>
        <p:spPr/>
        <p:txBody>
          <a:bodyPr/>
          <a:lstStyle/>
          <a:p>
            <a:pPr marL="381000" indent="-381000"/>
            <a:r>
              <a:rPr lang="hu-HU" altLang="hu-HU" sz="2800" b="1" dirty="0"/>
              <a:t>(2.3) Személyzeti intézkedések</a:t>
            </a:r>
          </a:p>
          <a:p>
            <a:pPr marL="560388" lvl="1"/>
            <a:r>
              <a:rPr lang="hu-HU" altLang="hu-HU" sz="2400" dirty="0">
                <a:solidFill>
                  <a:schemeClr val="bg2"/>
                </a:solidFill>
              </a:rPr>
              <a:t>Kizárás. Sztrájktörők alkalmazása. </a:t>
            </a:r>
          </a:p>
          <a:p>
            <a:pPr marL="560388" lvl="1"/>
            <a:r>
              <a:rPr lang="hu-HU" altLang="hu-HU" sz="2400" dirty="0">
                <a:solidFill>
                  <a:schemeClr val="bg2"/>
                </a:solidFill>
              </a:rPr>
              <a:t>A lojális munkavállalói csoportok aktivizálása (vezetők, adminisztratív alkalmazottak, részmunkaidősök). </a:t>
            </a:r>
          </a:p>
          <a:p>
            <a:pPr marL="381000" indent="-381000"/>
            <a:r>
              <a:rPr lang="hu-HU" altLang="hu-HU" sz="2800" b="1" dirty="0"/>
              <a:t>(2.4) A harc meggyöngítésére irányuló intézkedések</a:t>
            </a:r>
          </a:p>
          <a:p>
            <a:pPr marL="560388" lvl="1"/>
            <a:r>
              <a:rPr lang="hu-HU" altLang="hu-HU" sz="2400" dirty="0">
                <a:solidFill>
                  <a:schemeClr val="bg2"/>
                </a:solidFill>
              </a:rPr>
              <a:t>Halogató taktika, „kifárasztás”. Közvetlen és közvetett kommunikációval a sztrájkolók egységének megbontása.</a:t>
            </a:r>
          </a:p>
          <a:p>
            <a:pPr marL="381000" indent="-381000"/>
            <a:r>
              <a:rPr lang="hu-HU" altLang="hu-HU" sz="2800" b="1" dirty="0"/>
              <a:t>(2.5) Médiapolitika</a:t>
            </a:r>
            <a:r>
              <a:rPr lang="hu-HU" altLang="hu-HU" dirty="0"/>
              <a:t> </a:t>
            </a:r>
          </a:p>
          <a:p>
            <a:endParaRPr lang="hu-HU" dirty="0"/>
          </a:p>
        </p:txBody>
      </p:sp>
      <p:pic>
        <p:nvPicPr>
          <p:cNvPr id="5" name="Kép 4">
            <a:extLst>
              <a:ext uri="{FF2B5EF4-FFF2-40B4-BE49-F238E27FC236}">
                <a16:creationId xmlns:a16="http://schemas.microsoft.com/office/drawing/2014/main" id="{D9C5C821-C75C-4E32-9141-6C7CAF0EA241}"/>
              </a:ext>
            </a:extLst>
          </p:cNvPr>
          <p:cNvPicPr>
            <a:picLocks noChangeAspect="1"/>
          </p:cNvPicPr>
          <p:nvPr/>
        </p:nvPicPr>
        <p:blipFill>
          <a:blip r:embed="rId2"/>
          <a:stretch>
            <a:fillRect/>
          </a:stretch>
        </p:blipFill>
        <p:spPr>
          <a:xfrm>
            <a:off x="24780" y="2669249"/>
            <a:ext cx="6214764" cy="4188751"/>
          </a:xfrm>
          <a:prstGeom prst="rect">
            <a:avLst/>
          </a:prstGeom>
        </p:spPr>
      </p:pic>
      <p:pic>
        <p:nvPicPr>
          <p:cNvPr id="6" name="Kép 5">
            <a:extLst>
              <a:ext uri="{FF2B5EF4-FFF2-40B4-BE49-F238E27FC236}">
                <a16:creationId xmlns:a16="http://schemas.microsoft.com/office/drawing/2014/main" id="{B52A238F-6F99-4659-8E7B-201778F5C1EF}"/>
              </a:ext>
            </a:extLst>
          </p:cNvPr>
          <p:cNvPicPr>
            <a:picLocks noChangeAspect="1"/>
          </p:cNvPicPr>
          <p:nvPr/>
        </p:nvPicPr>
        <p:blipFill>
          <a:blip r:embed="rId3"/>
          <a:stretch>
            <a:fillRect/>
          </a:stretch>
        </p:blipFill>
        <p:spPr>
          <a:xfrm>
            <a:off x="6432426" y="16768"/>
            <a:ext cx="2743200" cy="1666875"/>
          </a:xfrm>
          <a:prstGeom prst="rect">
            <a:avLst/>
          </a:prstGeom>
        </p:spPr>
      </p:pic>
      <p:pic>
        <p:nvPicPr>
          <p:cNvPr id="7" name="Kép 6">
            <a:extLst>
              <a:ext uri="{FF2B5EF4-FFF2-40B4-BE49-F238E27FC236}">
                <a16:creationId xmlns:a16="http://schemas.microsoft.com/office/drawing/2014/main" id="{DA2DCA17-2C03-411C-A047-B0114B13310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36096" y="4405366"/>
            <a:ext cx="3739530" cy="2481288"/>
          </a:xfrm>
          <a:prstGeom prst="rect">
            <a:avLst/>
          </a:prstGeom>
        </p:spPr>
      </p:pic>
      <p:pic>
        <p:nvPicPr>
          <p:cNvPr id="8" name="Kép 7">
            <a:extLst>
              <a:ext uri="{FF2B5EF4-FFF2-40B4-BE49-F238E27FC236}">
                <a16:creationId xmlns:a16="http://schemas.microsoft.com/office/drawing/2014/main" id="{AD548AC3-D9DD-44F9-A2FE-C360DA3D911C}"/>
              </a:ext>
            </a:extLst>
          </p:cNvPr>
          <p:cNvPicPr>
            <a:picLocks noChangeAspect="1"/>
          </p:cNvPicPr>
          <p:nvPr/>
        </p:nvPicPr>
        <p:blipFill>
          <a:blip r:embed="rId5"/>
          <a:stretch>
            <a:fillRect/>
          </a:stretch>
        </p:blipFill>
        <p:spPr>
          <a:xfrm>
            <a:off x="5436096" y="3101434"/>
            <a:ext cx="3810000" cy="3810000"/>
          </a:xfrm>
          <a:prstGeom prst="rect">
            <a:avLst/>
          </a:prstGeom>
        </p:spPr>
      </p:pic>
      <p:sp>
        <p:nvSpPr>
          <p:cNvPr id="9" name="Dia számának helye 8">
            <a:extLst>
              <a:ext uri="{FF2B5EF4-FFF2-40B4-BE49-F238E27FC236}">
                <a16:creationId xmlns:a16="http://schemas.microsoft.com/office/drawing/2014/main" id="{9D1244E2-6663-40F8-B421-B9E4E9CFD07C}"/>
              </a:ext>
            </a:extLst>
          </p:cNvPr>
          <p:cNvSpPr>
            <a:spLocks noGrp="1"/>
          </p:cNvSpPr>
          <p:nvPr>
            <p:ph type="sldNum" sz="quarter" idx="4"/>
          </p:nvPr>
        </p:nvSpPr>
        <p:spPr/>
        <p:txBody>
          <a:bodyPr/>
          <a:lstStyle/>
          <a:p>
            <a:fld id="{8D20C33D-EA57-4869-B900-AF436949CCB6}" type="slidenum">
              <a:rPr lang="hu-HU" smtClean="0"/>
              <a:pPr/>
              <a:t>20</a:t>
            </a:fld>
            <a:r>
              <a:rPr lang="hu-HU"/>
              <a:t>/22</a:t>
            </a:r>
            <a:endParaRPr lang="hu-HU" dirty="0"/>
          </a:p>
        </p:txBody>
      </p:sp>
    </p:spTree>
    <p:extLst>
      <p:ext uri="{BB962C8B-B14F-4D97-AF65-F5344CB8AC3E}">
        <p14:creationId xmlns:p14="http://schemas.microsoft.com/office/powerpoint/2010/main" val="306135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83AC621-E74B-4712-8353-1778834E43EC}"/>
              </a:ext>
            </a:extLst>
          </p:cNvPr>
          <p:cNvSpPr>
            <a:spLocks noGrp="1"/>
          </p:cNvSpPr>
          <p:nvPr>
            <p:ph type="title"/>
          </p:nvPr>
        </p:nvSpPr>
        <p:spPr/>
        <p:txBody>
          <a:bodyPr/>
          <a:lstStyle/>
          <a:p>
            <a:r>
              <a:rPr lang="hu-HU" dirty="0"/>
              <a:t>Néhány példa</a:t>
            </a:r>
          </a:p>
        </p:txBody>
      </p:sp>
      <p:sp>
        <p:nvSpPr>
          <p:cNvPr id="5" name="Text Box 4">
            <a:extLst>
              <a:ext uri="{FF2B5EF4-FFF2-40B4-BE49-F238E27FC236}">
                <a16:creationId xmlns:a16="http://schemas.microsoft.com/office/drawing/2014/main" id="{52CEFBDA-CF2B-45ED-89A8-2BF2AC2F9D47}"/>
              </a:ext>
            </a:extLst>
          </p:cNvPr>
          <p:cNvSpPr txBox="1">
            <a:spLocks noChangeArrowheads="1"/>
          </p:cNvSpPr>
          <p:nvPr/>
        </p:nvSpPr>
        <p:spPr bwMode="auto">
          <a:xfrm>
            <a:off x="2843213" y="3502893"/>
            <a:ext cx="446563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
              <a:defRPr sz="3200">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Blip>
                <a:blip r:embed="rId2"/>
              </a:buBlip>
              <a:defRPr sz="2800">
                <a:solidFill>
                  <a:schemeClr val="tx1"/>
                </a:solidFill>
                <a:latin typeface="Bookman Old Style" panose="02050604050505020204" pitchFamily="18" charset="0"/>
              </a:defRPr>
            </a:lvl2pPr>
            <a:lvl3pPr marL="1143000" indent="-228600" eaLnBrk="0" hangingPunct="0">
              <a:spcBef>
                <a:spcPct val="20000"/>
              </a:spcBef>
              <a:buClr>
                <a:schemeClr val="hlink"/>
              </a:buClr>
              <a:buFont typeface="Wingdings" panose="05000000000000000000" pitchFamily="2" charset="2"/>
              <a:buChar char="["/>
              <a:defRPr sz="2400">
                <a:solidFill>
                  <a:schemeClr val="tx1"/>
                </a:solidFill>
                <a:latin typeface="Bookman Old Style" panose="02050604050505020204" pitchFamily="18" charset="0"/>
              </a:defRPr>
            </a:lvl3pPr>
            <a:lvl4pPr marL="1600200" indent="-228600" eaLnBrk="0" hangingPunct="0">
              <a:spcBef>
                <a:spcPct val="20000"/>
              </a:spcBef>
              <a:buFont typeface="Wingdings" panose="05000000000000000000" pitchFamily="2" charset="2"/>
              <a:buChar char="["/>
              <a:defRPr sz="2000">
                <a:solidFill>
                  <a:schemeClr val="tx1"/>
                </a:solidFill>
                <a:latin typeface="Bookman Old Style" panose="02050604050505020204" pitchFamily="18" charset="0"/>
              </a:defRPr>
            </a:lvl4pPr>
            <a:lvl5pPr marL="2057400" indent="-228600" eaLnBrk="0" hangingPunct="0">
              <a:spcBef>
                <a:spcPct val="20000"/>
              </a:spcBef>
              <a:buClr>
                <a:schemeClr val="hlink"/>
              </a:buClr>
              <a:buFont typeface="Wingdings" panose="05000000000000000000" pitchFamily="2" charset="2"/>
              <a:buChar char="["/>
              <a:defRPr sz="2000">
                <a:solidFill>
                  <a:schemeClr val="tx1"/>
                </a:solidFill>
                <a:latin typeface="Bookman Old Style" panose="02050604050505020204" pitchFamily="18"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9pPr>
          </a:lstStyle>
          <a:p>
            <a:pPr eaLnBrk="1" hangingPunct="1">
              <a:spcBef>
                <a:spcPct val="0"/>
              </a:spcBef>
              <a:buClrTx/>
              <a:buFontTx/>
              <a:buNone/>
            </a:pPr>
            <a:r>
              <a:rPr lang="en-US" altLang="hu-HU" sz="4400" b="1">
                <a:solidFill>
                  <a:schemeClr val="bg2"/>
                </a:solidFill>
                <a:latin typeface="Times New Roman" panose="02020603050405020304" pitchFamily="18" charset="0"/>
              </a:rPr>
              <a:t>„boss-nap</a:t>
            </a:r>
            <a:r>
              <a:rPr lang="hu-HU" altLang="hu-HU" sz="4400" b="1">
                <a:solidFill>
                  <a:schemeClr val="bg2"/>
                </a:solidFill>
                <a:latin typeface="Times New Roman" panose="02020603050405020304" pitchFamily="18" charset="0"/>
              </a:rPr>
              <a:t>p</a:t>
            </a:r>
            <a:r>
              <a:rPr lang="en-US" altLang="hu-HU" sz="4400" b="1">
                <a:solidFill>
                  <a:schemeClr val="bg2"/>
                </a:solidFill>
                <a:latin typeface="Times New Roman" panose="02020603050405020304" pitchFamily="18" charset="0"/>
              </a:rPr>
              <a:t>ing”</a:t>
            </a:r>
            <a:r>
              <a:rPr lang="hu-HU" altLang="hu-HU" sz="4400" b="1">
                <a:solidFill>
                  <a:schemeClr val="bg2"/>
                </a:solidFill>
                <a:latin typeface="Times New Roman" panose="02020603050405020304" pitchFamily="18" charset="0"/>
              </a:rPr>
              <a:t> </a:t>
            </a:r>
          </a:p>
        </p:txBody>
      </p:sp>
      <p:sp>
        <p:nvSpPr>
          <p:cNvPr id="6" name="Rectangle 8">
            <a:extLst>
              <a:ext uri="{FF2B5EF4-FFF2-40B4-BE49-F238E27FC236}">
                <a16:creationId xmlns:a16="http://schemas.microsoft.com/office/drawing/2014/main" id="{A440E62A-CB63-4DB5-9ED0-D0AEB105DECF}"/>
              </a:ext>
            </a:extLst>
          </p:cNvPr>
          <p:cNvSpPr>
            <a:spLocks noChangeArrowheads="1"/>
          </p:cNvSpPr>
          <p:nvPr/>
        </p:nvSpPr>
        <p:spPr bwMode="auto">
          <a:xfrm>
            <a:off x="1908175" y="2853606"/>
            <a:ext cx="523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
              <a:defRPr sz="3200">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Blip>
                <a:blip r:embed="rId2"/>
              </a:buBlip>
              <a:defRPr sz="2800">
                <a:solidFill>
                  <a:schemeClr val="tx1"/>
                </a:solidFill>
                <a:latin typeface="Bookman Old Style" panose="02050604050505020204" pitchFamily="18" charset="0"/>
              </a:defRPr>
            </a:lvl2pPr>
            <a:lvl3pPr marL="1143000" indent="-228600" eaLnBrk="0" hangingPunct="0">
              <a:spcBef>
                <a:spcPct val="20000"/>
              </a:spcBef>
              <a:buClr>
                <a:schemeClr val="hlink"/>
              </a:buClr>
              <a:buFont typeface="Wingdings" panose="05000000000000000000" pitchFamily="2" charset="2"/>
              <a:buChar char="["/>
              <a:defRPr sz="2400">
                <a:solidFill>
                  <a:schemeClr val="tx1"/>
                </a:solidFill>
                <a:latin typeface="Bookman Old Style" panose="02050604050505020204" pitchFamily="18" charset="0"/>
              </a:defRPr>
            </a:lvl3pPr>
            <a:lvl4pPr marL="1600200" indent="-228600" eaLnBrk="0" hangingPunct="0">
              <a:spcBef>
                <a:spcPct val="20000"/>
              </a:spcBef>
              <a:buFont typeface="Wingdings" panose="05000000000000000000" pitchFamily="2" charset="2"/>
              <a:buChar char="["/>
              <a:defRPr sz="2000">
                <a:solidFill>
                  <a:schemeClr val="tx1"/>
                </a:solidFill>
                <a:latin typeface="Bookman Old Style" panose="02050604050505020204" pitchFamily="18" charset="0"/>
              </a:defRPr>
            </a:lvl4pPr>
            <a:lvl5pPr marL="2057400" indent="-228600" eaLnBrk="0" hangingPunct="0">
              <a:spcBef>
                <a:spcPct val="20000"/>
              </a:spcBef>
              <a:buClr>
                <a:schemeClr val="hlink"/>
              </a:buClr>
              <a:buFont typeface="Wingdings" panose="05000000000000000000" pitchFamily="2" charset="2"/>
              <a:buChar char="["/>
              <a:defRPr sz="2000">
                <a:solidFill>
                  <a:schemeClr val="tx1"/>
                </a:solidFill>
                <a:latin typeface="Bookman Old Style" panose="02050604050505020204" pitchFamily="18"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9pPr>
          </a:lstStyle>
          <a:p>
            <a:pPr eaLnBrk="1" hangingPunct="1">
              <a:spcBef>
                <a:spcPct val="0"/>
              </a:spcBef>
              <a:buClrTx/>
              <a:buFontTx/>
              <a:buNone/>
            </a:pPr>
            <a:r>
              <a:rPr lang="hu-HU" altLang="hu-HU" sz="1800" dirty="0">
                <a:solidFill>
                  <a:schemeClr val="bg2"/>
                </a:solidFill>
                <a:latin typeface="Arial" panose="020B0604020202020204" pitchFamily="34" charset="0"/>
                <a:hlinkClick r:id="rId3"/>
              </a:rPr>
              <a:t>http://www.youtube.com/watch?v=X7TUuODbzJU</a:t>
            </a:r>
            <a:endParaRPr lang="hu-HU" altLang="hu-HU" sz="1800" dirty="0">
              <a:solidFill>
                <a:schemeClr val="bg2"/>
              </a:solidFill>
              <a:latin typeface="Arial" panose="020B0604020202020204" pitchFamily="34" charset="0"/>
            </a:endParaRPr>
          </a:p>
          <a:p>
            <a:pPr eaLnBrk="1" hangingPunct="1">
              <a:spcBef>
                <a:spcPct val="0"/>
              </a:spcBef>
              <a:buClrTx/>
              <a:buFontTx/>
              <a:buNone/>
            </a:pPr>
            <a:endParaRPr lang="hu-HU" altLang="hu-HU" sz="1800" dirty="0">
              <a:solidFill>
                <a:schemeClr val="bg2"/>
              </a:solidFill>
              <a:latin typeface="Arial" panose="020B0604020202020204" pitchFamily="34" charset="0"/>
            </a:endParaRPr>
          </a:p>
        </p:txBody>
      </p:sp>
      <p:sp>
        <p:nvSpPr>
          <p:cNvPr id="7" name="Téglalap 7">
            <a:extLst>
              <a:ext uri="{FF2B5EF4-FFF2-40B4-BE49-F238E27FC236}">
                <a16:creationId xmlns:a16="http://schemas.microsoft.com/office/drawing/2014/main" id="{215B1B02-30AE-400D-BCB6-D65F6F530D79}"/>
              </a:ext>
            </a:extLst>
          </p:cNvPr>
          <p:cNvSpPr>
            <a:spLocks noChangeArrowheads="1"/>
          </p:cNvSpPr>
          <p:nvPr/>
        </p:nvSpPr>
        <p:spPr bwMode="auto">
          <a:xfrm>
            <a:off x="1187450" y="4295056"/>
            <a:ext cx="7272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
              <a:defRPr sz="3200">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Blip>
                <a:blip r:embed="rId2"/>
              </a:buBlip>
              <a:defRPr sz="2800">
                <a:solidFill>
                  <a:schemeClr val="tx1"/>
                </a:solidFill>
                <a:latin typeface="Bookman Old Style" panose="02050604050505020204" pitchFamily="18" charset="0"/>
              </a:defRPr>
            </a:lvl2pPr>
            <a:lvl3pPr marL="1143000" indent="-228600" eaLnBrk="0" hangingPunct="0">
              <a:spcBef>
                <a:spcPct val="20000"/>
              </a:spcBef>
              <a:buClr>
                <a:schemeClr val="hlink"/>
              </a:buClr>
              <a:buFont typeface="Wingdings" panose="05000000000000000000" pitchFamily="2" charset="2"/>
              <a:buChar char="["/>
              <a:defRPr sz="2400">
                <a:solidFill>
                  <a:schemeClr val="tx1"/>
                </a:solidFill>
                <a:latin typeface="Bookman Old Style" panose="02050604050505020204" pitchFamily="18" charset="0"/>
              </a:defRPr>
            </a:lvl3pPr>
            <a:lvl4pPr marL="1600200" indent="-228600" eaLnBrk="0" hangingPunct="0">
              <a:spcBef>
                <a:spcPct val="20000"/>
              </a:spcBef>
              <a:buFont typeface="Wingdings" panose="05000000000000000000" pitchFamily="2" charset="2"/>
              <a:buChar char="["/>
              <a:defRPr sz="2000">
                <a:solidFill>
                  <a:schemeClr val="tx1"/>
                </a:solidFill>
                <a:latin typeface="Bookman Old Style" panose="02050604050505020204" pitchFamily="18" charset="0"/>
              </a:defRPr>
            </a:lvl4pPr>
            <a:lvl5pPr marL="2057400" indent="-228600" eaLnBrk="0" hangingPunct="0">
              <a:spcBef>
                <a:spcPct val="20000"/>
              </a:spcBef>
              <a:buClr>
                <a:schemeClr val="hlink"/>
              </a:buClr>
              <a:buFont typeface="Wingdings" panose="05000000000000000000" pitchFamily="2" charset="2"/>
              <a:buChar char="["/>
              <a:defRPr sz="2000">
                <a:solidFill>
                  <a:schemeClr val="tx1"/>
                </a:solidFill>
                <a:latin typeface="Bookman Old Style" panose="02050604050505020204" pitchFamily="18"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9pPr>
          </a:lstStyle>
          <a:p>
            <a:pPr eaLnBrk="1" hangingPunct="1">
              <a:spcBef>
                <a:spcPct val="0"/>
              </a:spcBef>
              <a:buClrTx/>
              <a:buFontTx/>
              <a:buNone/>
            </a:pPr>
            <a:r>
              <a:rPr lang="hu-HU" altLang="hu-HU" sz="1800">
                <a:solidFill>
                  <a:schemeClr val="bg2"/>
                </a:solidFill>
                <a:latin typeface="Tahoma" panose="020B0604030504040204" pitchFamily="34" charset="0"/>
                <a:hlinkClick r:id="rId4"/>
              </a:rPr>
              <a:t>http://www.youtube.com/watch?v=10iuboiM1ww&amp;feature=relmfu</a:t>
            </a:r>
            <a:endParaRPr lang="hu-HU" altLang="hu-HU" sz="1800">
              <a:solidFill>
                <a:schemeClr val="bg2"/>
              </a:solidFill>
              <a:latin typeface="Tahoma" panose="020B0604030504040204" pitchFamily="34" charset="0"/>
            </a:endParaRPr>
          </a:p>
          <a:p>
            <a:pPr eaLnBrk="1" hangingPunct="1">
              <a:spcBef>
                <a:spcPct val="0"/>
              </a:spcBef>
              <a:buClrTx/>
              <a:buFontTx/>
              <a:buNone/>
            </a:pPr>
            <a:endParaRPr lang="hu-HU" altLang="hu-HU" sz="1800">
              <a:solidFill>
                <a:schemeClr val="bg2"/>
              </a:solidFill>
              <a:latin typeface="Tahoma" panose="020B0604030504040204" pitchFamily="34" charset="0"/>
            </a:endParaRPr>
          </a:p>
        </p:txBody>
      </p:sp>
      <p:sp>
        <p:nvSpPr>
          <p:cNvPr id="8" name="Szövegdoboz 8">
            <a:extLst>
              <a:ext uri="{FF2B5EF4-FFF2-40B4-BE49-F238E27FC236}">
                <a16:creationId xmlns:a16="http://schemas.microsoft.com/office/drawing/2014/main" id="{041C2100-BA17-4D8D-A39B-04999DC22C2A}"/>
              </a:ext>
            </a:extLst>
          </p:cNvPr>
          <p:cNvSpPr txBox="1">
            <a:spLocks noChangeArrowheads="1"/>
          </p:cNvSpPr>
          <p:nvPr/>
        </p:nvSpPr>
        <p:spPr bwMode="auto">
          <a:xfrm>
            <a:off x="3203575" y="1918568"/>
            <a:ext cx="32115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anose="05000000000000000000" pitchFamily="2" charset="2"/>
              <a:buChar char="["/>
              <a:defRPr sz="3200">
                <a:solidFill>
                  <a:schemeClr val="tx1"/>
                </a:solidFill>
                <a:latin typeface="Bookman Old Style" panose="02050604050505020204" pitchFamily="18" charset="0"/>
              </a:defRPr>
            </a:lvl1pPr>
            <a:lvl2pPr marL="742950" indent="-285750" eaLnBrk="0" hangingPunct="0">
              <a:spcBef>
                <a:spcPct val="20000"/>
              </a:spcBef>
              <a:buClr>
                <a:schemeClr val="tx1"/>
              </a:buClr>
              <a:buFont typeface="Wingdings" panose="05000000000000000000" pitchFamily="2" charset="2"/>
              <a:buBlip>
                <a:blip r:embed="rId2"/>
              </a:buBlip>
              <a:defRPr sz="2800">
                <a:solidFill>
                  <a:schemeClr val="tx1"/>
                </a:solidFill>
                <a:latin typeface="Bookman Old Style" panose="02050604050505020204" pitchFamily="18" charset="0"/>
              </a:defRPr>
            </a:lvl2pPr>
            <a:lvl3pPr marL="1143000" indent="-228600" eaLnBrk="0" hangingPunct="0">
              <a:spcBef>
                <a:spcPct val="20000"/>
              </a:spcBef>
              <a:buClr>
                <a:schemeClr val="hlink"/>
              </a:buClr>
              <a:buFont typeface="Wingdings" panose="05000000000000000000" pitchFamily="2" charset="2"/>
              <a:buChar char="["/>
              <a:defRPr sz="2400">
                <a:solidFill>
                  <a:schemeClr val="tx1"/>
                </a:solidFill>
                <a:latin typeface="Bookman Old Style" panose="02050604050505020204" pitchFamily="18" charset="0"/>
              </a:defRPr>
            </a:lvl3pPr>
            <a:lvl4pPr marL="1600200" indent="-228600" eaLnBrk="0" hangingPunct="0">
              <a:spcBef>
                <a:spcPct val="20000"/>
              </a:spcBef>
              <a:buFont typeface="Wingdings" panose="05000000000000000000" pitchFamily="2" charset="2"/>
              <a:buChar char="["/>
              <a:defRPr sz="2000">
                <a:solidFill>
                  <a:schemeClr val="tx1"/>
                </a:solidFill>
                <a:latin typeface="Bookman Old Style" panose="02050604050505020204" pitchFamily="18" charset="0"/>
              </a:defRPr>
            </a:lvl4pPr>
            <a:lvl5pPr marL="2057400" indent="-228600" eaLnBrk="0" hangingPunct="0">
              <a:spcBef>
                <a:spcPct val="20000"/>
              </a:spcBef>
              <a:buClr>
                <a:schemeClr val="hlink"/>
              </a:buClr>
              <a:buFont typeface="Wingdings" panose="05000000000000000000" pitchFamily="2" charset="2"/>
              <a:buChar char="["/>
              <a:defRPr sz="2000">
                <a:solidFill>
                  <a:schemeClr val="tx1"/>
                </a:solidFill>
                <a:latin typeface="Bookman Old Style" panose="02050604050505020204" pitchFamily="18"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Bookman Old Style" panose="02050604050505020204" pitchFamily="18" charset="0"/>
              </a:defRPr>
            </a:lvl9pPr>
          </a:lstStyle>
          <a:p>
            <a:pPr eaLnBrk="1" hangingPunct="1">
              <a:spcBef>
                <a:spcPct val="0"/>
              </a:spcBef>
              <a:buClrTx/>
              <a:buFontTx/>
              <a:buNone/>
            </a:pPr>
            <a:r>
              <a:rPr lang="hu-HU" altLang="hu-HU" sz="3600" b="1" dirty="0">
                <a:solidFill>
                  <a:schemeClr val="bg2"/>
                </a:solidFill>
                <a:latin typeface="Times New Roman" panose="02020603050405020304" pitchFamily="18" charset="0"/>
                <a:cs typeface="Times New Roman" panose="02020603050405020304" pitchFamily="18" charset="0"/>
              </a:rPr>
              <a:t>sztrájk-kultúra</a:t>
            </a:r>
          </a:p>
        </p:txBody>
      </p:sp>
      <p:sp>
        <p:nvSpPr>
          <p:cNvPr id="3" name="Dia számának helye 2">
            <a:extLst>
              <a:ext uri="{FF2B5EF4-FFF2-40B4-BE49-F238E27FC236}">
                <a16:creationId xmlns:a16="http://schemas.microsoft.com/office/drawing/2014/main" id="{B7BCD6FD-216E-4D36-A0C6-1A0CF34FE6BA}"/>
              </a:ext>
            </a:extLst>
          </p:cNvPr>
          <p:cNvSpPr>
            <a:spLocks noGrp="1"/>
          </p:cNvSpPr>
          <p:nvPr>
            <p:ph type="sldNum" sz="quarter" idx="4"/>
          </p:nvPr>
        </p:nvSpPr>
        <p:spPr/>
        <p:txBody>
          <a:bodyPr/>
          <a:lstStyle/>
          <a:p>
            <a:fld id="{8D20C33D-EA57-4869-B900-AF436949CCB6}" type="slidenum">
              <a:rPr lang="hu-HU" smtClean="0"/>
              <a:pPr/>
              <a:t>21</a:t>
            </a:fld>
            <a:r>
              <a:rPr lang="hu-HU"/>
              <a:t>/22</a:t>
            </a:r>
            <a:endParaRPr lang="hu-HU" dirty="0"/>
          </a:p>
        </p:txBody>
      </p:sp>
    </p:spTree>
    <p:extLst>
      <p:ext uri="{BB962C8B-B14F-4D97-AF65-F5344CB8AC3E}">
        <p14:creationId xmlns:p14="http://schemas.microsoft.com/office/powerpoint/2010/main" val="313936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2">
            <a:extLst>
              <a:ext uri="{FF2B5EF4-FFF2-40B4-BE49-F238E27FC236}">
                <a16:creationId xmlns:a16="http://schemas.microsoft.com/office/drawing/2014/main" id="{B7D276CD-2093-428B-8E9F-865589C23BBD}"/>
              </a:ext>
            </a:extLst>
          </p:cNvPr>
          <p:cNvSpPr txBox="1">
            <a:spLocks/>
          </p:cNvSpPr>
          <p:nvPr/>
        </p:nvSpPr>
        <p:spPr>
          <a:xfrm>
            <a:off x="457200" y="2780928"/>
            <a:ext cx="8229600" cy="2228816"/>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4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algn="ctr"/>
            <a:r>
              <a:rPr lang="hu-HU" sz="3600" b="1"/>
              <a:t>Köszönjük a figyelmet!</a:t>
            </a:r>
            <a:endParaRPr lang="hu-HU" sz="3600" b="1" dirty="0"/>
          </a:p>
        </p:txBody>
      </p:sp>
      <p:sp>
        <p:nvSpPr>
          <p:cNvPr id="2" name="Dia számának helye 1">
            <a:extLst>
              <a:ext uri="{FF2B5EF4-FFF2-40B4-BE49-F238E27FC236}">
                <a16:creationId xmlns:a16="http://schemas.microsoft.com/office/drawing/2014/main" id="{1C894D94-DB20-477D-9522-225162EE478C}"/>
              </a:ext>
            </a:extLst>
          </p:cNvPr>
          <p:cNvSpPr>
            <a:spLocks noGrp="1"/>
          </p:cNvSpPr>
          <p:nvPr>
            <p:ph type="sldNum" sz="quarter" idx="4"/>
          </p:nvPr>
        </p:nvSpPr>
        <p:spPr/>
        <p:txBody>
          <a:bodyPr/>
          <a:lstStyle/>
          <a:p>
            <a:fld id="{8D20C33D-EA57-4869-B900-AF436949CCB6}" type="slidenum">
              <a:rPr lang="hu-HU" smtClean="0"/>
              <a:pPr/>
              <a:t>22</a:t>
            </a:fld>
            <a:r>
              <a:rPr lang="hu-HU"/>
              <a:t>/22</a:t>
            </a:r>
            <a:endParaRPr lang="hu-HU" dirty="0"/>
          </a:p>
        </p:txBody>
      </p:sp>
    </p:spTree>
    <p:extLst>
      <p:ext uri="{BB962C8B-B14F-4D97-AF65-F5344CB8AC3E}">
        <p14:creationId xmlns:p14="http://schemas.microsoft.com/office/powerpoint/2010/main" val="251078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964966-00F7-4685-99D9-375F0C7C64EC}"/>
              </a:ext>
            </a:extLst>
          </p:cNvPr>
          <p:cNvSpPr>
            <a:spLocks noGrp="1"/>
          </p:cNvSpPr>
          <p:nvPr>
            <p:ph type="title"/>
          </p:nvPr>
        </p:nvSpPr>
        <p:spPr/>
        <p:txBody>
          <a:bodyPr/>
          <a:lstStyle/>
          <a:p>
            <a:r>
              <a:rPr lang="hu-HU" dirty="0"/>
              <a:t>Forrás, felkészülés</a:t>
            </a:r>
          </a:p>
        </p:txBody>
      </p:sp>
      <p:sp>
        <p:nvSpPr>
          <p:cNvPr id="3" name="Szöveg helye 2">
            <a:extLst>
              <a:ext uri="{FF2B5EF4-FFF2-40B4-BE49-F238E27FC236}">
                <a16:creationId xmlns:a16="http://schemas.microsoft.com/office/drawing/2014/main" id="{F15D372F-A4B6-4543-A9DA-E62E5E1DBC24}"/>
              </a:ext>
            </a:extLst>
          </p:cNvPr>
          <p:cNvSpPr>
            <a:spLocks noGrp="1"/>
          </p:cNvSpPr>
          <p:nvPr>
            <p:ph type="body" sz="half" idx="2"/>
          </p:nvPr>
        </p:nvSpPr>
        <p:spPr/>
        <p:txBody>
          <a:bodyPr/>
          <a:lstStyle/>
          <a:p>
            <a:pPr lvl="0"/>
            <a:r>
              <a:rPr lang="hu-HU" sz="2400" b="1" dirty="0"/>
              <a:t>IRODALOM</a:t>
            </a:r>
          </a:p>
          <a:p>
            <a:pPr marL="342900" lvl="0" indent="-342900">
              <a:buFont typeface="Arial" panose="020B0604020202020204" pitchFamily="34" charset="0"/>
              <a:buChar char="•"/>
            </a:pPr>
            <a:r>
              <a:rPr lang="hu-HU" dirty="0"/>
              <a:t>László </a:t>
            </a:r>
            <a:r>
              <a:rPr lang="hu-HU" dirty="0" err="1"/>
              <a:t>et</a:t>
            </a:r>
            <a:r>
              <a:rPr lang="hu-HU" dirty="0"/>
              <a:t> al. (2017): Az érdekek összehangolása, az érdekegyeztetés rendszerei. 9.6.2.  alfejezete</a:t>
            </a:r>
          </a:p>
          <a:p>
            <a:pPr marL="342900" lvl="0" indent="-342900">
              <a:buFont typeface="Arial" panose="020B0604020202020204" pitchFamily="34" charset="0"/>
              <a:buChar char="•"/>
            </a:pPr>
            <a:endParaRPr lang="hu-HU" sz="2400" dirty="0"/>
          </a:p>
          <a:p>
            <a:pPr lvl="0"/>
            <a:r>
              <a:rPr lang="hu-HU" sz="2400" b="1" dirty="0"/>
              <a:t>FELKÉSZÜLÉS a következő alkalomra</a:t>
            </a:r>
          </a:p>
          <a:p>
            <a:pPr lvl="0"/>
            <a:r>
              <a:rPr lang="hu-HU" b="1" dirty="0"/>
              <a:t>Sok sikert a vizsgára!</a:t>
            </a:r>
            <a:endParaRPr lang="hu-HU" sz="2400" b="1" dirty="0"/>
          </a:p>
          <a:p>
            <a:endParaRPr lang="hu-HU" dirty="0"/>
          </a:p>
        </p:txBody>
      </p:sp>
    </p:spTree>
    <p:extLst>
      <p:ext uri="{BB962C8B-B14F-4D97-AF65-F5344CB8AC3E}">
        <p14:creationId xmlns:p14="http://schemas.microsoft.com/office/powerpoint/2010/main" val="259479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02E68F3-3473-4DED-8AC1-8E60B94E8647}"/>
              </a:ext>
            </a:extLst>
          </p:cNvPr>
          <p:cNvSpPr>
            <a:spLocks noGrp="1"/>
          </p:cNvSpPr>
          <p:nvPr>
            <p:ph type="title"/>
          </p:nvPr>
        </p:nvSpPr>
        <p:spPr/>
        <p:txBody>
          <a:bodyPr/>
          <a:lstStyle/>
          <a:p>
            <a:r>
              <a:rPr lang="hu-HU" dirty="0"/>
              <a:t>Időbeli fejlődés</a:t>
            </a:r>
          </a:p>
        </p:txBody>
      </p:sp>
      <p:pic>
        <p:nvPicPr>
          <p:cNvPr id="7" name="Kép 6">
            <a:extLst>
              <a:ext uri="{FF2B5EF4-FFF2-40B4-BE49-F238E27FC236}">
                <a16:creationId xmlns:a16="http://schemas.microsoft.com/office/drawing/2014/main" id="{BA8D8A99-D72B-4D79-96FE-246186428D0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693" y="1297464"/>
            <a:ext cx="2579100" cy="1726013"/>
          </a:xfrm>
          <a:prstGeom prst="rect">
            <a:avLst/>
          </a:prstGeom>
        </p:spPr>
      </p:pic>
      <p:pic>
        <p:nvPicPr>
          <p:cNvPr id="8" name="Kép 7">
            <a:extLst>
              <a:ext uri="{FF2B5EF4-FFF2-40B4-BE49-F238E27FC236}">
                <a16:creationId xmlns:a16="http://schemas.microsoft.com/office/drawing/2014/main" id="{58B8B580-3B18-4AB4-9898-613C15AFC4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67390" y="1309831"/>
            <a:ext cx="2455470" cy="1667750"/>
          </a:xfrm>
          <a:prstGeom prst="rect">
            <a:avLst/>
          </a:prstGeom>
        </p:spPr>
      </p:pic>
      <p:pic>
        <p:nvPicPr>
          <p:cNvPr id="6" name="Kép 5">
            <a:extLst>
              <a:ext uri="{FF2B5EF4-FFF2-40B4-BE49-F238E27FC236}">
                <a16:creationId xmlns:a16="http://schemas.microsoft.com/office/drawing/2014/main" id="{2393F364-C471-4D71-83EB-EACBA37C4F23}"/>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9937" y="1240825"/>
            <a:ext cx="1993685" cy="1993685"/>
          </a:xfrm>
          <a:prstGeom prst="rect">
            <a:avLst/>
          </a:prstGeom>
        </p:spPr>
      </p:pic>
      <p:sp>
        <p:nvSpPr>
          <p:cNvPr id="9" name="Szövegdoboz 8">
            <a:extLst>
              <a:ext uri="{FF2B5EF4-FFF2-40B4-BE49-F238E27FC236}">
                <a16:creationId xmlns:a16="http://schemas.microsoft.com/office/drawing/2014/main" id="{38B481DD-1246-4266-BD70-125F1C3A7013}"/>
              </a:ext>
            </a:extLst>
          </p:cNvPr>
          <p:cNvSpPr txBox="1"/>
          <p:nvPr/>
        </p:nvSpPr>
        <p:spPr>
          <a:xfrm>
            <a:off x="877063" y="904503"/>
            <a:ext cx="2233243" cy="369332"/>
          </a:xfrm>
          <a:prstGeom prst="rect">
            <a:avLst/>
          </a:prstGeom>
          <a:noFill/>
        </p:spPr>
        <p:txBody>
          <a:bodyPr wrap="square" rtlCol="0">
            <a:spAutoFit/>
          </a:bodyPr>
          <a:lstStyle/>
          <a:p>
            <a:pPr algn="ctr"/>
            <a:r>
              <a:rPr lang="hu-HU" dirty="0">
                <a:solidFill>
                  <a:schemeClr val="bg2"/>
                </a:solidFill>
              </a:rPr>
              <a:t>Tiltott és üldözött</a:t>
            </a:r>
          </a:p>
        </p:txBody>
      </p:sp>
      <p:sp>
        <p:nvSpPr>
          <p:cNvPr id="10" name="Nyíl: jobbra mutató 9">
            <a:extLst>
              <a:ext uri="{FF2B5EF4-FFF2-40B4-BE49-F238E27FC236}">
                <a16:creationId xmlns:a16="http://schemas.microsoft.com/office/drawing/2014/main" id="{758F70DC-43B0-40E1-85D9-4715C9729E55}"/>
              </a:ext>
            </a:extLst>
          </p:cNvPr>
          <p:cNvSpPr/>
          <p:nvPr/>
        </p:nvSpPr>
        <p:spPr>
          <a:xfrm>
            <a:off x="3576611" y="1874309"/>
            <a:ext cx="1715469"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Szövegdoboz 10">
            <a:extLst>
              <a:ext uri="{FF2B5EF4-FFF2-40B4-BE49-F238E27FC236}">
                <a16:creationId xmlns:a16="http://schemas.microsoft.com/office/drawing/2014/main" id="{E3D17B78-E280-48A6-9F30-05F1E12CBCA4}"/>
              </a:ext>
            </a:extLst>
          </p:cNvPr>
          <p:cNvSpPr txBox="1"/>
          <p:nvPr/>
        </p:nvSpPr>
        <p:spPr>
          <a:xfrm>
            <a:off x="5621209" y="906497"/>
            <a:ext cx="2233243" cy="369332"/>
          </a:xfrm>
          <a:prstGeom prst="rect">
            <a:avLst/>
          </a:prstGeom>
          <a:noFill/>
        </p:spPr>
        <p:txBody>
          <a:bodyPr wrap="square" rtlCol="0">
            <a:spAutoFit/>
          </a:bodyPr>
          <a:lstStyle/>
          <a:p>
            <a:pPr algn="ctr"/>
            <a:r>
              <a:rPr lang="hu-HU" dirty="0">
                <a:solidFill>
                  <a:schemeClr val="bg2"/>
                </a:solidFill>
              </a:rPr>
              <a:t>Megtűrt</a:t>
            </a:r>
          </a:p>
        </p:txBody>
      </p:sp>
      <p:sp>
        <p:nvSpPr>
          <p:cNvPr id="12" name="Szövegdoboz 11">
            <a:extLst>
              <a:ext uri="{FF2B5EF4-FFF2-40B4-BE49-F238E27FC236}">
                <a16:creationId xmlns:a16="http://schemas.microsoft.com/office/drawing/2014/main" id="{8748B8C2-6422-4F67-8630-665903331719}"/>
              </a:ext>
            </a:extLst>
          </p:cNvPr>
          <p:cNvSpPr txBox="1"/>
          <p:nvPr/>
        </p:nvSpPr>
        <p:spPr>
          <a:xfrm>
            <a:off x="877062" y="3881784"/>
            <a:ext cx="2233243" cy="369332"/>
          </a:xfrm>
          <a:prstGeom prst="rect">
            <a:avLst/>
          </a:prstGeom>
          <a:noFill/>
        </p:spPr>
        <p:txBody>
          <a:bodyPr wrap="square" rtlCol="0">
            <a:spAutoFit/>
          </a:bodyPr>
          <a:lstStyle/>
          <a:p>
            <a:pPr algn="ctr"/>
            <a:r>
              <a:rPr lang="hu-HU" dirty="0">
                <a:solidFill>
                  <a:schemeClr val="bg2"/>
                </a:solidFill>
              </a:rPr>
              <a:t>Törvényileg elismert</a:t>
            </a:r>
          </a:p>
        </p:txBody>
      </p:sp>
      <p:sp>
        <p:nvSpPr>
          <p:cNvPr id="13" name="Nyíl: jobbra mutató 12">
            <a:extLst>
              <a:ext uri="{FF2B5EF4-FFF2-40B4-BE49-F238E27FC236}">
                <a16:creationId xmlns:a16="http://schemas.microsoft.com/office/drawing/2014/main" id="{55402E45-31E0-414E-AA3F-3FFC1B2FA157}"/>
              </a:ext>
            </a:extLst>
          </p:cNvPr>
          <p:cNvSpPr/>
          <p:nvPr/>
        </p:nvSpPr>
        <p:spPr>
          <a:xfrm rot="9125222">
            <a:off x="3628512" y="3239211"/>
            <a:ext cx="1715469"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4" name="Kép 13">
            <a:extLst>
              <a:ext uri="{FF2B5EF4-FFF2-40B4-BE49-F238E27FC236}">
                <a16:creationId xmlns:a16="http://schemas.microsoft.com/office/drawing/2014/main" id="{3CFC20C8-8288-4400-975E-DF3AA8C88DC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08173" y="4251116"/>
            <a:ext cx="2969846" cy="2227699"/>
          </a:xfrm>
          <a:prstGeom prst="rect">
            <a:avLst/>
          </a:prstGeom>
        </p:spPr>
      </p:pic>
      <p:sp>
        <p:nvSpPr>
          <p:cNvPr id="15" name="Nyíl: jobbra mutató 14">
            <a:extLst>
              <a:ext uri="{FF2B5EF4-FFF2-40B4-BE49-F238E27FC236}">
                <a16:creationId xmlns:a16="http://schemas.microsoft.com/office/drawing/2014/main" id="{E6613E04-F684-463A-86AE-CAA9DE4B5A37}"/>
              </a:ext>
            </a:extLst>
          </p:cNvPr>
          <p:cNvSpPr/>
          <p:nvPr/>
        </p:nvSpPr>
        <p:spPr>
          <a:xfrm>
            <a:off x="3576611" y="4788287"/>
            <a:ext cx="1715469"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6" name="Kép 15">
            <a:extLst>
              <a:ext uri="{FF2B5EF4-FFF2-40B4-BE49-F238E27FC236}">
                <a16:creationId xmlns:a16="http://schemas.microsoft.com/office/drawing/2014/main" id="{0DD36CCB-B18D-4DEF-9186-905EFAD55096}"/>
              </a:ext>
            </a:extLst>
          </p:cNvPr>
          <p:cNvPicPr>
            <a:picLocks noChangeAspect="1"/>
          </p:cNvPicPr>
          <p:nvPr/>
        </p:nvPicPr>
        <p:blipFill>
          <a:blip r:embed="rId7"/>
          <a:stretch>
            <a:fillRect/>
          </a:stretch>
        </p:blipFill>
        <p:spPr>
          <a:xfrm>
            <a:off x="5567390" y="4312223"/>
            <a:ext cx="2847975" cy="1600200"/>
          </a:xfrm>
          <a:prstGeom prst="rect">
            <a:avLst/>
          </a:prstGeom>
        </p:spPr>
      </p:pic>
      <p:sp>
        <p:nvSpPr>
          <p:cNvPr id="17" name="Szövegdoboz 16">
            <a:extLst>
              <a:ext uri="{FF2B5EF4-FFF2-40B4-BE49-F238E27FC236}">
                <a16:creationId xmlns:a16="http://schemas.microsoft.com/office/drawing/2014/main" id="{A030CB48-0263-443C-91E2-A13E145F427E}"/>
              </a:ext>
            </a:extLst>
          </p:cNvPr>
          <p:cNvSpPr txBox="1"/>
          <p:nvPr/>
        </p:nvSpPr>
        <p:spPr>
          <a:xfrm>
            <a:off x="5565651" y="3853319"/>
            <a:ext cx="2344357" cy="369332"/>
          </a:xfrm>
          <a:prstGeom prst="rect">
            <a:avLst/>
          </a:prstGeom>
          <a:noFill/>
        </p:spPr>
        <p:txBody>
          <a:bodyPr wrap="square" rtlCol="0">
            <a:spAutoFit/>
          </a:bodyPr>
          <a:lstStyle/>
          <a:p>
            <a:pPr algn="ctr"/>
            <a:r>
              <a:rPr lang="hu-HU" dirty="0">
                <a:solidFill>
                  <a:schemeClr val="bg2"/>
                </a:solidFill>
              </a:rPr>
              <a:t>Alapjogként elismert</a:t>
            </a:r>
          </a:p>
        </p:txBody>
      </p:sp>
      <p:sp>
        <p:nvSpPr>
          <p:cNvPr id="3" name="Dia számának helye 2">
            <a:extLst>
              <a:ext uri="{FF2B5EF4-FFF2-40B4-BE49-F238E27FC236}">
                <a16:creationId xmlns:a16="http://schemas.microsoft.com/office/drawing/2014/main" id="{81273344-6784-4F23-9A4A-9C9534E68EB4}"/>
              </a:ext>
            </a:extLst>
          </p:cNvPr>
          <p:cNvSpPr>
            <a:spLocks noGrp="1"/>
          </p:cNvSpPr>
          <p:nvPr>
            <p:ph type="sldNum" sz="quarter" idx="4"/>
          </p:nvPr>
        </p:nvSpPr>
        <p:spPr/>
        <p:txBody>
          <a:bodyPr/>
          <a:lstStyle/>
          <a:p>
            <a:fld id="{8D20C33D-EA57-4869-B900-AF436949CCB6}" type="slidenum">
              <a:rPr lang="hu-HU" smtClean="0"/>
              <a:pPr/>
              <a:t>3</a:t>
            </a:fld>
            <a:r>
              <a:rPr lang="hu-HU"/>
              <a:t>/22</a:t>
            </a:r>
            <a:endParaRPr lang="hu-HU" dirty="0"/>
          </a:p>
        </p:txBody>
      </p:sp>
    </p:spTree>
    <p:extLst>
      <p:ext uri="{BB962C8B-B14F-4D97-AF65-F5344CB8AC3E}">
        <p14:creationId xmlns:p14="http://schemas.microsoft.com/office/powerpoint/2010/main" val="18611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animBg="1"/>
      <p:bldP spid="1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CF24D4E-4E3F-4511-9843-6C477ECB549C}"/>
              </a:ext>
            </a:extLst>
          </p:cNvPr>
          <p:cNvSpPr>
            <a:spLocks noGrp="1"/>
          </p:cNvSpPr>
          <p:nvPr>
            <p:ph type="title"/>
          </p:nvPr>
        </p:nvSpPr>
        <p:spPr/>
        <p:txBody>
          <a:bodyPr/>
          <a:lstStyle/>
          <a:p>
            <a:r>
              <a:rPr lang="hu-HU" altLang="hu-HU" dirty="0"/>
              <a:t>A munkaharc alapvető normái</a:t>
            </a:r>
            <a:endParaRPr lang="hu-HU" dirty="0"/>
          </a:p>
        </p:txBody>
      </p:sp>
      <p:sp>
        <p:nvSpPr>
          <p:cNvPr id="3" name="Szöveg helye 2">
            <a:extLst>
              <a:ext uri="{FF2B5EF4-FFF2-40B4-BE49-F238E27FC236}">
                <a16:creationId xmlns:a16="http://schemas.microsoft.com/office/drawing/2014/main" id="{43F140E4-B4EE-42A7-BD53-581C7BA9EE29}"/>
              </a:ext>
            </a:extLst>
          </p:cNvPr>
          <p:cNvSpPr>
            <a:spLocks noGrp="1"/>
          </p:cNvSpPr>
          <p:nvPr>
            <p:ph type="body" sz="half" idx="2"/>
          </p:nvPr>
        </p:nvSpPr>
        <p:spPr/>
        <p:txBody>
          <a:bodyPr/>
          <a:lstStyle/>
          <a:p>
            <a:pPr marL="355600" indent="-355600">
              <a:lnSpc>
                <a:spcPct val="80000"/>
              </a:lnSpc>
            </a:pPr>
            <a:r>
              <a:rPr lang="hu-HU" altLang="hu-HU" b="1" dirty="0"/>
              <a:t>Ambivalens megítélés…</a:t>
            </a:r>
          </a:p>
          <a:p>
            <a:pPr marL="355600" indent="-355600">
              <a:lnSpc>
                <a:spcPct val="80000"/>
              </a:lnSpc>
            </a:pPr>
            <a:r>
              <a:rPr lang="hu-HU" altLang="hu-HU" b="1" dirty="0"/>
              <a:t>Etikai elvek:</a:t>
            </a:r>
          </a:p>
          <a:p>
            <a:pPr marL="355600" indent="-355600">
              <a:lnSpc>
                <a:spcPct val="90000"/>
              </a:lnSpc>
              <a:buFont typeface="Wingdings" pitchFamily="2" charset="2"/>
              <a:buAutoNum type="alphaLcParenR"/>
            </a:pPr>
            <a:r>
              <a:rPr lang="hu-HU" altLang="hu-HU" dirty="0"/>
              <a:t>Csakis kiegészítő és legvégső eszköz lehet</a:t>
            </a:r>
          </a:p>
          <a:p>
            <a:pPr marL="355600" indent="-355600">
              <a:lnSpc>
                <a:spcPct val="90000"/>
              </a:lnSpc>
              <a:buFont typeface="Wingdings" pitchFamily="2" charset="2"/>
              <a:buAutoNum type="alphaLcParenR"/>
            </a:pPr>
            <a:r>
              <a:rPr lang="hu-HU" altLang="hu-HU" dirty="0"/>
              <a:t>Nem irányulhat a másik fél ellen, csak az álláspont megváltoztatására </a:t>
            </a:r>
          </a:p>
          <a:p>
            <a:pPr marL="355600" indent="-355600">
              <a:lnSpc>
                <a:spcPct val="90000"/>
              </a:lnSpc>
              <a:buFont typeface="Wingdings" pitchFamily="2" charset="2"/>
              <a:buAutoNum type="alphaLcParenR"/>
            </a:pPr>
            <a:r>
              <a:rPr lang="hu-HU" altLang="hu-HU" dirty="0"/>
              <a:t>A harc (csak) arra irányuljon, akit álláspontjának megváltoztatására akarnak kényszeríteni </a:t>
            </a:r>
          </a:p>
          <a:p>
            <a:pPr marL="355600" indent="-355600">
              <a:lnSpc>
                <a:spcPct val="90000"/>
              </a:lnSpc>
              <a:buFont typeface="Wingdings" pitchFamily="2" charset="2"/>
              <a:buAutoNum type="alphaLcParenR"/>
            </a:pPr>
            <a:r>
              <a:rPr lang="hu-HU" altLang="hu-HU" dirty="0"/>
              <a:t>Az arányosság elve (1): a saját ráfordítás (a kockázat) és a remélt hozam arányossága</a:t>
            </a:r>
          </a:p>
          <a:p>
            <a:pPr marL="355600" indent="-355600">
              <a:lnSpc>
                <a:spcPct val="90000"/>
              </a:lnSpc>
              <a:buFont typeface="Wingdings" pitchFamily="2" charset="2"/>
              <a:buAutoNum type="alphaLcParenR"/>
            </a:pPr>
            <a:r>
              <a:rPr lang="hu-HU" altLang="hu-HU" dirty="0"/>
              <a:t>Az arányosság elve (2): a kölcsönösen alkalmazott eszközök súlya, a károkozás arányossága </a:t>
            </a:r>
          </a:p>
          <a:p>
            <a:pPr marL="355600" indent="-355600">
              <a:lnSpc>
                <a:spcPct val="90000"/>
              </a:lnSpc>
              <a:buFont typeface="Wingdings" pitchFamily="2" charset="2"/>
              <a:buAutoNum type="alphaLcParenR"/>
            </a:pPr>
            <a:r>
              <a:rPr lang="hu-HU" altLang="hu-HU" dirty="0"/>
              <a:t>Csak „fair” eszközök alkalmazandók</a:t>
            </a:r>
          </a:p>
          <a:p>
            <a:pPr marL="355600" indent="-355600">
              <a:lnSpc>
                <a:spcPct val="90000"/>
              </a:lnSpc>
              <a:buFont typeface="Wingdings" pitchFamily="2" charset="2"/>
              <a:buAutoNum type="alphaLcParenR"/>
            </a:pPr>
            <a:r>
              <a:rPr lang="hu-HU" altLang="hu-HU" dirty="0"/>
              <a:t>Csak szabályozott, legitim eszközök alkalmazhatók</a:t>
            </a:r>
          </a:p>
          <a:p>
            <a:endParaRPr lang="hu-HU" dirty="0"/>
          </a:p>
        </p:txBody>
      </p:sp>
      <p:sp>
        <p:nvSpPr>
          <p:cNvPr id="5" name="Dia számának helye 4">
            <a:extLst>
              <a:ext uri="{FF2B5EF4-FFF2-40B4-BE49-F238E27FC236}">
                <a16:creationId xmlns:a16="http://schemas.microsoft.com/office/drawing/2014/main" id="{A1D558BD-B77E-4D43-95EE-9F58E043E498}"/>
              </a:ext>
            </a:extLst>
          </p:cNvPr>
          <p:cNvSpPr>
            <a:spLocks noGrp="1"/>
          </p:cNvSpPr>
          <p:nvPr>
            <p:ph type="sldNum" sz="quarter" idx="4"/>
          </p:nvPr>
        </p:nvSpPr>
        <p:spPr/>
        <p:txBody>
          <a:bodyPr/>
          <a:lstStyle/>
          <a:p>
            <a:fld id="{8D20C33D-EA57-4869-B900-AF436949CCB6}" type="slidenum">
              <a:rPr lang="hu-HU" smtClean="0"/>
              <a:pPr/>
              <a:t>4</a:t>
            </a:fld>
            <a:r>
              <a:rPr lang="hu-HU"/>
              <a:t>/22</a:t>
            </a:r>
            <a:endParaRPr lang="hu-HU" dirty="0"/>
          </a:p>
        </p:txBody>
      </p:sp>
    </p:spTree>
    <p:extLst>
      <p:ext uri="{BB962C8B-B14F-4D97-AF65-F5344CB8AC3E}">
        <p14:creationId xmlns:p14="http://schemas.microsoft.com/office/powerpoint/2010/main" val="401268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AB0FE0-6104-44F2-A46F-60CF5655945D}"/>
              </a:ext>
            </a:extLst>
          </p:cNvPr>
          <p:cNvSpPr>
            <a:spLocks noGrp="1"/>
          </p:cNvSpPr>
          <p:nvPr>
            <p:ph type="title"/>
          </p:nvPr>
        </p:nvSpPr>
        <p:spPr/>
        <p:txBody>
          <a:bodyPr/>
          <a:lstStyle/>
          <a:p>
            <a:r>
              <a:rPr lang="hu-HU" altLang="hu-HU" dirty="0"/>
              <a:t>Az 1989. évi VII. tv a sztrájkról</a:t>
            </a:r>
            <a:endParaRPr lang="hu-HU" dirty="0"/>
          </a:p>
        </p:txBody>
      </p:sp>
      <p:sp>
        <p:nvSpPr>
          <p:cNvPr id="3" name="Szöveg helye 2">
            <a:extLst>
              <a:ext uri="{FF2B5EF4-FFF2-40B4-BE49-F238E27FC236}">
                <a16:creationId xmlns:a16="http://schemas.microsoft.com/office/drawing/2014/main" id="{1F25647E-35FD-4585-8898-1139F148F1C9}"/>
              </a:ext>
            </a:extLst>
          </p:cNvPr>
          <p:cNvSpPr>
            <a:spLocks noGrp="1"/>
          </p:cNvSpPr>
          <p:nvPr>
            <p:ph type="body" sz="half" idx="2"/>
          </p:nvPr>
        </p:nvSpPr>
        <p:spPr>
          <a:xfrm>
            <a:off x="323528" y="980736"/>
            <a:ext cx="8424936" cy="5256573"/>
          </a:xfrm>
        </p:spPr>
        <p:txBody>
          <a:bodyPr/>
          <a:lstStyle/>
          <a:p>
            <a:pPr>
              <a:spcBef>
                <a:spcPts val="600"/>
              </a:spcBef>
              <a:spcAft>
                <a:spcPts val="600"/>
              </a:spcAft>
              <a:defRPr/>
            </a:pPr>
            <a:r>
              <a:rPr lang="hu-HU" sz="2800" dirty="0"/>
              <a:t>Az ENSZ Gazdasági, Szociális és Kulturális Jogok Nemzetközi Egységokmányának (1966) ratifikálása: 1976. évi 9. sz. </a:t>
            </a:r>
            <a:r>
              <a:rPr lang="hu-HU" sz="2800" dirty="0" err="1"/>
              <a:t>tvr</a:t>
            </a:r>
            <a:r>
              <a:rPr lang="hu-HU" sz="2800" dirty="0"/>
              <a:t> – részletezés nélkül. </a:t>
            </a:r>
          </a:p>
          <a:p>
            <a:pPr>
              <a:spcBef>
                <a:spcPts val="1200"/>
              </a:spcBef>
              <a:spcAft>
                <a:spcPts val="1200"/>
              </a:spcAft>
              <a:defRPr/>
            </a:pPr>
            <a:r>
              <a:rPr lang="hu-HU" sz="2800" b="1" dirty="0"/>
              <a:t>1989. évi VII. törvény a sztrájkról, </a:t>
            </a:r>
            <a:r>
              <a:rPr lang="hu-HU" sz="2800" dirty="0"/>
              <a:t>hatályos</a:t>
            </a:r>
            <a:r>
              <a:rPr lang="hu-HU" sz="2800" b="1" dirty="0"/>
              <a:t> </a:t>
            </a:r>
            <a:r>
              <a:rPr lang="hu-HU" sz="2800" dirty="0"/>
              <a:t>1989. április 12-től.</a:t>
            </a:r>
          </a:p>
          <a:p>
            <a:pPr>
              <a:spcBef>
                <a:spcPts val="600"/>
              </a:spcBef>
              <a:spcAft>
                <a:spcPts val="600"/>
              </a:spcAft>
              <a:defRPr/>
            </a:pPr>
            <a:r>
              <a:rPr lang="hu-HU" altLang="hu-HU" sz="2800" dirty="0"/>
              <a:t>Féléves előkészítés:</a:t>
            </a:r>
          </a:p>
          <a:p>
            <a:pPr marL="342900" indent="-342900">
              <a:spcBef>
                <a:spcPts val="600"/>
              </a:spcBef>
              <a:spcAft>
                <a:spcPts val="600"/>
              </a:spcAft>
              <a:buFont typeface="Arial" panose="020B0604020202020204" pitchFamily="34" charset="0"/>
              <a:buChar char="•"/>
              <a:defRPr/>
            </a:pPr>
            <a:r>
              <a:rPr lang="hu-HU" altLang="hu-HU" sz="2800" dirty="0"/>
              <a:t>megelőzés, félelem (?) </a:t>
            </a:r>
          </a:p>
          <a:p>
            <a:pPr marL="342900" indent="-342900">
              <a:spcBef>
                <a:spcPts val="600"/>
              </a:spcBef>
              <a:spcAft>
                <a:spcPts val="600"/>
              </a:spcAft>
              <a:buFont typeface="Arial" panose="020B0604020202020204" pitchFamily="34" charset="0"/>
              <a:buChar char="•"/>
              <a:defRPr/>
            </a:pPr>
            <a:r>
              <a:rPr lang="hu-HU" altLang="hu-HU" sz="2800" dirty="0"/>
              <a:t>jogbiztonság az állam és a munkavállalók részére is (?)</a:t>
            </a:r>
          </a:p>
          <a:p>
            <a:pPr marL="342900" indent="-342900">
              <a:spcBef>
                <a:spcPts val="600"/>
              </a:spcBef>
              <a:spcAft>
                <a:spcPts val="600"/>
              </a:spcAft>
              <a:buFont typeface="Arial" panose="020B0604020202020204" pitchFamily="34" charset="0"/>
              <a:buChar char="•"/>
              <a:defRPr/>
            </a:pPr>
            <a:r>
              <a:rPr lang="hu-HU" altLang="hu-HU" sz="2800" dirty="0"/>
              <a:t>7 szakasz: csak a keretek, nem kell részletezni (?)</a:t>
            </a:r>
          </a:p>
        </p:txBody>
      </p:sp>
      <p:sp>
        <p:nvSpPr>
          <p:cNvPr id="5" name="Dia számának helye 4">
            <a:extLst>
              <a:ext uri="{FF2B5EF4-FFF2-40B4-BE49-F238E27FC236}">
                <a16:creationId xmlns:a16="http://schemas.microsoft.com/office/drawing/2014/main" id="{B49406A7-0C48-4833-9997-3B6BFD662485}"/>
              </a:ext>
            </a:extLst>
          </p:cNvPr>
          <p:cNvSpPr>
            <a:spLocks noGrp="1"/>
          </p:cNvSpPr>
          <p:nvPr>
            <p:ph type="sldNum" sz="quarter" idx="4"/>
          </p:nvPr>
        </p:nvSpPr>
        <p:spPr/>
        <p:txBody>
          <a:bodyPr/>
          <a:lstStyle/>
          <a:p>
            <a:fld id="{8D20C33D-EA57-4869-B900-AF436949CCB6}" type="slidenum">
              <a:rPr lang="hu-HU" smtClean="0"/>
              <a:pPr/>
              <a:t>5</a:t>
            </a:fld>
            <a:r>
              <a:rPr lang="hu-HU"/>
              <a:t>/22</a:t>
            </a:r>
            <a:endParaRPr lang="hu-HU" dirty="0"/>
          </a:p>
        </p:txBody>
      </p:sp>
    </p:spTree>
    <p:extLst>
      <p:ext uri="{BB962C8B-B14F-4D97-AF65-F5344CB8AC3E}">
        <p14:creationId xmlns:p14="http://schemas.microsoft.com/office/powerpoint/2010/main" val="307388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1EE6F79-91BD-4F28-A7C1-1B20C1D29767}"/>
              </a:ext>
            </a:extLst>
          </p:cNvPr>
          <p:cNvSpPr>
            <a:spLocks noGrp="1"/>
          </p:cNvSpPr>
          <p:nvPr>
            <p:ph type="title"/>
          </p:nvPr>
        </p:nvSpPr>
        <p:spPr/>
        <p:txBody>
          <a:bodyPr/>
          <a:lstStyle/>
          <a:p>
            <a:r>
              <a:rPr lang="hu-HU" altLang="hu-HU" dirty="0"/>
              <a:t>Az 1989. évi VII. tv a sztrájkról</a:t>
            </a:r>
            <a:endParaRPr lang="hu-HU" dirty="0"/>
          </a:p>
        </p:txBody>
      </p:sp>
      <p:sp>
        <p:nvSpPr>
          <p:cNvPr id="3" name="Szöveg helye 2">
            <a:extLst>
              <a:ext uri="{FF2B5EF4-FFF2-40B4-BE49-F238E27FC236}">
                <a16:creationId xmlns:a16="http://schemas.microsoft.com/office/drawing/2014/main" id="{A0692EA0-52BB-41AD-8BEE-20D026866150}"/>
              </a:ext>
            </a:extLst>
          </p:cNvPr>
          <p:cNvSpPr>
            <a:spLocks noGrp="1"/>
          </p:cNvSpPr>
          <p:nvPr>
            <p:ph type="body" sz="half" idx="2"/>
          </p:nvPr>
        </p:nvSpPr>
        <p:spPr>
          <a:xfrm>
            <a:off x="457200" y="836712"/>
            <a:ext cx="8507288" cy="5400597"/>
          </a:xfrm>
        </p:spPr>
        <p:txBody>
          <a:bodyPr/>
          <a:lstStyle/>
          <a:p>
            <a:pPr>
              <a:spcBef>
                <a:spcPts val="600"/>
              </a:spcBef>
              <a:spcAft>
                <a:spcPts val="1200"/>
              </a:spcAft>
              <a:defRPr/>
            </a:pPr>
            <a:r>
              <a:rPr lang="hu-HU" altLang="hu-HU" sz="2800" dirty="0"/>
              <a:t>A </a:t>
            </a:r>
            <a:r>
              <a:rPr lang="hu-HU" altLang="hu-HU" sz="2800" b="1" dirty="0"/>
              <a:t>gazdasági és szociális</a:t>
            </a:r>
            <a:r>
              <a:rPr lang="hu-HU" altLang="hu-HU" sz="2800" dirty="0"/>
              <a:t> érdekeik biztosítására a </a:t>
            </a:r>
            <a:r>
              <a:rPr lang="hu-HU" altLang="hu-HU" sz="2800" b="1" dirty="0"/>
              <a:t>dolgozókat</a:t>
            </a:r>
            <a:r>
              <a:rPr lang="hu-HU" altLang="hu-HU" sz="2800" dirty="0"/>
              <a:t> megilleti a sztrájk joga </a:t>
            </a:r>
          </a:p>
          <a:p>
            <a:pPr marL="457200" indent="-457200">
              <a:spcBef>
                <a:spcPts val="600"/>
              </a:spcBef>
              <a:buFont typeface="Arial" panose="020B0604020202020204" pitchFamily="34" charset="0"/>
              <a:buChar char="•"/>
              <a:defRPr/>
            </a:pPr>
            <a:r>
              <a:rPr lang="hu-HU" altLang="hu-HU" sz="2800" dirty="0"/>
              <a:t>Önkéntes részvétel</a:t>
            </a:r>
          </a:p>
          <a:p>
            <a:pPr marL="457200" indent="-457200">
              <a:buFont typeface="Arial" panose="020B0604020202020204" pitchFamily="34" charset="0"/>
              <a:buChar char="•"/>
              <a:defRPr/>
            </a:pPr>
            <a:r>
              <a:rPr lang="hu-HU" altLang="hu-HU" sz="2800" dirty="0"/>
              <a:t>Kollektív jog; együttműködési és előzetes egyeztetési kötelezettség </a:t>
            </a:r>
          </a:p>
          <a:p>
            <a:pPr marL="457200" indent="-457200">
              <a:buFont typeface="Arial" panose="020B0604020202020204" pitchFamily="34" charset="0"/>
              <a:buChar char="•"/>
              <a:defRPr/>
            </a:pPr>
            <a:r>
              <a:rPr lang="hu-HU" altLang="hu-HU" sz="2800" dirty="0"/>
              <a:t>Tilos </a:t>
            </a:r>
            <a:r>
              <a:rPr lang="hu-HU" altLang="hu-HU" sz="2800" dirty="0">
                <a:sym typeface="Symbol" pitchFamily="18" charset="2"/>
              </a:rPr>
              <a:t></a:t>
            </a:r>
            <a:r>
              <a:rPr lang="hu-HU" altLang="hu-HU" sz="2800" dirty="0"/>
              <a:t> kényszerítő eszközöket alkalmazni. </a:t>
            </a:r>
          </a:p>
          <a:p>
            <a:pPr marL="457200" indent="-457200">
              <a:buFont typeface="Arial" panose="020B0604020202020204" pitchFamily="34" charset="0"/>
              <a:buChar char="•"/>
              <a:defRPr/>
            </a:pPr>
            <a:r>
              <a:rPr lang="hu-HU" altLang="hu-HU" sz="2800" dirty="0"/>
              <a:t>A sztrájk kezdeményezése, a jogszerű sztrájkban való részvétel nem jelent kötelezettség-szegést:</a:t>
            </a:r>
          </a:p>
          <a:p>
            <a:pPr marL="817563" lvl="1" indent="-457200">
              <a:spcBef>
                <a:spcPts val="0"/>
              </a:spcBef>
              <a:buFont typeface="Arial" panose="020B0604020202020204" pitchFamily="34" charset="0"/>
              <a:buChar char="•"/>
              <a:defRPr/>
            </a:pPr>
            <a:r>
              <a:rPr lang="hu-HU" altLang="hu-HU" sz="2800" dirty="0">
                <a:solidFill>
                  <a:schemeClr val="bg2"/>
                </a:solidFill>
              </a:rPr>
              <a:t>nem tehető hátrányos intézkedés,</a:t>
            </a:r>
          </a:p>
          <a:p>
            <a:pPr marL="817563" lvl="1" indent="-457200">
              <a:spcBef>
                <a:spcPts val="0"/>
              </a:spcBef>
              <a:buFont typeface="Arial" panose="020B0604020202020204" pitchFamily="34" charset="0"/>
              <a:buChar char="•"/>
              <a:defRPr/>
            </a:pPr>
            <a:r>
              <a:rPr lang="hu-HU" altLang="hu-HU" sz="2800" dirty="0">
                <a:solidFill>
                  <a:schemeClr val="bg2"/>
                </a:solidFill>
              </a:rPr>
              <a:t>munkaviszonynak számít,</a:t>
            </a:r>
          </a:p>
          <a:p>
            <a:pPr marL="817563" lvl="1" indent="-457200">
              <a:spcBef>
                <a:spcPts val="0"/>
              </a:spcBef>
              <a:buFont typeface="Arial" panose="020B0604020202020204" pitchFamily="34" charset="0"/>
              <a:buChar char="•"/>
              <a:defRPr/>
            </a:pPr>
            <a:r>
              <a:rPr lang="hu-HU" altLang="hu-HU" sz="2800" dirty="0">
                <a:solidFill>
                  <a:schemeClr val="bg2"/>
                </a:solidFill>
              </a:rPr>
              <a:t>de díjazás, juttatás nem jár.</a:t>
            </a:r>
          </a:p>
          <a:p>
            <a:pPr marL="534988" lvl="1" indent="-174625">
              <a:spcBef>
                <a:spcPts val="0"/>
              </a:spcBef>
              <a:defRPr/>
            </a:pPr>
            <a:endParaRPr lang="hu-HU" dirty="0">
              <a:solidFill>
                <a:schemeClr val="bg2"/>
              </a:solidFill>
            </a:endParaRPr>
          </a:p>
          <a:p>
            <a:endParaRPr lang="hu-HU" dirty="0"/>
          </a:p>
        </p:txBody>
      </p:sp>
      <p:sp>
        <p:nvSpPr>
          <p:cNvPr id="5" name="Dia számának helye 4">
            <a:extLst>
              <a:ext uri="{FF2B5EF4-FFF2-40B4-BE49-F238E27FC236}">
                <a16:creationId xmlns:a16="http://schemas.microsoft.com/office/drawing/2014/main" id="{C11E1C07-BDF7-48EA-9170-FF0878D86E07}"/>
              </a:ext>
            </a:extLst>
          </p:cNvPr>
          <p:cNvSpPr>
            <a:spLocks noGrp="1"/>
          </p:cNvSpPr>
          <p:nvPr>
            <p:ph type="sldNum" sz="quarter" idx="4"/>
          </p:nvPr>
        </p:nvSpPr>
        <p:spPr/>
        <p:txBody>
          <a:bodyPr/>
          <a:lstStyle/>
          <a:p>
            <a:fld id="{8D20C33D-EA57-4869-B900-AF436949CCB6}" type="slidenum">
              <a:rPr lang="hu-HU" smtClean="0"/>
              <a:pPr/>
              <a:t>6</a:t>
            </a:fld>
            <a:r>
              <a:rPr lang="hu-HU"/>
              <a:t>/22</a:t>
            </a:r>
            <a:endParaRPr lang="hu-HU" dirty="0"/>
          </a:p>
        </p:txBody>
      </p:sp>
    </p:spTree>
    <p:extLst>
      <p:ext uri="{BB962C8B-B14F-4D97-AF65-F5344CB8AC3E}">
        <p14:creationId xmlns:p14="http://schemas.microsoft.com/office/powerpoint/2010/main" val="155145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7C8C55-BF85-46AE-AC23-0E1B95577FA2}"/>
              </a:ext>
            </a:extLst>
          </p:cNvPr>
          <p:cNvSpPr>
            <a:spLocks noGrp="1"/>
          </p:cNvSpPr>
          <p:nvPr>
            <p:ph type="title"/>
          </p:nvPr>
        </p:nvSpPr>
        <p:spPr/>
        <p:txBody>
          <a:bodyPr/>
          <a:lstStyle/>
          <a:p>
            <a:r>
              <a:rPr lang="hu-HU" altLang="hu-HU" dirty="0"/>
              <a:t>Az 1989. évi VII. tv a sztrájkról</a:t>
            </a:r>
            <a:endParaRPr lang="hu-HU" dirty="0"/>
          </a:p>
        </p:txBody>
      </p:sp>
      <p:sp>
        <p:nvSpPr>
          <p:cNvPr id="3" name="Szöveg helye 2">
            <a:extLst>
              <a:ext uri="{FF2B5EF4-FFF2-40B4-BE49-F238E27FC236}">
                <a16:creationId xmlns:a16="http://schemas.microsoft.com/office/drawing/2014/main" id="{6C08CDF1-2E59-4C3B-9203-D2FC43BA854B}"/>
              </a:ext>
            </a:extLst>
          </p:cNvPr>
          <p:cNvSpPr>
            <a:spLocks noGrp="1"/>
          </p:cNvSpPr>
          <p:nvPr>
            <p:ph type="body" sz="half" idx="2"/>
          </p:nvPr>
        </p:nvSpPr>
        <p:spPr/>
        <p:txBody>
          <a:bodyPr/>
          <a:lstStyle/>
          <a:p>
            <a:pPr marL="271463" indent="-271463">
              <a:lnSpc>
                <a:spcPct val="90000"/>
              </a:lnSpc>
            </a:pPr>
            <a:r>
              <a:rPr lang="hu-HU" altLang="hu-HU" sz="3600" b="1" dirty="0"/>
              <a:t>Jogellenes a sztrájk:</a:t>
            </a:r>
          </a:p>
          <a:p>
            <a:pPr marL="342900" indent="-342900">
              <a:lnSpc>
                <a:spcPct val="90000"/>
              </a:lnSpc>
              <a:spcBef>
                <a:spcPct val="75000"/>
              </a:spcBef>
              <a:buFont typeface="Arial" panose="020B0604020202020204" pitchFamily="34" charset="0"/>
              <a:buChar char="•"/>
            </a:pPr>
            <a:r>
              <a:rPr lang="hu-HU" altLang="hu-HU" sz="3200" dirty="0"/>
              <a:t>Nem a dolgozók gazdasági és szociális érdekeire irányul; visszaélés a sztrájk-joggal</a:t>
            </a:r>
          </a:p>
          <a:p>
            <a:pPr marL="342900" indent="-342900">
              <a:lnSpc>
                <a:spcPct val="90000"/>
              </a:lnSpc>
              <a:buFont typeface="Arial" panose="020B0604020202020204" pitchFamily="34" charset="0"/>
              <a:buChar char="•"/>
            </a:pPr>
            <a:r>
              <a:rPr lang="hu-HU" altLang="hu-HU" sz="3200" dirty="0"/>
              <a:t>Alaptörvénybe ütköző cél</a:t>
            </a:r>
          </a:p>
          <a:p>
            <a:pPr marL="342900" indent="-342900">
              <a:lnSpc>
                <a:spcPct val="90000"/>
              </a:lnSpc>
              <a:buFont typeface="Arial" panose="020B0604020202020204" pitchFamily="34" charset="0"/>
              <a:buChar char="•"/>
            </a:pPr>
            <a:r>
              <a:rPr lang="hu-HU" altLang="hu-HU" sz="3200" dirty="0"/>
              <a:t>Hét nap előzetes egyeztetés nélkül (ez alatt egyszer tartható figyelmeztető sztrájk)</a:t>
            </a:r>
          </a:p>
          <a:p>
            <a:pPr marL="342900" indent="-342900">
              <a:lnSpc>
                <a:spcPct val="90000"/>
              </a:lnSpc>
              <a:buFont typeface="Arial" panose="020B0604020202020204" pitchFamily="34" charset="0"/>
              <a:buChar char="•"/>
            </a:pPr>
            <a:r>
              <a:rPr lang="hu-HU" altLang="hu-HU" sz="3200" dirty="0"/>
              <a:t>Egyedi munkáltatói döntés (bírósági hatáskör)</a:t>
            </a:r>
          </a:p>
          <a:p>
            <a:pPr marL="342900" indent="-342900">
              <a:lnSpc>
                <a:spcPct val="90000"/>
              </a:lnSpc>
              <a:buFont typeface="Arial" panose="020B0604020202020204" pitchFamily="34" charset="0"/>
              <a:buChar char="•"/>
            </a:pPr>
            <a:r>
              <a:rPr lang="hu-HU" altLang="hu-HU" sz="3200" dirty="0"/>
              <a:t>Kollektív szerződésben szabályozott kérdés, a KSZ hatálya alatt</a:t>
            </a:r>
          </a:p>
          <a:p>
            <a:endParaRPr lang="hu-HU" sz="2800" dirty="0"/>
          </a:p>
        </p:txBody>
      </p:sp>
      <p:sp>
        <p:nvSpPr>
          <p:cNvPr id="5" name="Dia számának helye 4">
            <a:extLst>
              <a:ext uri="{FF2B5EF4-FFF2-40B4-BE49-F238E27FC236}">
                <a16:creationId xmlns:a16="http://schemas.microsoft.com/office/drawing/2014/main" id="{C3B030AE-3002-4E1F-81E7-35CC41B0CA89}"/>
              </a:ext>
            </a:extLst>
          </p:cNvPr>
          <p:cNvSpPr>
            <a:spLocks noGrp="1"/>
          </p:cNvSpPr>
          <p:nvPr>
            <p:ph type="sldNum" sz="quarter" idx="4"/>
          </p:nvPr>
        </p:nvSpPr>
        <p:spPr/>
        <p:txBody>
          <a:bodyPr/>
          <a:lstStyle/>
          <a:p>
            <a:fld id="{8D20C33D-EA57-4869-B900-AF436949CCB6}" type="slidenum">
              <a:rPr lang="hu-HU" smtClean="0"/>
              <a:pPr/>
              <a:t>7</a:t>
            </a:fld>
            <a:r>
              <a:rPr lang="hu-HU"/>
              <a:t>/22</a:t>
            </a:r>
            <a:endParaRPr lang="hu-HU" dirty="0"/>
          </a:p>
        </p:txBody>
      </p:sp>
    </p:spTree>
    <p:extLst>
      <p:ext uri="{BB962C8B-B14F-4D97-AF65-F5344CB8AC3E}">
        <p14:creationId xmlns:p14="http://schemas.microsoft.com/office/powerpoint/2010/main" val="19082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Kép 15">
            <a:extLst>
              <a:ext uri="{FF2B5EF4-FFF2-40B4-BE49-F238E27FC236}">
                <a16:creationId xmlns:a16="http://schemas.microsoft.com/office/drawing/2014/main" id="{0A980320-5E5E-4B0B-A712-8112B9B275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79950" y="3777084"/>
            <a:ext cx="2511456" cy="1569660"/>
          </a:xfrm>
          <a:prstGeom prst="rect">
            <a:avLst/>
          </a:prstGeom>
        </p:spPr>
      </p:pic>
      <p:pic>
        <p:nvPicPr>
          <p:cNvPr id="6" name="Kép 5">
            <a:extLst>
              <a:ext uri="{FF2B5EF4-FFF2-40B4-BE49-F238E27FC236}">
                <a16:creationId xmlns:a16="http://schemas.microsoft.com/office/drawing/2014/main" id="{FC21C1BB-C1E1-4D41-B3FD-315935B58B7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53544" y="2420888"/>
            <a:ext cx="2636912" cy="2636912"/>
          </a:xfrm>
          <a:prstGeom prst="rect">
            <a:avLst/>
          </a:prstGeom>
        </p:spPr>
      </p:pic>
      <p:pic>
        <p:nvPicPr>
          <p:cNvPr id="14" name="Kép 13">
            <a:extLst>
              <a:ext uri="{FF2B5EF4-FFF2-40B4-BE49-F238E27FC236}">
                <a16:creationId xmlns:a16="http://schemas.microsoft.com/office/drawing/2014/main" id="{B81F6A93-CE5B-449C-9950-0A6A4E6E45B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49227" y="5057800"/>
            <a:ext cx="2366982" cy="1502846"/>
          </a:xfrm>
          <a:prstGeom prst="rect">
            <a:avLst/>
          </a:prstGeom>
        </p:spPr>
      </p:pic>
      <p:pic>
        <p:nvPicPr>
          <p:cNvPr id="15" name="Kép 14">
            <a:extLst>
              <a:ext uri="{FF2B5EF4-FFF2-40B4-BE49-F238E27FC236}">
                <a16:creationId xmlns:a16="http://schemas.microsoft.com/office/drawing/2014/main" id="{2173416C-0701-4D07-AC57-81015E857E9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8995" y="4214845"/>
            <a:ext cx="2708254" cy="1502846"/>
          </a:xfrm>
          <a:prstGeom prst="rect">
            <a:avLst/>
          </a:prstGeom>
        </p:spPr>
      </p:pic>
      <p:pic>
        <p:nvPicPr>
          <p:cNvPr id="10" name="Kép 9">
            <a:extLst>
              <a:ext uri="{FF2B5EF4-FFF2-40B4-BE49-F238E27FC236}">
                <a16:creationId xmlns:a16="http://schemas.microsoft.com/office/drawing/2014/main" id="{BAB895AC-0DF7-4704-8C12-58DCCA2814D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350748" y="980728"/>
            <a:ext cx="1805591" cy="1350268"/>
          </a:xfrm>
          <a:prstGeom prst="rect">
            <a:avLst/>
          </a:prstGeom>
        </p:spPr>
      </p:pic>
      <p:sp>
        <p:nvSpPr>
          <p:cNvPr id="2" name="Cím 1">
            <a:extLst>
              <a:ext uri="{FF2B5EF4-FFF2-40B4-BE49-F238E27FC236}">
                <a16:creationId xmlns:a16="http://schemas.microsoft.com/office/drawing/2014/main" id="{E01DE5E2-9449-4C9D-8FE2-C46547A0A916}"/>
              </a:ext>
            </a:extLst>
          </p:cNvPr>
          <p:cNvSpPr>
            <a:spLocks noGrp="1"/>
          </p:cNvSpPr>
          <p:nvPr>
            <p:ph type="title"/>
          </p:nvPr>
        </p:nvSpPr>
        <p:spPr/>
        <p:txBody>
          <a:bodyPr/>
          <a:lstStyle/>
          <a:p>
            <a:r>
              <a:rPr lang="hu-HU" altLang="hu-HU" dirty="0"/>
              <a:t>Az 1989. évi VII. tv a sztrájkról</a:t>
            </a:r>
            <a:endParaRPr lang="hu-HU" dirty="0"/>
          </a:p>
        </p:txBody>
      </p:sp>
      <p:pic>
        <p:nvPicPr>
          <p:cNvPr id="7" name="Kép 6">
            <a:extLst>
              <a:ext uri="{FF2B5EF4-FFF2-40B4-BE49-F238E27FC236}">
                <a16:creationId xmlns:a16="http://schemas.microsoft.com/office/drawing/2014/main" id="{18342E55-FC76-4073-8E42-6B77C289334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90337" y="1140309"/>
            <a:ext cx="1303379" cy="1693731"/>
          </a:xfrm>
          <a:prstGeom prst="rect">
            <a:avLst/>
          </a:prstGeom>
        </p:spPr>
      </p:pic>
      <p:pic>
        <p:nvPicPr>
          <p:cNvPr id="8" name="Kép 7">
            <a:extLst>
              <a:ext uri="{FF2B5EF4-FFF2-40B4-BE49-F238E27FC236}">
                <a16:creationId xmlns:a16="http://schemas.microsoft.com/office/drawing/2014/main" id="{3EF16FB2-3484-45CD-BE83-40DF98C60512}"/>
              </a:ext>
            </a:extLst>
          </p:cNvPr>
          <p:cNvPicPr>
            <a:picLocks noChangeAspect="1"/>
          </p:cNvPicPr>
          <p:nvPr/>
        </p:nvPicPr>
        <p:blipFill>
          <a:blip r:embed="rId9"/>
          <a:stretch>
            <a:fillRect/>
          </a:stretch>
        </p:blipFill>
        <p:spPr>
          <a:xfrm>
            <a:off x="1554899" y="980728"/>
            <a:ext cx="1333500" cy="1333500"/>
          </a:xfrm>
          <a:prstGeom prst="rect">
            <a:avLst/>
          </a:prstGeom>
        </p:spPr>
      </p:pic>
      <p:pic>
        <p:nvPicPr>
          <p:cNvPr id="9" name="Kép 8">
            <a:extLst>
              <a:ext uri="{FF2B5EF4-FFF2-40B4-BE49-F238E27FC236}">
                <a16:creationId xmlns:a16="http://schemas.microsoft.com/office/drawing/2014/main" id="{3C0F074F-0297-4829-BFDD-A232A5FA77B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4899" y="2296086"/>
            <a:ext cx="1239660" cy="1016521"/>
          </a:xfrm>
          <a:prstGeom prst="rect">
            <a:avLst/>
          </a:prstGeom>
        </p:spPr>
      </p:pic>
      <p:sp>
        <p:nvSpPr>
          <p:cNvPr id="11" name="Szövegdoboz 10">
            <a:extLst>
              <a:ext uri="{FF2B5EF4-FFF2-40B4-BE49-F238E27FC236}">
                <a16:creationId xmlns:a16="http://schemas.microsoft.com/office/drawing/2014/main" id="{BC7EEBD3-F159-436E-A92D-BDA2CC456A7E}"/>
              </a:ext>
            </a:extLst>
          </p:cNvPr>
          <p:cNvSpPr txBox="1"/>
          <p:nvPr/>
        </p:nvSpPr>
        <p:spPr>
          <a:xfrm>
            <a:off x="6016751" y="1511256"/>
            <a:ext cx="2636912" cy="1569660"/>
          </a:xfrm>
          <a:prstGeom prst="rect">
            <a:avLst/>
          </a:prstGeom>
          <a:noFill/>
        </p:spPr>
        <p:txBody>
          <a:bodyPr wrap="square" rtlCol="0">
            <a:spAutoFit/>
          </a:bodyPr>
          <a:lstStyle/>
          <a:p>
            <a:pPr algn="ctr"/>
            <a:r>
              <a:rPr lang="hu-HU" sz="2400" dirty="0">
                <a:solidFill>
                  <a:schemeClr val="bg2"/>
                </a:solidFill>
              </a:rPr>
              <a:t>Államigazgatási szerveknél külön megállapodás esetén</a:t>
            </a:r>
          </a:p>
        </p:txBody>
      </p:sp>
      <p:pic>
        <p:nvPicPr>
          <p:cNvPr id="12" name="Kép 11">
            <a:extLst>
              <a:ext uri="{FF2B5EF4-FFF2-40B4-BE49-F238E27FC236}">
                <a16:creationId xmlns:a16="http://schemas.microsoft.com/office/drawing/2014/main" id="{2248C37E-F07C-480D-BBAF-F800BA8F015A}"/>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2405239" y="4838658"/>
            <a:ext cx="1951849" cy="1479884"/>
          </a:xfrm>
          <a:prstGeom prst="rect">
            <a:avLst/>
          </a:prstGeom>
        </p:spPr>
      </p:pic>
      <p:pic>
        <p:nvPicPr>
          <p:cNvPr id="13" name="Kép 12">
            <a:extLst>
              <a:ext uri="{FF2B5EF4-FFF2-40B4-BE49-F238E27FC236}">
                <a16:creationId xmlns:a16="http://schemas.microsoft.com/office/drawing/2014/main" id="{2893667E-2C25-47A9-8759-DB0090613422}"/>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3715871" y="5177980"/>
            <a:ext cx="1696101" cy="1738962"/>
          </a:xfrm>
          <a:prstGeom prst="rect">
            <a:avLst/>
          </a:prstGeom>
        </p:spPr>
      </p:pic>
      <p:sp>
        <p:nvSpPr>
          <p:cNvPr id="3" name="Dia számának helye 2">
            <a:extLst>
              <a:ext uri="{FF2B5EF4-FFF2-40B4-BE49-F238E27FC236}">
                <a16:creationId xmlns:a16="http://schemas.microsoft.com/office/drawing/2014/main" id="{B11FDEFB-F3B8-4754-B287-2AAA01621F3D}"/>
              </a:ext>
            </a:extLst>
          </p:cNvPr>
          <p:cNvSpPr>
            <a:spLocks noGrp="1"/>
          </p:cNvSpPr>
          <p:nvPr>
            <p:ph type="sldNum" sz="quarter" idx="4"/>
          </p:nvPr>
        </p:nvSpPr>
        <p:spPr/>
        <p:txBody>
          <a:bodyPr/>
          <a:lstStyle/>
          <a:p>
            <a:fld id="{8D20C33D-EA57-4869-B900-AF436949CCB6}" type="slidenum">
              <a:rPr lang="hu-HU" smtClean="0"/>
              <a:pPr/>
              <a:t>8</a:t>
            </a:fld>
            <a:r>
              <a:rPr lang="hu-HU"/>
              <a:t>/22</a:t>
            </a:r>
            <a:endParaRPr lang="hu-HU" dirty="0"/>
          </a:p>
        </p:txBody>
      </p:sp>
    </p:spTree>
    <p:extLst>
      <p:ext uri="{BB962C8B-B14F-4D97-AF65-F5344CB8AC3E}">
        <p14:creationId xmlns:p14="http://schemas.microsoft.com/office/powerpoint/2010/main" val="270715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65337B2-BEA8-4F0B-9CEC-16E817C87EE8}"/>
              </a:ext>
            </a:extLst>
          </p:cNvPr>
          <p:cNvSpPr>
            <a:spLocks noGrp="1"/>
          </p:cNvSpPr>
          <p:nvPr>
            <p:ph type="title"/>
          </p:nvPr>
        </p:nvSpPr>
        <p:spPr/>
        <p:txBody>
          <a:bodyPr/>
          <a:lstStyle/>
          <a:p>
            <a:r>
              <a:rPr lang="hu-HU" altLang="hu-HU" dirty="0">
                <a:effectLst>
                  <a:outerShdw blurRad="38100" dist="38100" dir="2700000" algn="tl">
                    <a:srgbClr val="C0C0C0"/>
                  </a:outerShdw>
                </a:effectLst>
              </a:rPr>
              <a:t>Az 1989. évi VII. tv a sztrájkról</a:t>
            </a:r>
            <a:endParaRPr lang="hu-HU" dirty="0"/>
          </a:p>
        </p:txBody>
      </p:sp>
      <p:sp>
        <p:nvSpPr>
          <p:cNvPr id="7" name="Szöveg helye 2">
            <a:extLst>
              <a:ext uri="{FF2B5EF4-FFF2-40B4-BE49-F238E27FC236}">
                <a16:creationId xmlns:a16="http://schemas.microsoft.com/office/drawing/2014/main" id="{8DF5EBD5-51C6-4D26-925F-0382B8F6D0CE}"/>
              </a:ext>
            </a:extLst>
          </p:cNvPr>
          <p:cNvSpPr>
            <a:spLocks noGrp="1"/>
          </p:cNvSpPr>
          <p:nvPr>
            <p:ph type="body" sz="half" idx="2"/>
          </p:nvPr>
        </p:nvSpPr>
        <p:spPr>
          <a:xfrm>
            <a:off x="457200" y="1124744"/>
            <a:ext cx="8507288" cy="5112565"/>
          </a:xfrm>
        </p:spPr>
        <p:txBody>
          <a:bodyPr/>
          <a:lstStyle/>
          <a:p>
            <a:pPr marL="271463" indent="-271463">
              <a:lnSpc>
                <a:spcPct val="90000"/>
              </a:lnSpc>
              <a:spcBef>
                <a:spcPts val="600"/>
              </a:spcBef>
            </a:pPr>
            <a:r>
              <a:rPr lang="hu-HU" sz="2800" b="1" dirty="0"/>
              <a:t>Államigazgatási szerveknél </a:t>
            </a:r>
            <a:r>
              <a:rPr lang="hu-HU" sz="2800" dirty="0"/>
              <a:t>külön megállapodás esetén</a:t>
            </a:r>
          </a:p>
          <a:p>
            <a:pPr marL="271463" indent="-271463">
              <a:lnSpc>
                <a:spcPct val="90000"/>
              </a:lnSpc>
              <a:spcBef>
                <a:spcPts val="600"/>
              </a:spcBef>
            </a:pPr>
            <a:r>
              <a:rPr lang="hu-HU" altLang="hu-HU" sz="2800" b="1" dirty="0"/>
              <a:t>Közszolgáltatásoknál a még elégséges szolgáltatás mellett</a:t>
            </a:r>
            <a:r>
              <a:rPr lang="hu-HU" altLang="hu-HU" sz="2800" dirty="0"/>
              <a:t> </a:t>
            </a:r>
          </a:p>
          <a:p>
            <a:pPr marL="857250" lvl="1" indent="-457200">
              <a:lnSpc>
                <a:spcPct val="90000"/>
              </a:lnSpc>
              <a:spcBef>
                <a:spcPts val="600"/>
              </a:spcBef>
              <a:buFont typeface="Arial" panose="020B0604020202020204" pitchFamily="34" charset="0"/>
              <a:buChar char="•"/>
            </a:pPr>
            <a:r>
              <a:rPr lang="hu-HU" altLang="hu-HU" sz="2400" dirty="0">
                <a:solidFill>
                  <a:schemeClr val="bg2"/>
                </a:solidFill>
              </a:rPr>
              <a:t>a lakosságot alapvetően érintő tevékenységet végez,</a:t>
            </a:r>
          </a:p>
          <a:p>
            <a:pPr marL="857250" lvl="1" indent="-457200">
              <a:lnSpc>
                <a:spcPct val="90000"/>
              </a:lnSpc>
              <a:spcBef>
                <a:spcPts val="600"/>
              </a:spcBef>
              <a:buFont typeface="Arial" panose="020B0604020202020204" pitchFamily="34" charset="0"/>
              <a:buChar char="•"/>
            </a:pPr>
            <a:r>
              <a:rPr lang="hu-HU" altLang="hu-HU" sz="2400" dirty="0">
                <a:solidFill>
                  <a:schemeClr val="bg2"/>
                </a:solidFill>
              </a:rPr>
              <a:t>különösen a közforgalmú tömegközlekedés és a távközlés terén, továbbá </a:t>
            </a:r>
          </a:p>
          <a:p>
            <a:pPr marL="857250" lvl="1" indent="-457200">
              <a:lnSpc>
                <a:spcPct val="90000"/>
              </a:lnSpc>
              <a:spcBef>
                <a:spcPts val="600"/>
              </a:spcBef>
              <a:buFont typeface="Arial" panose="020B0604020202020204" pitchFamily="34" charset="0"/>
              <a:buChar char="•"/>
            </a:pPr>
            <a:r>
              <a:rPr lang="hu-HU" altLang="hu-HU" sz="2400" dirty="0">
                <a:solidFill>
                  <a:schemeClr val="bg2"/>
                </a:solidFill>
              </a:rPr>
              <a:t>az áram, a víz, a gáz és egyéb energia szolgáltatását ellátó szerveknél.</a:t>
            </a:r>
          </a:p>
          <a:p>
            <a:pPr marL="271463" indent="-271463">
              <a:lnSpc>
                <a:spcPct val="90000"/>
              </a:lnSpc>
              <a:spcBef>
                <a:spcPts val="600"/>
              </a:spcBef>
            </a:pPr>
            <a:r>
              <a:rPr lang="hu-HU" altLang="hu-HU" sz="2800" dirty="0"/>
              <a:t>Megengedett a szakszervezeti </a:t>
            </a:r>
            <a:r>
              <a:rPr lang="hu-HU" altLang="hu-HU" sz="2800" b="1" dirty="0"/>
              <a:t>szolidaritási sztrájk</a:t>
            </a:r>
            <a:r>
              <a:rPr lang="hu-HU" altLang="hu-HU" sz="2800" dirty="0"/>
              <a:t> </a:t>
            </a:r>
          </a:p>
          <a:p>
            <a:pPr marL="914400" lvl="1" indent="-457200">
              <a:lnSpc>
                <a:spcPct val="90000"/>
              </a:lnSpc>
              <a:spcBef>
                <a:spcPts val="600"/>
              </a:spcBef>
              <a:buFont typeface="Arial" panose="020B0604020202020204" pitchFamily="34" charset="0"/>
              <a:buChar char="•"/>
            </a:pPr>
            <a:r>
              <a:rPr lang="hu-HU" altLang="hu-HU" sz="2400" dirty="0">
                <a:solidFill>
                  <a:schemeClr val="bg2"/>
                </a:solidFill>
              </a:rPr>
              <a:t>előzetes egyeztetés nélkül,</a:t>
            </a:r>
          </a:p>
          <a:p>
            <a:pPr marL="914400" lvl="1" indent="-457200">
              <a:lnSpc>
                <a:spcPct val="90000"/>
              </a:lnSpc>
              <a:spcBef>
                <a:spcPts val="600"/>
              </a:spcBef>
              <a:buFont typeface="Arial" panose="020B0604020202020204" pitchFamily="34" charset="0"/>
              <a:buChar char="•"/>
            </a:pPr>
            <a:r>
              <a:rPr lang="hu-HU" sz="2400" dirty="0">
                <a:solidFill>
                  <a:schemeClr val="bg2"/>
                </a:solidFill>
              </a:rPr>
              <a:t>bármelyik szakszervezet bármelyik munkáltatónál kezdeményezheti, és bármeddig folytathatja(?)</a:t>
            </a:r>
            <a:endParaRPr lang="hu-HU" altLang="hu-HU" sz="2400" dirty="0">
              <a:solidFill>
                <a:schemeClr val="bg2"/>
              </a:solidFill>
            </a:endParaRPr>
          </a:p>
          <a:p>
            <a:endParaRPr lang="hu-HU" dirty="0"/>
          </a:p>
        </p:txBody>
      </p:sp>
      <p:sp>
        <p:nvSpPr>
          <p:cNvPr id="3" name="Dia számának helye 2">
            <a:extLst>
              <a:ext uri="{FF2B5EF4-FFF2-40B4-BE49-F238E27FC236}">
                <a16:creationId xmlns:a16="http://schemas.microsoft.com/office/drawing/2014/main" id="{BC15142F-EE28-47EF-96F6-57224CD73ECD}"/>
              </a:ext>
            </a:extLst>
          </p:cNvPr>
          <p:cNvSpPr>
            <a:spLocks noGrp="1"/>
          </p:cNvSpPr>
          <p:nvPr>
            <p:ph type="sldNum" sz="quarter" idx="4"/>
          </p:nvPr>
        </p:nvSpPr>
        <p:spPr/>
        <p:txBody>
          <a:bodyPr/>
          <a:lstStyle/>
          <a:p>
            <a:fld id="{8D20C33D-EA57-4869-B900-AF436949CCB6}" type="slidenum">
              <a:rPr lang="hu-HU" smtClean="0"/>
              <a:pPr/>
              <a:t>9</a:t>
            </a:fld>
            <a:r>
              <a:rPr lang="hu-HU"/>
              <a:t>/22</a:t>
            </a:r>
            <a:endParaRPr lang="hu-HU" dirty="0"/>
          </a:p>
        </p:txBody>
      </p:sp>
    </p:spTree>
    <p:extLst>
      <p:ext uri="{BB962C8B-B14F-4D97-AF65-F5344CB8AC3E}">
        <p14:creationId xmlns:p14="http://schemas.microsoft.com/office/powerpoint/2010/main" val="320822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TK kari ppt sablon_2">
  <a:themeElements>
    <a:clrScheme name="KTK PPT">
      <a:dk1>
        <a:sysClr val="windowText" lastClr="000000"/>
      </a:dk1>
      <a:lt1>
        <a:sysClr val="window" lastClr="FFFFFF"/>
      </a:lt1>
      <a:dk2>
        <a:srgbClr val="1F497D"/>
      </a:dk2>
      <a:lt2>
        <a:srgbClr val="2E8FD6"/>
      </a:lt2>
      <a:accent1>
        <a:srgbClr val="2E8FD6"/>
      </a:accent1>
      <a:accent2>
        <a:srgbClr val="00ABD1"/>
      </a:accent2>
      <a:accent3>
        <a:srgbClr val="62C530"/>
      </a:accent3>
      <a:accent4>
        <a:srgbClr val="FF0000"/>
      </a:accent4>
      <a:accent5>
        <a:srgbClr val="4BACC6"/>
      </a:accent5>
      <a:accent6>
        <a:srgbClr val="C00000"/>
      </a:accent6>
      <a:hlink>
        <a:srgbClr val="1F497D"/>
      </a:hlink>
      <a:folHlink>
        <a:srgbClr val="1F497D"/>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Pécsiközgáz_ ppt_hu</Template>
  <TotalTime>6064</TotalTime>
  <Words>2251</Words>
  <Application>Microsoft Office PowerPoint</Application>
  <PresentationFormat>Diavetítés a képernyőre (4:3 oldalarány)</PresentationFormat>
  <Paragraphs>356</Paragraphs>
  <Slides>23</Slides>
  <Notes>13</Notes>
  <HiddenSlides>3</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23</vt:i4>
      </vt:variant>
    </vt:vector>
  </HeadingPairs>
  <TitlesOfParts>
    <vt:vector size="29" baseType="lpstr">
      <vt:lpstr>Arial</vt:lpstr>
      <vt:lpstr>Futura Std Medium</vt:lpstr>
      <vt:lpstr>Tahoma</vt:lpstr>
      <vt:lpstr>Times New Roman</vt:lpstr>
      <vt:lpstr>Wingdings</vt:lpstr>
      <vt:lpstr>KTK kari ppt sablon_2</vt:lpstr>
      <vt:lpstr>A munkaügyi kapcsolatok rendszere – 8. A munkaharc </vt:lpstr>
      <vt:lpstr>A sztrájk</vt:lpstr>
      <vt:lpstr>Időbeli fejlődés</vt:lpstr>
      <vt:lpstr>A munkaharc alapvető normái</vt:lpstr>
      <vt:lpstr>Az 1989. évi VII. tv a sztrájkról</vt:lpstr>
      <vt:lpstr>Az 1989. évi VII. tv a sztrájkról</vt:lpstr>
      <vt:lpstr>Az 1989. évi VII. tv a sztrájkról</vt:lpstr>
      <vt:lpstr>Az 1989. évi VII. tv a sztrájkról</vt:lpstr>
      <vt:lpstr>Az 1989. évi VII. tv a sztrájkról</vt:lpstr>
      <vt:lpstr>Törvény-módosítás, 2011-12</vt:lpstr>
      <vt:lpstr>Sztrájkintenzitás Magyarországon</vt:lpstr>
      <vt:lpstr>MA és MV eszközei</vt:lpstr>
      <vt:lpstr>A munkavállalók eszközei – I.</vt:lpstr>
      <vt:lpstr>A munkavállalók eszközei – II.</vt:lpstr>
      <vt:lpstr>A munkavállalók eszközei – III.</vt:lpstr>
      <vt:lpstr>A munkavállalók eszközei – IV.</vt:lpstr>
      <vt:lpstr>A munkaadók eszközei – I.</vt:lpstr>
      <vt:lpstr>A munkaadók eszközei – II.</vt:lpstr>
      <vt:lpstr>A munkaadók eszközei – III.</vt:lpstr>
      <vt:lpstr>A munkaadók eszközei – IV.</vt:lpstr>
      <vt:lpstr>Néhány példa</vt:lpstr>
      <vt:lpstr>PowerPoint-bemutató</vt:lpstr>
      <vt:lpstr>Forrás, felkészülés</vt:lpstr>
    </vt:vector>
  </TitlesOfParts>
  <Company>PTE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Felsőoktatási marketing</dc:title>
  <dc:creator>Kuráth Gabriella</dc:creator>
  <cp:lastModifiedBy>Norbert Sipos</cp:lastModifiedBy>
  <cp:revision>306</cp:revision>
  <dcterms:created xsi:type="dcterms:W3CDTF">2007-11-10T19:28:10Z</dcterms:created>
  <dcterms:modified xsi:type="dcterms:W3CDTF">2019-04-24T09:56:26Z</dcterms:modified>
</cp:coreProperties>
</file>