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E776-ABBB-AE44-8F97-2E72ECDAE9BD}" type="datetimeFigureOut">
              <a:rPr lang="hu-HU" smtClean="0"/>
              <a:t>2019. 10. 30.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BB38C-1F5A-F143-B0EF-9A7F73659A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66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FC0-E3C5-9746-8C3D-F0F1209A53CC}" type="datetime1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48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A39E-EDCA-6944-AEF8-E5D776B516AD}" type="datetime1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5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0FD9-656F-1D46-8AA3-1D11AE7BF2F4}" type="datetime1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1969-407A-0541-AC1A-97E08F5EE2CC}" type="datetime1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4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B38-0DD1-C846-B740-0376FD8C2FB9}" type="datetime1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54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239A-5005-E840-9D0B-EDB3491D431A}" type="datetime1">
              <a:rPr lang="hu-HU" smtClean="0"/>
              <a:t>2019. 10. 30.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6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EBE-4DE2-3F4A-B92F-276F5B7D8298}" type="datetime1">
              <a:rPr lang="hu-HU" smtClean="0"/>
              <a:t>2019. 10. 30.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8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7EF-3100-1B47-B4A2-C28F0CF3C9E5}" type="datetime1">
              <a:rPr lang="hu-HU" smtClean="0"/>
              <a:t>2019. 10. 30.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3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3F3-DB6B-674B-88B4-21CA8E392A8E}" type="datetime1">
              <a:rPr lang="hu-HU" smtClean="0"/>
              <a:t>2019. 10. 30.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3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5F65-8610-EE48-9E69-C2F841E53AFE}" type="datetime1">
              <a:rPr lang="hu-HU" smtClean="0"/>
              <a:t>2019. 10. 30.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64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900-E8AE-8F40-8106-70DC8A1C28B5}" type="datetime1">
              <a:rPr lang="hu-HU" smtClean="0"/>
              <a:t>2019. 10. 30.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0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CD6E-FE66-CA4A-958B-17A496DA94AC}" type="datetime1">
              <a:rPr lang="hu-HU" smtClean="0"/>
              <a:t>2019. 10. 30.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C415-FB82-497D-813C-08EF58559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46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85" y="694112"/>
            <a:ext cx="5408815" cy="602672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6332" cy="565366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337136" y="310601"/>
            <a:ext cx="5408815" cy="974436"/>
          </a:xfrm>
        </p:spPr>
        <p:txBody>
          <a:bodyPr/>
          <a:lstStyle/>
          <a:p>
            <a:r>
              <a:rPr lang="hu-HU" b="1" dirty="0"/>
              <a:t>Francia kultúra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 flipH="1">
            <a:off x="192052" y="5763750"/>
            <a:ext cx="6731889" cy="1550324"/>
          </a:xfrm>
        </p:spPr>
        <p:txBody>
          <a:bodyPr/>
          <a:lstStyle/>
          <a:p>
            <a:r>
              <a:rPr lang="hu-HU" dirty="0"/>
              <a:t>Készítették: Fodor Adrienn, Molnár Ramóna, Szíva László, Kovacsics Krisztián, Tulok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ECA3D3-444A-8247-9B13-1BB78FC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32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32" y="4063538"/>
            <a:ext cx="2689774" cy="268977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Öltözködés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Sötét öltöny, világos ing, nyakkendő – férfiaknál</a:t>
            </a:r>
            <a:br>
              <a:rPr lang="hu-HU" dirty="0"/>
            </a:br>
            <a:r>
              <a:rPr lang="hu-HU" dirty="0"/>
              <a:t>Klasszikus kosztüm – nőknél</a:t>
            </a:r>
          </a:p>
          <a:p>
            <a:r>
              <a:rPr lang="hu-HU" dirty="0"/>
              <a:t>Ha azt mondom Párizs, te azt mondod: divat</a:t>
            </a:r>
          </a:p>
          <a:p>
            <a:r>
              <a:rPr lang="hu-HU" dirty="0"/>
              <a:t>A divatipar fellegvára</a:t>
            </a:r>
          </a:p>
          <a:p>
            <a:r>
              <a:rPr lang="hu-HU" dirty="0"/>
              <a:t>A francia nő a </a:t>
            </a:r>
            <a:r>
              <a:rPr lang="hu-HU" dirty="0" err="1"/>
              <a:t>stílusosságot</a:t>
            </a:r>
            <a:r>
              <a:rPr lang="hu-HU" dirty="0"/>
              <a:t> a férfiaktól is elvárja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45" y="501852"/>
            <a:ext cx="1637655" cy="228877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605" y="834477"/>
            <a:ext cx="1523073" cy="228877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96" y="4922692"/>
            <a:ext cx="1669179" cy="106922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50" y="4385743"/>
            <a:ext cx="2143125" cy="214312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82" y="3833711"/>
            <a:ext cx="3000375" cy="1524000"/>
          </a:xfrm>
          <a:prstGeom prst="rect">
            <a:avLst/>
          </a:prstGeom>
        </p:spPr>
      </p:pic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1EDA0EEE-A085-5649-B3A2-C90168C0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Ajándék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Az első találkozásnál nem szokás ajándékot adni</a:t>
            </a:r>
          </a:p>
          <a:p>
            <a:r>
              <a:rPr lang="hu-HU" dirty="0"/>
              <a:t>Virág és vacsora: ha egy francia az otthonába hív meg vacsorázni, ne legyünk illetlenek és honoráljuk ezt (pl.: egy csokor virággal)</a:t>
            </a:r>
          </a:p>
          <a:p>
            <a:r>
              <a:rPr lang="hu-HU" dirty="0"/>
              <a:t>Ajándék ötletek, amit franciáknak adhatunk: csokoládé, minőségi bor, gyöngyvirág, parfüm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6490"/>
            <a:ext cx="2810108" cy="258150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08" y="4276490"/>
            <a:ext cx="3160394" cy="258151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02" y="4276490"/>
            <a:ext cx="3160394" cy="258151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896" y="4276490"/>
            <a:ext cx="2345473" cy="2584807"/>
          </a:xfrm>
          <a:prstGeom prst="rect">
            <a:avLst/>
          </a:prstGeom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D4AF66A-E06D-1D44-B747-17C7181F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052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Érdekességek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Franciaországot keresi fel a legtöbb turista a világon (évente több, mint 75 millió fő)</a:t>
            </a:r>
          </a:p>
          <a:p>
            <a:r>
              <a:rPr lang="hu-HU" dirty="0"/>
              <a:t>A legtöbbet fotózott épület is az országhoz kötődik (Eiffel-torony)</a:t>
            </a:r>
          </a:p>
          <a:p>
            <a:r>
              <a:rPr lang="hu-HU" dirty="0"/>
              <a:t>Félhivatalos neve a sajtóban – magyarra fordítva – Hatszög</a:t>
            </a:r>
          </a:p>
          <a:p>
            <a:r>
              <a:rPr lang="hu-HU" dirty="0"/>
              <a:t>Húsvétkor a Rómából visszatérő harangok potyogtatják le az égből a gyerekeknek a jellegzetes édességet</a:t>
            </a:r>
          </a:p>
          <a:p>
            <a:r>
              <a:rPr lang="hu-HU" dirty="0"/>
              <a:t>Több, mint 400 különböző francia sajt létezik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6417BD-9491-6F48-B7FF-ACC900FC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12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C6E58A3-4CF8-BD4A-A66A-88F233090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64" y="4377494"/>
            <a:ext cx="3996948" cy="224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ED1BDF-76E7-5243-B7D1-9E7C7162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Érdekességek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0FCAA0-D483-C146-A0AC-C0F1E006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Karácsonyi szokás, hogy az éjféli mise után ülnek csak le vacsorázni</a:t>
            </a:r>
          </a:p>
          <a:p>
            <a:r>
              <a:rPr lang="hu-HU" dirty="0"/>
              <a:t>Törvény írja elő, hogy hatemeletesnél magasabb épületeket nem lehet felhúzni a francia fővárosban</a:t>
            </a:r>
          </a:p>
          <a:p>
            <a:r>
              <a:rPr lang="hu-HU" dirty="0"/>
              <a:t>A világ egyik leghíresebb és legnagyobb temploma, a </a:t>
            </a:r>
            <a:r>
              <a:rPr lang="hu-HU" dirty="0" err="1"/>
              <a:t>Notre</a:t>
            </a:r>
            <a:r>
              <a:rPr lang="hu-HU" dirty="0"/>
              <a:t> Dame közel 200 éven át épült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4D7AFC-7AE6-7A42-9E3B-1947D3F1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13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C9CBB00-AF45-BA4B-8C91-EEB1D6DFC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65" y="3894202"/>
            <a:ext cx="4117845" cy="27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6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36" y="1305821"/>
            <a:ext cx="7292069" cy="5469052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2863271" y="324398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„…Párizs, Párizs,</a:t>
            </a:r>
            <a:br>
              <a:rPr lang="hu-H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hu-H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Ember-</a:t>
            </a:r>
            <a:r>
              <a:rPr lang="hu-HU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sűrűs</a:t>
            </a:r>
            <a:r>
              <a:rPr lang="hu-H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gigászi vadon.”</a:t>
            </a:r>
            <a:endParaRPr lang="hu-H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hu-HU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(Ady Endre: Párizs az én Bakonyom)</a:t>
            </a:r>
            <a:endParaRPr lang="hu-H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AC8CDA2-75BF-EE44-B95A-39F99840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44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A4083F-2617-BD46-B4D0-8F224AF0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17" y="2766219"/>
            <a:ext cx="7079166" cy="1325563"/>
          </a:xfrm>
        </p:spPr>
        <p:txBody>
          <a:bodyPr numCol="1" anchor="ctr">
            <a:normAutofit/>
          </a:bodyPr>
          <a:lstStyle/>
          <a:p>
            <a:r>
              <a:rPr lang="hu-HU" sz="6000" b="1" dirty="0"/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D4B7720-F308-3649-8CA3-E6E563B9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26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Kultúrális</a:t>
            </a:r>
            <a:r>
              <a:rPr lang="hu-HU" dirty="0"/>
              <a:t> változások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Emberi erőforrás </a:t>
            </a:r>
            <a:r>
              <a:rPr lang="hu-HU" dirty="0" err="1"/>
              <a:t>átértékelődik</a:t>
            </a:r>
            <a:r>
              <a:rPr lang="hu-HU" dirty="0"/>
              <a:t> – a globalizáció miatt</a:t>
            </a:r>
          </a:p>
          <a:p>
            <a:r>
              <a:rPr lang="hu-HU" dirty="0"/>
              <a:t>A napi munkagyakorlatban: eltérő hagyományok és munkakultúra</a:t>
            </a:r>
          </a:p>
          <a:p>
            <a:r>
              <a:rPr lang="hu-HU" dirty="0"/>
              <a:t>A technológiai orientáció már nem elég a versenyelőny megszerzéséhez és </a:t>
            </a:r>
            <a:r>
              <a:rPr lang="hu-HU" dirty="0" smtClean="0"/>
              <a:t>megtartásához </a:t>
            </a:r>
            <a:r>
              <a:rPr lang="hu-HU" dirty="0"/>
              <a:t>– az előny a dolgozók menedzselésében van</a:t>
            </a:r>
          </a:p>
          <a:p>
            <a:r>
              <a:rPr lang="hu-HU" dirty="0"/>
              <a:t>Az eltérő kulturális háttér sok konfliktust szül</a:t>
            </a:r>
          </a:p>
          <a:p>
            <a:r>
              <a:rPr lang="hu-HU" dirty="0"/>
              <a:t>Nyugati országokban szabad vélemény nyilvánítás, önálló munkavégzés</a:t>
            </a:r>
          </a:p>
          <a:p>
            <a:r>
              <a:rPr lang="hu-HU" dirty="0" err="1"/>
              <a:t>Asszertivitás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61D9F0-FD8A-7A43-800C-261239AD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47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„Ahány ház, annyi szokás” </a:t>
            </a:r>
            <a:br>
              <a:rPr lang="hu-HU" dirty="0"/>
            </a:br>
            <a:r>
              <a:rPr lang="hu-HU" dirty="0"/>
              <a:t> Francia szokások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Franciáknál franciául</a:t>
            </a:r>
          </a:p>
          <a:p>
            <a:r>
              <a:rPr lang="hu-HU" dirty="0"/>
              <a:t>Nem fogsz leülni a tömegközlekedési</a:t>
            </a:r>
            <a:br>
              <a:rPr lang="hu-HU" dirty="0"/>
            </a:br>
            <a:r>
              <a:rPr lang="hu-HU" dirty="0"/>
              <a:t>eszközökön</a:t>
            </a:r>
          </a:p>
          <a:p>
            <a:r>
              <a:rPr lang="hu-HU" dirty="0"/>
              <a:t>Ne légy műveletlen:</a:t>
            </a:r>
            <a:br>
              <a:rPr lang="hu-HU" dirty="0"/>
            </a:br>
            <a:r>
              <a:rPr lang="hu-HU" dirty="0"/>
              <a:t>ne felejts el köszönni</a:t>
            </a:r>
          </a:p>
          <a:p>
            <a:r>
              <a:rPr lang="hu-HU" dirty="0"/>
              <a:t>Udvariasság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09" y="0"/>
            <a:ext cx="5089191" cy="6866313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F520A2-4A54-DA4A-9977-FBE64DB7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75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4" y="0"/>
            <a:ext cx="2960296" cy="218563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Névjegykártya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francia etiketten alapul – szabályait az egész világon elfogadták</a:t>
            </a:r>
          </a:p>
          <a:p>
            <a:r>
              <a:rPr lang="hu-HU" dirty="0"/>
              <a:t>Téglalap alapú 9x5 cm-es kartonlap</a:t>
            </a:r>
          </a:p>
          <a:p>
            <a:r>
              <a:rPr lang="hu-HU" dirty="0"/>
              <a:t>Érdekesség: már a kínaiak is használtak </a:t>
            </a:r>
            <a:br>
              <a:rPr lang="hu-HU" dirty="0"/>
            </a:br>
            <a:r>
              <a:rPr lang="hu-HU" dirty="0"/>
              <a:t>hasonlókat néhány évezreddel ezelőtt</a:t>
            </a:r>
          </a:p>
          <a:p>
            <a:r>
              <a:rPr lang="hu-HU" dirty="0"/>
              <a:t>Rendeltetése, hogy megmutassa </a:t>
            </a:r>
            <a:br>
              <a:rPr lang="hu-HU" dirty="0"/>
            </a:br>
            <a:r>
              <a:rPr lang="hu-HU" dirty="0"/>
              <a:t>tulajdonosa nevét, címét , beosztását</a:t>
            </a:r>
          </a:p>
          <a:p>
            <a:r>
              <a:rPr lang="hu-HU" dirty="0"/>
              <a:t>Mérete tükrözte a tulajdonos</a:t>
            </a:r>
            <a:br>
              <a:rPr lang="hu-HU" dirty="0"/>
            </a:br>
            <a:r>
              <a:rPr lang="hu-HU" dirty="0"/>
              <a:t>hatalmasságát, gazdagságát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61" y="2606785"/>
            <a:ext cx="3191613" cy="3893768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D6037A-3F4C-2440-89C5-9E20693C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51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Üzleti tárgyalás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legalkalmasabb délelőtt 9-től 12-ig és délután 3-tól</a:t>
            </a:r>
          </a:p>
          <a:p>
            <a:r>
              <a:rPr lang="hu-HU" dirty="0"/>
              <a:t>Fontos a felkészültség – mondanivaló logikus érvekkel ellátott alátámasztását</a:t>
            </a:r>
          </a:p>
          <a:p>
            <a:r>
              <a:rPr lang="hu-HU" dirty="0"/>
              <a:t>A franciák élénk vitapartnerek és </a:t>
            </a:r>
            <a:r>
              <a:rPr lang="hu-HU" dirty="0" err="1"/>
              <a:t>céltudatosak</a:t>
            </a:r>
            <a:r>
              <a:rPr lang="hu-HU" dirty="0"/>
              <a:t>, minden részletet alaposan átbeszélnek</a:t>
            </a:r>
          </a:p>
          <a:p>
            <a:r>
              <a:rPr lang="hu-HU" dirty="0"/>
              <a:t>Hosszú tárgyalások</a:t>
            </a:r>
          </a:p>
          <a:p>
            <a:r>
              <a:rPr lang="hu-HU" dirty="0"/>
              <a:t>Nehezen hoznak döntést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51" y="0"/>
            <a:ext cx="3179618" cy="178853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79" y="5278582"/>
            <a:ext cx="1607560" cy="146390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060" y="4279900"/>
            <a:ext cx="2209800" cy="207645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2FCB655-3C58-DC40-98AB-8164BB93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6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Étteremben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hivatalos megbeszélések ebéd vagy vacsora közben zajlanak</a:t>
            </a:r>
            <a:br>
              <a:rPr lang="hu-HU" dirty="0"/>
            </a:br>
            <a:r>
              <a:rPr lang="hu-HU" dirty="0"/>
              <a:t>(de az üzletről a </a:t>
            </a:r>
            <a:r>
              <a:rPr lang="hu-HU" dirty="0" err="1"/>
              <a:t>főétel</a:t>
            </a:r>
            <a:r>
              <a:rPr lang="hu-HU" dirty="0"/>
              <a:t> előtt nem beszélnek)</a:t>
            </a:r>
          </a:p>
          <a:p>
            <a:r>
              <a:rPr lang="hu-HU" dirty="0"/>
              <a:t>Étkezés előtt nem szokás „aperitif” ital fogyasztása és az étkezések közötti dohányzás</a:t>
            </a:r>
          </a:p>
          <a:p>
            <a:r>
              <a:rPr lang="hu-HU" dirty="0"/>
              <a:t>Az étkezéshez bort kínálnak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80" y="3259852"/>
            <a:ext cx="5019908" cy="3350129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1A8F8A-B153-A341-9645-B0D4E260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809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Világhírű francia konyha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Magyar konyhától eltérően kerülik az erős ízeket</a:t>
            </a:r>
          </a:p>
          <a:p>
            <a:r>
              <a:rPr lang="hu-HU" dirty="0"/>
              <a:t>Rajonganak a harmonikus ízekért</a:t>
            </a:r>
          </a:p>
          <a:p>
            <a:r>
              <a:rPr lang="hu-HU" dirty="0"/>
              <a:t>Nem esznek sokat, inkább sokfélét</a:t>
            </a:r>
          </a:p>
          <a:p>
            <a:r>
              <a:rPr lang="hu-HU" dirty="0"/>
              <a:t>Főzéshez vaj, vagy olaj a zsír helyett</a:t>
            </a:r>
          </a:p>
          <a:p>
            <a:r>
              <a:rPr lang="hu-HU" dirty="0"/>
              <a:t>Esti főétkezés</a:t>
            </a:r>
          </a:p>
          <a:p>
            <a:r>
              <a:rPr lang="hu-HU" dirty="0"/>
              <a:t>Változatos ételek – halak, rákok, zöldségek</a:t>
            </a:r>
          </a:p>
          <a:p>
            <a:r>
              <a:rPr lang="hu-HU" dirty="0"/>
              <a:t>Saláta a fő étkezés után, de hozzá se illetlenség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99" y="0"/>
            <a:ext cx="3571702" cy="200350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00" y="2003502"/>
            <a:ext cx="3571702" cy="237680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99" y="4298287"/>
            <a:ext cx="3571702" cy="2552007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0CA37D9-EA6B-874F-8DA5-9B9A99D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Világhírű francia konyha </a:t>
            </a:r>
            <a:br>
              <a:rPr lang="hu-HU" dirty="0"/>
            </a:br>
            <a:r>
              <a:rPr lang="hu-HU" dirty="0"/>
              <a:t> - Húsok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Sültjeiket 3 féle módon készítik</a:t>
            </a:r>
            <a:br>
              <a:rPr lang="hu-HU" dirty="0"/>
            </a:br>
            <a:r>
              <a:rPr lang="hu-HU" dirty="0"/>
              <a:t> - ahogy a vendég kéri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„Au </a:t>
            </a:r>
            <a:r>
              <a:rPr lang="hu-HU" dirty="0" err="1"/>
              <a:t>bleu</a:t>
            </a:r>
            <a:r>
              <a:rPr lang="hu-HU" dirty="0"/>
              <a:t>” – kéken</a:t>
            </a:r>
            <a:br>
              <a:rPr lang="hu-HU" dirty="0"/>
            </a:br>
            <a:r>
              <a:rPr lang="hu-HU" dirty="0"/>
              <a:t> Csak egy pár pillanatra forró</a:t>
            </a:r>
            <a:br>
              <a:rPr lang="hu-HU" dirty="0"/>
            </a:br>
            <a:r>
              <a:rPr lang="hu-HU" dirty="0"/>
              <a:t> rostra teszik az ételt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„</a:t>
            </a:r>
            <a:r>
              <a:rPr lang="hu-HU" dirty="0" err="1"/>
              <a:t>saignant</a:t>
            </a:r>
            <a:r>
              <a:rPr lang="hu-HU" dirty="0"/>
              <a:t>”</a:t>
            </a:r>
            <a:br>
              <a:rPr lang="hu-HU" dirty="0"/>
            </a:br>
            <a:r>
              <a:rPr lang="hu-HU" dirty="0"/>
              <a:t> A húsnak 2-3 mm-es kérget</a:t>
            </a:r>
            <a:br>
              <a:rPr lang="hu-HU" dirty="0"/>
            </a:br>
            <a:r>
              <a:rPr lang="hu-HU" dirty="0"/>
              <a:t> sütnek, a belseje nyers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„</a:t>
            </a:r>
            <a:r>
              <a:rPr lang="hu-HU" dirty="0" err="1"/>
              <a:t>bien-quit</a:t>
            </a:r>
            <a:r>
              <a:rPr lang="hu-HU" dirty="0"/>
              <a:t>” – jól átsütve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27" y="0"/>
            <a:ext cx="5608773" cy="685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DA83107-C666-2641-8A85-1EBEA0D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70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31" y="4305953"/>
            <a:ext cx="3244474" cy="237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Világhírű francia konyha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 együnk gyorsan – A franciák az étkezés minden percét kiélvezik</a:t>
            </a:r>
          </a:p>
          <a:p>
            <a:r>
              <a:rPr lang="hu-HU" dirty="0"/>
              <a:t>Desszert előtt kínálják a sajtokat</a:t>
            </a:r>
          </a:p>
          <a:p>
            <a:r>
              <a:rPr lang="hu-HU" dirty="0"/>
              <a:t>Desszertek: felfújtak, parfék, különböző krémek</a:t>
            </a:r>
          </a:p>
          <a:p>
            <a:r>
              <a:rPr lang="hu-HU" dirty="0"/>
              <a:t>Francia pezsgők, konyak, de az étkezés fő itala a bor</a:t>
            </a:r>
          </a:p>
          <a:p>
            <a:r>
              <a:rPr lang="hu-HU" dirty="0"/>
              <a:t>Ételsorhoz illő borok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25" y="4022880"/>
            <a:ext cx="2698595" cy="269859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81" y="4572000"/>
            <a:ext cx="3171833" cy="2113234"/>
          </a:xfrm>
          <a:prstGeom prst="rect">
            <a:avLst/>
          </a:prstGeom>
        </p:spPr>
      </p:pic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D1B6E1-C05A-364F-903C-EF1340B3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415-FB82-497D-813C-08EF58559067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4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434</Words>
  <Application>Microsoft Office PowerPoint</Application>
  <PresentationFormat>Szélesvásznú</PresentationFormat>
  <Paragraphs>86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Office-téma</vt:lpstr>
      <vt:lpstr>Francia kultúra</vt:lpstr>
      <vt:lpstr>Kultúrális változások</vt:lpstr>
      <vt:lpstr>„Ahány ház, annyi szokás”   Francia szokások</vt:lpstr>
      <vt:lpstr>Névjegykártya</vt:lpstr>
      <vt:lpstr>Üzleti tárgyalás</vt:lpstr>
      <vt:lpstr>Étteremben</vt:lpstr>
      <vt:lpstr>Világhírű francia konyha</vt:lpstr>
      <vt:lpstr>Világhírű francia konyha   - Húsok</vt:lpstr>
      <vt:lpstr>Világhírű francia konyha</vt:lpstr>
      <vt:lpstr>Öltözködés</vt:lpstr>
      <vt:lpstr>Ajándék</vt:lpstr>
      <vt:lpstr>Érdekességek</vt:lpstr>
      <vt:lpstr>Érdekességek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Francia Kultúra</dc:title>
  <dc:creator>Nezlok</dc:creator>
  <cp:lastModifiedBy>Nezlok</cp:lastModifiedBy>
  <cp:revision>26</cp:revision>
  <dcterms:created xsi:type="dcterms:W3CDTF">2019-10-21T08:08:33Z</dcterms:created>
  <dcterms:modified xsi:type="dcterms:W3CDTF">2019-10-30T18:57:31Z</dcterms:modified>
</cp:coreProperties>
</file>