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1B24C6-473E-4C52-A2A0-9BB8571067F3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08249C-7D57-465A-9828-B680D96182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320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24C6-473E-4C52-A2A0-9BB8571067F3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249C-7D57-465A-9828-B680D96182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600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1B24C6-473E-4C52-A2A0-9BB8571067F3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08249C-7D57-465A-9828-B680D96182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176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24C6-473E-4C52-A2A0-9BB8571067F3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D08249C-7D57-465A-9828-B680D96182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12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1B24C6-473E-4C52-A2A0-9BB8571067F3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08249C-7D57-465A-9828-B680D96182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65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24C6-473E-4C52-A2A0-9BB8571067F3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249C-7D57-465A-9828-B680D96182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05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24C6-473E-4C52-A2A0-9BB8571067F3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249C-7D57-465A-9828-B680D96182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7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24C6-473E-4C52-A2A0-9BB8571067F3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249C-7D57-465A-9828-B680D96182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10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24C6-473E-4C52-A2A0-9BB8571067F3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249C-7D57-465A-9828-B680D96182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982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1B24C6-473E-4C52-A2A0-9BB8571067F3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08249C-7D57-465A-9828-B680D96182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53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24C6-473E-4C52-A2A0-9BB8571067F3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249C-7D57-465A-9828-B680D96182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89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1B24C6-473E-4C52-A2A0-9BB8571067F3}" type="datetimeFigureOut">
              <a:rPr lang="hu-HU" smtClean="0"/>
              <a:t>2019. 02. 25.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D08249C-7D57-465A-9828-B680D96182B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78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b="1" u="sng" dirty="0" smtClean="0"/>
              <a:t>A konfliktus</a:t>
            </a:r>
            <a:endParaRPr lang="hu-HU" sz="7200" b="1" u="sng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Barabás A. </a:t>
            </a:r>
            <a:r>
              <a:rPr lang="hu-HU" dirty="0" err="1" smtClean="0"/>
              <a:t>Nadin</a:t>
            </a:r>
            <a:r>
              <a:rPr lang="hu-HU" dirty="0" smtClean="0"/>
              <a:t>, Spohn Babett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381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Tartalom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sz="2400" dirty="0" smtClean="0"/>
              <a:t>Fogalma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sz="2400" dirty="0"/>
              <a:t>Konfliktusok </a:t>
            </a:r>
            <a:r>
              <a:rPr lang="hu-HU" sz="2400" dirty="0" smtClean="0"/>
              <a:t>forrása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sz="2400" dirty="0"/>
              <a:t>Konfliktusok </a:t>
            </a:r>
            <a:r>
              <a:rPr lang="hu-HU" sz="2400" dirty="0" smtClean="0"/>
              <a:t>fajtái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sz="2400" dirty="0" smtClean="0"/>
              <a:t>Konfliktuskezelési stratégiák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sz="2400" dirty="0" smtClean="0"/>
              <a:t>A konfliktus kifejeződése szerint…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sz="2400" dirty="0" smtClean="0"/>
              <a:t>A konfliktus hatása szerint…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51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 konfliktus, mint fogalom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Aft>
                <a:spcPts val="4200"/>
              </a:spcAft>
              <a:buNone/>
            </a:pPr>
            <a:endParaRPr lang="hu-HU" dirty="0" smtClean="0"/>
          </a:p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hu-HU" sz="2800" dirty="0" smtClean="0"/>
              <a:t>A konfliktus egyének vagy társadalmi csoportok közötti olyan ütközés, amely mögött igények, szándékok, vágyak, törekvések, érdekek, szükségletek, nézetek, vélemények, értékek szembenállása húzódik meg.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30177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Konfliktusok forrása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3000"/>
              </a:spcAft>
            </a:pPr>
            <a:r>
              <a:rPr lang="hu-HU" sz="3200" dirty="0" smtClean="0">
                <a:effectLst/>
              </a:rPr>
              <a:t>I</a:t>
            </a:r>
            <a:r>
              <a:rPr lang="hu-HU" sz="3200" dirty="0"/>
              <a:t>nformáció hiányából eredő </a:t>
            </a:r>
            <a:r>
              <a:rPr lang="hu-HU" sz="3200" dirty="0" smtClean="0"/>
              <a:t>konfliktusok</a:t>
            </a:r>
          </a:p>
          <a:p>
            <a:pPr>
              <a:spcAft>
                <a:spcPts val="3000"/>
              </a:spcAft>
            </a:pPr>
            <a:r>
              <a:rPr lang="hu-HU" sz="3200" dirty="0"/>
              <a:t>A viszonyrendszer </a:t>
            </a:r>
            <a:r>
              <a:rPr lang="hu-HU" sz="3200" dirty="0" smtClean="0"/>
              <a:t>konfliktusai</a:t>
            </a:r>
          </a:p>
          <a:p>
            <a:pPr>
              <a:spcAft>
                <a:spcPts val="3000"/>
              </a:spcAft>
            </a:pPr>
            <a:r>
              <a:rPr lang="hu-HU" sz="3200" dirty="0"/>
              <a:t>Strukturális </a:t>
            </a:r>
            <a:r>
              <a:rPr lang="hu-HU" sz="3200" dirty="0" smtClean="0"/>
              <a:t>konfliktusok</a:t>
            </a:r>
          </a:p>
          <a:p>
            <a:pPr>
              <a:spcAft>
                <a:spcPts val="3000"/>
              </a:spcAft>
            </a:pPr>
            <a:r>
              <a:rPr lang="hu-HU" sz="3200" dirty="0" smtClean="0"/>
              <a:t>Értékkonfliktusok</a:t>
            </a:r>
          </a:p>
          <a:p>
            <a:pPr>
              <a:spcAft>
                <a:spcPts val="3000"/>
              </a:spcAft>
            </a:pPr>
            <a:r>
              <a:rPr lang="hu-HU" sz="3200" dirty="0"/>
              <a:t>Érdekkonfliktusok (zérus összegű játék)</a:t>
            </a:r>
            <a:endParaRPr lang="hu-HU" sz="32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653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Konfliktusok fajtái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hu-HU" sz="2000" dirty="0"/>
              <a:t>Személyen belüli (</a:t>
            </a:r>
            <a:r>
              <a:rPr lang="hu-HU" sz="2000" dirty="0" err="1"/>
              <a:t>intraperszonális</a:t>
            </a:r>
            <a:r>
              <a:rPr lang="hu-HU" sz="2000" dirty="0" smtClean="0"/>
              <a:t>)</a:t>
            </a:r>
          </a:p>
          <a:p>
            <a:pPr>
              <a:spcAft>
                <a:spcPts val="3000"/>
              </a:spcAft>
            </a:pPr>
            <a:r>
              <a:rPr lang="hu-HU" sz="2000" dirty="0"/>
              <a:t>Személyek közötti (interperszonális</a:t>
            </a:r>
            <a:r>
              <a:rPr lang="hu-HU" sz="2000" dirty="0" smtClean="0"/>
              <a:t>)</a:t>
            </a:r>
          </a:p>
          <a:p>
            <a:pPr>
              <a:spcAft>
                <a:spcPts val="3000"/>
              </a:spcAft>
            </a:pPr>
            <a:r>
              <a:rPr lang="hu-HU" sz="2000" dirty="0"/>
              <a:t>Csoportközi </a:t>
            </a:r>
            <a:r>
              <a:rPr lang="hu-HU" sz="2000" dirty="0" smtClean="0"/>
              <a:t>konfliktusok</a:t>
            </a:r>
          </a:p>
          <a:p>
            <a:pPr>
              <a:spcAft>
                <a:spcPts val="3000"/>
              </a:spcAft>
            </a:pPr>
            <a:r>
              <a:rPr lang="hu-HU" sz="2000" dirty="0" smtClean="0"/>
              <a:t>Strukturális konfliktusok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605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Konfliktuskezelési stratégiák</a:t>
            </a:r>
            <a:br>
              <a:rPr lang="hu-HU" b="1" u="sng" dirty="0" smtClean="0"/>
            </a:b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 smtClean="0"/>
              <a:t>Győztes/vesztes stratégia</a:t>
            </a:r>
            <a:r>
              <a:rPr lang="hu-HU" dirty="0" smtClean="0"/>
              <a:t>: A felek a konfliktust harcként értelmezik, győzelemre, a másik legyőzésére törekednek, megegyezés nincs. Gyors cselekvést igénylő helyzetekben gyakran szükségszerű alkalmazni.</a:t>
            </a:r>
          </a:p>
          <a:p>
            <a:r>
              <a:rPr lang="hu-HU" b="1" dirty="0" smtClean="0"/>
              <a:t>Alkalmazkodó stratégia</a:t>
            </a:r>
            <a:r>
              <a:rPr lang="hu-HU" dirty="0" smtClean="0"/>
              <a:t>: Lemondás az érdekek, vágyak érvényesítéséről: félelemből, kényszerből avagy hosszabb távú érdekek miatt, megfontolt döntés alapján a konfliktus első jeleit észlelve.</a:t>
            </a:r>
          </a:p>
          <a:p>
            <a:r>
              <a:rPr lang="hu-HU" b="1" dirty="0" smtClean="0"/>
              <a:t>Elkerülő stratégia</a:t>
            </a:r>
            <a:r>
              <a:rPr lang="hu-HU" dirty="0" smtClean="0"/>
              <a:t>: Az egyén nem mond le a fentiekről, hanem magát a konfliktushelyzetet igyekszik kikerülni</a:t>
            </a:r>
          </a:p>
          <a:p>
            <a:r>
              <a:rPr lang="hu-HU" b="1" dirty="0" smtClean="0"/>
              <a:t>Kompromisszumkereső stratégia</a:t>
            </a:r>
            <a:r>
              <a:rPr lang="hu-HU" dirty="0" smtClean="0"/>
              <a:t>: Közösen elfogadható megoldás keresése a cél, amely mindkét fél számára kielégítő (noha gyakran mindkettejük számára rosszabb, mint amit eredetileg szerettek volna). Egyenrangú felek között gyakori; az erőviszonyok változásával az erősebb fél a másik legyőzésére törekszik.</a:t>
            </a:r>
          </a:p>
          <a:p>
            <a:r>
              <a:rPr lang="hu-HU" b="1" dirty="0" smtClean="0"/>
              <a:t>Problémamegoldó (győztes/győztes) – stratégia</a:t>
            </a:r>
            <a:r>
              <a:rPr lang="hu-HU" dirty="0" smtClean="0"/>
              <a:t>: A résztvevők a probléma olyan megoldására törekednek, amelyben mindkét fél érdekei, szükségletei, meggyőződései érvényesülnek. Kölcsönösen elfogadják a másik fél önérvényesítését, vállalják az önalávetést, készek együttműködni, empatikusan viselkedni a legjobb megoldási alternatívák megtalálása érdekében. A közösen elfogadott megoldás mellett mindkét fél elkötelezett.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579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 konfliktus kifejeződése szerint…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endParaRPr lang="hu-HU" b="1" dirty="0" smtClean="0"/>
          </a:p>
          <a:p>
            <a:pPr>
              <a:spcBef>
                <a:spcPts val="6000"/>
              </a:spcBef>
            </a:pPr>
            <a:r>
              <a:rPr lang="hu-HU" sz="2400" b="1" dirty="0" err="1" smtClean="0"/>
              <a:t>Intrapszichikus</a:t>
            </a:r>
            <a:r>
              <a:rPr lang="hu-HU" sz="2400" dirty="0" smtClean="0"/>
              <a:t>: a konfliktus csak az egyén belső világában játszódik le, nincs külső megnyilvánulása;</a:t>
            </a:r>
          </a:p>
          <a:p>
            <a:pPr>
              <a:spcBef>
                <a:spcPts val="6000"/>
              </a:spcBef>
            </a:pPr>
            <a:r>
              <a:rPr lang="hu-HU" sz="2400" b="1" dirty="0" smtClean="0"/>
              <a:t>Interperszonális</a:t>
            </a:r>
            <a:r>
              <a:rPr lang="hu-HU" sz="2400" dirty="0" smtClean="0"/>
              <a:t>: az egyén viselkedésében, tetteiben is megnyilvánul</a:t>
            </a:r>
            <a:r>
              <a:rPr lang="hu-HU" sz="2000" dirty="0" smtClean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68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 konfliktus hatása szerint…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dirty="0" smtClean="0"/>
              <a:t>konstruktív konfliktus</a:t>
            </a:r>
            <a:r>
              <a:rPr lang="hu-HU" sz="2000" dirty="0" smtClean="0"/>
              <a:t> (tisztességes verseny): lehetetlenné teszi a szociális rendszer stagnálását, a változást segíti elő, energiákat szabadít fel, és serkenti a kísérletezést, a cselekvési alternatívák jobb kiválasztását.</a:t>
            </a:r>
          </a:p>
          <a:p>
            <a:pPr>
              <a:spcBef>
                <a:spcPts val="2500"/>
              </a:spcBef>
            </a:pPr>
            <a:r>
              <a:rPr lang="hu-HU" sz="2000" b="1" dirty="0" smtClean="0"/>
              <a:t>destruktív konfliktus</a:t>
            </a:r>
            <a:r>
              <a:rPr lang="hu-HU" sz="2000" dirty="0" smtClean="0"/>
              <a:t> (tisztességtelen versenyhelyzet): a verseny egyenlőtlen felek között zajlik (strukturális szempontból egyik fél esélytelen a másikkal szemben), amikor alacsony az egyetértés a követendő szabályokat illetően, és a felek kevésbé bíznak abban, hogy kölcsönösen betartják a szabályokat.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121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6000" dirty="0" smtClean="0"/>
              <a:t>Köszönjük a figyelmet!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425319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23</TotalTime>
  <Words>392</Words>
  <Application>Microsoft Office PowerPoint</Application>
  <PresentationFormat>Szélesvásznú</PresentationFormat>
  <Paragraphs>37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Osztalék</vt:lpstr>
      <vt:lpstr>A konfliktus</vt:lpstr>
      <vt:lpstr>Tartalom</vt:lpstr>
      <vt:lpstr>A konfliktus, mint fogalom</vt:lpstr>
      <vt:lpstr>Konfliktusok forrása</vt:lpstr>
      <vt:lpstr>Konfliktusok fajtái</vt:lpstr>
      <vt:lpstr>Konfliktuskezelési stratégiák </vt:lpstr>
      <vt:lpstr>A konfliktus kifejeződése szerint…</vt:lpstr>
      <vt:lpstr>A konfliktus hatása szerint…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konfliktus</dc:title>
  <dc:creator>Babett Spohn</dc:creator>
  <cp:lastModifiedBy>Babett Spohn</cp:lastModifiedBy>
  <cp:revision>3</cp:revision>
  <dcterms:created xsi:type="dcterms:W3CDTF">2019-02-25T13:25:38Z</dcterms:created>
  <dcterms:modified xsi:type="dcterms:W3CDTF">2019-02-25T13:49:14Z</dcterms:modified>
</cp:coreProperties>
</file>