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9CB3-156D-47C0-B99E-F351F064B526}" type="datetimeFigureOut">
              <a:rPr lang="hu-HU" smtClean="0"/>
              <a:t>2019. 02. 27.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C3F-13CF-4FD4-A274-163B3721C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566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9CB3-156D-47C0-B99E-F351F064B526}" type="datetimeFigureOut">
              <a:rPr lang="hu-HU" smtClean="0"/>
              <a:t>2019. 02. 27.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C3F-13CF-4FD4-A274-163B3721C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375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9CB3-156D-47C0-B99E-F351F064B526}" type="datetimeFigureOut">
              <a:rPr lang="hu-HU" smtClean="0"/>
              <a:t>2019. 02. 27.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C3F-13CF-4FD4-A274-163B3721C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7165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9CB3-156D-47C0-B99E-F351F064B526}" type="datetimeFigureOut">
              <a:rPr lang="hu-HU" smtClean="0"/>
              <a:t>2019. 02. 27.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C3F-13CF-4FD4-A274-163B3721C049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2381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9CB3-156D-47C0-B99E-F351F064B526}" type="datetimeFigureOut">
              <a:rPr lang="hu-HU" smtClean="0"/>
              <a:t>2019. 02. 27.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C3F-13CF-4FD4-A274-163B3721C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9725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9CB3-156D-47C0-B99E-F351F064B526}" type="datetimeFigureOut">
              <a:rPr lang="hu-HU" smtClean="0"/>
              <a:t>2019. 02. 27.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C3F-13CF-4FD4-A274-163B3721C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5805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9CB3-156D-47C0-B99E-F351F064B526}" type="datetimeFigureOut">
              <a:rPr lang="hu-HU" smtClean="0"/>
              <a:t>2019. 02. 27.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C3F-13CF-4FD4-A274-163B3721C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9059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9CB3-156D-47C0-B99E-F351F064B526}" type="datetimeFigureOut">
              <a:rPr lang="hu-HU" smtClean="0"/>
              <a:t>2019. 02. 27.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C3F-13CF-4FD4-A274-163B3721C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084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9CB3-156D-47C0-B99E-F351F064B526}" type="datetimeFigureOut">
              <a:rPr lang="hu-HU" smtClean="0"/>
              <a:t>2019. 02. 27.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C3F-13CF-4FD4-A274-163B3721C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595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9CB3-156D-47C0-B99E-F351F064B526}" type="datetimeFigureOut">
              <a:rPr lang="hu-HU" smtClean="0"/>
              <a:t>2019. 02. 27.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C3F-13CF-4FD4-A274-163B3721C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723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9CB3-156D-47C0-B99E-F351F064B526}" type="datetimeFigureOut">
              <a:rPr lang="hu-HU" smtClean="0"/>
              <a:t>2019. 02. 27.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C3F-13CF-4FD4-A274-163B3721C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429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9CB3-156D-47C0-B99E-F351F064B526}" type="datetimeFigureOut">
              <a:rPr lang="hu-HU" smtClean="0"/>
              <a:t>2019. 02. 27.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C3F-13CF-4FD4-A274-163B3721C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503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9CB3-156D-47C0-B99E-F351F064B526}" type="datetimeFigureOut">
              <a:rPr lang="hu-HU" smtClean="0"/>
              <a:t>2019. 02. 27.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C3F-13CF-4FD4-A274-163B3721C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128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9CB3-156D-47C0-B99E-F351F064B526}" type="datetimeFigureOut">
              <a:rPr lang="hu-HU" smtClean="0"/>
              <a:t>2019. 02. 27.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C3F-13CF-4FD4-A274-163B3721C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517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9CB3-156D-47C0-B99E-F351F064B526}" type="datetimeFigureOut">
              <a:rPr lang="hu-HU" smtClean="0"/>
              <a:t>2019. 02. 27.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C3F-13CF-4FD4-A274-163B3721C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525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9CB3-156D-47C0-B99E-F351F064B526}" type="datetimeFigureOut">
              <a:rPr lang="hu-HU" smtClean="0"/>
              <a:t>2019. 02. 27.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C3F-13CF-4FD4-A274-163B3721C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824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9CB3-156D-47C0-B99E-F351F064B526}" type="datetimeFigureOut">
              <a:rPr lang="hu-HU" smtClean="0"/>
              <a:t>2019. 02. 27.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5C3F-13CF-4FD4-A274-163B3721C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129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99CB3-156D-47C0-B99E-F351F064B526}" type="datetimeFigureOut">
              <a:rPr lang="hu-HU" smtClean="0"/>
              <a:t>2019. 02. 27.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75C3F-13CF-4FD4-A274-163B3721C04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4007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2D4DEA-F028-42C0-AAA7-C98F33BB5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744" y="873029"/>
            <a:ext cx="7766936" cy="1646302"/>
          </a:xfrm>
        </p:spPr>
        <p:txBody>
          <a:bodyPr>
            <a:normAutofit/>
          </a:bodyPr>
          <a:lstStyle/>
          <a:p>
            <a:pPr algn="ctr"/>
            <a:r>
              <a:rPr lang="hu-H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sikeres tárgyalás alapjai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5F8B5C0-57AC-41EC-A141-68697AEAE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4713" y="4005190"/>
            <a:ext cx="9001462" cy="1655762"/>
          </a:xfrm>
        </p:spPr>
        <p:txBody>
          <a:bodyPr/>
          <a:lstStyle/>
          <a:p>
            <a:pPr algn="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Készítette: </a:t>
            </a:r>
            <a:r>
              <a:rPr lang="hu-H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Endrédi Zoltán</a:t>
            </a:r>
          </a:p>
          <a:p>
            <a:pPr algn="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Gazdálkodási-Menedzsment</a:t>
            </a:r>
          </a:p>
        </p:txBody>
      </p:sp>
      <p:pic>
        <p:nvPicPr>
          <p:cNvPr id="1028" name="Picture 4" descr="KÃ©ptalÃ¡lat a kÃ¶vetkezÅre: âpte cimerâ">
            <a:extLst>
              <a:ext uri="{FF2B5EF4-FFF2-40B4-BE49-F238E27FC236}">
                <a16:creationId xmlns:a16="http://schemas.microsoft.com/office/drawing/2014/main" id="{FBD21C3A-6842-4819-AB55-57093D30E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763" y="1050327"/>
            <a:ext cx="1607550" cy="160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Ã©ptalÃ¡lat a kÃ¶vetkezÅre: âtÃ¡rgyalÃ¡sâ">
            <a:extLst>
              <a:ext uri="{FF2B5EF4-FFF2-40B4-BE49-F238E27FC236}">
                <a16:creationId xmlns:a16="http://schemas.microsoft.com/office/drawing/2014/main" id="{05836285-6A06-4B8B-BB87-0090D04E3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382" y="3429000"/>
            <a:ext cx="6071661" cy="280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477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9ABCACDD-05EB-4B32-853B-1C6F2829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D7FC7B6-5B5A-4415-87DB-723E6A585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991991"/>
            <a:ext cx="10353762" cy="3695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megtisztelő figyelmet!</a:t>
            </a:r>
          </a:p>
        </p:txBody>
      </p:sp>
    </p:spTree>
    <p:extLst>
      <p:ext uri="{BB962C8B-B14F-4D97-AF65-F5344CB8AC3E}">
        <p14:creationId xmlns:p14="http://schemas.microsoft.com/office/powerpoint/2010/main" val="424373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F9982A-6C87-41E0-8ACB-CD1AA4CBE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14036"/>
            <a:ext cx="10353761" cy="1326321"/>
          </a:xfrm>
        </p:spPr>
        <p:txBody>
          <a:bodyPr/>
          <a:lstStyle/>
          <a:p>
            <a:r>
              <a:rPr lang="hu-H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 is az a Tárgyalás?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957D62-DDED-4A37-AAFC-BB5A680AA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91264"/>
            <a:ext cx="10353762" cy="3695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„A tárgyalás olyan folyamat, amelyben információt, időt és emberi energiát használunk fel annak érdekében, hogy másokkal együttműködve, </a:t>
            </a:r>
            <a:r>
              <a:rPr lang="hu-HU" sz="2400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érdekeket egyeztetve </a:t>
            </a:r>
            <a:r>
              <a:rPr lang="hu-H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(vagy másokat elnyomva, érdekeket egyoldalúan érvényesítve) elérjük előre definiált céljainkat.”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KÃ©ptalÃ¡lat a kÃ¶vetkezÅre: âtÃ¡rgyalÃ¡sâ">
            <a:extLst>
              <a:ext uri="{FF2B5EF4-FFF2-40B4-BE49-F238E27FC236}">
                <a16:creationId xmlns:a16="http://schemas.microsoft.com/office/drawing/2014/main" id="{F311865A-FD57-4B7D-9C9D-EE9B44AC7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849" y="4145107"/>
            <a:ext cx="3932301" cy="248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99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53B667-B31B-4740-88C7-3F6189C73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5178"/>
            <a:ext cx="10353761" cy="1326321"/>
          </a:xfrm>
        </p:spPr>
        <p:txBody>
          <a:bodyPr/>
          <a:lstStyle/>
          <a:p>
            <a:r>
              <a:rPr lang="hu-H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tárgyalás feltételei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73B949-FCE2-443A-B103-D08456A87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443" y="1681919"/>
            <a:ext cx="5106004" cy="37028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A tárgyalási helyzet feltételei:  </a:t>
            </a:r>
          </a:p>
          <a:p>
            <a:pPr algn="just"/>
            <a:r>
              <a:rPr lang="hu-H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kölcsönös függőség</a:t>
            </a:r>
          </a:p>
          <a:p>
            <a:pPr algn="just"/>
            <a:r>
              <a:rPr lang="hu-H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ütköző célok</a:t>
            </a:r>
          </a:p>
          <a:p>
            <a:pPr marL="0" indent="0">
              <a:buNone/>
            </a:pPr>
            <a:r>
              <a:rPr lang="hu-H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CFF1860-16B7-4F94-B802-728D03784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37743" y="1681919"/>
            <a:ext cx="5094154" cy="3702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A sikeres tárgyalást befolyásoló tényezők: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tudom mit akarok elérni és azt is hogyan 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 elég időm rá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nem akarom bármi áron elérni céljaim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KÃ©ptalÃ¡lat a kÃ¶vetkezÅre: âtÃ¡rgyalÃ¡sâ">
            <a:extLst>
              <a:ext uri="{FF2B5EF4-FFF2-40B4-BE49-F238E27FC236}">
                <a16:creationId xmlns:a16="http://schemas.microsoft.com/office/drawing/2014/main" id="{6D2724D6-A2EB-48D6-8B8C-735C9D393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57" y="3648363"/>
            <a:ext cx="4182187" cy="282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89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D6122C-E031-4F3C-B2AC-ADE2DE9B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tárgyalást befolyásoló tényezők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3EFC3388-B41D-4889-B803-104B2E9C7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Célok:</a:t>
            </a:r>
          </a:p>
          <a:p>
            <a:pPr algn="just"/>
            <a:r>
              <a:rPr lang="hu-H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tárgyalás célja</a:t>
            </a:r>
          </a:p>
          <a:p>
            <a:pPr algn="just"/>
            <a:r>
              <a:rPr lang="hu-H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az egyének céljai</a:t>
            </a:r>
          </a:p>
          <a:p>
            <a:pPr algn="just"/>
            <a:r>
              <a:rPr lang="hu-H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hosszú és rövidtávú célok</a:t>
            </a:r>
          </a:p>
          <a:p>
            <a:pPr algn="just"/>
            <a:r>
              <a:rPr lang="hu-HU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megegyezésre törekvés</a:t>
            </a:r>
            <a:r>
              <a:rPr lang="hu-H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beletörődés, rákényszerítés, vagy félrevezetéssel elért megállapodás = az ismert információk birtokában, annak alapján, közösen megfogalmazott álláspontok </a:t>
            </a:r>
            <a:r>
              <a:rPr lang="hu-HU" sz="24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kölcsönös elfogadása</a:t>
            </a:r>
            <a:endParaRPr lang="hu-HU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83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C2C97E-8B7A-43F8-A81D-283C0A14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23273"/>
            <a:ext cx="10353761" cy="1326321"/>
          </a:xfrm>
        </p:spPr>
        <p:txBody>
          <a:bodyPr/>
          <a:lstStyle/>
          <a:p>
            <a:r>
              <a:rPr lang="hu-H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tárgyalást befolyásoló tényezők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AD0E6A-A558-4825-B32D-8740B10C7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9119" y="1687440"/>
            <a:ext cx="5106004" cy="451568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hu-HU" sz="2600" b="1" dirty="0">
                <a:solidFill>
                  <a:srgbClr val="FF0000"/>
                </a:solidFill>
                <a:cs typeface="Times New Roman" panose="02020603050405020304" pitchFamily="18" charset="0"/>
              </a:rPr>
              <a:t>Környezeti hatások:</a:t>
            </a:r>
          </a:p>
          <a:p>
            <a:r>
              <a:rPr lang="hu-H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helyszín adottságai (</a:t>
            </a:r>
            <a:r>
              <a:rPr lang="hu-HU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kültér</a:t>
            </a:r>
            <a:r>
              <a:rPr lang="hu-H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hu-HU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beltér</a:t>
            </a:r>
            <a:r>
              <a:rPr lang="hu-H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saját vagy közösségi tér )</a:t>
            </a:r>
          </a:p>
          <a:p>
            <a:r>
              <a:rPr lang="hu-H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zaj, hőmérséklet, bútorok, berendezés, helyiség és adottságainak használata, színek,</a:t>
            </a:r>
          </a:p>
          <a:p>
            <a:pPr marL="0" indent="0">
              <a:buNone/>
            </a:pPr>
            <a:r>
              <a:rPr lang="hu-HU" sz="2800" b="1" dirty="0">
                <a:solidFill>
                  <a:srgbClr val="FF0000"/>
                </a:solidFill>
                <a:effectLst/>
              </a:rPr>
              <a:t>Tér:</a:t>
            </a:r>
          </a:p>
          <a:p>
            <a:r>
              <a:rPr lang="hu-H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helyszín megválasztása </a:t>
            </a:r>
          </a:p>
          <a:p>
            <a:r>
              <a:rPr lang="hu-H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berendezés, bútorzat</a:t>
            </a:r>
          </a:p>
          <a:p>
            <a:r>
              <a:rPr lang="hu-H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helyszín adottságainak kihasználása ( ki hova ül le az asztalnál </a:t>
            </a:r>
            <a:r>
              <a:rPr lang="hu-HU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stb</a:t>
            </a:r>
            <a:r>
              <a:rPr lang="hu-H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hu-HU" b="1" dirty="0"/>
          </a:p>
          <a:p>
            <a:endParaRPr lang="hu-HU" b="1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A1C07E2-95CB-4ED4-A9F0-B76859352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8726" y="1687440"/>
            <a:ext cx="5094154" cy="451568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hu-HU" sz="2800" b="1" dirty="0">
                <a:solidFill>
                  <a:srgbClr val="FF0000"/>
                </a:solidFill>
              </a:rPr>
              <a:t>Információ: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tárgyalás témájáról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partnerünk céljairól, helyzetéről, lehetőségeiről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tárgyalás körülményeiről</a:t>
            </a:r>
          </a:p>
          <a:p>
            <a:pPr marL="0" indent="0">
              <a:buNone/>
            </a:pP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b="1" dirty="0"/>
          </a:p>
        </p:txBody>
      </p:sp>
      <p:pic>
        <p:nvPicPr>
          <p:cNvPr id="4098" name="Picture 2" descr="KÃ©ptalÃ¡lat a kÃ¶vetkezÅre: âtÃ¡rgyalÃ¡sâ">
            <a:extLst>
              <a:ext uri="{FF2B5EF4-FFF2-40B4-BE49-F238E27FC236}">
                <a16:creationId xmlns:a16="http://schemas.microsoft.com/office/drawing/2014/main" id="{0EF6E3A3-2E16-43C3-AFF1-3B75AEE29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836" y="4172129"/>
            <a:ext cx="3542125" cy="236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018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45F31C-1C8A-489B-8BB6-8C537B78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tárgyalást befolyásoló tényezők</a:t>
            </a:r>
            <a:endParaRPr lang="hu-HU" dirty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4E06F39B-8532-4BC9-8E49-D455EC119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 Tárgyaló: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 a tárgyaló fél? ( neme, kora, pozíciója, nemzetisége) 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önismeret, készségek ( tudás, kellő felkészültség, szakértelem a témáról) 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egyedül vagy esetleg többen megyünk a tárgyalásra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megfelelő öltözék kiválasztása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verbális és non-verbális kommunikáció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2186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FC669A-B6D7-4B61-9D47-86DC2BFF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Tárgyalási módszerek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917105-43F9-46E6-8D89-DD7583E93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37862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u-HU" sz="2200" b="1" dirty="0">
                <a:solidFill>
                  <a:srgbClr val="FF0000"/>
                </a:solidFill>
              </a:rPr>
              <a:t>Szelíd tárgyalási módszer: </a:t>
            </a:r>
          </a:p>
          <a:p>
            <a:pPr>
              <a:lnSpc>
                <a:spcPct val="150000"/>
              </a:lnSpc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kapcsolatépítésre teszi a hangsúlyt, könnyen enged a pozíciójából*, egyoldalú veszteség is elfogadott, a cél a </a:t>
            </a:r>
            <a:r>
              <a:rPr lang="hu-H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megegyezésre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jutás</a:t>
            </a:r>
            <a:endParaRPr lang="hu-HU" dirty="0"/>
          </a:p>
          <a:p>
            <a:pPr marL="0" indent="0">
              <a:lnSpc>
                <a:spcPct val="150000"/>
              </a:lnSpc>
              <a:buNone/>
            </a:pPr>
            <a:r>
              <a:rPr lang="hu-HU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Kemény tárgyalási módszer:</a:t>
            </a:r>
            <a:r>
              <a:rPr lang="hu-HU" sz="2200" dirty="0">
                <a:effectLst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hu-H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cél a </a:t>
            </a:r>
            <a:r>
              <a:rPr lang="hu-HU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győzelem</a:t>
            </a:r>
            <a:r>
              <a:rPr lang="hu-H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 pozíció megtartása bármi áron, melynek eszköze lehet a fenyegetés, ellenségeskedés, nyomásgyakorlása</a:t>
            </a:r>
          </a:p>
          <a:p>
            <a:pPr marL="0" indent="0">
              <a:lnSpc>
                <a:spcPct val="150000"/>
              </a:lnSpc>
              <a:buNone/>
            </a:pPr>
            <a:endParaRPr lang="hu-HU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u-HU" sz="1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*Pozíció:</a:t>
            </a:r>
            <a:r>
              <a:rPr lang="hu-HU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amit a tárgyalási felek ajánlatként a másiknak elmondanak</a:t>
            </a:r>
          </a:p>
          <a:p>
            <a:pPr marL="0" indent="0">
              <a:lnSpc>
                <a:spcPct val="150000"/>
              </a:lnSpc>
              <a:buNone/>
            </a:pPr>
            <a:endParaRPr lang="hu-HU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hu-HU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3643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7A587F-6AA8-42B7-A679-4D4E2E78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50981"/>
            <a:ext cx="10353761" cy="1326321"/>
          </a:xfrm>
        </p:spPr>
        <p:txBody>
          <a:bodyPr/>
          <a:lstStyle/>
          <a:p>
            <a:r>
              <a:rPr lang="hu-H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Tárgyalási stratégiák</a:t>
            </a:r>
          </a:p>
        </p:txBody>
      </p:sp>
      <p:pic>
        <p:nvPicPr>
          <p:cNvPr id="5122" name="Picture 2" descr="https://player.slideplayer.hu/8/2040172/data/images/img20.jpg">
            <a:extLst>
              <a:ext uri="{FF2B5EF4-FFF2-40B4-BE49-F238E27FC236}">
                <a16:creationId xmlns:a16="http://schemas.microsoft.com/office/drawing/2014/main" id="{7BBC87D7-35E2-40EE-8B3E-5E2C3A2966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42" y="1870571"/>
            <a:ext cx="4637664" cy="447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374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9F53AF-54D0-463B-BB12-4DF99C539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58618"/>
            <a:ext cx="10353761" cy="1326321"/>
          </a:xfrm>
        </p:spPr>
        <p:txBody>
          <a:bodyPr/>
          <a:lstStyle/>
          <a:p>
            <a:r>
              <a:rPr lang="hu-H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Sikeres tárgyalás aranyszabályai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A41BF1-4C3E-405D-AB0E-F0E3D4A1A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0012" y="1595076"/>
            <a:ext cx="6310242" cy="5004306"/>
          </a:xfrm>
        </p:spPr>
        <p:txBody>
          <a:bodyPr>
            <a:normAutofit fontScale="92500"/>
          </a:bodyPr>
          <a:lstStyle/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előkészület a tárgyalásra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pontos megjelenés megfelelő öltözetben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nem magamra, hanem a tárgyalás céljára kell koncentrálni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mások véleményét úgy kell kezelni mintha a sajátod lenne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érdekekre, nem pedig a pozíciókra kell összpontosítani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dolgozzunk ki kölcsönösen előnyös megoldásokat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tárgyalás eredményeihez tartsuk magunkat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B53E965-5DD4-4586-BC6B-01C8AC50F7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hu-HU"/>
          </a:p>
        </p:txBody>
      </p:sp>
      <p:pic>
        <p:nvPicPr>
          <p:cNvPr id="6146" name="Picture 2" descr="KÃ©ptalÃ¡lat a kÃ¶vetkezÅre: âtÃ¡rgyalÃ¡sâ">
            <a:extLst>
              <a:ext uri="{FF2B5EF4-FFF2-40B4-BE49-F238E27FC236}">
                <a16:creationId xmlns:a16="http://schemas.microsoft.com/office/drawing/2014/main" id="{9FA66F3C-E15C-428B-A9E2-A8BA6EA37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090" y="2313340"/>
            <a:ext cx="4983317" cy="332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710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Kék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TM04033921[[fn=Damaszt]]</Template>
  <TotalTime>328</TotalTime>
  <Words>333</Words>
  <Application>Microsoft Office PowerPoint</Application>
  <PresentationFormat>Szélesvásznú</PresentationFormat>
  <Paragraphs>59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Rockwell</vt:lpstr>
      <vt:lpstr>Times New Roman</vt:lpstr>
      <vt:lpstr>Damask</vt:lpstr>
      <vt:lpstr>A sikeres tárgyalás alapjai</vt:lpstr>
      <vt:lpstr>Mi is az a Tárgyalás?</vt:lpstr>
      <vt:lpstr>A tárgyalás feltételei</vt:lpstr>
      <vt:lpstr>A tárgyalást befolyásoló tényezők</vt:lpstr>
      <vt:lpstr>A tárgyalást befolyásoló tényezők</vt:lpstr>
      <vt:lpstr>A tárgyalást befolyásoló tényezők</vt:lpstr>
      <vt:lpstr>Tárgyalási módszerek</vt:lpstr>
      <vt:lpstr>Tárgyalási stratégiák</vt:lpstr>
      <vt:lpstr>Sikeres tárgyalás aranyszabályai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sikeres tárgyalás alapjai</dc:title>
  <dc:creator>Zoltán Endrédi</dc:creator>
  <cp:lastModifiedBy>Zoltán Endrédi</cp:lastModifiedBy>
  <cp:revision>10</cp:revision>
  <dcterms:created xsi:type="dcterms:W3CDTF">2019-02-27T14:10:27Z</dcterms:created>
  <dcterms:modified xsi:type="dcterms:W3CDTF">2019-02-27T19:39:20Z</dcterms:modified>
</cp:coreProperties>
</file>