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56" r:id="rId3"/>
    <p:sldId id="258" r:id="rId4"/>
    <p:sldId id="257" r:id="rId5"/>
    <p:sldId id="264" r:id="rId6"/>
    <p:sldId id="265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409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208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3933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135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448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90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9583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3573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2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538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821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99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63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992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80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638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19536-AEC4-440B-8161-DA99952F7487}" type="datetimeFigureOut">
              <a:rPr lang="hu-HU" smtClean="0"/>
              <a:t>2019. 04. 19.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A4EDC-68C8-4B02-A537-5C3896DC76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9933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u.wikipedia.org/wiki/Kaize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0700" y="2688967"/>
            <a:ext cx="8610600" cy="1293028"/>
          </a:xfrm>
        </p:spPr>
        <p:txBody>
          <a:bodyPr/>
          <a:lstStyle/>
          <a:p>
            <a:pPr algn="ctr"/>
            <a:r>
              <a:rPr lang="hu-HU" dirty="0" err="1" smtClean="0"/>
              <a:t>Csoportmunka&amp;Karcsú</a:t>
            </a:r>
            <a:r>
              <a:rPr lang="hu-HU" dirty="0" smtClean="0"/>
              <a:t> termelés(</a:t>
            </a:r>
            <a:r>
              <a:rPr lang="hu-HU" dirty="0" err="1" smtClean="0"/>
              <a:t>lean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5852160"/>
            <a:ext cx="10820400" cy="366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Készítette : Gaál Orsolya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15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-1333455"/>
            <a:ext cx="9144000" cy="2387600"/>
          </a:xfrm>
        </p:spPr>
        <p:txBody>
          <a:bodyPr/>
          <a:lstStyle/>
          <a:p>
            <a:r>
              <a:rPr lang="hu-HU" dirty="0" smtClean="0"/>
              <a:t>Csoportmunka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36022" y="1164337"/>
            <a:ext cx="9144000" cy="1655762"/>
          </a:xfrm>
        </p:spPr>
        <p:txBody>
          <a:bodyPr>
            <a:normAutofit/>
          </a:bodyPr>
          <a:lstStyle/>
          <a:p>
            <a:pPr algn="just"/>
            <a:r>
              <a:rPr lang="hu-HU" u="sng" dirty="0"/>
              <a:t>A </a:t>
            </a:r>
            <a:r>
              <a:rPr lang="hu-HU" b="1" u="sng" dirty="0" smtClean="0"/>
              <a:t>csoportmunka</a:t>
            </a:r>
            <a:r>
              <a:rPr lang="hu-HU" dirty="0"/>
              <a:t> a szociális munka egyik módszere, mely során </a:t>
            </a:r>
            <a:r>
              <a:rPr lang="hu-HU" b="1" u="sng" dirty="0"/>
              <a:t>hasonló érdekű</a:t>
            </a:r>
            <a:r>
              <a:rPr lang="hu-HU" dirty="0"/>
              <a:t> vagy </a:t>
            </a:r>
            <a:r>
              <a:rPr lang="hu-HU" b="1" u="sng" dirty="0"/>
              <a:t>közös problémákkal küzdő egyének </a:t>
            </a:r>
            <a:r>
              <a:rPr lang="hu-HU" dirty="0"/>
              <a:t>kis létszámban rendszeresen összegyűlnek, és a szociális munkás vezetésével olyan </a:t>
            </a:r>
            <a:r>
              <a:rPr lang="hu-HU" b="1" u="sng" dirty="0"/>
              <a:t>tevékenységet</a:t>
            </a:r>
            <a:r>
              <a:rPr lang="hu-HU" dirty="0"/>
              <a:t> folytatnak, mely </a:t>
            </a:r>
            <a:r>
              <a:rPr lang="hu-HU" b="1" u="sng" dirty="0"/>
              <a:t>segíti őket közös céljaik megvalósításában, problémáik megoldásában</a:t>
            </a:r>
            <a:r>
              <a:rPr lang="hu-HU" b="1" dirty="0"/>
              <a:t>.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836022" y="2971879"/>
            <a:ext cx="941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Kölcsönös </a:t>
            </a:r>
            <a:r>
              <a:rPr lang="hu-HU" sz="2400" dirty="0"/>
              <a:t>egymásrautaltság és </a:t>
            </a:r>
            <a:r>
              <a:rPr lang="hu-HU" sz="2400" b="1" u="sng" dirty="0"/>
              <a:t>közös cselekvés nélkül nem beszélhetünk csoportról</a:t>
            </a:r>
            <a:r>
              <a:rPr lang="hu-HU" sz="2400" dirty="0"/>
              <a:t>, legfeljebb emberek együtteséről.</a:t>
            </a:r>
          </a:p>
        </p:txBody>
      </p:sp>
      <p:pic>
        <p:nvPicPr>
          <p:cNvPr id="1026" name="Picture 2" descr="KapcsolÃ³dÃ³ kÃ©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220" y="1164337"/>
            <a:ext cx="8349219" cy="518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88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66167"/>
            <a:ext cx="8610600" cy="1293028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smtClean="0"/>
              <a:t>csoportvezető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0520" y="15121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csoportvezető az a </a:t>
            </a:r>
            <a:r>
              <a:rPr lang="hu-HU" dirty="0" smtClean="0"/>
              <a:t>személy , </a:t>
            </a:r>
            <a:r>
              <a:rPr lang="hu-HU" dirty="0"/>
              <a:t>aki létrehozza és fenntartja a csoportot, segíti a csoport egészét és a tagokat</a:t>
            </a:r>
            <a:r>
              <a:rPr lang="hu-HU" dirty="0" smtClean="0"/>
              <a:t>.</a:t>
            </a:r>
          </a:p>
          <a:p>
            <a:r>
              <a:rPr lang="hu-HU" dirty="0"/>
              <a:t>Megszabja a </a:t>
            </a:r>
            <a:r>
              <a:rPr lang="hu-HU" dirty="0" smtClean="0"/>
              <a:t>kereteket</a:t>
            </a:r>
          </a:p>
          <a:p>
            <a:r>
              <a:rPr lang="hu-HU" dirty="0"/>
              <a:t>Odafigyel </a:t>
            </a:r>
            <a:r>
              <a:rPr lang="hu-HU" dirty="0" smtClean="0"/>
              <a:t>mindenkire</a:t>
            </a:r>
          </a:p>
          <a:p>
            <a:r>
              <a:rPr lang="hu-HU" dirty="0" smtClean="0"/>
              <a:t>Irányítás készsége van</a:t>
            </a:r>
          </a:p>
          <a:p>
            <a:r>
              <a:rPr lang="hu-HU" dirty="0" smtClean="0"/>
              <a:t>Konfliktuskezelő</a:t>
            </a:r>
          </a:p>
          <a:p>
            <a:r>
              <a:rPr lang="hu-HU" dirty="0"/>
              <a:t>Nagy tudású, tanító-nevelő 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074" name="Picture 2" descr="KÃ©ptalÃ¡lat a kÃ¶vetkezÅre: âcsoportvezetÅâ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48" y="2529965"/>
            <a:ext cx="4515212" cy="338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2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20240" y="458195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hu-HU" dirty="0"/>
              <a:t>A szociális csoportmunka típusai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619214"/>
            <a:ext cx="9127260" cy="3394444"/>
          </a:xfrm>
        </p:spPr>
        <p:txBody>
          <a:bodyPr>
            <a:normAutofit/>
          </a:bodyPr>
          <a:lstStyle/>
          <a:p>
            <a:r>
              <a:rPr lang="hu-HU" b="1" dirty="0"/>
              <a:t>Terápiás csoport</a:t>
            </a:r>
            <a:r>
              <a:rPr lang="hu-HU" dirty="0"/>
              <a:t>: Valamilyen </a:t>
            </a:r>
            <a:r>
              <a:rPr lang="hu-HU" u="sng" dirty="0"/>
              <a:t>pozitív változás </a:t>
            </a:r>
            <a:r>
              <a:rPr lang="hu-HU" dirty="0"/>
              <a:t>elérése a cél, mely a csoportmunka során </a:t>
            </a:r>
            <a:r>
              <a:rPr lang="hu-HU" u="sng" dirty="0"/>
              <a:t>az egyének életében, személyiségében</a:t>
            </a:r>
            <a:r>
              <a:rPr lang="hu-HU" dirty="0"/>
              <a:t> bekövetkezik. </a:t>
            </a:r>
            <a:r>
              <a:rPr lang="hu-HU" dirty="0" smtClean="0"/>
              <a:t>  </a:t>
            </a:r>
          </a:p>
          <a:p>
            <a:pPr marL="0" indent="0">
              <a:buNone/>
            </a:pPr>
            <a:endParaRPr lang="hu-HU" b="1" dirty="0" smtClean="0"/>
          </a:p>
          <a:p>
            <a:pPr marL="0" indent="0">
              <a:buNone/>
            </a:pPr>
            <a:endParaRPr lang="hu-HU" b="1" dirty="0"/>
          </a:p>
          <a:p>
            <a:endParaRPr lang="hu-HU" b="1" dirty="0" smtClean="0"/>
          </a:p>
          <a:p>
            <a:pPr marL="0" indent="0">
              <a:buNone/>
            </a:pPr>
            <a:endParaRPr lang="hu-HU" b="1" dirty="0"/>
          </a:p>
          <a:p>
            <a:endParaRPr lang="hu-HU" dirty="0"/>
          </a:p>
        </p:txBody>
      </p:sp>
      <p:pic>
        <p:nvPicPr>
          <p:cNvPr id="2050" name="Picture 2" descr="KÃ©ptalÃ¡lat a kÃ¶vetkezÅre: âterÃ¡piÃ¡s csoport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509" y="1317204"/>
            <a:ext cx="2712829" cy="237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Ã©ptalÃ¡lat a kÃ¶vetkezÅre: âfeladat csoportâ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176" y="4379427"/>
            <a:ext cx="4121426" cy="23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119017" y="2912242"/>
            <a:ext cx="819009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b="1" dirty="0"/>
              <a:t>Feladatcsoport</a:t>
            </a:r>
            <a:r>
              <a:rPr lang="hu-HU" sz="2200" dirty="0"/>
              <a:t>: Valamilyen </a:t>
            </a:r>
            <a:r>
              <a:rPr lang="hu-HU" sz="2200" u="sng" dirty="0"/>
              <a:t>közös feladat érdekében </a:t>
            </a:r>
            <a:r>
              <a:rPr lang="hu-HU" sz="2200" dirty="0"/>
              <a:t>működnek együtt a csoporttagok, munkamegosztás jellemző. A kommunikáció a feladat körül zajlik, a </a:t>
            </a:r>
            <a:r>
              <a:rPr lang="hu-HU" sz="2200" u="sng" dirty="0"/>
              <a:t>szerepek kijelöltek</a:t>
            </a:r>
            <a:r>
              <a:rPr lang="hu-HU" sz="2200" dirty="0"/>
              <a:t>, a </a:t>
            </a:r>
            <a:r>
              <a:rPr lang="hu-HU" sz="2200" u="sng" dirty="0"/>
              <a:t>tevékenység napirend szerint </a:t>
            </a:r>
            <a:r>
              <a:rPr lang="hu-HU" sz="2200" dirty="0"/>
              <a:t>zajlik.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250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1" y="2731368"/>
            <a:ext cx="5294811" cy="402412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lean</a:t>
            </a:r>
            <a:r>
              <a:rPr lang="hu-HU" dirty="0"/>
              <a:t> filozófia </a:t>
            </a:r>
            <a:r>
              <a:rPr lang="hu-HU" b="1" dirty="0"/>
              <a:t>két fő </a:t>
            </a:r>
            <a:r>
              <a:rPr lang="hu-HU" b="1" dirty="0" smtClean="0"/>
              <a:t>alapelve:</a:t>
            </a:r>
            <a:endParaRPr lang="hu-HU" dirty="0"/>
          </a:p>
          <a:p>
            <a:r>
              <a:rPr lang="hu-HU" dirty="0"/>
              <a:t>Az ember tisztelete </a:t>
            </a:r>
          </a:p>
          <a:p>
            <a:r>
              <a:rPr lang="hu-HU" dirty="0"/>
              <a:t>A veszteségek, eltávolítása minden folyamatból, tevékenységből</a:t>
            </a:r>
            <a:r>
              <a:rPr lang="hu-HU" dirty="0" smtClean="0"/>
              <a:t>.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( folyamatos fejlesztés)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Picture 2" descr="KÃ©ptalÃ¡lat a kÃ¶vetkezÅre: âlean managementâ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9750" y="869182"/>
            <a:ext cx="659857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églalap 1"/>
          <p:cNvSpPr/>
          <p:nvPr/>
        </p:nvSpPr>
        <p:spPr>
          <a:xfrm>
            <a:off x="3133567" y="222851"/>
            <a:ext cx="6113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600" dirty="0"/>
              <a:t>Karcsú termelés - </a:t>
            </a:r>
            <a:r>
              <a:rPr lang="hu-HU" sz="3600" dirty="0" err="1"/>
              <a:t>Lean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2626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33331" y="575530"/>
            <a:ext cx="8610600" cy="1293028"/>
          </a:xfrm>
        </p:spPr>
        <p:txBody>
          <a:bodyPr/>
          <a:lstStyle/>
          <a:p>
            <a:pPr algn="ctr"/>
            <a:r>
              <a:rPr lang="hu-HU" dirty="0"/>
              <a:t>Karcsú termelés - </a:t>
            </a:r>
            <a:r>
              <a:rPr lang="hu-HU" dirty="0" err="1"/>
              <a:t>Lean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/>
              <a:t>Az ember tisztelete:</a:t>
            </a:r>
            <a:r>
              <a:rPr lang="hu-HU" dirty="0"/>
              <a:t> </a:t>
            </a:r>
          </a:p>
          <a:p>
            <a:pPr marL="0" indent="0">
              <a:buNone/>
            </a:pPr>
            <a:r>
              <a:rPr lang="hu-HU" dirty="0"/>
              <a:t>Egy </a:t>
            </a:r>
            <a:r>
              <a:rPr lang="hu-HU" dirty="0" err="1"/>
              <a:t>lean</a:t>
            </a:r>
            <a:r>
              <a:rPr lang="hu-HU" dirty="0"/>
              <a:t> vállalatnál azt jelenti, hogy a vállalat számára fontosak a munkatársai (hiszen ők képezik a vállalat legfőbb értékét), </a:t>
            </a:r>
            <a:r>
              <a:rPr lang="hu-HU" u="sng" dirty="0"/>
              <a:t>tiszteletben tartja ötleteiket, véleményüket, gondolataikat</a:t>
            </a:r>
            <a:r>
              <a:rPr lang="hu-HU" dirty="0"/>
              <a:t>. </a:t>
            </a:r>
          </a:p>
          <a:p>
            <a:pPr marL="0" indent="0">
              <a:buNone/>
            </a:pPr>
            <a:r>
              <a:rPr lang="hu-HU" dirty="0"/>
              <a:t>A veszteségek elkerülésére ők keresik a lehetőségeket a </a:t>
            </a:r>
            <a:r>
              <a:rPr lang="hu-HU" dirty="0" err="1" smtClean="0">
                <a:hlinkClick r:id="rId2" tooltip="Kaizen"/>
              </a:rPr>
              <a:t>kaizen</a:t>
            </a:r>
            <a:r>
              <a:rPr lang="hu-HU" dirty="0" smtClean="0"/>
              <a:t> segítségével, </a:t>
            </a:r>
            <a:r>
              <a:rPr lang="hu-HU" u="sng" dirty="0" smtClean="0"/>
              <a:t>ők működtetik hatékonyan a folyamatokat</a:t>
            </a:r>
            <a:r>
              <a:rPr lang="hu-HU" dirty="0" smtClean="0"/>
              <a:t>, </a:t>
            </a:r>
            <a:r>
              <a:rPr lang="hu-HU" dirty="0"/>
              <a:t>vevőorientált </a:t>
            </a:r>
            <a:r>
              <a:rPr lang="hu-HU" u="sng" dirty="0"/>
              <a:t>mérőszámokat </a:t>
            </a:r>
            <a:r>
              <a:rPr lang="hu-HU" dirty="0"/>
              <a:t>és </a:t>
            </a:r>
            <a:r>
              <a:rPr lang="hu-HU" u="sng" dirty="0"/>
              <a:t>mérési módszereket </a:t>
            </a:r>
            <a:r>
              <a:rPr lang="hu-HU" dirty="0"/>
              <a:t>kialakítva</a:t>
            </a:r>
            <a:r>
              <a:rPr lang="hu-HU" dirty="0" smtClean="0"/>
              <a:t>.</a:t>
            </a:r>
            <a:endParaRPr lang="hu-HU" dirty="0"/>
          </a:p>
          <a:p>
            <a:pPr marL="0" indent="0">
              <a:buNone/>
            </a:pPr>
            <a:r>
              <a:rPr lang="hu-HU" b="1" dirty="0" err="1"/>
              <a:t>Lean</a:t>
            </a:r>
            <a:r>
              <a:rPr lang="hu-HU" b="1" dirty="0"/>
              <a:t> veszteségei: </a:t>
            </a:r>
            <a:r>
              <a:rPr lang="hu-HU" dirty="0"/>
              <a:t>A </a:t>
            </a:r>
            <a:r>
              <a:rPr lang="hu-HU" dirty="0" err="1"/>
              <a:t>lean</a:t>
            </a:r>
            <a:r>
              <a:rPr lang="hu-HU" dirty="0"/>
              <a:t> értelmezésében a veszteség mindazt jelenti, ami a </a:t>
            </a:r>
            <a:r>
              <a:rPr lang="hu-HU" u="sng" dirty="0"/>
              <a:t>vevő számára nem érték</a:t>
            </a:r>
            <a:r>
              <a:rPr lang="hu-HU" dirty="0"/>
              <a:t>, valamint ami egy vállalati folyamat esetében </a:t>
            </a:r>
            <a:r>
              <a:rPr lang="hu-HU" u="sng" dirty="0"/>
              <a:t>szükségtelen, felesleges, nem ad hozzá semmit a végtermék vagy szolgáltatás értékéhez pl.: </a:t>
            </a:r>
            <a:r>
              <a:rPr lang="hu-HU" dirty="0"/>
              <a:t>felesleges csomagolások , senki által nem olvasott jelentések készítése.</a:t>
            </a:r>
            <a:endParaRPr lang="hu-HU" u="sng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26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-2357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3600" dirty="0" smtClean="0"/>
              <a:t>Karcsú termelés - </a:t>
            </a:r>
            <a:r>
              <a:rPr lang="hu-HU" sz="3600" dirty="0" err="1" smtClean="0"/>
              <a:t>Lean</a:t>
            </a:r>
            <a:endParaRPr lang="hu-HU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02771" y="2842496"/>
            <a:ext cx="11179629" cy="1818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 </a:t>
            </a:r>
            <a:r>
              <a:rPr lang="hu-HU" b="1" dirty="0" smtClean="0"/>
              <a:t>A termelés lényege</a:t>
            </a:r>
            <a:r>
              <a:rPr lang="hu-HU" dirty="0" smtClean="0"/>
              <a:t>, hogy az </a:t>
            </a:r>
            <a:r>
              <a:rPr lang="hu-HU" u="sng" dirty="0" smtClean="0"/>
              <a:t>adott vállalat működését </a:t>
            </a:r>
            <a:r>
              <a:rPr lang="hu-HU" i="1" u="sng" dirty="0" err="1" smtClean="0"/>
              <a:t>lean</a:t>
            </a:r>
            <a:r>
              <a:rPr lang="hu-HU" u="sng" dirty="0" smtClean="0"/>
              <a:t> azaz karcsú módon szervezze</a:t>
            </a:r>
            <a:r>
              <a:rPr lang="hu-HU" dirty="0" smtClean="0"/>
              <a:t>, a vállalat ne legyen „elhízva”. </a:t>
            </a:r>
          </a:p>
          <a:p>
            <a:pPr marL="0" indent="0">
              <a:buNone/>
            </a:pPr>
            <a:r>
              <a:rPr lang="hu-HU" dirty="0" smtClean="0"/>
              <a:t>Egy </a:t>
            </a:r>
            <a:r>
              <a:rPr lang="hu-HU" dirty="0"/>
              <a:t>vállalat akkor karcsú, azaz </a:t>
            </a:r>
            <a:r>
              <a:rPr lang="hu-HU" dirty="0" err="1"/>
              <a:t>lean</a:t>
            </a:r>
            <a:r>
              <a:rPr lang="hu-HU" dirty="0"/>
              <a:t>, ha </a:t>
            </a:r>
            <a:r>
              <a:rPr lang="hu-HU" u="sng" dirty="0"/>
              <a:t>folyamatait és munkamódszereit megszabadítja a </a:t>
            </a:r>
            <a:r>
              <a:rPr lang="hu-HU" u="sng" dirty="0" smtClean="0"/>
              <a:t>veszteségektől és minél gazdaságosabban állítja elő a termékeit, szolgáltatásait.</a:t>
            </a:r>
          </a:p>
          <a:p>
            <a:pPr marL="0" indent="0">
              <a:buNone/>
            </a:pPr>
            <a:endParaRPr lang="hu-HU" u="sng" dirty="0" smtClean="0"/>
          </a:p>
          <a:p>
            <a:pPr marL="0" indent="0">
              <a:buNone/>
            </a:pPr>
            <a:endParaRPr lang="hu-HU" u="sng" dirty="0" smtClean="0"/>
          </a:p>
        </p:txBody>
      </p:sp>
    </p:spTree>
    <p:extLst>
      <p:ext uri="{BB962C8B-B14F-4D97-AF65-F5344CB8AC3E}">
        <p14:creationId xmlns:p14="http://schemas.microsoft.com/office/powerpoint/2010/main" val="25693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06434" y="294110"/>
            <a:ext cx="8610600" cy="1293028"/>
          </a:xfrm>
        </p:spPr>
        <p:txBody>
          <a:bodyPr/>
          <a:lstStyle/>
          <a:p>
            <a:pPr algn="ctr"/>
            <a:r>
              <a:rPr lang="hu-HU" dirty="0" smtClean="0"/>
              <a:t>Karcsú termelés - </a:t>
            </a:r>
            <a:r>
              <a:rPr lang="hu-HU" dirty="0" err="1" smtClean="0"/>
              <a:t>Lean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98126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lean</a:t>
            </a:r>
            <a:r>
              <a:rPr lang="hu-HU" dirty="0"/>
              <a:t> mint módszer legfőképpen az iparban terjedt el - és van ma is terjedőben - azon belül is főként az </a:t>
            </a:r>
            <a:r>
              <a:rPr lang="hu-HU" b="1" dirty="0"/>
              <a:t>autóiparban</a:t>
            </a:r>
            <a:r>
              <a:rPr lang="hu-HU" b="1" dirty="0" smtClean="0"/>
              <a:t>.</a:t>
            </a:r>
          </a:p>
          <a:p>
            <a:pPr marL="0" indent="0">
              <a:buNone/>
            </a:pP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De </a:t>
            </a:r>
            <a:r>
              <a:rPr lang="hu-HU" dirty="0"/>
              <a:t>bármilyen iparágban és a szolgáltatások </a:t>
            </a:r>
            <a:r>
              <a:rPr lang="hu-HU" b="1" dirty="0"/>
              <a:t>(egészségügy, IT, pénzügy), </a:t>
            </a:r>
            <a:r>
              <a:rPr lang="hu-HU" dirty="0"/>
              <a:t>valamint általában véve bármilyen irodai munka esetén is használható. Mivel </a:t>
            </a:r>
            <a:r>
              <a:rPr lang="hu-HU" u="sng" dirty="0"/>
              <a:t>főleg az ipar alkalmazza</a:t>
            </a:r>
            <a:r>
              <a:rPr lang="hu-HU" dirty="0"/>
              <a:t>, módszereinek és eszközeinek szakirodalmi </a:t>
            </a:r>
            <a:r>
              <a:rPr lang="hu-HU" u="sng" dirty="0"/>
              <a:t>leírása </a:t>
            </a:r>
            <a:r>
              <a:rPr lang="hu-HU" dirty="0"/>
              <a:t>is </a:t>
            </a:r>
            <a:r>
              <a:rPr lang="hu-HU" u="sng" dirty="0"/>
              <a:t>elsősorban </a:t>
            </a:r>
            <a:r>
              <a:rPr lang="hu-HU" dirty="0"/>
              <a:t>ipari környezetben való felhasználásra </a:t>
            </a:r>
            <a:r>
              <a:rPr lang="hu-HU" dirty="0" smtClean="0"/>
              <a:t>készül.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41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5320" y="2916736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75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2310</TotalTime>
  <Words>230</Words>
  <Application>Microsoft Office PowerPoint</Application>
  <PresentationFormat>Szélesvásznú</PresentationFormat>
  <Paragraphs>35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Kondenzcsík</vt:lpstr>
      <vt:lpstr>Csoportmunka&amp;Karcsú termelés(lean)</vt:lpstr>
      <vt:lpstr>Csoportmunka </vt:lpstr>
      <vt:lpstr>A csoportvezető</vt:lpstr>
      <vt:lpstr>A szociális csoportmunka típusai </vt:lpstr>
      <vt:lpstr>PowerPoint-bemutató</vt:lpstr>
      <vt:lpstr>Karcsú termelés - Lean </vt:lpstr>
      <vt:lpstr>Karcsú termelés - Lean</vt:lpstr>
      <vt:lpstr>Karcsú termelés - Lean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Csoportmunka</dc:title>
  <dc:creator>Orsi</dc:creator>
  <cp:lastModifiedBy>Orsi</cp:lastModifiedBy>
  <cp:revision>38</cp:revision>
  <dcterms:created xsi:type="dcterms:W3CDTF">2019-04-09T10:10:16Z</dcterms:created>
  <dcterms:modified xsi:type="dcterms:W3CDTF">2019-04-19T12:53:12Z</dcterms:modified>
</cp:coreProperties>
</file>