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8" r:id="rId3"/>
    <p:sldId id="277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91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5EE2DF-346F-4A7B-A71E-BDFF5A5A8C1A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0DE145-76E7-42E2-B70D-EE09587CAC08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8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smtClean="0"/>
              <a:t>Kattintson ide az alcím mintájának szerkesztéséhez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FEF61-DEE3-4915-AB15-6743E3C37E8C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37A20-FD97-4D6A-B2CF-8E7DF1F9D5DA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3134-7796-4A68-BBD8-053ED6E1DC4E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. csoport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0257-E22B-40C7-8EF8-6E6F1D6DC03A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6AAAF-C2DC-4653-98D4-C15407753E58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E944E-BC79-4769-BF5B-CCB870D061FF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8E97A-3FF0-40BC-B232-D62054A5543D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7800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7800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8DCDCC-70BF-492C-9874-FBC34FFC67B9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7800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7800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116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DAFAA07-B4F7-407C-99E9-D28DA8B979D5}" type="datetime1">
              <a:rPr lang="hu-HU" smtClean="0"/>
              <a:t>2019. 04. 10.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1987" TargetMode="External"/><Relationship Id="rId7" Type="http://schemas.openxmlformats.org/officeDocument/2006/relationships/hyperlink" Target="http://www.ksh.hu/statszemle_archive/2013/2013_08-09/2013_08-09_797.pdf" TargetMode="External"/><Relationship Id="rId2" Type="http://schemas.openxmlformats.org/officeDocument/2006/relationships/hyperlink" Target="https://hu.wikipedia.org/wiki/Egyes%C3%BClt_Nemzetek_Szervez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Fenntarthat%C3%B3_fejl%C5%91d%C3%A9s" TargetMode="External"/><Relationship Id="rId5" Type="http://schemas.openxmlformats.org/officeDocument/2006/relationships/hyperlink" Target="https://hu.wikipedia.org/wiki/A_k%C3%B6rnyezet_elhaszn%C3%A1l%C3%B3d%C3%A1sa" TargetMode="External"/><Relationship Id="rId4" Type="http://schemas.openxmlformats.org/officeDocument/2006/relationships/hyperlink" Target="https://hu.wikipedia.org/w/index.php?title=Brundtland-jelent%C3%A9s&amp;action=edit&amp;redlink=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Kaizen</a:t>
            </a:r>
            <a:r>
              <a:rPr lang="hu-HU" dirty="0" smtClean="0"/>
              <a:t>, Kanban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800" dirty="0" err="1" smtClean="0"/>
              <a:t>Készitette</a:t>
            </a:r>
            <a:r>
              <a:rPr lang="hu-HU" sz="800" dirty="0" smtClean="0"/>
              <a:t>: </a:t>
            </a:r>
            <a:r>
              <a:rPr lang="hu-HU" sz="800" dirty="0" err="1" smtClean="0"/>
              <a:t>Sziva</a:t>
            </a:r>
            <a:r>
              <a:rPr lang="hu-HU" sz="800" dirty="0" smtClean="0"/>
              <a:t> László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Kanban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Japán eszme</a:t>
            </a:r>
          </a:p>
          <a:p>
            <a:r>
              <a:rPr lang="hu-HU" dirty="0" smtClean="0"/>
              <a:t>Toyota Motor Corporation – </a:t>
            </a:r>
            <a:r>
              <a:rPr lang="hu-HU" dirty="0" err="1" smtClean="0"/>
              <a:t>Taiichi</a:t>
            </a:r>
            <a:r>
              <a:rPr lang="hu-HU" dirty="0" smtClean="0"/>
              <a:t> </a:t>
            </a:r>
            <a:r>
              <a:rPr lang="hu-HU" dirty="0" err="1" smtClean="0"/>
              <a:t>Ohno</a:t>
            </a:r>
            <a:r>
              <a:rPr lang="hu-HU" dirty="0" smtClean="0"/>
              <a:t>   1947</a:t>
            </a:r>
          </a:p>
          <a:p>
            <a:r>
              <a:rPr lang="hu-HU" dirty="0" smtClean="0"/>
              <a:t>„Az </a:t>
            </a:r>
            <a:r>
              <a:rPr lang="hu-HU" dirty="0"/>
              <a:t>oka nagyon egyszerű volt: az amerikai versenytársakhoz képest elenyésző volt a Toyota produktivitása. </a:t>
            </a:r>
            <a:r>
              <a:rPr lang="hu-HU" dirty="0" err="1"/>
              <a:t>Ohno</a:t>
            </a:r>
            <a:r>
              <a:rPr lang="hu-HU" dirty="0"/>
              <a:t> így írta le ötletét: </a:t>
            </a:r>
            <a:r>
              <a:rPr lang="hu-HU" i="1" dirty="0"/>
              <a:t>„Valahogy alkalmazni kéne a termelés anyagáramlásában is a </a:t>
            </a:r>
            <a:r>
              <a:rPr lang="hu-HU" i="1" dirty="0" smtClean="0"/>
              <a:t>szupermarket </a:t>
            </a:r>
            <a:r>
              <a:rPr lang="hu-HU" i="1" dirty="0"/>
              <a:t>elvet, miszerint, ha elveszünk a polcról egy adott tulajdonságokkal bíró és adott mennyiségű terméket, jelentkezik a hiány és az feltöltésre kerül“.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81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Kanban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Termelés vezérlés</a:t>
            </a:r>
          </a:p>
          <a:p>
            <a:r>
              <a:rPr lang="hu-HU" dirty="0" err="1" smtClean="0">
                <a:solidFill>
                  <a:srgbClr val="C00000"/>
                </a:solidFill>
              </a:rPr>
              <a:t>Pull-Prinzip</a:t>
            </a:r>
            <a:r>
              <a:rPr lang="hu-HU" dirty="0" smtClean="0">
                <a:solidFill>
                  <a:srgbClr val="C00000"/>
                </a:solidFill>
              </a:rPr>
              <a:t> </a:t>
            </a:r>
            <a:r>
              <a:rPr lang="hu-H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(húzó- vagy hívóelv) elven működik</a:t>
            </a:r>
          </a:p>
          <a:p>
            <a:r>
              <a:rPr lang="hu-H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Egy fogyasztási helyen fellépő igényekre koncentrál</a:t>
            </a:r>
          </a:p>
          <a:p>
            <a:r>
              <a:rPr lang="hu-H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Egy mennyiség alapján koncentráljuk a fogyasztást vagy beszerzést.</a:t>
            </a:r>
          </a:p>
          <a:p>
            <a:r>
              <a:rPr lang="hu-HU" sz="1600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Toló rendszerű alapanyagellátással szemben, ahol az igények alapján gyártunk</a:t>
            </a:r>
          </a:p>
          <a:p>
            <a:r>
              <a:rPr lang="hu-H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 kanban egy tárolt mennyiség tartása a cél</a:t>
            </a:r>
          </a:p>
          <a:p>
            <a:r>
              <a:rPr lang="hu-HU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Az igénykiszolgálás közvetett – húzó rendszer</a:t>
            </a:r>
            <a:endParaRPr lang="hu-HU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399" y="412413"/>
            <a:ext cx="9601200" cy="1142385"/>
          </a:xfrm>
        </p:spPr>
        <p:txBody>
          <a:bodyPr>
            <a:normAutofit/>
          </a:bodyPr>
          <a:lstStyle/>
          <a:p>
            <a:r>
              <a:rPr lang="hu-HU" sz="6600" dirty="0" err="1" smtClean="0"/>
              <a:t>Kaizen,</a:t>
            </a:r>
            <a:r>
              <a:rPr lang="hu-HU" sz="2400" dirty="0" err="1" smtClean="0"/>
              <a:t>mint</a:t>
            </a:r>
            <a:r>
              <a:rPr lang="hu-HU" sz="2400" dirty="0" smtClean="0"/>
              <a:t> a veszteség csökkentés módszere</a:t>
            </a:r>
            <a:endParaRPr lang="hu-HU" sz="6600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399" y="1981201"/>
            <a:ext cx="10375669" cy="3809999"/>
          </a:xfrm>
        </p:spPr>
        <p:txBody>
          <a:bodyPr/>
          <a:lstStyle/>
          <a:p>
            <a:r>
              <a:rPr lang="hu-HU" dirty="0" smtClean="0"/>
              <a:t>Japán módszer, gondolkodás mód</a:t>
            </a:r>
          </a:p>
          <a:p>
            <a:r>
              <a:rPr lang="hu-HU" dirty="0" smtClean="0"/>
              <a:t>Minden probléma egy lehetőség a fejlődésre,</a:t>
            </a:r>
            <a:br>
              <a:rPr lang="hu-HU" dirty="0" smtClean="0"/>
            </a:br>
            <a:r>
              <a:rPr lang="hu-HU" dirty="0" smtClean="0"/>
              <a:t> fejlesztésre – </a:t>
            </a:r>
            <a:r>
              <a:rPr lang="hu-HU" dirty="0" smtClean="0"/>
              <a:t>Ne </a:t>
            </a:r>
            <a:r>
              <a:rPr lang="hu-HU" dirty="0" smtClean="0"/>
              <a:t>a hibást keressük,                                                   </a:t>
            </a:r>
            <a:r>
              <a:rPr lang="hu-HU" dirty="0" err="1" smtClean="0"/>
              <a:t>kai</a:t>
            </a:r>
            <a:r>
              <a:rPr lang="hu-HU" dirty="0" smtClean="0"/>
              <a:t>               zen</a:t>
            </a:r>
            <a:br>
              <a:rPr lang="hu-HU" dirty="0" smtClean="0"/>
            </a:br>
            <a:r>
              <a:rPr lang="hu-HU" dirty="0" smtClean="0"/>
              <a:t>hanem a megoldást a történtekre.                                                      </a:t>
            </a:r>
            <a:r>
              <a:rPr lang="hu-HU" sz="1200" dirty="0"/>
              <a:t>v</a:t>
            </a:r>
            <a:r>
              <a:rPr lang="hu-HU" sz="1200" dirty="0" smtClean="0"/>
              <a:t>áltozás                      jó </a:t>
            </a:r>
          </a:p>
          <a:p>
            <a:r>
              <a:rPr lang="hu-HU" dirty="0" smtClean="0"/>
              <a:t>Az élet minden területén, ahol emberek dolgoznak, felhasználható</a:t>
            </a:r>
          </a:p>
          <a:p>
            <a:r>
              <a:rPr lang="hu-HU" dirty="0" smtClean="0"/>
              <a:t>Mindig jobbá és jobbá kell tenni egy tevékenységet és annak végeredményét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84" y="1770610"/>
            <a:ext cx="2105025" cy="103975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9" y="1345248"/>
            <a:ext cx="1562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91943"/>
          </a:xfrm>
        </p:spPr>
        <p:txBody>
          <a:bodyPr/>
          <a:lstStyle/>
          <a:p>
            <a:r>
              <a:rPr lang="hu-HU" dirty="0" err="1" smtClean="0"/>
              <a:t>Kaizen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Elsősorban: termelő, </a:t>
            </a:r>
            <a:r>
              <a:rPr lang="hu-HU" dirty="0"/>
              <a:t>s</a:t>
            </a:r>
            <a:r>
              <a:rPr lang="hu-HU" dirty="0" smtClean="0"/>
              <a:t>zolgáltató szektor</a:t>
            </a:r>
            <a:br>
              <a:rPr lang="hu-HU" dirty="0" smtClean="0"/>
            </a:br>
            <a:r>
              <a:rPr lang="hu-HU" dirty="0" smtClean="0"/>
              <a:t>de alkalmazható otthon, szállodákban, mérnöki területeken</a:t>
            </a:r>
          </a:p>
          <a:p>
            <a:r>
              <a:rPr lang="hu-HU" dirty="0" smtClean="0"/>
              <a:t>Elkötelezettség az érintett szervezet tagjaitól-&gt; érintettek bevonása a rendszer felépítésére, fenntartásába</a:t>
            </a:r>
          </a:p>
          <a:p>
            <a:r>
              <a:rPr lang="hu-HU" dirty="0" smtClean="0"/>
              <a:t>Bevonás legismertebb formái: </a:t>
            </a:r>
            <a:r>
              <a:rPr lang="hu-HU" i="1" dirty="0"/>
              <a:t>javaslati rendszer (pl. ötletbörze, ötletláda), csoportmunka (pl. minőségkörök</a:t>
            </a:r>
            <a:r>
              <a:rPr lang="hu-HU" i="1" dirty="0" smtClean="0"/>
              <a:t>,) </a:t>
            </a:r>
            <a:r>
              <a:rPr lang="hu-HU" i="1" dirty="0"/>
              <a:t>közös </a:t>
            </a:r>
            <a:r>
              <a:rPr lang="hu-HU" i="1" dirty="0" err="1"/>
              <a:t>Kaizen</a:t>
            </a:r>
            <a:r>
              <a:rPr lang="hu-HU" i="1" dirty="0"/>
              <a:t> akciók</a:t>
            </a:r>
            <a:endParaRPr lang="hu-HU" i="1" dirty="0" smtClean="0"/>
          </a:p>
        </p:txBody>
      </p:sp>
    </p:spTree>
    <p:extLst>
      <p:ext uri="{BB962C8B-B14F-4D97-AF65-F5344CB8AC3E}">
        <p14:creationId xmlns:p14="http://schemas.microsoft.com/office/powerpoint/2010/main" val="42010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Kaizen</a:t>
            </a:r>
            <a:r>
              <a:rPr lang="hu-HU" dirty="0" smtClean="0"/>
              <a:t>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Vevő igényeinek magasabb szintű kielégítése</a:t>
            </a:r>
          </a:p>
          <a:p>
            <a:r>
              <a:rPr lang="hu-HU" dirty="0" smtClean="0"/>
              <a:t>Költségek csökkentése</a:t>
            </a:r>
          </a:p>
          <a:p>
            <a:r>
              <a:rPr lang="hu-HU" dirty="0" smtClean="0"/>
              <a:t>Minőség fejlesztése</a:t>
            </a:r>
          </a:p>
          <a:p>
            <a:r>
              <a:rPr lang="hu-HU" dirty="0" smtClean="0"/>
              <a:t>Versenyképesség, piaci részesedés, nyereségesség emelése</a:t>
            </a:r>
          </a:p>
          <a:p>
            <a:r>
              <a:rPr lang="hu-HU" dirty="0" smtClean="0"/>
              <a:t>Dolgozói elégedettség </a:t>
            </a:r>
          </a:p>
          <a:p>
            <a:r>
              <a:rPr lang="hu-HU" dirty="0" smtClean="0"/>
              <a:t>Biztos munkahely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32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Kaizen</a:t>
            </a:r>
            <a:r>
              <a:rPr lang="hu-HU" dirty="0" smtClean="0"/>
              <a:t> – folyamatos, fokozatos fejlesztés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66066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</a:t>
            </a:r>
            <a:r>
              <a:rPr lang="hu-HU" dirty="0"/>
              <a:t> </a:t>
            </a:r>
            <a:r>
              <a:rPr lang="hu-HU" b="1" dirty="0"/>
              <a:t>fenntartható fejlődés</a:t>
            </a:r>
            <a:r>
              <a:rPr lang="hu-HU" dirty="0"/>
              <a:t> </a:t>
            </a:r>
            <a:r>
              <a:rPr lang="hu-HU" i="1" dirty="0"/>
              <a:t>(</a:t>
            </a:r>
            <a:r>
              <a:rPr lang="hu-HU" i="1" dirty="0" err="1"/>
              <a:t>sustainable</a:t>
            </a:r>
            <a:r>
              <a:rPr lang="hu-HU" i="1" dirty="0"/>
              <a:t> </a:t>
            </a:r>
            <a:r>
              <a:rPr lang="hu-HU" i="1" dirty="0" err="1"/>
              <a:t>development</a:t>
            </a:r>
            <a:r>
              <a:rPr lang="hu-HU" i="1" dirty="0"/>
              <a:t>)</a:t>
            </a:r>
            <a:r>
              <a:rPr lang="hu-HU" dirty="0"/>
              <a:t> olyan fejlődési folyamat (földeké, városoké, termelési folyamatoké, társadalmaké stb.), ill. szervezési elv, ami „kielégíti a jelen szükségleteit anélkül, hogy csökkentené a jövendő generációk képességét, hogy kielégítsék a saját szükségleteiket”, ahogy az az </a:t>
            </a:r>
            <a:r>
              <a:rPr lang="hu-HU" dirty="0">
                <a:hlinkClick r:id="rId2" tooltip="Egyesült Nemzetek Szervezete"/>
              </a:rPr>
              <a:t>Egyesült Nemzetek Szervezetének</a:t>
            </a:r>
            <a:r>
              <a:rPr lang="hu-HU" dirty="0"/>
              <a:t> </a:t>
            </a:r>
            <a:r>
              <a:rPr lang="hu-HU" dirty="0">
                <a:hlinkClick r:id="rId3" tooltip="1987"/>
              </a:rPr>
              <a:t>1987</a:t>
            </a:r>
            <a:r>
              <a:rPr lang="hu-HU" dirty="0"/>
              <a:t>-es </a:t>
            </a:r>
            <a:r>
              <a:rPr lang="hu-HU" dirty="0" err="1">
                <a:solidFill>
                  <a:schemeClr val="tx2">
                    <a:lumMod val="95000"/>
                    <a:lumOff val="5000"/>
                  </a:schemeClr>
                </a:solidFill>
                <a:hlinkClick r:id="rId4" tooltip="Brundtland-jelentés (a lap nem létezik)"/>
              </a:rPr>
              <a:t>Brundtland</a:t>
            </a:r>
            <a:r>
              <a:rPr lang="hu-HU" dirty="0">
                <a:solidFill>
                  <a:schemeClr val="tx2">
                    <a:lumMod val="95000"/>
                    <a:lumOff val="5000"/>
                  </a:schemeClr>
                </a:solidFill>
                <a:hlinkClick r:id="rId4" tooltip="Brundtland-jelentés (a lap nem létezik)"/>
              </a:rPr>
              <a:t>-jelentésében</a:t>
            </a:r>
            <a:r>
              <a:rPr lang="hu-HU" dirty="0"/>
              <a:t> szerepelt. A fenntartható fejlődésnek fenn kell </a:t>
            </a:r>
            <a:r>
              <a:rPr lang="hu-HU" dirty="0" smtClean="0"/>
              <a:t>tartania </a:t>
            </a:r>
            <a:r>
              <a:rPr lang="hu-HU" dirty="0"/>
              <a:t>a természetes rendszerek, források azon képességeit, amelyeken a természet és a társadalom alapszik. A másik tényező, amit le kellene küzdenie, </a:t>
            </a:r>
            <a:r>
              <a:rPr lang="hu-HU" dirty="0">
                <a:hlinkClick r:id="rId5" tooltip="A környezet elhasználódása"/>
              </a:rPr>
              <a:t>a környezet elhasználódása</a:t>
            </a:r>
            <a:r>
              <a:rPr lang="hu-HU" dirty="0"/>
              <a:t>, de ezt úgy kell </a:t>
            </a:r>
            <a:r>
              <a:rPr lang="hu-HU" dirty="0" smtClean="0"/>
              <a:t>véghezvinni, </a:t>
            </a:r>
            <a:r>
              <a:rPr lang="hu-HU" dirty="0"/>
              <a:t>hogy közben ne mondjon le sem a gazdasági fejlődés, sem a társadalmi egyenlőség és igazságosság igényeiről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6"/>
              </a:rPr>
              <a:t>https://hu.wikipedia.org/wiki/Fenntarthat%C3%B3_fejl%C5%91d%C3%A9s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 smtClean="0"/>
          </a:p>
          <a:p>
            <a:r>
              <a:rPr lang="hu-HU" dirty="0" err="1" smtClean="0"/>
              <a:t>Brundtland</a:t>
            </a:r>
            <a:r>
              <a:rPr lang="hu-HU" dirty="0" smtClean="0"/>
              <a:t>-i jelentés:</a:t>
            </a:r>
            <a:br>
              <a:rPr lang="hu-HU" dirty="0" smtClean="0"/>
            </a:br>
            <a:r>
              <a:rPr lang="hu-HU" dirty="0" smtClean="0">
                <a:hlinkClick r:id="rId7"/>
              </a:rPr>
              <a:t>http</a:t>
            </a:r>
            <a:r>
              <a:rPr lang="hu-HU" dirty="0">
                <a:hlinkClick r:id="rId7"/>
              </a:rPr>
              <a:t>://www.ksh.hu/statszemle_archive/2013/2013_08-09/2013_08-09_797.pdf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97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Kaizen</a:t>
            </a:r>
            <a:r>
              <a:rPr lang="hu-HU" dirty="0"/>
              <a:t> – folyamatos, fokozatos fejlesztés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Egységesíteni (</a:t>
            </a:r>
            <a:r>
              <a:rPr lang="hu-HU" dirty="0"/>
              <a:t>standardizálni, szabványosítani) </a:t>
            </a:r>
            <a:r>
              <a:rPr lang="hu-HU" dirty="0" smtClean="0"/>
              <a:t>kell</a:t>
            </a:r>
          </a:p>
          <a:p>
            <a:r>
              <a:rPr lang="hu-HU" dirty="0" smtClean="0"/>
              <a:t>Standardizálás: PDCA</a:t>
            </a:r>
            <a:br>
              <a:rPr lang="hu-HU" dirty="0" smtClean="0"/>
            </a:br>
            <a:r>
              <a:rPr lang="hu-HU" dirty="0" smtClean="0"/>
              <a:t>	- Tervezés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smtClean="0"/>
              <a:t>- Megvalósítás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- Ellenőrzés</a:t>
            </a:r>
            <a:br>
              <a:rPr lang="hu-HU" dirty="0" smtClean="0"/>
            </a:br>
            <a:r>
              <a:rPr lang="hu-HU" dirty="0" smtClean="0"/>
              <a:t>	- Cselekvés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724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Kaizen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"A </a:t>
            </a:r>
            <a:r>
              <a:rPr lang="hu-HU" dirty="0" err="1"/>
              <a:t>Kaizen</a:t>
            </a:r>
            <a:r>
              <a:rPr lang="hu-HU" dirty="0"/>
              <a:t> jobbítást, javulást jelent a személyes, az otthoni, társadalmi és munkahelyi életünkben. A munkahelyi alkalmazás során a </a:t>
            </a:r>
            <a:r>
              <a:rPr lang="hu-HU" dirty="0" err="1"/>
              <a:t>Kaizen</a:t>
            </a:r>
            <a:r>
              <a:rPr lang="hu-HU" dirty="0"/>
              <a:t> a javítások mindenki bevonásával történő folytatását jelenti - a menedzsereket és a dolgozókat is beleértve</a:t>
            </a:r>
            <a:r>
              <a:rPr lang="hu-HU" dirty="0" smtClean="0"/>
              <a:t>.„</a:t>
            </a:r>
          </a:p>
          <a:p>
            <a:r>
              <a:rPr lang="hu-HU" dirty="0" err="1" smtClean="0"/>
              <a:t>Kaizen</a:t>
            </a:r>
            <a:r>
              <a:rPr lang="hu-HU" dirty="0" smtClean="0"/>
              <a:t> utódjai: </a:t>
            </a:r>
            <a:r>
              <a:rPr lang="hu-HU" dirty="0" err="1" smtClean="0"/>
              <a:t>Lean</a:t>
            </a:r>
            <a:r>
              <a:rPr lang="hu-HU" dirty="0" smtClean="0"/>
              <a:t>, TPS (Toyota termelési rendszer), TQM (</a:t>
            </a:r>
            <a:r>
              <a:rPr lang="hu-HU" b="1" dirty="0"/>
              <a:t>T</a:t>
            </a:r>
            <a:r>
              <a:rPr lang="hu-HU" dirty="0"/>
              <a:t>otal </a:t>
            </a:r>
            <a:r>
              <a:rPr lang="hu-HU" b="1" dirty="0" err="1"/>
              <a:t>Q</a:t>
            </a:r>
            <a:r>
              <a:rPr lang="hu-HU" dirty="0" err="1"/>
              <a:t>uality</a:t>
            </a:r>
            <a:r>
              <a:rPr lang="hu-HU" dirty="0"/>
              <a:t> </a:t>
            </a:r>
            <a:r>
              <a:rPr lang="hu-HU" b="1" dirty="0"/>
              <a:t>M</a:t>
            </a:r>
            <a:r>
              <a:rPr lang="hu-HU" dirty="0"/>
              <a:t>anagement 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18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áromszögháló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1_TF03031015.potx" id="{D38EBFF4-DB7B-4CFB-8B1A-5DBFAAC01796}" vid="{DAC1230E-41AE-4CBF-8AE0-3ECBC42829B4}"/>
    </a:ext>
  </a:extLst>
</a:theme>
</file>

<file path=ppt/theme/theme2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Háromszöghálós üzleti bemutató (szélesvásznú)</Template>
  <TotalTime>192</TotalTime>
  <Words>215</Words>
  <Application>Microsoft Office PowerPoint</Application>
  <PresentationFormat>Szélesvásznú</PresentationFormat>
  <Paragraphs>40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1" baseType="lpstr">
      <vt:lpstr>Arial</vt:lpstr>
      <vt:lpstr>Háromszögháló 16x9</vt:lpstr>
      <vt:lpstr>Kaizen, Kanban</vt:lpstr>
      <vt:lpstr>Kanban</vt:lpstr>
      <vt:lpstr>Kanban</vt:lpstr>
      <vt:lpstr>Kaizen,mint a veszteség csökkentés módszere</vt:lpstr>
      <vt:lpstr>Kaizen</vt:lpstr>
      <vt:lpstr>Kaizen célja</vt:lpstr>
      <vt:lpstr>Kaizen – folyamatos, fokozatos fejlesztés</vt:lpstr>
      <vt:lpstr>Kaizen – folyamatos, fokozatos fejlesztés</vt:lpstr>
      <vt:lpstr>Kaizen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Kaizen, Kanban</dc:title>
  <dc:creator>László Szíva</dc:creator>
  <cp:lastModifiedBy>László Szíva</cp:lastModifiedBy>
  <cp:revision>21</cp:revision>
  <dcterms:created xsi:type="dcterms:W3CDTF">2019-04-09T11:28:40Z</dcterms:created>
  <dcterms:modified xsi:type="dcterms:W3CDTF">2019-04-10T15:20:58Z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