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7" r:id="rId11"/>
    <p:sldId id="263" r:id="rId12"/>
    <p:sldId id="258" r:id="rId13"/>
    <p:sldId id="261" r:id="rId14"/>
    <p:sldId id="273" r:id="rId15"/>
  </p:sldIdLst>
  <p:sldSz cx="7556500" cy="106934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-18"/>
      <p:regular r:id="rId20"/>
      <p:bold r:id="rId21"/>
    </p:embeddedFont>
    <p:embeddedFont>
      <p:font typeface="Raleway" panose="020B0604020202020204" charset="-18"/>
      <p:regular r:id="rId22"/>
      <p:bold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ábor Boda" initials="GB" lastIdx="7" clrIdx="0">
    <p:extLst>
      <p:ext uri="{19B8F6BF-5375-455C-9EA6-DF929625EA0E}">
        <p15:presenceInfo xmlns:p15="http://schemas.microsoft.com/office/powerpoint/2012/main" userId="1c5b89c3dc1520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22" autoAdjust="0"/>
  </p:normalViewPr>
  <p:slideViewPr>
    <p:cSldViewPr>
      <p:cViewPr varScale="1">
        <p:scale>
          <a:sx n="41" d="100"/>
          <a:sy n="41" d="100"/>
        </p:scale>
        <p:origin x="222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8:03:46.121" idx="1">
    <p:pos x="10" y="10"/>
    <p:text>Pazarlás elkerülése
JIT önmagát egy soha be nem fejezett folyamatot tekinti
Készlet nélküli termelési folyamat
A rendszert alá kell rendelni a fogyasztói minőség biztosításnak
Fogyasztói igény szerint történik a termelés
Rugalmas rendszer, melyben a minőség és a költséghatékonyság a mérvadó 
Bizalom és tisztelet
Participáció (vezetők és a munkatársak közötti jó viszony)</p:text>
    <p:extLst mod="1">
      <p:ext uri="{C676402C-5697-4E1C-873F-D02D1690AC5C}">
        <p15:threadingInfo xmlns:p15="http://schemas.microsoft.com/office/powerpoint/2012/main" timeZoneBias="-120"/>
      </p:ext>
    </p:extLst>
  </p:cm>
  <p:cm authorId="1" dt="2019-04-17T18:09:19.400" idx="2">
    <p:pos x="106" y="106"/>
    <p:text>Természetvédelmi Világalap (WWF)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8:18:30.500" idx="3">
    <p:pos x="10" y="10"/>
    <p:text>KAMBAN-rendszer: anyag áramlás konténerekben történik és kártyák segítségével történik az anyagmozgatás vagy termelés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8:24:35.737" idx="4">
    <p:pos x="10" y="10"/>
    <p:text>Total Quality managment egy irányítási szemlélet és módszertan melynek centrumában a minőség áll
 hosszú távú siker, fogyasztói elégedettség, tagjai megbecsülése
A TQM nem rendszer, hanem szemlélet, filozófia
Nem kell szabványosítani
Japán eredetű, de Amerikai megközelítésben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8T12:59:26.437" idx="5">
    <p:pos x="10" y="10"/>
    <p:text>A felmerülő igények folyamatos kitöltése 
Igények feltárása és az ehez tartozó termékeket megtervezni
Tágabb értelemben a külső vevőkör igényeit is figyelembe kell venni
Belső vevőkőr figyelembe vétele</p:text>
    <p:extLst>
      <p:ext uri="{C676402C-5697-4E1C-873F-D02D1690AC5C}">
        <p15:threadingInfo xmlns:p15="http://schemas.microsoft.com/office/powerpoint/2012/main" timeZoneBias="-120"/>
      </p:ext>
    </p:extLst>
  </p:cm>
  <p:cm authorId="1" dt="2019-04-18T12:59:37.045" idx="6">
    <p:pos x="106" y="106"/>
    <p:text>Magas színvonalú cél minden érdekelt fél részvételével valósulhat meg
Vezetők aktív résztvevők, éppúgy mint a munkatárs tudatos, lelkiismeretes munkavégzése során
Minőség javítás
Minőség tudat kialakítása, fejlesztése</p:text>
    <p:extLst>
      <p:ext uri="{C676402C-5697-4E1C-873F-D02D1690AC5C}">
        <p15:threadingInfo xmlns:p15="http://schemas.microsoft.com/office/powerpoint/2012/main" timeZoneBias="-120"/>
      </p:ext>
    </p:extLst>
  </p:cm>
  <p:cm authorId="1" dt="2019-04-18T12:59:56.917" idx="7">
    <p:pos x="202" y="202"/>
    <p:text>Különböző eszközök és módszerek az igények minél magasabb kielégítésére
Eszközeinek sora végtelen bár vannak általánosan adaptálható megoldások is
A TQM nem egy tanúsítható menedzsment rendszer hanem egy vezetési-irányítási filozófia
A szabványos minőségirányítási rendszer felfogható az első lepésének is a TQM felé vezető úton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4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32203" t="32157" r="32203" b="32157"/>
          <a:stretch>
            <a:fillRect/>
          </a:stretch>
        </p:blipFill>
        <p:spPr>
          <a:xfrm>
            <a:off x="536430" y="1985592"/>
            <a:ext cx="6509309" cy="652595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3970" t="49921" r="43970" b="49921"/>
          <a:stretch>
            <a:fillRect/>
          </a:stretch>
        </p:blipFill>
        <p:spPr>
          <a:xfrm>
            <a:off x="2709294" y="7085902"/>
            <a:ext cx="2205486" cy="2857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21276" y="5687501"/>
            <a:ext cx="4381500" cy="105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hu-HU" sz="3088" b="1" spc="648" dirty="0">
                <a:solidFill>
                  <a:srgbClr val="222222"/>
                </a:solidFill>
                <a:latin typeface="Montserrat" panose="020B0604020202020204" charset="-18"/>
              </a:rPr>
              <a:t>Termelési rendszerek</a:t>
            </a:r>
            <a:endParaRPr lang="en-US" sz="3088" b="1" spc="648" dirty="0">
              <a:solidFill>
                <a:srgbClr val="222222"/>
              </a:solidFill>
              <a:latin typeface="Montserrat" panose="020B0604020202020204" charset="-18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44606" y="8707590"/>
            <a:ext cx="3267286" cy="919620"/>
            <a:chOff x="-2" y="-38100"/>
            <a:chExt cx="4356382" cy="122615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4356380" cy="3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62"/>
                </a:lnSpc>
              </a:pPr>
              <a:r>
                <a:rPr lang="hu-HU" sz="1544" b="1" spc="324" dirty="0">
                  <a:solidFill>
                    <a:srgbClr val="222222"/>
                  </a:solidFill>
                  <a:latin typeface="Raleway"/>
                </a:rPr>
                <a:t>Készítette</a:t>
              </a:r>
              <a:endParaRPr lang="en-US" sz="1544" b="1" spc="324" dirty="0">
                <a:solidFill>
                  <a:srgbClr val="222222"/>
                </a:solidFill>
                <a:latin typeface="Raleway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2" y="565409"/>
              <a:ext cx="4356380" cy="622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</a:pPr>
              <a:r>
                <a:rPr lang="hu-HU" sz="1323" spc="277" dirty="0">
                  <a:solidFill>
                    <a:srgbClr val="222222"/>
                  </a:solidFill>
                  <a:latin typeface="Montserrat" panose="020B0604020202020204" charset="-18"/>
                </a:rPr>
                <a:t>Kovács Gábor</a:t>
              </a:r>
            </a:p>
            <a:p>
              <a:pPr algn="ctr">
                <a:lnSpc>
                  <a:spcPts val="1853"/>
                </a:lnSpc>
              </a:pPr>
              <a:r>
                <a:rPr lang="hu-HU" sz="1323" spc="277" dirty="0">
                  <a:solidFill>
                    <a:srgbClr val="222222"/>
                  </a:solidFill>
                  <a:latin typeface="Montserrat" panose="020B0604020202020204" charset="-18"/>
                </a:rPr>
                <a:t>Boda Gábor</a:t>
              </a:r>
              <a:endParaRPr lang="en-US" sz="1323" spc="277" dirty="0">
                <a:solidFill>
                  <a:srgbClr val="222222"/>
                </a:solidFill>
                <a:latin typeface="Montserrat" panose="020B0604020202020204" charset="-18"/>
              </a:endParaRP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l="43970" t="49921" r="43970" b="49921"/>
          <a:stretch>
            <a:fillRect/>
          </a:stretch>
        </p:blipFill>
        <p:spPr>
          <a:xfrm>
            <a:off x="2683121" y="3474786"/>
            <a:ext cx="2205486" cy="2857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A4DF300-1700-43FD-9E54-BF798570EEAF}"/>
              </a:ext>
            </a:extLst>
          </p:cNvPr>
          <p:cNvSpPr txBox="1"/>
          <p:nvPr/>
        </p:nvSpPr>
        <p:spPr>
          <a:xfrm>
            <a:off x="2221602" y="7395888"/>
            <a:ext cx="312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Montserrat" panose="020B0604020202020204" charset="-18"/>
              </a:rPr>
              <a:t>TQM – </a:t>
            </a:r>
            <a:r>
              <a:rPr lang="hu-HU" dirty="0" err="1">
                <a:latin typeface="Montserrat" panose="020B0604020202020204" charset="-18"/>
              </a:rPr>
              <a:t>Just</a:t>
            </a:r>
            <a:r>
              <a:rPr lang="hu-HU" dirty="0">
                <a:latin typeface="Montserrat" panose="020B0604020202020204" charset="-18"/>
              </a:rPr>
              <a:t>-in-</a:t>
            </a:r>
            <a:r>
              <a:rPr lang="hu-HU" dirty="0" err="1">
                <a:latin typeface="Montserrat" panose="020B0604020202020204" charset="-18"/>
              </a:rPr>
              <a:t>time</a:t>
            </a:r>
            <a:r>
              <a:rPr lang="hu-HU" dirty="0">
                <a:latin typeface="Montserrat" panose="020B0604020202020204" charset="-18"/>
              </a:rPr>
              <a:t> - TPS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820E1CCD-7307-4B12-9135-3D93DCD78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2" y="-215900"/>
            <a:ext cx="8229600" cy="55020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03083" y="683766"/>
            <a:ext cx="4972045" cy="2028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hu-HU" sz="3200" dirty="0">
                <a:latin typeface="Montserrat" panose="020B0604020202020204" charset="-18"/>
                <a:ea typeface="Roboto Condensed" panose="020B0604020202020204" charset="0"/>
              </a:rPr>
              <a:t>A világ egyik legnagyobb autógyártója</a:t>
            </a:r>
          </a:p>
          <a:p>
            <a:pPr>
              <a:lnSpc>
                <a:spcPts val="4324"/>
              </a:lnSpc>
            </a:pPr>
            <a:endParaRPr lang="en-US" sz="3860" b="1" spc="193" dirty="0">
              <a:solidFill>
                <a:srgbClr val="000000"/>
              </a:solidFill>
              <a:latin typeface="Roboto Condensed"/>
            </a:endParaRP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620016" y="88900"/>
            <a:ext cx="2510223" cy="2510224"/>
            <a:chOff x="0" y="0"/>
            <a:chExt cx="6350000" cy="6350000"/>
          </a:xfrm>
          <a:solidFill>
            <a:srgbClr val="EECA60"/>
          </a:solidFill>
        </p:grpSpPr>
        <p:sp>
          <p:nvSpPr>
            <p:cNvPr id="6" name="Freeform 6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20328" y="3193994"/>
            <a:ext cx="2510223" cy="2510224"/>
            <a:chOff x="0" y="0"/>
            <a:chExt cx="6350000" cy="6350000"/>
          </a:xfrm>
          <a:solidFill>
            <a:srgbClr val="EECA60"/>
          </a:solidFill>
        </p:grpSpPr>
        <p:sp>
          <p:nvSpPr>
            <p:cNvPr id="8" name="Freeform 8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0" name="TextBox 10"/>
          <p:cNvSpPr txBox="1"/>
          <p:nvPr/>
        </p:nvSpPr>
        <p:spPr>
          <a:xfrm>
            <a:off x="618662" y="4022700"/>
            <a:ext cx="2047876" cy="852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5"/>
              </a:lnSpc>
            </a:pPr>
            <a:r>
              <a:rPr lang="hu-HU" sz="5799" b="1" spc="289" dirty="0">
                <a:solidFill>
                  <a:srgbClr val="FFFFFF"/>
                </a:solidFill>
                <a:latin typeface="Roboto Condensed"/>
              </a:rPr>
              <a:t>1924</a:t>
            </a:r>
            <a:endParaRPr lang="en-US" sz="5799" b="1" spc="289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12656" y="2823918"/>
            <a:ext cx="3325182" cy="3250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4"/>
              </a:lnSpc>
            </a:pPr>
            <a:r>
              <a:rPr lang="hu-HU" sz="3200" b="1" spc="193" dirty="0">
                <a:solidFill>
                  <a:srgbClr val="000000"/>
                </a:solidFill>
                <a:latin typeface="Montserrat" panose="020B0604020202020204" charset="-18"/>
              </a:rPr>
              <a:t>„…</a:t>
            </a:r>
            <a:r>
              <a:rPr lang="hu-HU" sz="3200" dirty="0">
                <a:latin typeface="Montserrat" panose="020B0604020202020204" charset="-18"/>
                <a:ea typeface="Roboto Condensed" panose="020B0604020202020204" charset="0"/>
              </a:rPr>
              <a:t>a gyártási hibák elkerülése érdekében a gép leállt, ha elszakadt egy szál.”</a:t>
            </a:r>
            <a:endParaRPr lang="en-US" sz="3200" b="1" spc="193" dirty="0">
              <a:solidFill>
                <a:srgbClr val="000000"/>
              </a:solidFill>
              <a:latin typeface="Montserrat" panose="020B0604020202020204" charset="-18"/>
              <a:ea typeface="Roboto Condensed" panose="020B060402020202020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5845" y="510450"/>
            <a:ext cx="2047875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5"/>
              </a:lnSpc>
            </a:pPr>
            <a:r>
              <a:rPr lang="en-US" sz="5799" b="1" spc="289" dirty="0">
                <a:solidFill>
                  <a:srgbClr val="FFFFFF"/>
                </a:solidFill>
                <a:latin typeface="Roboto Condensed"/>
              </a:rPr>
              <a:t>8</a:t>
            </a:r>
            <a:r>
              <a:rPr lang="hu-HU" sz="5799" b="1" spc="289" dirty="0">
                <a:solidFill>
                  <a:srgbClr val="FFFFFF"/>
                </a:solidFill>
                <a:latin typeface="Roboto Condensed"/>
              </a:rPr>
              <a:t>4</a:t>
            </a:r>
          </a:p>
          <a:p>
            <a:pPr algn="ctr">
              <a:lnSpc>
                <a:spcPts val="6495"/>
              </a:lnSpc>
            </a:pPr>
            <a:r>
              <a:rPr lang="hu-HU" sz="5799" b="1" spc="289" dirty="0">
                <a:solidFill>
                  <a:srgbClr val="FFFFFF"/>
                </a:solidFill>
                <a:latin typeface="Roboto Condensed"/>
              </a:rPr>
              <a:t>éves</a:t>
            </a:r>
            <a:endParaRPr lang="en-US" sz="5799" b="1" spc="289" dirty="0">
              <a:solidFill>
                <a:srgbClr val="FFFFFF"/>
              </a:solidFill>
              <a:latin typeface="Roboto Condensed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938B7319-3132-498A-9E05-E265D0B50BBE}"/>
              </a:ext>
            </a:extLst>
          </p:cNvPr>
          <p:cNvGrpSpPr>
            <a:grpSpLocks noChangeAspect="1"/>
          </p:cNvGrpSpPr>
          <p:nvPr/>
        </p:nvGrpSpPr>
        <p:grpSpPr>
          <a:xfrm>
            <a:off x="4620016" y="6901407"/>
            <a:ext cx="2510223" cy="2510224"/>
            <a:chOff x="0" y="0"/>
            <a:chExt cx="6350000" cy="6350000"/>
          </a:xfrm>
          <a:solidFill>
            <a:srgbClr val="EECA60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11A17C-973C-404E-9793-FCA83866F3CB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hu-HU" dirty="0"/>
            </a:p>
          </p:txBody>
        </p:sp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B5100285-9E03-4EB9-9FDF-069DD4D0B313}"/>
              </a:ext>
            </a:extLst>
          </p:cNvPr>
          <p:cNvSpPr txBox="1"/>
          <p:nvPr/>
        </p:nvSpPr>
        <p:spPr>
          <a:xfrm>
            <a:off x="358339" y="6477844"/>
            <a:ext cx="4313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>
                <a:latin typeface="Montserrat" panose="020B0604020202020204" charset="-18"/>
              </a:rPr>
              <a:t>„Csináld jobban és fejleszd folyamatosan, mert</a:t>
            </a:r>
            <a:br>
              <a:rPr lang="hu-HU" sz="3200" i="1" dirty="0">
                <a:latin typeface="Montserrat" panose="020B0604020202020204" charset="-18"/>
              </a:rPr>
            </a:br>
            <a:r>
              <a:rPr lang="hu-HU" sz="3200" i="1" dirty="0">
                <a:latin typeface="Montserrat" panose="020B0604020202020204" charset="-18"/>
              </a:rPr>
              <a:t>ha nem csinálod nem tudsz versenyezni azokkal, akik csinálják”</a:t>
            </a:r>
            <a:endParaRPr lang="hu-HU" sz="3200" dirty="0">
              <a:latin typeface="Montserrat" panose="020B0604020202020204" charset="-18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A49002C-CB5A-4E2E-9C6F-3715FE068E21}"/>
              </a:ext>
            </a:extLst>
          </p:cNvPr>
          <p:cNvSpPr txBox="1"/>
          <p:nvPr/>
        </p:nvSpPr>
        <p:spPr>
          <a:xfrm>
            <a:off x="4672184" y="7664076"/>
            <a:ext cx="26342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8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KAIZEN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1870" t="49921" r="31870" b="49921"/>
          <a:stretch>
            <a:fillRect/>
          </a:stretch>
        </p:blipFill>
        <p:spPr>
          <a:xfrm>
            <a:off x="464372" y="528424"/>
            <a:ext cx="6631176" cy="285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31877" t="44133" r="31877" b="44133"/>
          <a:stretch>
            <a:fillRect/>
          </a:stretch>
        </p:blipFill>
        <p:spPr>
          <a:xfrm>
            <a:off x="464372" y="1166266"/>
            <a:ext cx="6628514" cy="21456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89819" y="1176289"/>
            <a:ext cx="6038850" cy="216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hu-HU" sz="3088" b="1" spc="648" dirty="0">
                <a:solidFill>
                  <a:srgbClr val="222222"/>
                </a:solidFill>
                <a:latin typeface="Montserrat" panose="020B0604020202020204" charset="-18"/>
              </a:rPr>
              <a:t>TPS</a:t>
            </a:r>
          </a:p>
          <a:p>
            <a:pPr algn="ctr">
              <a:lnSpc>
                <a:spcPts val="4324"/>
              </a:lnSpc>
            </a:pPr>
            <a:endParaRPr lang="hu-HU" sz="3088" b="1" spc="648" dirty="0">
              <a:solidFill>
                <a:srgbClr val="222222"/>
              </a:solidFill>
              <a:latin typeface="Raleway"/>
            </a:endParaRPr>
          </a:p>
          <a:p>
            <a:pPr algn="ctr">
              <a:lnSpc>
                <a:spcPts val="4324"/>
              </a:lnSpc>
            </a:pPr>
            <a:r>
              <a:rPr lang="hu-HU" sz="3088" b="1" spc="648" dirty="0">
                <a:solidFill>
                  <a:srgbClr val="222222"/>
                </a:solidFill>
                <a:latin typeface="Montserrat" panose="020B0604020202020204" charset="-18"/>
              </a:rPr>
              <a:t>Toyota </a:t>
            </a:r>
            <a:r>
              <a:rPr lang="hu-HU" sz="3088" b="1" spc="648" dirty="0" err="1">
                <a:solidFill>
                  <a:srgbClr val="222222"/>
                </a:solidFill>
                <a:latin typeface="Montserrat" panose="020B0604020202020204" charset="-18"/>
              </a:rPr>
              <a:t>producting</a:t>
            </a:r>
            <a:r>
              <a:rPr lang="hu-HU" sz="3088" b="1" spc="648" dirty="0">
                <a:solidFill>
                  <a:srgbClr val="222222"/>
                </a:solidFill>
                <a:latin typeface="Montserrat" panose="020B0604020202020204" charset="-18"/>
              </a:rPr>
              <a:t> </a:t>
            </a:r>
            <a:r>
              <a:rPr lang="hu-HU" sz="3088" b="1" spc="648" dirty="0" err="1">
                <a:solidFill>
                  <a:srgbClr val="222222"/>
                </a:solidFill>
                <a:latin typeface="Montserrat" panose="020B0604020202020204" charset="-18"/>
              </a:rPr>
              <a:t>system</a:t>
            </a:r>
            <a:endParaRPr lang="hu-HU" sz="3088" b="1" spc="648" dirty="0">
              <a:solidFill>
                <a:srgbClr val="222222"/>
              </a:solidFill>
              <a:latin typeface="Montserrat" panose="020B0604020202020204" charset="-18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l="33494" t="49921" r="33494" b="49921"/>
          <a:stretch>
            <a:fillRect/>
          </a:stretch>
        </p:blipFill>
        <p:spPr>
          <a:xfrm>
            <a:off x="768616" y="2210538"/>
            <a:ext cx="6036965" cy="2857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1870" t="49921" r="31870" b="49921"/>
          <a:stretch>
            <a:fillRect/>
          </a:stretch>
        </p:blipFill>
        <p:spPr>
          <a:xfrm>
            <a:off x="464372" y="10104100"/>
            <a:ext cx="6631176" cy="2857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E7BF573-9DA0-4072-8000-E7FF80510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5" y="3377445"/>
            <a:ext cx="6054662" cy="3023897"/>
          </a:xfrm>
          <a:prstGeom prst="rect">
            <a:avLst/>
          </a:prstGeom>
        </p:spPr>
      </p:pic>
      <p:pic>
        <p:nvPicPr>
          <p:cNvPr id="69" name="Kép 68">
            <a:extLst>
              <a:ext uri="{FF2B5EF4-FFF2-40B4-BE49-F238E27FC236}">
                <a16:creationId xmlns:a16="http://schemas.microsoft.com/office/drawing/2014/main" id="{C93C8E3D-936F-4BD3-8711-230A8501C6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98" y="6412581"/>
            <a:ext cx="2864870" cy="3506762"/>
          </a:xfrm>
          <a:prstGeom prst="rect">
            <a:avLst/>
          </a:prstGeom>
        </p:spPr>
      </p:pic>
      <p:sp>
        <p:nvSpPr>
          <p:cNvPr id="72" name="Szövegdoboz 71">
            <a:extLst>
              <a:ext uri="{FF2B5EF4-FFF2-40B4-BE49-F238E27FC236}">
                <a16:creationId xmlns:a16="http://schemas.microsoft.com/office/drawing/2014/main" id="{7C6CC704-FF89-42F6-B3E3-9A9ABE3EFFFB}"/>
              </a:ext>
            </a:extLst>
          </p:cNvPr>
          <p:cNvSpPr txBox="1"/>
          <p:nvPr/>
        </p:nvSpPr>
        <p:spPr>
          <a:xfrm>
            <a:off x="617375" y="6991894"/>
            <a:ext cx="320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Montserrat" panose="020B0604020202020204" charset="-18"/>
              </a:rPr>
              <a:t>-TPS egészség és munkavédelem</a:t>
            </a:r>
          </a:p>
          <a:p>
            <a:endParaRPr lang="hu-HU" dirty="0">
              <a:latin typeface="Montserrat" panose="020B0604020202020204" charset="-18"/>
            </a:endParaRPr>
          </a:p>
          <a:p>
            <a:r>
              <a:rPr lang="hu-HU" dirty="0">
                <a:latin typeface="Montserrat" panose="020B0604020202020204" charset="-18"/>
              </a:rPr>
              <a:t>-</a:t>
            </a:r>
            <a:r>
              <a:rPr lang="hu-HU" dirty="0" err="1">
                <a:latin typeface="Montserrat" panose="020B0604020202020204" charset="-18"/>
              </a:rPr>
              <a:t>Kaizen</a:t>
            </a:r>
            <a:r>
              <a:rPr lang="hu-HU" dirty="0">
                <a:latin typeface="Montserrat" panose="020B0604020202020204" charset="-18"/>
              </a:rPr>
              <a:t> – folyamatos fejlődés</a:t>
            </a:r>
          </a:p>
          <a:p>
            <a:endParaRPr lang="hu-HU" dirty="0">
              <a:latin typeface="Montserrat" panose="020B0604020202020204" charset="-18"/>
            </a:endParaRPr>
          </a:p>
          <a:p>
            <a:r>
              <a:rPr lang="hu-HU" dirty="0">
                <a:latin typeface="Montserrat" panose="020B0604020202020204" charset="-18"/>
              </a:rPr>
              <a:t>-</a:t>
            </a:r>
            <a:r>
              <a:rPr lang="hu-HU" dirty="0" err="1">
                <a:latin typeface="Montserrat" panose="020B0604020202020204" charset="-18"/>
              </a:rPr>
              <a:t>Just</a:t>
            </a:r>
            <a:r>
              <a:rPr lang="hu-HU" dirty="0">
                <a:latin typeface="Montserrat" panose="020B0604020202020204" charset="-18"/>
              </a:rPr>
              <a:t>-in-Time – Kanban</a:t>
            </a:r>
          </a:p>
          <a:p>
            <a:endParaRPr lang="hu-HU" dirty="0">
              <a:latin typeface="Montserrat" panose="020B0604020202020204" charset="-18"/>
            </a:endParaRPr>
          </a:p>
          <a:p>
            <a:r>
              <a:rPr lang="hu-HU" dirty="0">
                <a:latin typeface="Montserrat" panose="020B0604020202020204" charset="-18"/>
              </a:rPr>
              <a:t>-</a:t>
            </a:r>
            <a:r>
              <a:rPr lang="hu-HU" dirty="0" err="1">
                <a:latin typeface="Montserrat" panose="020B0604020202020204" charset="-18"/>
              </a:rPr>
              <a:t>Jidoka</a:t>
            </a:r>
            <a:r>
              <a:rPr lang="hu-HU" dirty="0">
                <a:latin typeface="Montserrat" panose="020B0604020202020204" charset="-18"/>
              </a:rPr>
              <a:t> – A beépülő minőség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zövegdoboz 23">
            <a:extLst>
              <a:ext uri="{FF2B5EF4-FFF2-40B4-BE49-F238E27FC236}">
                <a16:creationId xmlns:a16="http://schemas.microsoft.com/office/drawing/2014/main" id="{1CE18670-63D0-45F1-B483-1A21C4DA6535}"/>
              </a:ext>
            </a:extLst>
          </p:cNvPr>
          <p:cNvSpPr txBox="1"/>
          <p:nvPr/>
        </p:nvSpPr>
        <p:spPr>
          <a:xfrm>
            <a:off x="-1298933" y="-292501"/>
            <a:ext cx="10363200" cy="2853677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rcRect l="23566" t="45474" r="23566" b="45474"/>
          <a:stretch>
            <a:fillRect/>
          </a:stretch>
        </p:blipFill>
        <p:spPr>
          <a:xfrm>
            <a:off x="-1055963" y="-548237"/>
            <a:ext cx="9668425" cy="1655065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F588544A-C0C6-4BE6-8CC9-4485EECC3227}"/>
              </a:ext>
            </a:extLst>
          </p:cNvPr>
          <p:cNvSpPr txBox="1"/>
          <p:nvPr/>
        </p:nvSpPr>
        <p:spPr>
          <a:xfrm>
            <a:off x="-1298933" y="9766300"/>
            <a:ext cx="10202997" cy="1173305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3ED97F1-6DA3-4EEA-8BB3-9A71478A814D}"/>
              </a:ext>
            </a:extLst>
          </p:cNvPr>
          <p:cNvSpPr txBox="1"/>
          <p:nvPr/>
        </p:nvSpPr>
        <p:spPr>
          <a:xfrm>
            <a:off x="961971" y="1678146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Montserrat" panose="020B0604020202020204" charset="-18"/>
              </a:rPr>
              <a:t>A rendszer azt állítja elő…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4B9DFF-77F2-4FB9-A171-123EAF6168D1}"/>
              </a:ext>
            </a:extLst>
          </p:cNvPr>
          <p:cNvSpPr txBox="1"/>
          <p:nvPr/>
        </p:nvSpPr>
        <p:spPr>
          <a:xfrm>
            <a:off x="958850" y="3136900"/>
            <a:ext cx="5715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>
                <a:latin typeface="Montserrat" panose="020B0604020202020204" charset="-18"/>
              </a:rPr>
              <a:t>amire</a:t>
            </a:r>
            <a:r>
              <a:rPr lang="hu-HU" sz="2400" dirty="0">
                <a:latin typeface="Montserrat" panose="020B0604020202020204" charset="-18"/>
              </a:rPr>
              <a:t> a vevőnek szüksége van,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latin typeface="Montserrat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>
                <a:latin typeface="Montserrat" panose="020B0604020202020204" charset="-18"/>
              </a:rPr>
              <a:t>amikor</a:t>
            </a:r>
            <a:r>
              <a:rPr lang="hu-HU" sz="2400" dirty="0">
                <a:latin typeface="Montserrat" panose="020B0604020202020204" charset="-18"/>
              </a:rPr>
              <a:t> szüksége van,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latin typeface="Montserrat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>
                <a:latin typeface="Montserrat" panose="020B0604020202020204" charset="-18"/>
              </a:rPr>
              <a:t>amilyen mennyiségben</a:t>
            </a:r>
            <a:r>
              <a:rPr lang="hu-HU" sz="2400" dirty="0">
                <a:latin typeface="Montserrat" panose="020B0604020202020204" charset="-18"/>
              </a:rPr>
              <a:t> szüksége van rá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latin typeface="Montserrat" panose="020B0604020202020204" charset="-18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latin typeface="Montserrat" panose="020B0604020202020204" charset="-18"/>
              </a:rPr>
              <a:t>a lehető </a:t>
            </a:r>
            <a:r>
              <a:rPr lang="hu-HU" sz="2400" b="1" dirty="0">
                <a:latin typeface="Montserrat" panose="020B0604020202020204" charset="-18"/>
              </a:rPr>
              <a:t>legkevesebb erőforrás</a:t>
            </a:r>
            <a:r>
              <a:rPr lang="hu-HU" sz="2400" dirty="0">
                <a:latin typeface="Montserrat" panose="020B0604020202020204" charset="-18"/>
              </a:rPr>
              <a:t>,</a:t>
            </a:r>
            <a:r>
              <a:rPr lang="hu-HU" sz="2400" b="1" dirty="0">
                <a:latin typeface="Montserrat" panose="020B0604020202020204" charset="-18"/>
              </a:rPr>
              <a:t> gép</a:t>
            </a:r>
            <a:r>
              <a:rPr lang="hu-HU" sz="2400" dirty="0">
                <a:latin typeface="Montserrat" panose="020B0604020202020204" charset="-18"/>
              </a:rPr>
              <a:t> 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dirty="0">
                <a:latin typeface="Montserrat" panose="020B0604020202020204" charset="-18"/>
              </a:rPr>
              <a:t>alapanyag</a:t>
            </a:r>
            <a:r>
              <a:rPr lang="hu-HU" sz="2400" dirty="0">
                <a:latin typeface="Montserrat" panose="020B0604020202020204" charset="-18"/>
              </a:rPr>
              <a:t> felhasználásával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latin typeface="Montserrat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Montserrat" panose="020B0604020202020204" charset="-18"/>
              </a:rPr>
              <a:t>lehető </a:t>
            </a:r>
            <a:r>
              <a:rPr lang="hu-HU" sz="2400" b="1" dirty="0">
                <a:latin typeface="Montserrat" panose="020B0604020202020204" charset="-18"/>
              </a:rPr>
              <a:t>legmagasabb minőség</a:t>
            </a:r>
            <a:r>
              <a:rPr lang="hu-HU" sz="2400" dirty="0">
                <a:latin typeface="Montserrat" panose="020B0604020202020204" charset="-18"/>
              </a:rPr>
              <a:t> mellett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églalap 78">
            <a:extLst>
              <a:ext uri="{FF2B5EF4-FFF2-40B4-BE49-F238E27FC236}">
                <a16:creationId xmlns:a16="http://schemas.microsoft.com/office/drawing/2014/main" id="{DD438D8B-E9B9-459A-97C0-1380680CAA8D}"/>
              </a:ext>
            </a:extLst>
          </p:cNvPr>
          <p:cNvSpPr/>
          <p:nvPr/>
        </p:nvSpPr>
        <p:spPr>
          <a:xfrm>
            <a:off x="-946150" y="-825500"/>
            <a:ext cx="9601200" cy="281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6"/>
          <p:cNvSpPr txBox="1"/>
          <p:nvPr/>
        </p:nvSpPr>
        <p:spPr>
          <a:xfrm>
            <a:off x="708025" y="546100"/>
            <a:ext cx="614045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</a:pPr>
            <a:r>
              <a:rPr lang="hu-HU" sz="3529" b="1" dirty="0">
                <a:solidFill>
                  <a:srgbClr val="EECA60"/>
                </a:solidFill>
                <a:latin typeface="Montserrat"/>
              </a:rPr>
              <a:t>ÉS AMIT EZZEL ELÉRHETÜNK…</a:t>
            </a:r>
            <a:endParaRPr lang="en-US" sz="3529" b="1" dirty="0">
              <a:solidFill>
                <a:srgbClr val="EECA60"/>
              </a:solidFill>
              <a:latin typeface="Montserrat"/>
            </a:endParaRP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3191837C-EA74-4151-A9C1-B6CD92ABEC1D}"/>
              </a:ext>
            </a:extLst>
          </p:cNvPr>
          <p:cNvSpPr/>
          <p:nvPr/>
        </p:nvSpPr>
        <p:spPr>
          <a:xfrm>
            <a:off x="-1555750" y="9080500"/>
            <a:ext cx="10972800" cy="2133600"/>
          </a:xfrm>
          <a:prstGeom prst="rect">
            <a:avLst/>
          </a:prstGeom>
          <a:solidFill>
            <a:srgbClr val="EEC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FA2AC176-2ED4-4D15-9283-C4DA3434ABC7}"/>
              </a:ext>
            </a:extLst>
          </p:cNvPr>
          <p:cNvSpPr txBox="1"/>
          <p:nvPr/>
        </p:nvSpPr>
        <p:spPr>
          <a:xfrm>
            <a:off x="196850" y="3588974"/>
            <a:ext cx="2971800" cy="38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Növekszik az árbevétel, a profit,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Beruházás nélkül növekedhet a termelési kapacitás</a:t>
            </a:r>
          </a:p>
        </p:txBody>
      </p:sp>
      <p:pic>
        <p:nvPicPr>
          <p:cNvPr id="83" name="Kép 82">
            <a:extLst>
              <a:ext uri="{FF2B5EF4-FFF2-40B4-BE49-F238E27FC236}">
                <a16:creationId xmlns:a16="http://schemas.microsoft.com/office/drawing/2014/main" id="{7FF237DC-C2EF-4FB0-82A8-BADEC9DF1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10" y="3588974"/>
            <a:ext cx="3927540" cy="3927540"/>
          </a:xfrm>
          <a:prstGeom prst="rect">
            <a:avLst/>
          </a:prstGeom>
        </p:spPr>
      </p:pic>
      <p:sp>
        <p:nvSpPr>
          <p:cNvPr id="84" name="Szövegdoboz 83">
            <a:extLst>
              <a:ext uri="{FF2B5EF4-FFF2-40B4-BE49-F238E27FC236}">
                <a16:creationId xmlns:a16="http://schemas.microsoft.com/office/drawing/2014/main" id="{EC054693-F225-44A7-B7F6-B96244A98176}"/>
              </a:ext>
            </a:extLst>
          </p:cNvPr>
          <p:cNvSpPr txBox="1"/>
          <p:nvPr/>
        </p:nvSpPr>
        <p:spPr>
          <a:xfrm>
            <a:off x="196850" y="3597657"/>
            <a:ext cx="4078253" cy="43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A munkafolyamatok költség- és időveszteségei rövid időn belül csökkennek,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Alacsonyabb termelési költségek</a:t>
            </a:r>
          </a:p>
        </p:txBody>
      </p:sp>
      <p:pic>
        <p:nvPicPr>
          <p:cNvPr id="86" name="Kép 85">
            <a:extLst>
              <a:ext uri="{FF2B5EF4-FFF2-40B4-BE49-F238E27FC236}">
                <a16:creationId xmlns:a16="http://schemas.microsoft.com/office/drawing/2014/main" id="{D0AD4A0E-686E-43E0-96A8-2CEFE63FE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67" y="4710516"/>
            <a:ext cx="3701200" cy="3896000"/>
          </a:xfrm>
          <a:prstGeom prst="rect">
            <a:avLst/>
          </a:prstGeom>
        </p:spPr>
      </p:pic>
      <p:sp>
        <p:nvSpPr>
          <p:cNvPr id="87" name="Szövegdoboz 86">
            <a:extLst>
              <a:ext uri="{FF2B5EF4-FFF2-40B4-BE49-F238E27FC236}">
                <a16:creationId xmlns:a16="http://schemas.microsoft.com/office/drawing/2014/main" id="{C59ACACE-CC7F-4430-8C0F-DB7C98707132}"/>
              </a:ext>
            </a:extLst>
          </p:cNvPr>
          <p:cNvSpPr txBox="1"/>
          <p:nvPr/>
        </p:nvSpPr>
        <p:spPr>
          <a:xfrm>
            <a:off x="196850" y="3597657"/>
            <a:ext cx="3432336" cy="151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Készletekben lekötött tőke csökkenése</a:t>
            </a:r>
          </a:p>
        </p:txBody>
      </p:sp>
      <p:pic>
        <p:nvPicPr>
          <p:cNvPr id="89" name="Kép 88">
            <a:extLst>
              <a:ext uri="{FF2B5EF4-FFF2-40B4-BE49-F238E27FC236}">
                <a16:creationId xmlns:a16="http://schemas.microsoft.com/office/drawing/2014/main" id="{AAB43B56-8FAF-4EF9-88A9-79169311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6130050"/>
            <a:ext cx="4419600" cy="2946400"/>
          </a:xfrm>
          <a:prstGeom prst="rect">
            <a:avLst/>
          </a:prstGeom>
        </p:spPr>
      </p:pic>
      <p:sp>
        <p:nvSpPr>
          <p:cNvPr id="90" name="Szövegdoboz 89">
            <a:extLst>
              <a:ext uri="{FF2B5EF4-FFF2-40B4-BE49-F238E27FC236}">
                <a16:creationId xmlns:a16="http://schemas.microsoft.com/office/drawing/2014/main" id="{B098F093-F9F0-47D0-BB0C-921FB9A75A91}"/>
              </a:ext>
            </a:extLst>
          </p:cNvPr>
          <p:cNvSpPr txBox="1"/>
          <p:nvPr/>
        </p:nvSpPr>
        <p:spPr>
          <a:xfrm>
            <a:off x="196850" y="3584924"/>
            <a:ext cx="4208276" cy="342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Kiszámíthatóbb, megbízhatóbb termelési folyamat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</a:rPr>
              <a:t>Vevői elégedettség növekedése</a:t>
            </a:r>
          </a:p>
        </p:txBody>
      </p:sp>
      <p:pic>
        <p:nvPicPr>
          <p:cNvPr id="92" name="Kép 91">
            <a:extLst>
              <a:ext uri="{FF2B5EF4-FFF2-40B4-BE49-F238E27FC236}">
                <a16:creationId xmlns:a16="http://schemas.microsoft.com/office/drawing/2014/main" id="{C2E1E8C5-84E4-4E31-963B-814CB7D24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53" y="5938536"/>
            <a:ext cx="4207942" cy="315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4" grpId="0"/>
      <p:bldP spid="84" grpId="1"/>
      <p:bldP spid="87" grpId="0"/>
      <p:bldP spid="87" grpId="1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9459644-88C8-41BF-A393-4EF2AA26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03" t="32157" r="32203" b="32157"/>
          <a:stretch>
            <a:fillRect/>
          </a:stretch>
        </p:blipFill>
        <p:spPr>
          <a:xfrm>
            <a:off x="523595" y="-1816100"/>
            <a:ext cx="6509309" cy="972912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CAAF83F-38DF-492A-BA29-FE0B6E1C2A3F}"/>
              </a:ext>
            </a:extLst>
          </p:cNvPr>
          <p:cNvSpPr txBox="1"/>
          <p:nvPr/>
        </p:nvSpPr>
        <p:spPr>
          <a:xfrm>
            <a:off x="969821" y="5062776"/>
            <a:ext cx="5616855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90" dirty="0">
                <a:latin typeface="Montserrat" panose="020B0604020202020204" charset="-18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7383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C1D7056-E23A-4CAB-A618-16340AC1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03" t="32157" r="32203" b="32157"/>
          <a:stretch>
            <a:fillRect/>
          </a:stretch>
        </p:blipFill>
        <p:spPr>
          <a:xfrm>
            <a:off x="523594" y="-565649"/>
            <a:ext cx="6509309" cy="972912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4A8EB34-39CB-43DF-B146-20EB3536E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2" y="-1070402"/>
            <a:ext cx="8229602" cy="548908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68EC782-D55E-48B9-B81F-3DF292DA3B18}"/>
              </a:ext>
            </a:extLst>
          </p:cNvPr>
          <p:cNvSpPr txBox="1"/>
          <p:nvPr/>
        </p:nvSpPr>
        <p:spPr>
          <a:xfrm>
            <a:off x="1187450" y="4965700"/>
            <a:ext cx="5334000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Amiről szó lesz :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JIT Bemutatása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Vezér elvei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A termelésszervezésére vonatkozó alapelvek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A TQM fejlődése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TQM három alapvető pillére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97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C146F31-3523-4DCD-9B8F-EF2FE806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63"/>
            <a:ext cx="7556500" cy="2793493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642D79FC-D52E-484B-B548-C33090665BA0}"/>
              </a:ext>
            </a:extLst>
          </p:cNvPr>
          <p:cNvSpPr/>
          <p:nvPr/>
        </p:nvSpPr>
        <p:spPr>
          <a:xfrm>
            <a:off x="-1022350" y="9408332"/>
            <a:ext cx="9906000" cy="1981200"/>
          </a:xfrm>
          <a:prstGeom prst="rect">
            <a:avLst/>
          </a:prstGeom>
          <a:solidFill>
            <a:srgbClr val="EEC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EF9E64A-8650-460F-B8E2-07B6AB234451}"/>
              </a:ext>
            </a:extLst>
          </p:cNvPr>
          <p:cNvSpPr txBox="1"/>
          <p:nvPr/>
        </p:nvSpPr>
        <p:spPr>
          <a:xfrm>
            <a:off x="196850" y="3746500"/>
            <a:ext cx="6858000" cy="400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Japánban kifejlesztett működési filozófia, amely a termelési folyamatot helyezi centrumba.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Eltér a hagyományos Európai és Amerikai termelésszervezéstől.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Mégis gyökeresen megváltoztatta azt.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476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AB6BB5-2658-4D77-AC52-7641E5E8C742}"/>
              </a:ext>
            </a:extLst>
          </p:cNvPr>
          <p:cNvSpPr txBox="1"/>
          <p:nvPr/>
        </p:nvSpPr>
        <p:spPr>
          <a:xfrm>
            <a:off x="-1298933" y="-292501"/>
            <a:ext cx="10363200" cy="2853677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59F6C9F3-C1A9-43DA-B755-1BEA71F9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66" t="45474" r="23566" b="45474"/>
          <a:stretch>
            <a:fillRect/>
          </a:stretch>
        </p:blipFill>
        <p:spPr>
          <a:xfrm>
            <a:off x="-1055963" y="-548237"/>
            <a:ext cx="9668425" cy="165506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B04744F-DA53-42FD-835C-1ACC62AB0527}"/>
              </a:ext>
            </a:extLst>
          </p:cNvPr>
          <p:cNvSpPr txBox="1"/>
          <p:nvPr/>
        </p:nvSpPr>
        <p:spPr>
          <a:xfrm>
            <a:off x="1301749" y="1362564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atin typeface="Montserrat" panose="020B0604020202020204" charset="-18"/>
              </a:rPr>
              <a:t>A J-I-T vezér elvei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FDCDA28-1F3A-4EF0-AEF2-F0A7CD9BC876}"/>
              </a:ext>
            </a:extLst>
          </p:cNvPr>
          <p:cNvSpPr txBox="1"/>
          <p:nvPr/>
        </p:nvSpPr>
        <p:spPr>
          <a:xfrm>
            <a:off x="-1298933" y="9766300"/>
            <a:ext cx="10202997" cy="1173305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577F6D6-C09D-4D42-B1C7-81CBF3F906A8}"/>
              </a:ext>
            </a:extLst>
          </p:cNvPr>
          <p:cNvSpPr txBox="1"/>
          <p:nvPr/>
        </p:nvSpPr>
        <p:spPr>
          <a:xfrm>
            <a:off x="-1146533" y="9918700"/>
            <a:ext cx="10202997" cy="1173305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A63BE1B-3EB8-49AC-A22B-3BCD520A3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69" y="2561176"/>
            <a:ext cx="3791919" cy="331892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1F0576C-9B5B-4849-AE6C-0A29D9CC7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6338012"/>
            <a:ext cx="4997450" cy="342828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631FA9F-304B-462E-BBC6-64ACCBA83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750" y="2561176"/>
            <a:ext cx="4876802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ABE98810-38F4-4CCA-9F5C-6C2C2FCB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77" t="44133" r="31877" b="44133"/>
          <a:stretch>
            <a:fillRect/>
          </a:stretch>
        </p:blipFill>
        <p:spPr>
          <a:xfrm>
            <a:off x="464372" y="1166266"/>
            <a:ext cx="6628514" cy="2145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FF3F7D-5371-4947-B5FE-E0B10265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70" t="49921" r="31870" b="49921"/>
          <a:stretch>
            <a:fillRect/>
          </a:stretch>
        </p:blipFill>
        <p:spPr>
          <a:xfrm>
            <a:off x="464372" y="528424"/>
            <a:ext cx="6631176" cy="2857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97B2A34-2B36-4F36-AA8E-6D685124FDA4}"/>
              </a:ext>
            </a:extLst>
          </p:cNvPr>
          <p:cNvSpPr txBox="1"/>
          <p:nvPr/>
        </p:nvSpPr>
        <p:spPr>
          <a:xfrm>
            <a:off x="806450" y="14605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atin typeface="Montserrat" panose="020B0604020202020204" charset="-18"/>
              </a:rPr>
              <a:t>A termelésszervezésre vonatkozó alapelvek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17E090-B6F4-4FB1-9E26-612CCBAE3981}"/>
              </a:ext>
            </a:extLst>
          </p:cNvPr>
          <p:cNvSpPr txBox="1"/>
          <p:nvPr/>
        </p:nvSpPr>
        <p:spPr>
          <a:xfrm>
            <a:off x="463993" y="3356948"/>
            <a:ext cx="66285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Várakozási idő minimalizálása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Üzemi rend fontossága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Preventív karbantartási rendszer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 err="1">
                <a:latin typeface="Montserrat" panose="020B0604020202020204" charset="-18"/>
              </a:rPr>
              <a:t>Pull</a:t>
            </a:r>
            <a:r>
              <a:rPr lang="hu-HU" sz="2800" dirty="0">
                <a:latin typeface="Montserrat" panose="020B0604020202020204" charset="-18"/>
              </a:rPr>
              <a:t>-rendszer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KAMBAN-rendszer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Munkavállalók fejlesztése a folyamatok fejlesztésében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Eredmény táblák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>
                <a:latin typeface="Montserrat" panose="020B0604020202020204" charset="-18"/>
              </a:rPr>
              <a:t>Kiegyensúlyozottság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94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A47820CB-37F6-4634-8D06-2AD24A2C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77" t="44133" r="31877" b="44133"/>
          <a:stretch>
            <a:fillRect/>
          </a:stretch>
        </p:blipFill>
        <p:spPr>
          <a:xfrm>
            <a:off x="464372" y="1166266"/>
            <a:ext cx="6628514" cy="2145694"/>
          </a:xfrm>
          <a:prstGeom prst="rect">
            <a:avLst/>
          </a:prstGeom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40C34F7E-E7E5-4BA3-A948-E2AADBB217AF}"/>
              </a:ext>
            </a:extLst>
          </p:cNvPr>
          <p:cNvCxnSpPr>
            <a:cxnSpLocks/>
          </p:cNvCxnSpPr>
          <p:nvPr/>
        </p:nvCxnSpPr>
        <p:spPr>
          <a:xfrm>
            <a:off x="1035050" y="2298700"/>
            <a:ext cx="5486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254E4B6B-E021-4358-939F-A4D132E01107}"/>
              </a:ext>
            </a:extLst>
          </p:cNvPr>
          <p:cNvSpPr txBox="1"/>
          <p:nvPr/>
        </p:nvSpPr>
        <p:spPr>
          <a:xfrm>
            <a:off x="789819" y="1176289"/>
            <a:ext cx="6038850" cy="214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hu-HU" sz="3088" b="1" spc="648" dirty="0">
                <a:solidFill>
                  <a:srgbClr val="222222"/>
                </a:solidFill>
                <a:latin typeface="Montserrat" panose="020B0604020202020204" charset="-18"/>
              </a:rPr>
              <a:t>TQM</a:t>
            </a:r>
          </a:p>
          <a:p>
            <a:pPr algn="ctr">
              <a:lnSpc>
                <a:spcPts val="4324"/>
              </a:lnSpc>
            </a:pPr>
            <a:endParaRPr lang="hu-HU" sz="3088" b="1" spc="648" dirty="0">
              <a:solidFill>
                <a:srgbClr val="222222"/>
              </a:solidFill>
              <a:latin typeface="Raleway"/>
            </a:endParaRPr>
          </a:p>
          <a:p>
            <a:pPr algn="ctr">
              <a:lnSpc>
                <a:spcPts val="4324"/>
              </a:lnSpc>
            </a:pPr>
            <a:r>
              <a:rPr lang="hu-HU" sz="3000" b="1" spc="648" dirty="0">
                <a:solidFill>
                  <a:srgbClr val="222222"/>
                </a:solidFill>
                <a:latin typeface="Montserrat" panose="020B0604020202020204" charset="-18"/>
              </a:rPr>
              <a:t>Teljes körű minőségmenedzsment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AFE2F5E-AC72-40B0-A087-4080BA7D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4" y="4434371"/>
            <a:ext cx="662927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2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50C0D018-BC15-4DCA-A975-E90445306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01338"/>
              </p:ext>
            </p:extLst>
          </p:nvPr>
        </p:nvGraphicFramePr>
        <p:xfrm>
          <a:off x="-1" y="3200320"/>
          <a:ext cx="7556500" cy="60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848336012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45872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3090" dirty="0">
                          <a:latin typeface="Montserrat" panose="020B0604020202020204" charset="-18"/>
                          <a:cs typeface="Mongolian Baiti" panose="03000500000000000000" pitchFamily="66" charset="0"/>
                        </a:rPr>
                        <a:t>Japán</a:t>
                      </a:r>
                    </a:p>
                  </a:txBody>
                  <a:tcPr>
                    <a:solidFill>
                      <a:srgbClr val="EECA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90" dirty="0">
                          <a:latin typeface="Montserrat" panose="020B0604020202020204" charset="-18"/>
                        </a:rPr>
                        <a:t>USA</a:t>
                      </a:r>
                    </a:p>
                  </a:txBody>
                  <a:tcPr>
                    <a:solidFill>
                      <a:srgbClr val="EECA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3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  <a:cs typeface="Times New Roman" panose="02020603050405020304" pitchFamily="18" charset="0"/>
                        </a:rPr>
                        <a:t>2. VH. Után lerombolt gazdaság</a:t>
                      </a:r>
                      <a:r>
                        <a:rPr lang="hu-HU" sz="2000" baseline="0" dirty="0">
                          <a:latin typeface="Montserrat" panose="020B0604020202020204" charset="-18"/>
                          <a:cs typeface="Times New Roman" panose="02020603050405020304" pitchFamily="18" charset="0"/>
                        </a:rPr>
                        <a:t> és társadalom, felelősséget éreztek munkájuk iránt </a:t>
                      </a:r>
                      <a:endParaRPr lang="hu-HU" sz="2000" dirty="0">
                        <a:latin typeface="Montserrat" panose="020B0604020202020204" charset="-18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hu-HU" sz="2400" dirty="0">
                        <a:latin typeface="Montserrat" panose="020B0604020202020204" charset="-18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Fokozódott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a termelés a fogyasztói társadalom ekkor alapozódott meg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pPr algn="just"/>
                      <a:endParaRPr lang="hu-H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6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Jelentős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fizikai korlátottal bíró szigetország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endParaRPr lang="hu-HU" dirty="0">
                        <a:solidFill>
                          <a:srgbClr val="EECA60"/>
                        </a:solidFill>
                      </a:endParaRPr>
                    </a:p>
                  </a:txBody>
                  <a:tcPr>
                    <a:solidFill>
                      <a:srgbClr val="EECA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Nagy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fogyasztói piac és magas nyersanyagbázis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endParaRPr lang="hu-HU" dirty="0"/>
                    </a:p>
                  </a:txBody>
                  <a:tcPr>
                    <a:solidFill>
                      <a:srgbClr val="EECA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90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Természet közeli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és minden tagjára vonatkozóan egységes 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endParaRPr lang="hu-H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Kifejezetten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divergens kultúra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endParaRPr lang="hu-H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53708"/>
                  </a:ext>
                </a:extLst>
              </a:tr>
              <a:tr h="38534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Nem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kreatív társadalom viszont állhatatosak, </a:t>
                      </a:r>
                      <a:r>
                        <a:rPr lang="hu-HU" sz="2000" baseline="0" dirty="0" err="1">
                          <a:latin typeface="Montserrat" panose="020B0604020202020204" charset="-18"/>
                        </a:rPr>
                        <a:t>szorgalmasak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és akaratosak, központosított irányítás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endParaRPr lang="hu-HU" dirty="0">
                        <a:solidFill>
                          <a:srgbClr val="EECA60"/>
                        </a:solidFill>
                      </a:endParaRPr>
                    </a:p>
                  </a:txBody>
                  <a:tcPr>
                    <a:solidFill>
                      <a:srgbClr val="EECA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latin typeface="Montserrat" panose="020B0604020202020204" charset="-18"/>
                        </a:rPr>
                        <a:t>Az</a:t>
                      </a:r>
                      <a:r>
                        <a:rPr lang="hu-HU" sz="2000" baseline="0" dirty="0">
                          <a:latin typeface="Montserrat" panose="020B0604020202020204" charset="-18"/>
                        </a:rPr>
                        <a:t> egyén elsőbbsége és sok színűsége jellemző </a:t>
                      </a:r>
                      <a:endParaRPr lang="hu-HU" sz="2000" dirty="0">
                        <a:latin typeface="Montserrat" panose="020B0604020202020204" charset="-18"/>
                      </a:endParaRPr>
                    </a:p>
                    <a:p>
                      <a:endParaRPr lang="hu-HU" dirty="0">
                        <a:solidFill>
                          <a:srgbClr val="EECA60"/>
                        </a:solidFill>
                      </a:endParaRPr>
                    </a:p>
                  </a:txBody>
                  <a:tcPr>
                    <a:solidFill>
                      <a:srgbClr val="EECA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15939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EE8106CA-B3A5-4E9B-B616-CC90DBE1C1DE}"/>
              </a:ext>
            </a:extLst>
          </p:cNvPr>
          <p:cNvSpPr txBox="1"/>
          <p:nvPr/>
        </p:nvSpPr>
        <p:spPr>
          <a:xfrm>
            <a:off x="-1298933" y="-292501"/>
            <a:ext cx="10363200" cy="2853677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4282015C-87ED-4E3B-93A4-2A292F30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66" t="45474" r="23566" b="45474"/>
          <a:stretch>
            <a:fillRect/>
          </a:stretch>
        </p:blipFill>
        <p:spPr>
          <a:xfrm>
            <a:off x="-1055963" y="-548237"/>
            <a:ext cx="9668425" cy="165506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9494ABA-68D9-4D2E-BDC0-BDD8A3CD18E4}"/>
              </a:ext>
            </a:extLst>
          </p:cNvPr>
          <p:cNvSpPr txBox="1"/>
          <p:nvPr/>
        </p:nvSpPr>
        <p:spPr>
          <a:xfrm>
            <a:off x="-1146533" y="9918700"/>
            <a:ext cx="10202997" cy="1173305"/>
          </a:xfrm>
          <a:prstGeom prst="rect">
            <a:avLst/>
          </a:prstGeom>
          <a:solidFill>
            <a:srgbClr val="EECA6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E4075D5-0067-4DF7-9C67-B22F7234F46D}"/>
              </a:ext>
            </a:extLst>
          </p:cNvPr>
          <p:cNvSpPr txBox="1"/>
          <p:nvPr/>
        </p:nvSpPr>
        <p:spPr>
          <a:xfrm>
            <a:off x="-83635" y="1413844"/>
            <a:ext cx="8077200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90" dirty="0">
                <a:latin typeface="Montserrat" panose="020B0604020202020204" charset="-18"/>
                <a:cs typeface="Times New Roman" panose="02020603050405020304" pitchFamily="18" charset="0"/>
              </a:rPr>
              <a:t>Különbségek a társadalmi fejlődésben</a:t>
            </a:r>
            <a:endParaRPr lang="hu-HU" sz="3090" dirty="0">
              <a:latin typeface="Montserrat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904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3632A58-C33C-4B72-BD5D-0C4030DD0456}"/>
              </a:ext>
            </a:extLst>
          </p:cNvPr>
          <p:cNvSpPr/>
          <p:nvPr/>
        </p:nvSpPr>
        <p:spPr>
          <a:xfrm>
            <a:off x="-946150" y="-825500"/>
            <a:ext cx="9601200" cy="281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98873A4-2BBD-4CF6-87F2-1E6B496723A6}"/>
              </a:ext>
            </a:extLst>
          </p:cNvPr>
          <p:cNvSpPr/>
          <p:nvPr/>
        </p:nvSpPr>
        <p:spPr>
          <a:xfrm>
            <a:off x="-1555750" y="9080500"/>
            <a:ext cx="10972800" cy="2133600"/>
          </a:xfrm>
          <a:prstGeom prst="rect">
            <a:avLst/>
          </a:prstGeom>
          <a:solidFill>
            <a:srgbClr val="EEC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9726F05-68B7-45B9-834E-B2CBD5989C99}"/>
              </a:ext>
            </a:extLst>
          </p:cNvPr>
          <p:cNvSpPr txBox="1"/>
          <p:nvPr/>
        </p:nvSpPr>
        <p:spPr>
          <a:xfrm>
            <a:off x="1530350" y="584200"/>
            <a:ext cx="4800600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90" dirty="0">
                <a:solidFill>
                  <a:srgbClr val="EECA60"/>
                </a:solidFill>
                <a:latin typeface="Montserrat" panose="020B0604020202020204" charset="-18"/>
                <a:cs typeface="Times New Roman" panose="02020603050405020304" pitchFamily="18" charset="0"/>
              </a:rPr>
              <a:t>A TQM teljes körűsége</a:t>
            </a:r>
            <a:endParaRPr lang="hu-HU" sz="3090" dirty="0">
              <a:solidFill>
                <a:srgbClr val="EECA60"/>
              </a:solidFill>
              <a:latin typeface="Montserrat" panose="020B0604020202020204" charset="-18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4BDA49C-9891-4349-8FD7-5337024F99B2}"/>
              </a:ext>
            </a:extLst>
          </p:cNvPr>
          <p:cNvSpPr txBox="1"/>
          <p:nvPr/>
        </p:nvSpPr>
        <p:spPr>
          <a:xfrm>
            <a:off x="958850" y="2146300"/>
            <a:ext cx="594360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Igények külső-belső feltárása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Összes szervezeti folyamat ellenőrzése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Alkalmazottak teljesítmény és kreativitás fejlesztése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Vevő lojalitás igények kielégítése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 forrás a problémamegoldásra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Hosszú távú stratégia megközelítése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Állandó oktatás és képzés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3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BFE9246A-8848-4F97-8068-152816302384}"/>
              </a:ext>
            </a:extLst>
          </p:cNvPr>
          <p:cNvGrpSpPr>
            <a:grpSpLocks noChangeAspect="1"/>
          </p:cNvGrpSpPr>
          <p:nvPr/>
        </p:nvGrpSpPr>
        <p:grpSpPr>
          <a:xfrm>
            <a:off x="569162" y="241300"/>
            <a:ext cx="2510223" cy="2510224"/>
            <a:chOff x="0" y="0"/>
            <a:chExt cx="6350000" cy="6350000"/>
          </a:xfrm>
          <a:solidFill>
            <a:srgbClr val="EECA60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6E04003-4A67-4501-8A5E-82E952AC7FDD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6C940182-E871-4413-8A13-BDE1B8ED2047}"/>
              </a:ext>
            </a:extLst>
          </p:cNvPr>
          <p:cNvGrpSpPr>
            <a:grpSpLocks noChangeAspect="1"/>
          </p:cNvGrpSpPr>
          <p:nvPr/>
        </p:nvGrpSpPr>
        <p:grpSpPr>
          <a:xfrm>
            <a:off x="4768850" y="3822700"/>
            <a:ext cx="2510223" cy="2510224"/>
            <a:chOff x="0" y="0"/>
            <a:chExt cx="6350000" cy="6350000"/>
          </a:xfrm>
          <a:solidFill>
            <a:srgbClr val="EECA60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C2A4BF1-2DB2-4199-8CE5-FBCBECD2182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CB6F556-5585-4117-9DAA-FE08488EF560}"/>
              </a:ext>
            </a:extLst>
          </p:cNvPr>
          <p:cNvGrpSpPr>
            <a:grpSpLocks noChangeAspect="1"/>
          </p:cNvGrpSpPr>
          <p:nvPr/>
        </p:nvGrpSpPr>
        <p:grpSpPr>
          <a:xfrm>
            <a:off x="546556" y="7480300"/>
            <a:ext cx="2510223" cy="2510224"/>
            <a:chOff x="0" y="0"/>
            <a:chExt cx="6350000" cy="6350000"/>
          </a:xfrm>
          <a:solidFill>
            <a:srgbClr val="EECA60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CE95ADA-480D-467C-892C-A71F0520B774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hu-HU" dirty="0"/>
            </a:p>
          </p:txBody>
        </p:sp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B82F54DF-4D11-49F3-9597-F633CBC824B4}"/>
              </a:ext>
            </a:extLst>
          </p:cNvPr>
          <p:cNvSpPr txBox="1"/>
          <p:nvPr/>
        </p:nvSpPr>
        <p:spPr>
          <a:xfrm>
            <a:off x="484567" y="1003300"/>
            <a:ext cx="2634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Montserrat" panose="020B0604020202020204" charset="-18"/>
                <a:cs typeface="Times New Roman" panose="02020603050405020304" pitchFamily="18" charset="0"/>
              </a:rPr>
              <a:t>Vevő központúság 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ADFB020-2C99-4756-8F73-1CADEC5079EB}"/>
              </a:ext>
            </a:extLst>
          </p:cNvPr>
          <p:cNvSpPr txBox="1"/>
          <p:nvPr/>
        </p:nvSpPr>
        <p:spPr>
          <a:xfrm>
            <a:off x="5033362" y="4660899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Montserrat" panose="020B0604020202020204" charset="-18"/>
                <a:cs typeface="Times New Roman" panose="02020603050405020304" pitchFamily="18" charset="0"/>
              </a:rPr>
              <a:t>Szervezeti kultúra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E2F11C-C51C-40F4-84E6-A414FE4E693C}"/>
              </a:ext>
            </a:extLst>
          </p:cNvPr>
          <p:cNvSpPr txBox="1"/>
          <p:nvPr/>
        </p:nvSpPr>
        <p:spPr>
          <a:xfrm>
            <a:off x="734868" y="799674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Montserrat" panose="020B0604020202020204" charset="-18"/>
                <a:cs typeface="Times New Roman" panose="02020603050405020304" pitchFamily="18" charset="0"/>
              </a:rPr>
              <a:t>Technikák célszerű alkalmazása</a:t>
            </a: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D7B4A797-412A-47AE-8D68-93047EF5E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25" y="185698"/>
            <a:ext cx="3913938" cy="27432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6189A54-82FD-4334-AF0C-5A55D651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7" y="3882424"/>
            <a:ext cx="3581400" cy="239077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3803F322-F48B-41E0-A51B-7BB355A22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96" y="7520391"/>
            <a:ext cx="4173167" cy="24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306</Words>
  <Application>Microsoft Office PowerPoint</Application>
  <PresentationFormat>Egyéni</PresentationFormat>
  <Paragraphs>87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Raleway</vt:lpstr>
      <vt:lpstr>Times New Roman</vt:lpstr>
      <vt:lpstr>Montserrat</vt:lpstr>
      <vt:lpstr>Arial</vt:lpstr>
      <vt:lpstr>Calibri</vt:lpstr>
      <vt:lpstr>Roboto Condensed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Termelési rendszerek</dc:title>
  <cp:lastModifiedBy>Gábor Boda</cp:lastModifiedBy>
  <cp:revision>37</cp:revision>
  <dcterms:created xsi:type="dcterms:W3CDTF">2006-08-16T00:00:00Z</dcterms:created>
  <dcterms:modified xsi:type="dcterms:W3CDTF">2019-04-18T12:48:25Z</dcterms:modified>
  <dc:identifier>DADWoPrbwic</dc:identifier>
</cp:coreProperties>
</file>