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7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5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6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2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3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834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5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464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78FA90-BBCA-44F7-A906-8CE7AAF3E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Testbeszéd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5D1C36-D65B-4F77-B151-7381BF234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4" y="4453462"/>
            <a:ext cx="9070848" cy="457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hu-HU" sz="2400" dirty="0"/>
              <a:t>Készítette: Rácz Dorottya</a:t>
            </a:r>
          </a:p>
          <a:p>
            <a:r>
              <a:rPr lang="hu-H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2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D7C592-7FD3-459F-8C73-D37E536F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Kézfogások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DDB75E-4643-4F67-8F6C-CC3A23FF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Primitív törzsek karjukat nyitott tenyérrel egymás </a:t>
            </a:r>
            <a:r>
              <a:rPr lang="hu-HU" sz="2500"/>
              <a:t>felé nyújtották </a:t>
            </a:r>
            <a:r>
              <a:rPr lang="hu-HU" sz="2500" dirty="0">
                <a:sym typeface="Wingdings" panose="05000000000000000000" pitchFamily="2" charset="2"/>
              </a:rPr>
              <a:t> nincs náluk fegyver</a:t>
            </a:r>
          </a:p>
          <a:p>
            <a:r>
              <a:rPr lang="hu-HU" sz="2500" dirty="0">
                <a:sym typeface="Wingdings" panose="05000000000000000000" pitchFamily="2" charset="2"/>
              </a:rPr>
              <a:t>Rómaiaknál gyakori volt az alkar fogás  először a fegyver kitapogatását szolgálta, majd később üdvözlési formává vált</a:t>
            </a:r>
          </a:p>
          <a:p>
            <a:r>
              <a:rPr lang="hu-HU" sz="2500" dirty="0">
                <a:sym typeface="Wingdings" panose="05000000000000000000" pitchFamily="2" charset="2"/>
              </a:rPr>
              <a:t>XIX. század: azonos státusú férfiak ráztak kezet  kereskedelmi tranzakciók megpecsételése</a:t>
            </a:r>
          </a:p>
          <a:p>
            <a:r>
              <a:rPr lang="hu-HU" sz="2500" dirty="0"/>
              <a:t>Mára már Észak-Amerika és Európa legtöbb országának üzleti világában megszokott  érkezéskor és távozáskor a kézfogás</a:t>
            </a:r>
          </a:p>
        </p:txBody>
      </p:sp>
    </p:spTree>
    <p:extLst>
      <p:ext uri="{BB962C8B-B14F-4D97-AF65-F5344CB8AC3E}">
        <p14:creationId xmlns:p14="http://schemas.microsoft.com/office/powerpoint/2010/main" val="13012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0727F4-55A2-4543-988E-521CFDCE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hu-HU" dirty="0"/>
              <a:t>Kézfogási típusok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23" name="Tartalom helye 4">
            <a:extLst>
              <a:ext uri="{FF2B5EF4-FFF2-40B4-BE49-F238E27FC236}">
                <a16:creationId xmlns:a16="http://schemas.microsoft.com/office/drawing/2014/main" id="{5481EC2E-B471-4DF9-B68E-EBEE3E0A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964764"/>
            <a:ext cx="4414438" cy="2946637"/>
          </a:xfrm>
          <a:prstGeom prst="rect">
            <a:avLst/>
          </a:prstGeom>
        </p:spPr>
      </p:pic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1A666566-9141-44EE-9C93-C2469260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792" y="1964764"/>
            <a:ext cx="4957554" cy="349612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hu-HU" sz="2500" b="1" dirty="0"/>
              <a:t>1. ábra: </a:t>
            </a:r>
            <a:r>
              <a:rPr lang="hu-HU" sz="2500" dirty="0"/>
              <a:t>Irányító szerep</a:t>
            </a:r>
          </a:p>
          <a:p>
            <a:pPr algn="ctr">
              <a:lnSpc>
                <a:spcPct val="150000"/>
              </a:lnSpc>
            </a:pPr>
            <a:r>
              <a:rPr lang="hu-HU" sz="2500" b="1" dirty="0"/>
              <a:t>2. ábra: </a:t>
            </a:r>
            <a:r>
              <a:rPr lang="hu-HU" sz="2500" dirty="0"/>
              <a:t>Behódoló kézfogás</a:t>
            </a:r>
          </a:p>
          <a:p>
            <a:pPr algn="ctr">
              <a:lnSpc>
                <a:spcPct val="150000"/>
              </a:lnSpc>
            </a:pPr>
            <a:r>
              <a:rPr lang="hu-HU" sz="2500" b="1" dirty="0"/>
              <a:t>3. ábra: </a:t>
            </a:r>
            <a:r>
              <a:rPr lang="hu-HU" sz="2500" dirty="0"/>
              <a:t>Egyenrangúság</a:t>
            </a:r>
          </a:p>
          <a:p>
            <a:pPr algn="ctr">
              <a:lnSpc>
                <a:spcPct val="150000"/>
              </a:lnSpc>
            </a:pPr>
            <a:r>
              <a:rPr lang="hu-HU" sz="2500" b="1" dirty="0"/>
              <a:t>4. ábra: </a:t>
            </a:r>
            <a:r>
              <a:rPr lang="hu-HU" sz="2500" dirty="0"/>
              <a:t>Kétkezes kézfogás</a:t>
            </a:r>
          </a:p>
        </p:txBody>
      </p:sp>
    </p:spTree>
    <p:extLst>
      <p:ext uri="{BB962C8B-B14F-4D97-AF65-F5344CB8AC3E}">
        <p14:creationId xmlns:p14="http://schemas.microsoft.com/office/powerpoint/2010/main" val="420257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B489A-9F47-4937-B6CF-C1547D94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6" y="642594"/>
            <a:ext cx="4555243" cy="1371600"/>
          </a:xfrm>
        </p:spPr>
        <p:txBody>
          <a:bodyPr>
            <a:normAutofit/>
          </a:bodyPr>
          <a:lstStyle/>
          <a:p>
            <a:r>
              <a:rPr lang="hu-HU" sz="3800"/>
              <a:t>Előnytelen kézfogások</a:t>
            </a:r>
          </a:p>
        </p:txBody>
      </p:sp>
      <p:sp>
        <p:nvSpPr>
          <p:cNvPr id="18" name="Round Single Corner Rectangle 8">
            <a:extLst>
              <a:ext uri="{FF2B5EF4-FFF2-40B4-BE49-F238E27FC236}">
                <a16:creationId xmlns:a16="http://schemas.microsoft.com/office/drawing/2014/main" id="{2A77A974-349D-4B74-B0D3-E73790C2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F6A6C62-8FB8-44F6-A6DD-C49B2C18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73" y="1182152"/>
            <a:ext cx="4645152" cy="1788576"/>
          </a:xfrm>
          <a:prstGeom prst="rect">
            <a:avLst/>
          </a:prstGeom>
        </p:spPr>
      </p:pic>
      <p:sp>
        <p:nvSpPr>
          <p:cNvPr id="20" name="Round Diagonal Corner Rectangle 7">
            <a:extLst>
              <a:ext uri="{FF2B5EF4-FFF2-40B4-BE49-F238E27FC236}">
                <a16:creationId xmlns:a16="http://schemas.microsoft.com/office/drawing/2014/main" id="{6DC31DE9-F9FC-408C-827C-074E2BED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7136F27-7575-4567-A237-B1EFEF1B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43" y="3994597"/>
            <a:ext cx="1929384" cy="1558942"/>
          </a:xfrm>
          <a:prstGeom prst="rect">
            <a:avLst/>
          </a:prstGeom>
        </p:spPr>
      </p:pic>
      <p:sp>
        <p:nvSpPr>
          <p:cNvPr id="22" name="Round Single Corner Rectangle 9">
            <a:extLst>
              <a:ext uri="{FF2B5EF4-FFF2-40B4-BE49-F238E27FC236}">
                <a16:creationId xmlns:a16="http://schemas.microsoft.com/office/drawing/2014/main" id="{FA004DE8-B266-4768-B305-766C439E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Tartalom helye 4">
            <a:extLst>
              <a:ext uri="{FF2B5EF4-FFF2-40B4-BE49-F238E27FC236}">
                <a16:creationId xmlns:a16="http://schemas.microsoft.com/office/drawing/2014/main" id="{4B0E4DB4-FDDD-4352-91F7-FE4946C7C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761" y="4289309"/>
            <a:ext cx="1929384" cy="96951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0BF4CAB-8F8D-4D41-8AA4-29F35040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83" y="1621619"/>
            <a:ext cx="4555244" cy="3931920"/>
          </a:xfrm>
        </p:spPr>
        <p:txBody>
          <a:bodyPr anchor="ctr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hu-HU" sz="2500" b="1" dirty="0"/>
              <a:t>1. ábra: </a:t>
            </a:r>
            <a:r>
              <a:rPr lang="hu-HU" sz="2500" dirty="0"/>
              <a:t>Ujjak megmarkolása</a:t>
            </a:r>
          </a:p>
          <a:p>
            <a:pPr algn="ctr">
              <a:lnSpc>
                <a:spcPct val="200000"/>
              </a:lnSpc>
            </a:pPr>
            <a:r>
              <a:rPr lang="hu-HU" sz="2500" b="1" dirty="0"/>
              <a:t>2. ábra: </a:t>
            </a:r>
            <a:r>
              <a:rPr lang="hu-HU" sz="2500" dirty="0"/>
              <a:t>Satu kézfogás</a:t>
            </a:r>
          </a:p>
          <a:p>
            <a:pPr algn="ctr">
              <a:lnSpc>
                <a:spcPct val="200000"/>
              </a:lnSpc>
            </a:pPr>
            <a:r>
              <a:rPr lang="hu-HU" sz="2500" b="1" dirty="0"/>
              <a:t>3. ábra: </a:t>
            </a:r>
            <a:r>
              <a:rPr lang="hu-HU" sz="2500" dirty="0"/>
              <a:t>Döglött hal kézfogás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301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7DBE7-E233-4EAF-BCF1-DF13FD5D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hu-HU" dirty="0"/>
              <a:t>Mosoly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3753E5-FF06-46E1-ADF5-3DE5C4BC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9293"/>
            <a:ext cx="10058400" cy="3931920"/>
          </a:xfrm>
        </p:spPr>
        <p:txBody>
          <a:bodyPr>
            <a:normAutofit/>
          </a:bodyPr>
          <a:lstStyle/>
          <a:p>
            <a:r>
              <a:rPr lang="hu-HU" sz="2500" dirty="0"/>
              <a:t>XIX. század: </a:t>
            </a:r>
            <a:r>
              <a:rPr lang="hu-HU" sz="2500" dirty="0" err="1"/>
              <a:t>Guillaume</a:t>
            </a:r>
            <a:r>
              <a:rPr lang="hu-HU" sz="2500" dirty="0"/>
              <a:t> </a:t>
            </a:r>
            <a:r>
              <a:rPr lang="hu-HU" sz="2500" dirty="0" err="1"/>
              <a:t>Duchenne</a:t>
            </a:r>
            <a:r>
              <a:rPr lang="hu-HU" sz="2500" dirty="0"/>
              <a:t> de </a:t>
            </a:r>
            <a:r>
              <a:rPr lang="hu-HU" sz="2500" dirty="0" err="1"/>
              <a:t>Boulogne</a:t>
            </a:r>
            <a:r>
              <a:rPr lang="hu-HU" sz="2500" dirty="0"/>
              <a:t> tudományosan vizsgálta a mosolyt </a:t>
            </a:r>
          </a:p>
          <a:p>
            <a:r>
              <a:rPr lang="hu-HU" sz="2500" dirty="0"/>
              <a:t>Az arcizmok működését a guillotine-</a:t>
            </a:r>
            <a:r>
              <a:rPr lang="hu-HU" sz="2500" dirty="0" err="1"/>
              <a:t>nal</a:t>
            </a:r>
            <a:r>
              <a:rPr lang="hu-HU" sz="2500" dirty="0"/>
              <a:t> kivégzett embereken tanulmányozta</a:t>
            </a:r>
          </a:p>
          <a:p>
            <a:r>
              <a:rPr lang="hu-HU" sz="2500" dirty="0"/>
              <a:t>Mosolygásban szerepet játszó izmok: </a:t>
            </a:r>
            <a:r>
              <a:rPr lang="hu-HU" sz="2500" b="1" dirty="0"/>
              <a:t>járomcsonti és szem körüli izmok</a:t>
            </a:r>
          </a:p>
          <a:p>
            <a:r>
              <a:rPr lang="hu-HU" sz="2500" b="1" dirty="0"/>
              <a:t>Járomcsonti izmok: </a:t>
            </a:r>
            <a:r>
              <a:rPr lang="hu-HU" sz="2500" dirty="0"/>
              <a:t>akaratlagosan működtetjük </a:t>
            </a:r>
            <a:r>
              <a:rPr lang="hu-HU" sz="2500" dirty="0">
                <a:sym typeface="Wingdings" panose="05000000000000000000" pitchFamily="2" charset="2"/>
              </a:rPr>
              <a:t> műmosoly</a:t>
            </a:r>
          </a:p>
          <a:p>
            <a:r>
              <a:rPr lang="hu-HU" sz="2500" b="1" dirty="0">
                <a:sym typeface="Wingdings" panose="05000000000000000000" pitchFamily="2" charset="2"/>
              </a:rPr>
              <a:t>Szem körüli izmok:</a:t>
            </a:r>
            <a:r>
              <a:rPr lang="hu-HU" sz="2500" dirty="0">
                <a:sym typeface="Wingdings" panose="05000000000000000000" pitchFamily="2" charset="2"/>
              </a:rPr>
              <a:t> akaratunktól függetlenek</a:t>
            </a:r>
            <a:endParaRPr lang="hu-HU" sz="2500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637578E-6623-4FCB-81C1-89D91F3C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97" y="4517340"/>
            <a:ext cx="5180605" cy="17219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48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33067-3E6E-457E-9412-03EAAF4A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Közismert mosoly fajták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A2268B-37E8-4420-81B7-1873749F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b="1" dirty="0"/>
              <a:t>Csukott szájas mosoly: </a:t>
            </a:r>
            <a:r>
              <a:rPr lang="hu-HU" sz="2500" dirty="0"/>
              <a:t>az összeszorított száj egyenes vonalat formál és eltakarja a fogsort</a:t>
            </a:r>
          </a:p>
          <a:p>
            <a:r>
              <a:rPr lang="hu-HU" sz="2500" b="1" dirty="0"/>
              <a:t>Felemás mosoly: </a:t>
            </a:r>
            <a:r>
              <a:rPr lang="hu-HU" sz="2500" dirty="0"/>
              <a:t>a bal arcon mosoly látszik míg a jobb oldalt a száj enyhén lefelé görbül</a:t>
            </a:r>
          </a:p>
          <a:p>
            <a:r>
              <a:rPr lang="hu-HU" sz="2500" b="1" dirty="0"/>
              <a:t>Leeresztett állú mosoly: </a:t>
            </a:r>
            <a:r>
              <a:rPr lang="hu-HU" sz="2500" dirty="0"/>
              <a:t>célja, hogy az illetőt játékosnak mutassa</a:t>
            </a:r>
          </a:p>
          <a:p>
            <a:r>
              <a:rPr lang="hu-HU" sz="2500" b="1" dirty="0"/>
              <a:t>Huncut mosoly: </a:t>
            </a:r>
            <a:r>
              <a:rPr lang="hu-HU" sz="2500" dirty="0"/>
              <a:t>kissé leszegett és félrebillentett fejjel fölfelé sandít az illető és mosolyog</a:t>
            </a:r>
          </a:p>
        </p:txBody>
      </p:sp>
    </p:spTree>
    <p:extLst>
      <p:ext uri="{BB962C8B-B14F-4D97-AF65-F5344CB8AC3E}">
        <p14:creationId xmlns:p14="http://schemas.microsoft.com/office/powerpoint/2010/main" val="134929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8F2AAF-5769-4761-8074-59478FC6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449331"/>
            <a:ext cx="4957553" cy="1645920"/>
          </a:xfrm>
        </p:spPr>
        <p:txBody>
          <a:bodyPr>
            <a:normAutofit/>
          </a:bodyPr>
          <a:lstStyle/>
          <a:p>
            <a:r>
              <a:rPr lang="hu-HU" dirty="0"/>
              <a:t>Hazugságok 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5E8D7B0-562A-4F8A-AA1D-C05CD30A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893029"/>
            <a:ext cx="4414438" cy="309010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5B6293-BF8D-402C-83C0-1ED6A6B5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893029"/>
            <a:ext cx="4957554" cy="4142010"/>
          </a:xfrm>
        </p:spPr>
        <p:txBody>
          <a:bodyPr>
            <a:normAutofit lnSpcReduction="10000"/>
          </a:bodyPr>
          <a:lstStyle/>
          <a:p>
            <a:r>
              <a:rPr lang="hu-HU" sz="2500" dirty="0"/>
              <a:t>Hazugságok észlelésének a gesztusok a legmegbízhatóbb támpontjai</a:t>
            </a:r>
          </a:p>
          <a:p>
            <a:r>
              <a:rPr lang="hu-HU" sz="2500" b="1" dirty="0"/>
              <a:t>A 3 bölcs majom: </a:t>
            </a:r>
            <a:r>
              <a:rPr lang="hu-HU" sz="2500" dirty="0"/>
              <a:t>ha hazugságot látunk, hallunk vagy beszélünk, hajlunk rá, hogy eltakarjuk a szemünket, fülünket és a </a:t>
            </a:r>
            <a:r>
              <a:rPr lang="hu-HU" sz="2500" dirty="0" err="1"/>
              <a:t>szánkat</a:t>
            </a:r>
            <a:endParaRPr lang="hu-HU" sz="2500" dirty="0"/>
          </a:p>
          <a:p>
            <a:r>
              <a:rPr lang="hu-HU" sz="2500" dirty="0" err="1"/>
              <a:t>Pl</a:t>
            </a:r>
            <a:r>
              <a:rPr lang="hu-HU" sz="2500" dirty="0"/>
              <a:t>.:Valaki rossz hírt hall: kezébe temeti az arcát</a:t>
            </a:r>
          </a:p>
          <a:p>
            <a:r>
              <a:rPr lang="hu-HU" sz="2500" dirty="0"/>
              <a:t>Ha a kisgyerek rosszat csinált és leszidják, ösztönösen befogja a fülét</a:t>
            </a:r>
          </a:p>
          <a:p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22802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603AD2-04BC-4D22-BC23-2AAC2C35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Leggyakoribb hazugság gesztusok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538CA9-5B73-4361-8D9D-42B7D8F0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hu-HU" sz="2500" dirty="0"/>
              <a:t>A száj eltakarása</a:t>
            </a:r>
          </a:p>
          <a:p>
            <a:r>
              <a:rPr lang="hu-HU" sz="2500" dirty="0"/>
              <a:t>Az orr megérintése</a:t>
            </a:r>
          </a:p>
          <a:p>
            <a:r>
              <a:rPr lang="hu-HU" sz="2500" dirty="0"/>
              <a:t>A szem dörzsölés </a:t>
            </a:r>
          </a:p>
          <a:p>
            <a:r>
              <a:rPr lang="hu-HU" sz="2500" dirty="0"/>
              <a:t>A fül markolása</a:t>
            </a:r>
          </a:p>
          <a:p>
            <a:r>
              <a:rPr lang="hu-HU" sz="2500" dirty="0"/>
              <a:t>Nyakvakarás</a:t>
            </a:r>
          </a:p>
          <a:p>
            <a:r>
              <a:rPr lang="hu-HU" sz="2500" dirty="0"/>
              <a:t>Gallérhúzgálás</a:t>
            </a:r>
          </a:p>
          <a:p>
            <a:r>
              <a:rPr lang="hu-HU" sz="2500" dirty="0"/>
              <a:t>Ujj a szájban</a:t>
            </a:r>
          </a:p>
          <a:p>
            <a:endParaRPr lang="hu-HU" sz="25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FC21DD0-E845-4938-B4CB-4538C010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61" y="2014194"/>
            <a:ext cx="5776839" cy="4077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3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CD9DA-1D29-4463-8E6C-3D915E46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személyes tér zónái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916DD1-B9DB-410A-9F79-2E51E519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b="1" dirty="0"/>
              <a:t>Intim zóna </a:t>
            </a:r>
            <a:r>
              <a:rPr lang="hu-HU" sz="2000" i="1" dirty="0"/>
              <a:t>(15-45 cm): </a:t>
            </a:r>
            <a:r>
              <a:rPr lang="hu-HU" sz="2500" dirty="0"/>
              <a:t>küszöbét csak az érzelmileg hozzánk közel állók léphetik át</a:t>
            </a:r>
          </a:p>
          <a:p>
            <a:r>
              <a:rPr lang="hu-HU" sz="2500" b="1" dirty="0"/>
              <a:t>Személyes zóna </a:t>
            </a:r>
            <a:r>
              <a:rPr lang="hu-HU" sz="2000" i="1" dirty="0"/>
              <a:t>(46-122 cm): </a:t>
            </a:r>
            <a:r>
              <a:rPr lang="hu-HU" sz="2500" dirty="0"/>
              <a:t>ilyen távolságra állunk általában baráti összejöveteleken vagy más eseményeken</a:t>
            </a:r>
          </a:p>
          <a:p>
            <a:r>
              <a:rPr lang="hu-HU" sz="2500" b="1" dirty="0"/>
              <a:t>Társadalmi zóna </a:t>
            </a:r>
            <a:r>
              <a:rPr lang="hu-HU" sz="2000" i="1" dirty="0"/>
              <a:t>(122 cm-3,6m): </a:t>
            </a:r>
            <a:r>
              <a:rPr lang="hu-HU" sz="2500" dirty="0"/>
              <a:t>ilyen távolságot tartunk rendszerint az idegenektől </a:t>
            </a:r>
            <a:r>
              <a:rPr lang="hu-HU" sz="2500" dirty="0" err="1"/>
              <a:t>pl</a:t>
            </a:r>
            <a:r>
              <a:rPr lang="hu-HU" sz="2500" dirty="0"/>
              <a:t> postástól, szerelőktől stb.</a:t>
            </a:r>
          </a:p>
          <a:p>
            <a:r>
              <a:rPr lang="hu-HU" sz="2500" b="1" dirty="0"/>
              <a:t>Nyilvános zóna </a:t>
            </a:r>
            <a:r>
              <a:rPr lang="hu-HU" sz="2000" i="1" dirty="0"/>
              <a:t>(3,6m-nél távolabb): </a:t>
            </a:r>
            <a:r>
              <a:rPr lang="hu-HU" sz="2500" dirty="0"/>
              <a:t>nagyobb embercsoportokhoz való beszéd alkalmával érezzük ezt kényelmesnek</a:t>
            </a:r>
          </a:p>
          <a:p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34519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07777-D94B-4FCC-8E94-60B10B09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keltsünk jó benyomást egy állásinterjún?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BE98C-6ABD-4BA4-947B-F35DDCCA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b="1" dirty="0"/>
              <a:t>Az előtérben: </a:t>
            </a:r>
            <a:r>
              <a:rPr lang="hu-HU" sz="2500" dirty="0"/>
              <a:t>adjuk át a kabátunkat a titkárnőnek, maradjunk állva hátunk mögött összekulcsolt kézzel </a:t>
            </a:r>
            <a:r>
              <a:rPr lang="hu-HU" sz="2500" dirty="0">
                <a:sym typeface="Wingdings" panose="05000000000000000000" pitchFamily="2" charset="2"/>
              </a:rPr>
              <a:t> magabiztosság</a:t>
            </a:r>
          </a:p>
          <a:p>
            <a:r>
              <a:rPr lang="hu-HU" sz="2500" b="1" dirty="0">
                <a:sym typeface="Wingdings" panose="05000000000000000000" pitchFamily="2" charset="2"/>
              </a:rPr>
              <a:t>Belépés: </a:t>
            </a:r>
            <a:r>
              <a:rPr lang="hu-HU" sz="2500" dirty="0">
                <a:sym typeface="Wingdings" panose="05000000000000000000" pitchFamily="2" charset="2"/>
              </a:rPr>
              <a:t>ha a titkárnő azt mondja szabad, habozás nélkül lépjünk be és egyenletes lépésben menjünk be  ennek ellenkezője bizonytalanságra utal</a:t>
            </a:r>
          </a:p>
          <a:p>
            <a:r>
              <a:rPr lang="hu-HU" sz="2500" b="1" dirty="0">
                <a:sym typeface="Wingdings" panose="05000000000000000000" pitchFamily="2" charset="2"/>
              </a:rPr>
              <a:t>A közeledés: </a:t>
            </a:r>
            <a:r>
              <a:rPr lang="hu-HU" sz="2500" dirty="0">
                <a:sym typeface="Wingdings" panose="05000000000000000000" pitchFamily="2" charset="2"/>
              </a:rPr>
              <a:t>fogjunk kezet majd üljünk le, akkor is ha a velünk szemben ülő éppen telefonál  ezzel mutatjuk, hogy nem szeretnénk ha várakoztatna minket</a:t>
            </a:r>
          </a:p>
          <a:p>
            <a:r>
              <a:rPr lang="hu-HU" sz="2500" b="1" dirty="0">
                <a:sym typeface="Wingdings" panose="05000000000000000000" pitchFamily="2" charset="2"/>
              </a:rPr>
              <a:t>A kézfogás: </a:t>
            </a:r>
            <a:r>
              <a:rPr lang="hu-HU" sz="2500" dirty="0">
                <a:sym typeface="Wingdings" panose="05000000000000000000" pitchFamily="2" charset="2"/>
              </a:rPr>
              <a:t>kezünket tartsuk egyenesen és ugyanolyan erővel szorítsunk, mint a másik fél. Sose az asztal fölött nyújtsunk kezet</a:t>
            </a:r>
            <a:endParaRPr lang="hu-HU" sz="2500" b="1" dirty="0"/>
          </a:p>
        </p:txBody>
      </p:sp>
    </p:spTree>
    <p:extLst>
      <p:ext uri="{BB962C8B-B14F-4D97-AF65-F5344CB8AC3E}">
        <p14:creationId xmlns:p14="http://schemas.microsoft.com/office/powerpoint/2010/main" val="97323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383A68-96E8-4B4F-ACA7-C2E037A3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keltsünk jó benyomást egy állásinterjún?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E6AA3-578C-49C3-87EE-2535726B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500" b="1" dirty="0"/>
              <a:t>A leülés: </a:t>
            </a:r>
            <a:r>
              <a:rPr lang="hu-HU" sz="2500" dirty="0"/>
              <a:t>ha a fogadó féllel szemközti alacsony székre kell ülnünk fordítsuk el 45°-</a:t>
            </a:r>
            <a:r>
              <a:rPr lang="hu-HU" sz="2500" dirty="0" err="1"/>
              <a:t>al</a:t>
            </a:r>
            <a:r>
              <a:rPr lang="hu-HU" sz="2500" dirty="0"/>
              <a:t> </a:t>
            </a:r>
            <a:r>
              <a:rPr lang="hu-HU" sz="2500" dirty="0">
                <a:sym typeface="Wingdings" panose="05000000000000000000" pitchFamily="2" charset="2"/>
              </a:rPr>
              <a:t> hogy ne kerüljünk dorgáló pozícióba</a:t>
            </a:r>
          </a:p>
          <a:p>
            <a:r>
              <a:rPr lang="hu-HU" sz="2500" b="1" dirty="0"/>
              <a:t>Az ülőhely: </a:t>
            </a:r>
            <a:r>
              <a:rPr lang="hu-HU" sz="2500" dirty="0"/>
              <a:t>jó jel, ha például a dohányzóasztalhoz ültetnek le bennünket</a:t>
            </a:r>
          </a:p>
          <a:p>
            <a:r>
              <a:rPr lang="hu-HU" sz="2500" b="1" dirty="0"/>
              <a:t>A gesztusok:</a:t>
            </a:r>
            <a:r>
              <a:rPr lang="hu-HU" sz="2500" dirty="0"/>
              <a:t> egyszerű, átgondolt mozdulatok</a:t>
            </a:r>
          </a:p>
          <a:p>
            <a:r>
              <a:rPr lang="hu-HU" sz="2500" b="1" dirty="0"/>
              <a:t>A távolság:</a:t>
            </a:r>
            <a:r>
              <a:rPr lang="hu-HU" sz="2500" dirty="0"/>
              <a:t> tartsuk tiszteletben a másik fél személyes terét </a:t>
            </a:r>
            <a:r>
              <a:rPr lang="hu-HU" sz="2500" dirty="0">
                <a:sym typeface="Wingdings" panose="05000000000000000000" pitchFamily="2" charset="2"/>
              </a:rPr>
              <a:t> idősebbektől és fiatalabbaktól maradjunk távolabb</a:t>
            </a:r>
          </a:p>
          <a:p>
            <a:r>
              <a:rPr lang="hu-HU" sz="2500" b="1" dirty="0">
                <a:sym typeface="Wingdings" panose="05000000000000000000" pitchFamily="2" charset="2"/>
              </a:rPr>
              <a:t>A távozás: </a:t>
            </a:r>
            <a:r>
              <a:rPr lang="hu-HU" sz="2500" dirty="0">
                <a:sym typeface="Wingdings" panose="05000000000000000000" pitchFamily="2" charset="2"/>
              </a:rPr>
              <a:t>nyugodtan és céltudatosan pakoljuk össze a holminkat, majd nyújtsunk kezet és menjünk ki, az ajtóhoz érve pedig forduljunk vissza enyhén és mosolyogjunk</a:t>
            </a:r>
            <a:endParaRPr lang="hu-HU" sz="2500" b="1" dirty="0"/>
          </a:p>
        </p:txBody>
      </p:sp>
    </p:spTree>
    <p:extLst>
      <p:ext uri="{BB962C8B-B14F-4D97-AF65-F5344CB8AC3E}">
        <p14:creationId xmlns:p14="http://schemas.microsoft.com/office/powerpoint/2010/main" val="6103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76011E-2F96-44B7-90E0-056A5AD9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936968-916C-4B00-A880-A1544452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 numCol="2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u-HU" sz="2500" dirty="0"/>
              <a:t>Mit nevezünk testbeszédnek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A kezdetek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Hogyan árulja el a testbeszéd a gondolatokat?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A gesztus értelmezés szabályai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Lehet-e hamisítani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Kézfogások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Mosoly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Hazugságok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Leggyakoribb hazugság gesztusok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A személyes tér zónái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500" dirty="0"/>
              <a:t>Hogyan keltsünk jó benyomást egy állásinterjún</a:t>
            </a:r>
          </a:p>
        </p:txBody>
      </p:sp>
    </p:spTree>
    <p:extLst>
      <p:ext uri="{BB962C8B-B14F-4D97-AF65-F5344CB8AC3E}">
        <p14:creationId xmlns:p14="http://schemas.microsoft.com/office/powerpoint/2010/main" val="21887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33349-E80D-4DCE-B91F-56DE4568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 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643584-D7C1-4F5A-ABE4-17FAEA909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dirty="0"/>
              <a:t>Forrás: Barbara és Allan </a:t>
            </a:r>
            <a:r>
              <a:rPr lang="hu-HU" i="1" dirty="0" err="1"/>
              <a:t>Pease</a:t>
            </a:r>
            <a:r>
              <a:rPr lang="hu-HU" i="1" dirty="0"/>
              <a:t> : A testbeszéd enciklopédiája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46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9813F-EBCF-40A1-AC7B-AECA80AF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nevezünk testbeszédnek?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6917C9-C88F-4184-B237-8017C82B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A </a:t>
            </a:r>
            <a:r>
              <a:rPr lang="hu-HU" sz="2500" b="1" dirty="0"/>
              <a:t>testbeszéd</a:t>
            </a:r>
            <a:r>
              <a:rPr lang="hu-HU" sz="2500" dirty="0"/>
              <a:t> az ember érzelmi állapotának külső leképződése egy olyan gesztuson vagy mozdulaton keresztül, amely akár tudat alatt is rávilágít az adott személy aktuális érzelmeire. </a:t>
            </a:r>
          </a:p>
          <a:p>
            <a:r>
              <a:rPr lang="hu-HU" sz="2500" dirty="0"/>
              <a:t>A test jelzéseiről és ezeknek a jelentőségeiről a legtöbb embernek fogalma sincsen, ámbár egy beszélgetés folyamán az üzenetek jó része a testbeszéd segítségével jut el a másik félhez.</a:t>
            </a:r>
          </a:p>
          <a:p>
            <a:r>
              <a:rPr lang="hu-HU" sz="2500" dirty="0"/>
              <a:t> A testbeszéd megértéséhez egyszerre kell hallgatnunk, amit mond az alany, és közben figyelni a körülményeket, mivel csak így lehetséges megállapítani a tényeket</a:t>
            </a:r>
          </a:p>
        </p:txBody>
      </p:sp>
    </p:spTree>
    <p:extLst>
      <p:ext uri="{BB962C8B-B14F-4D97-AF65-F5344CB8AC3E}">
        <p14:creationId xmlns:p14="http://schemas.microsoft.com/office/powerpoint/2010/main" val="39799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D6A691-1FE0-4F63-BE39-C8CB5D72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hu-HU" dirty="0"/>
              <a:t>A kezdetek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86AE0E-B97D-4771-9BCF-79833D84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rmAutofit/>
          </a:bodyPr>
          <a:lstStyle/>
          <a:p>
            <a:r>
              <a:rPr lang="hu-HU" sz="2500" dirty="0"/>
              <a:t>Testbeszéd úttörői a némafilmszínészek pl.: </a:t>
            </a:r>
            <a:r>
              <a:rPr lang="hu-HU" sz="2500" b="1" dirty="0">
                <a:sym typeface="Wingdings" panose="05000000000000000000" pitchFamily="2" charset="2"/>
              </a:rPr>
              <a:t>Charlie </a:t>
            </a:r>
            <a:r>
              <a:rPr lang="hu-HU" sz="2500" b="1" dirty="0" err="1">
                <a:sym typeface="Wingdings" panose="05000000000000000000" pitchFamily="2" charset="2"/>
              </a:rPr>
              <a:t>Chaplinn</a:t>
            </a:r>
            <a:endParaRPr lang="hu-HU" sz="2500" b="1" dirty="0">
              <a:sym typeface="Wingdings" panose="05000000000000000000" pitchFamily="2" charset="2"/>
            </a:endParaRPr>
          </a:p>
          <a:p>
            <a:r>
              <a:rPr lang="hu-HU" sz="2500" dirty="0"/>
              <a:t>1872 Charles Darwin: Az érzelmek kifejezése az embernél és állatnál </a:t>
            </a:r>
          </a:p>
          <a:p>
            <a:r>
              <a:rPr lang="hu-HU" sz="2500" dirty="0"/>
              <a:t>1950-es évek úttörője: Albert </a:t>
            </a:r>
            <a:r>
              <a:rPr lang="hu-HU" sz="2500" dirty="0" err="1"/>
              <a:t>Mehrabian</a:t>
            </a:r>
            <a:r>
              <a:rPr lang="hu-HU" sz="2500" dirty="0"/>
              <a:t> </a:t>
            </a:r>
          </a:p>
          <a:p>
            <a:r>
              <a:rPr lang="hu-HU" sz="2500" b="1" dirty="0"/>
              <a:t>Megállapítása</a:t>
            </a:r>
            <a:r>
              <a:rPr lang="hu-HU" sz="2500" dirty="0"/>
              <a:t>: emberi közlemények kb. 7%-a verbális, 38%-a vokális és 55%-a nem verbális</a:t>
            </a:r>
          </a:p>
          <a:p>
            <a:r>
              <a:rPr lang="hu-HU" sz="2500" dirty="0"/>
              <a:t>1970-80 Ray </a:t>
            </a:r>
            <a:r>
              <a:rPr lang="hu-HU" sz="2500" dirty="0" err="1"/>
              <a:t>Birdwhistell</a:t>
            </a:r>
            <a:r>
              <a:rPr lang="hu-HU" sz="2500" dirty="0"/>
              <a:t>: úgy vélte, hogy az élőszóban zajló párbeszédek 65%-a nem verbálisan zajlik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B4590A0-569D-48A5-B19D-B0E3CB55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953" y="642594"/>
            <a:ext cx="1610669" cy="24835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9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B44C2D-C1DC-433E-9F82-2A2938E4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árulja el a testbeszéd a gondolatokat?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A70B92-4833-45ED-A059-AB12B514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dirty="0"/>
              <a:t>A testbeszéd az ember érzelmi állapotának külső leképzése</a:t>
            </a:r>
          </a:p>
          <a:p>
            <a:r>
              <a:rPr lang="hu-HU" sz="2500" b="1" u="sng" dirty="0"/>
              <a:t>Általános jelek például:</a:t>
            </a:r>
          </a:p>
          <a:p>
            <a:pPr lvl="2"/>
            <a:r>
              <a:rPr lang="hu-HU" sz="2400" dirty="0"/>
              <a:t>Aki fél összefonja a karját</a:t>
            </a:r>
          </a:p>
          <a:p>
            <a:pPr lvl="2"/>
            <a:r>
              <a:rPr lang="hu-HU" sz="2400" dirty="0"/>
              <a:t>Egy nő ha teltebbnek érzi combjait lefelé simítja a ruháját</a:t>
            </a:r>
          </a:p>
          <a:p>
            <a:pPr lvl="2"/>
            <a:r>
              <a:rPr lang="hu-HU" sz="2400" dirty="0"/>
              <a:t>Egy férfi, ha egy nagy mellű nővel beszélget, öntudatlanul is tapogató mozdulatokat tesz kezével</a:t>
            </a:r>
          </a:p>
          <a:p>
            <a:r>
              <a:rPr lang="hu-HU" sz="2500" dirty="0"/>
              <a:t>Tehát a testbeszéd megértéséhez úgy kell érzékelnünk egy ember érzelmi állapotát, hogy egyszerre hallgatjuk mit mondd és figyeljük milyen körülmények között beszél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494E5D-909E-41CA-85B9-0EF5DA29E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776" y="1610423"/>
            <a:ext cx="1410424" cy="234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92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200388-3F4F-4923-9A27-31BE432D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gesztus értelmezés szabályai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F1729F-F55D-4772-9ED2-C90E4CC7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430202"/>
          </a:xfrm>
        </p:spPr>
        <p:txBody>
          <a:bodyPr>
            <a:normAutofit/>
          </a:bodyPr>
          <a:lstStyle/>
          <a:p>
            <a:r>
              <a:rPr lang="hu-HU" sz="2500" b="1" dirty="0"/>
              <a:t>I. szabály: a gesztusokat együtt értelmezzük</a:t>
            </a:r>
          </a:p>
          <a:p>
            <a:r>
              <a:rPr lang="hu-HU" sz="2500" dirty="0"/>
              <a:t>A testnyelveknek is megvannak a maga szavai, mondatai, írásjelei</a:t>
            </a:r>
          </a:p>
          <a:p>
            <a:r>
              <a:rPr lang="hu-HU" sz="2500" dirty="0"/>
              <a:t>Egy gesztus = egy szó</a:t>
            </a:r>
          </a:p>
          <a:p>
            <a:r>
              <a:rPr lang="hu-HU" sz="2500" dirty="0"/>
              <a:t>A gesztusmondat (csokor) mindig elárulja az ember valódi érzését</a:t>
            </a:r>
          </a:p>
          <a:p>
            <a:r>
              <a:rPr lang="hu-HU" sz="2500" dirty="0"/>
              <a:t>Gesztuscsokor igazolása: </a:t>
            </a:r>
            <a:r>
              <a:rPr lang="hu-HU" sz="2500" b="1" dirty="0"/>
              <a:t>kritikus hozzáállás </a:t>
            </a:r>
            <a:r>
              <a:rPr lang="hu-HU" sz="2500" dirty="0"/>
              <a:t>nevű gesztuscsokor</a:t>
            </a:r>
          </a:p>
          <a:p>
            <a:r>
              <a:rPr lang="hu-HU" sz="2500" b="1" dirty="0"/>
              <a:t>Legfontosabb jelei:</a:t>
            </a:r>
          </a:p>
          <a:p>
            <a:pPr lvl="3"/>
            <a:r>
              <a:rPr lang="hu-HU" sz="2300" dirty="0"/>
              <a:t>Archoz tett kéz </a:t>
            </a:r>
            <a:r>
              <a:rPr lang="hu-HU" sz="2300" dirty="0">
                <a:sym typeface="Wingdings" panose="05000000000000000000" pitchFamily="2" charset="2"/>
              </a:rPr>
              <a:t> </a:t>
            </a:r>
            <a:r>
              <a:rPr lang="hu-HU" sz="2300" dirty="0"/>
              <a:t>mutató ujj felfelé irányul, a másik a szájat takarja</a:t>
            </a:r>
          </a:p>
          <a:p>
            <a:pPr lvl="3"/>
            <a:r>
              <a:rPr lang="hu-HU" sz="2300" dirty="0"/>
              <a:t>Szorosan keresztbe tett láb </a:t>
            </a:r>
          </a:p>
          <a:p>
            <a:pPr lvl="3"/>
            <a:r>
              <a:rPr lang="hu-HU" sz="2300" dirty="0"/>
              <a:t>Leszegett fej</a:t>
            </a:r>
          </a:p>
          <a:p>
            <a:pPr lvl="3"/>
            <a:endParaRPr lang="hu-HU" sz="2100" dirty="0"/>
          </a:p>
          <a:p>
            <a:pPr lvl="3"/>
            <a:endParaRPr lang="hu-HU" sz="2100" dirty="0"/>
          </a:p>
          <a:p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40117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CE0221-C4AB-4624-A3A4-78372871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gesztus értelmezés szabályai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FD0A20-98B6-4345-85BE-3C73176F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b="1" dirty="0"/>
              <a:t>II. szabály: figyeljük meg van-e összhang</a:t>
            </a:r>
          </a:p>
          <a:p>
            <a:r>
              <a:rPr lang="hu-HU" sz="2500" dirty="0"/>
              <a:t>A nem verbális jelek 5x akkora erővel hatnak mint a verbálisak</a:t>
            </a:r>
          </a:p>
          <a:p>
            <a:r>
              <a:rPr lang="hu-HU" sz="2500" b="1" u="sng" dirty="0"/>
              <a:t>Ilyen eset például:</a:t>
            </a:r>
            <a:r>
              <a:rPr lang="hu-HU" sz="2500" b="1" dirty="0"/>
              <a:t> </a:t>
            </a:r>
            <a:r>
              <a:rPr lang="hu-HU" sz="2500" dirty="0"/>
              <a:t>Amikor egy nő a „boldog” házasságáról beszél, de közben az ujjáról öntudatlanul le-föl húzogatja a jegygyűrűjét az annak a jele, hogy nem éppen úgy vannak  dolgok, ahogyan azt ő állítja. (</a:t>
            </a:r>
            <a:r>
              <a:rPr lang="hu-HU" sz="2500" i="1" dirty="0"/>
              <a:t>Freud beszámolója)</a:t>
            </a:r>
          </a:p>
          <a:p>
            <a:r>
              <a:rPr lang="hu-HU" sz="2500" dirty="0"/>
              <a:t>Tehát a testbeszéd értelmezésének kulcsa a gesztusegyüttesek megfigyelése, másrészt a szóbeli és testnyelvi kommunikáció harmóniájának észlelése</a:t>
            </a:r>
          </a:p>
        </p:txBody>
      </p:sp>
    </p:spTree>
    <p:extLst>
      <p:ext uri="{BB962C8B-B14F-4D97-AF65-F5344CB8AC3E}">
        <p14:creationId xmlns:p14="http://schemas.microsoft.com/office/powerpoint/2010/main" val="15499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89ABE-0843-4C12-823C-B7D71434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gesztus értelmezés szabályai III.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381E25-3534-401F-9FE8-5C1C1E71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53694"/>
            <a:ext cx="10058400" cy="3931920"/>
          </a:xfrm>
        </p:spPr>
        <p:txBody>
          <a:bodyPr>
            <a:normAutofit/>
          </a:bodyPr>
          <a:lstStyle/>
          <a:p>
            <a:r>
              <a:rPr lang="hu-HU" sz="2500" b="1" dirty="0"/>
              <a:t>III. szabály: fontos a kontextus</a:t>
            </a:r>
          </a:p>
          <a:p>
            <a:r>
              <a:rPr lang="hu-HU" sz="2500" dirty="0"/>
              <a:t>A gesztusokat mindig abban a kontextusban kell értelmezni, amelyben előfordulnak</a:t>
            </a:r>
          </a:p>
          <a:p>
            <a:r>
              <a:rPr lang="hu-HU" sz="2500" dirty="0"/>
              <a:t>Pl.: Összefont kar, keresztbe tett láb, leszegett áll </a:t>
            </a:r>
            <a:r>
              <a:rPr lang="hu-HU" sz="2500" b="1" dirty="0"/>
              <a:t>hidegben:</a:t>
            </a:r>
            <a:r>
              <a:rPr lang="hu-HU" sz="2500" dirty="0"/>
              <a:t> az illető fázik</a:t>
            </a:r>
          </a:p>
          <a:p>
            <a:r>
              <a:rPr lang="hu-HU" sz="2500" b="1" dirty="0"/>
              <a:t>Asztalnál ülve:</a:t>
            </a:r>
            <a:r>
              <a:rPr lang="hu-HU" sz="2500" dirty="0"/>
              <a:t> : negatív, elutasító</a:t>
            </a:r>
            <a:endParaRPr lang="hu-HU" sz="2500" b="1" dirty="0"/>
          </a:p>
        </p:txBody>
      </p:sp>
    </p:spTree>
    <p:extLst>
      <p:ext uri="{BB962C8B-B14F-4D97-AF65-F5344CB8AC3E}">
        <p14:creationId xmlns:p14="http://schemas.microsoft.com/office/powerpoint/2010/main" val="26813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CCE48-CAA0-4AEE-B60B-F6F85509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Lehet-e hamisítani?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526820-EF08-45AB-9834-6CAF941B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500" b="1" dirty="0"/>
              <a:t>Általában nem</a:t>
            </a:r>
          </a:p>
          <a:p>
            <a:r>
              <a:rPr lang="hu-HU" sz="2500" b="1" u="sng" dirty="0"/>
              <a:t>Ennek oka: </a:t>
            </a:r>
            <a:r>
              <a:rPr lang="hu-HU" sz="2500" dirty="0"/>
              <a:t>a fő gesztusok, apró jelek és a kimondott szó közti diszharmónia elárulja a hamisítót</a:t>
            </a:r>
          </a:p>
          <a:p>
            <a:r>
              <a:rPr lang="hu-HU" sz="2500" dirty="0"/>
              <a:t>Ha valaki nyitott tenyérrel hazudik </a:t>
            </a:r>
            <a:r>
              <a:rPr lang="hu-HU" sz="2500" dirty="0">
                <a:sym typeface="Wingdings" panose="05000000000000000000" pitchFamily="2" charset="2"/>
              </a:rPr>
              <a:t> elmosolyodik, pupillája összeszűkül, egyik szemöldöke </a:t>
            </a:r>
            <a:r>
              <a:rPr lang="hu-HU" sz="2500" dirty="0" err="1">
                <a:sym typeface="Wingdings" panose="05000000000000000000" pitchFamily="2" charset="2"/>
              </a:rPr>
              <a:t>önkéntelenül</a:t>
            </a:r>
            <a:r>
              <a:rPr lang="hu-HU" sz="2500" dirty="0">
                <a:sym typeface="Wingdings" panose="05000000000000000000" pitchFamily="2" charset="2"/>
              </a:rPr>
              <a:t> felszalad </a:t>
            </a:r>
          </a:p>
          <a:p>
            <a:r>
              <a:rPr lang="hu-HU" sz="2500" dirty="0">
                <a:sym typeface="Wingdings" panose="05000000000000000000" pitchFamily="2" charset="2"/>
              </a:rPr>
              <a:t>A férfi szemlélő könnyebben bedől a hamis gesztusoknak, mint a nő, mert nagy általánosságban a férfiak rosszul értik a testbeszédet</a:t>
            </a:r>
            <a:endParaRPr lang="hu-HU" sz="2500" dirty="0"/>
          </a:p>
        </p:txBody>
      </p:sp>
    </p:spTree>
    <p:extLst>
      <p:ext uri="{BB962C8B-B14F-4D97-AF65-F5344CB8AC3E}">
        <p14:creationId xmlns:p14="http://schemas.microsoft.com/office/powerpoint/2010/main" val="169069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appan">
  <a:themeElements>
    <a:clrScheme name="Szappa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zappa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appa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423</TotalTime>
  <Words>1010</Words>
  <Application>Microsoft Office PowerPoint</Application>
  <PresentationFormat>Szélesvásznú</PresentationFormat>
  <Paragraphs>114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3" baseType="lpstr">
      <vt:lpstr>Garamond</vt:lpstr>
      <vt:lpstr>Wingdings</vt:lpstr>
      <vt:lpstr>Szappan</vt:lpstr>
      <vt:lpstr>Testbeszéd</vt:lpstr>
      <vt:lpstr>Tartalom</vt:lpstr>
      <vt:lpstr>Mit nevezünk testbeszédnek?</vt:lpstr>
      <vt:lpstr>A kezdetek</vt:lpstr>
      <vt:lpstr>Hogyan árulja el a testbeszéd a gondolatokat?</vt:lpstr>
      <vt:lpstr>A gesztus értelmezés szabályai I.</vt:lpstr>
      <vt:lpstr>A gesztus értelmezés szabályai II.</vt:lpstr>
      <vt:lpstr>A gesztus értelmezés szabályai III.</vt:lpstr>
      <vt:lpstr>Lehet-e hamisítani?</vt:lpstr>
      <vt:lpstr>Kézfogások</vt:lpstr>
      <vt:lpstr>Kézfogási típusok</vt:lpstr>
      <vt:lpstr>Előnytelen kézfogások</vt:lpstr>
      <vt:lpstr>Mosoly</vt:lpstr>
      <vt:lpstr>Közismert mosoly fajták</vt:lpstr>
      <vt:lpstr>Hazugságok </vt:lpstr>
      <vt:lpstr>Leggyakoribb hazugság gesztusok</vt:lpstr>
      <vt:lpstr>A személyes tér zónái</vt:lpstr>
      <vt:lpstr>Hogyan keltsünk jó benyomást egy állásinterjún? I.</vt:lpstr>
      <vt:lpstr>Hogyan keltsünk jó benyomást egy állásinterjún? II.</vt:lpstr>
      <vt:lpstr>Köszönöm a figyelmet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Testbeszéd</dc:title>
  <dc:creator>Dóri</dc:creator>
  <cp:lastModifiedBy>Dóri</cp:lastModifiedBy>
  <cp:revision>72</cp:revision>
  <dcterms:created xsi:type="dcterms:W3CDTF">2019-02-09T18:05:56Z</dcterms:created>
  <dcterms:modified xsi:type="dcterms:W3CDTF">2019-02-13T20:12:08Z</dcterms:modified>
</cp:coreProperties>
</file>