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06128D87-D65F-47B6-97D7-8AEBA2863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/>
              <a:t>PTE-KTK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BDBCFB6-04C5-4F78-BD7F-83FDD0C2E1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781B-146F-4542-8DA8-F3874C34AD12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4F8687-5A17-495D-985B-FE31575FE2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8E45A2-79C5-4127-84FD-5A43EDBB3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3DF6-8D40-4DCF-B3D2-B7BABE75A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48538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/>
              <a:t>PTE-KTK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3B335-DE3D-47E0-BB95-5EC729BE9FFB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CCD78-C2E4-44F9-A1C2-CB2E6ABF40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9120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475-41E7-4C20-AB5B-085E131A3C50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4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5524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760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10800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22103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2903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5907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7A5C-5EB3-4A7A-B5EE-88C48FD56167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50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553B-70F7-4267-8E72-4EC66E8A1943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7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3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C003-69B4-4401-B786-3E47DC95CC54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39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A2B3-F073-4647-B0D2-4A70D8908BB9}" type="datetime1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4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8DFC-AF76-41CE-91B1-7FF92C10AE2C}" type="datetime1">
              <a:rPr lang="hu-HU" smtClean="0"/>
              <a:t>2019. 04. 18.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59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DBEA-7504-4933-832D-D544200E991A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5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7A8B-2BE2-4D36-8544-DC0D8AFFEE5F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1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CF75-C801-4555-A543-5EA20506DCBF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92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E12A-F463-4DDD-B65D-9026D6827E6A}" type="datetime1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25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2FA7D6-1B09-46E3-AA2C-A4B0F29D4AAC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hu-HU"/>
              <a:t>Kálló Ábel-Horváth Dávid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A9AE-C707-4707-BD0A-270F1FCFF4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299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E4C73C-866C-4B2F-825D-10054479B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Változás </a:t>
            </a:r>
            <a:r>
              <a:rPr lang="hu-HU" b="1" dirty="0">
                <a:solidFill>
                  <a:srgbClr val="EBEBEB"/>
                </a:solidFill>
              </a:rPr>
              <a:t>Menedzsment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C03E1-4231-4CA6-8938-218A61EF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B237-E8DF-4126-B325-2DE89F95731E}" type="datetime1">
              <a:rPr lang="hu-HU" smtClean="0">
                <a:solidFill>
                  <a:srgbClr val="FF0000"/>
                </a:solidFill>
              </a:rPr>
              <a:t>2019. 04. 18.</a:t>
            </a:fld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4A8A45-DA44-4705-A330-B2B2A334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41F777-BBA1-4F2D-9DF5-C1C771F4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>
                <a:solidFill>
                  <a:srgbClr val="FF0000"/>
                </a:solidFill>
              </a:rPr>
              <a:t>1</a:t>
            </a:fld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9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08ACA7-ED6C-42C9-86FD-657BEF63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08CDD8-CF59-410F-B50B-B29331B4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b="1" dirty="0" err="1"/>
              <a:t>Felülről</a:t>
            </a:r>
            <a:r>
              <a:rPr lang="hu-HU" sz="2400" b="1" dirty="0"/>
              <a:t> lefelé: </a:t>
            </a:r>
          </a:p>
          <a:p>
            <a:r>
              <a:rPr lang="hu-HU" sz="2400" b="1" dirty="0"/>
              <a:t>Felső vezetéstől indul.</a:t>
            </a:r>
          </a:p>
          <a:p>
            <a:r>
              <a:rPr lang="hu-HU" sz="2400" b="1" dirty="0"/>
              <a:t>Eszközei:</a:t>
            </a:r>
            <a:r>
              <a:rPr lang="hu-HU" sz="2400" dirty="0"/>
              <a:t> Tervezés, folyamat kontroll, teljesítmény mérés.</a:t>
            </a: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1D52B5-3AD5-4DFA-8AFA-3F462939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427168-BE34-4FDA-A60F-D2D270F1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4BEBD-08EE-4C36-92E7-23B5A469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10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66C13A2-021D-4CCA-AD3F-93C78C79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19" y="3545058"/>
            <a:ext cx="5086803" cy="3151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802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B51E4-B6B3-4155-BB5F-05F2E8DB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F9534F-0746-46D2-A34D-C7DB35AF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hu-HU" b="1" dirty="0"/>
              <a:t>Alulról felefelé:</a:t>
            </a:r>
          </a:p>
          <a:p>
            <a:r>
              <a:rPr lang="hu-HU" b="1" dirty="0"/>
              <a:t> </a:t>
            </a:r>
            <a:r>
              <a:rPr lang="hu-HU" dirty="0"/>
              <a:t>Demokratikus légkör, önmenedzselő csoportok.</a:t>
            </a:r>
          </a:p>
          <a:p>
            <a:r>
              <a:rPr lang="hu-HU" dirty="0"/>
              <a:t>Kevésbé strukturált, akár kaotikus.</a:t>
            </a:r>
          </a:p>
          <a:p>
            <a:r>
              <a:rPr lang="hu-HU" dirty="0"/>
              <a:t>Önszerevező, informális kapcsolatok.</a:t>
            </a:r>
          </a:p>
          <a:p>
            <a:r>
              <a:rPr lang="hu-HU" dirty="0"/>
              <a:t>Magasabb lelkesedés és elköteleződés.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15F01A-5467-4D8D-8AF1-2DF466A3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74AAE7-BA79-483C-9AC5-D5B1DBE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1B3957-B3BA-460C-A8DE-7E15B976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11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40407AD-87EA-4C20-B477-157D7034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81" y="3505890"/>
            <a:ext cx="5436738" cy="3056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38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1A138A-B657-4528-B81E-5C8AE9C9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John </a:t>
            </a:r>
            <a:r>
              <a:rPr lang="hu-HU" dirty="0" err="1"/>
              <a:t>Kotter</a:t>
            </a:r>
            <a:r>
              <a:rPr lang="hu-HU" dirty="0"/>
              <a:t> 8 lépése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2B9370-E677-449E-A087-44799DED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96573"/>
            <a:ext cx="8946541" cy="4264854"/>
          </a:xfrm>
        </p:spPr>
        <p:txBody>
          <a:bodyPr>
            <a:noAutofit/>
          </a:bodyPr>
          <a:lstStyle/>
          <a:p>
            <a:pPr marL="274320" lvl="0" indent="-27432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hu-HU" sz="2200" b="1" dirty="0">
                <a:solidFill>
                  <a:prstClr val="white"/>
                </a:solidFill>
              </a:rPr>
              <a:t>Alapozd meg a változást!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  <a:defRPr/>
            </a:pPr>
            <a:r>
              <a:rPr lang="hu-HU" sz="2200" dirty="0">
                <a:solidFill>
                  <a:prstClr val="white"/>
                </a:solidFill>
              </a:rPr>
              <a:t>A változás szükségének érzékelése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  <a:defRPr/>
            </a:pPr>
            <a:r>
              <a:rPr lang="hu-HU" sz="2200" dirty="0">
                <a:solidFill>
                  <a:prstClr val="white"/>
                </a:solidFill>
              </a:rPr>
              <a:t>A változást irányító csapat létrehozása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hu-HU" sz="2200" b="1" dirty="0">
                <a:solidFill>
                  <a:prstClr val="white"/>
                </a:solidFill>
              </a:rPr>
              <a:t>Döntsd el mi a teendő!</a:t>
            </a:r>
            <a:endParaRPr lang="hu-HU" sz="2200" dirty="0">
              <a:solidFill>
                <a:prstClr val="white"/>
              </a:solidFill>
            </a:endParaRP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3"/>
              <a:defRPr/>
            </a:pPr>
            <a:r>
              <a:rPr lang="hu-HU" sz="2200" dirty="0">
                <a:solidFill>
                  <a:prstClr val="white"/>
                </a:solidFill>
              </a:rPr>
              <a:t> Saját stratégia és jövőkép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hu-HU" sz="2200" b="1" dirty="0">
                <a:solidFill>
                  <a:prstClr val="white"/>
                </a:solidFill>
              </a:rPr>
              <a:t>Végezd el a munkát!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4"/>
              <a:defRPr/>
            </a:pPr>
            <a:r>
              <a:rPr lang="hu-HU" sz="2200" dirty="0">
                <a:solidFill>
                  <a:prstClr val="white"/>
                </a:solidFill>
              </a:rPr>
              <a:t>A változtatás jövőképének kommunikálása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5"/>
              <a:defRPr/>
            </a:pPr>
            <a:r>
              <a:rPr lang="hu-HU" sz="2200" dirty="0">
                <a:solidFill>
                  <a:prstClr val="white"/>
                </a:solidFill>
              </a:rPr>
              <a:t>A munkatársak hatalommal való felruházása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5"/>
              <a:defRPr/>
            </a:pPr>
            <a:r>
              <a:rPr lang="hu-HU" sz="2200" dirty="0">
                <a:solidFill>
                  <a:prstClr val="white"/>
                </a:solidFill>
              </a:rPr>
              <a:t>Gyors győzelmek kivívása, apró sikerek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5"/>
              <a:defRPr/>
            </a:pPr>
            <a:r>
              <a:rPr lang="hu-HU" sz="2200" dirty="0">
                <a:solidFill>
                  <a:prstClr val="white"/>
                </a:solidFill>
              </a:rPr>
              <a:t>Az eredmények megszilárdítása és további változások elérése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hu-HU" sz="2200" b="1" dirty="0">
                <a:solidFill>
                  <a:prstClr val="white"/>
                </a:solidFill>
              </a:rPr>
              <a:t>Tedd tartóssá!</a:t>
            </a:r>
          </a:p>
          <a:p>
            <a:pPr marL="514350" lvl="0" indent="-514350" defTabSz="457207">
              <a:spcBef>
                <a:spcPts val="580"/>
              </a:spcBef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 startAt="8"/>
              <a:defRPr/>
            </a:pPr>
            <a:r>
              <a:rPr lang="hu-HU" sz="2200" dirty="0">
                <a:solidFill>
                  <a:prstClr val="white"/>
                </a:solidFill>
              </a:rPr>
              <a:t>Az új megoldások meggyökereztetése a kultúrában</a:t>
            </a:r>
            <a:r>
              <a:rPr lang="hu-HU" sz="2400" dirty="0">
                <a:solidFill>
                  <a:prstClr val="white"/>
                </a:solidFill>
              </a:rPr>
              <a:t>.</a:t>
            </a:r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2A5E6B-5351-4E54-9B15-E78FD3F8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D35E1B-E115-4560-AC77-B0982B92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7A2EF4-C3A9-4A7B-BA2D-40BCD1BB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90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B91EEA-31C4-4CC6-AE51-BA921515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Akadályozó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ECE57-03DF-4D6F-B741-4F521292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Újtól való félelem</a:t>
            </a:r>
          </a:p>
          <a:p>
            <a:r>
              <a:rPr lang="hu-HU" sz="2400" dirty="0"/>
              <a:t>Megszokott dolgokhoz való ragaszkodás</a:t>
            </a:r>
          </a:p>
          <a:p>
            <a:r>
              <a:rPr lang="hu-HU" sz="2400" dirty="0"/>
              <a:t>Képességek, készségek hiányából fakadó ellenállás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640472-ABD3-4809-B19E-57D9C9E4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E4F6AF-DAEE-45B9-A633-487B5B1B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824330-4A1E-44DF-B1A8-20E53C9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13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7E1FFE9-B2FD-429E-B321-97BE4623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56" y="3429000"/>
            <a:ext cx="4963147" cy="317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144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E87900-3A4B-4CDA-AF0C-45153E1C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sikeres változás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62F285-8A17-4A34-9748-22C42CF8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Vezetők teendői: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Erős vezetés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Végrehajtók alapos megválasztása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Munkatársak bevonása</a:t>
            </a:r>
          </a:p>
          <a:p>
            <a:pPr marL="0" indent="0">
              <a:buNone/>
            </a:pPr>
            <a:r>
              <a:rPr lang="hu-HU" sz="2400" b="1" dirty="0"/>
              <a:t>Munkatársak viszonyulása: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Bizalom 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Biztonságérzet 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Légkör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B91A4C-44AA-4DD4-97B7-BD7B45DE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DCF023-DD27-4492-B89D-D74138B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89F09-E984-4300-9E8C-BEF992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14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FB3A4-3A1C-4F90-9623-FB1F1A41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248221"/>
            <a:ext cx="9404723" cy="1400530"/>
          </a:xfrm>
        </p:spPr>
        <p:txBody>
          <a:bodyPr/>
          <a:lstStyle/>
          <a:p>
            <a:r>
              <a:rPr lang="hu-HU" sz="6600" b="1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544CEE-3BCD-4C42-ADEB-26A28C25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6" y="5485435"/>
            <a:ext cx="8946541" cy="1267057"/>
          </a:xfrm>
        </p:spPr>
        <p:txBody>
          <a:bodyPr/>
          <a:lstStyle/>
          <a:p>
            <a:r>
              <a:rPr lang="hu-HU" dirty="0"/>
              <a:t>Készítette: -Kálló Ábel</a:t>
            </a:r>
          </a:p>
          <a:p>
            <a:pPr marL="0" indent="0">
              <a:buNone/>
            </a:pPr>
            <a:r>
              <a:rPr lang="hu-HU" dirty="0"/>
              <a:t>                       - Horváth Dávid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00A2C2-D0E6-4EB2-860F-3AC65126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083EC6-04FB-42DB-94A5-9AA3573C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A4993-5F47-4062-B3A5-274497AC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40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8B9CA6-4D21-4481-95CD-E8A91E4E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9F5312-47AF-4639-8B03-622A9120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Változás</a:t>
            </a:r>
          </a:p>
          <a:p>
            <a:r>
              <a:rPr lang="hu-HU" sz="2400" dirty="0"/>
              <a:t>Szervezeti kultúra</a:t>
            </a:r>
          </a:p>
          <a:p>
            <a:r>
              <a:rPr lang="hu-HU" sz="2400" dirty="0"/>
              <a:t>Változásmenedzsment</a:t>
            </a:r>
          </a:p>
          <a:p>
            <a:r>
              <a:rPr lang="hu-HU" sz="2400" dirty="0"/>
              <a:t>John </a:t>
            </a:r>
            <a:r>
              <a:rPr lang="hu-HU" sz="2400" dirty="0" err="1"/>
              <a:t>Kotter</a:t>
            </a:r>
            <a:r>
              <a:rPr lang="hu-HU" sz="2400" dirty="0"/>
              <a:t>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CA3C62-023C-46A1-B773-7D0CED6F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9927AB-E1B5-4F50-9D54-2C9EF4F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671804-3DB1-4E9A-9907-715AB224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67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95B2F3-2639-4D72-AC68-5EA5902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68C799-BF92-4005-99B3-B8678E45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 változás a mindennapok szerves része.</a:t>
            </a:r>
          </a:p>
          <a:p>
            <a:endParaRPr lang="hu-HU" sz="2400" dirty="0"/>
          </a:p>
          <a:p>
            <a:r>
              <a:rPr lang="hu-HU" sz="2400" dirty="0"/>
              <a:t>Dr. Kocsis József könyve alapján két részre osztja:</a:t>
            </a:r>
          </a:p>
          <a:p>
            <a:endParaRPr lang="hu-HU" sz="2400" dirty="0"/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Működési folyamatokra</a:t>
            </a:r>
          </a:p>
          <a:p>
            <a:pPr marL="457200" indent="-457200">
              <a:buFont typeface="+mj-lt"/>
              <a:buAutoNum type="arabicPeriod"/>
            </a:pPr>
            <a:endParaRPr lang="hu-HU" sz="2400" dirty="0"/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Fejlődési folyamatokra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650A7D-A211-466B-B984-C62F4909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D419F2-14CE-44FE-881A-2511AA09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AD8B21-0FA1-4468-8CBC-B56B4510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0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22A86-B8CC-4EFD-8445-7E89EAD4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 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9B875-733E-42C7-B18B-BEF67EE6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  <a:latin typeface="+mn-lt"/>
              </a:rPr>
              <a:t>Folyamatos: </a:t>
            </a:r>
            <a:r>
              <a:rPr lang="hu-HU" altLang="hu-HU" sz="2400" dirty="0">
                <a:solidFill>
                  <a:prstClr val="white"/>
                </a:solidFill>
                <a:latin typeface="+mn-lt"/>
              </a:rPr>
              <a:t>kontroll alatt tartható, tervezhető.</a:t>
            </a: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en-GB" altLang="hu-HU" sz="2400" dirty="0">
              <a:solidFill>
                <a:prstClr val="white"/>
              </a:solidFill>
              <a:latin typeface="+mn-lt"/>
            </a:endParaRP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GB" altLang="hu-HU" sz="2400" b="1" dirty="0">
                <a:solidFill>
                  <a:prstClr val="white"/>
                </a:solidFill>
                <a:latin typeface="+mn-lt"/>
              </a:rPr>
              <a:t>R</a:t>
            </a:r>
            <a:r>
              <a:rPr lang="hu-HU" altLang="hu-HU" sz="2400" b="1" dirty="0" err="1">
                <a:solidFill>
                  <a:prstClr val="white"/>
                </a:solidFill>
                <a:latin typeface="+mn-lt"/>
              </a:rPr>
              <a:t>adikális</a:t>
            </a:r>
            <a:r>
              <a:rPr lang="hu-HU" altLang="hu-HU" sz="2400" b="1" dirty="0">
                <a:solidFill>
                  <a:prstClr val="white"/>
                </a:solidFill>
                <a:latin typeface="+mn-lt"/>
              </a:rPr>
              <a:t>: </a:t>
            </a:r>
            <a:r>
              <a:rPr lang="hu-HU" altLang="hu-HU" sz="2400" dirty="0">
                <a:solidFill>
                  <a:prstClr val="white"/>
                </a:solidFill>
                <a:latin typeface="+mn-lt"/>
              </a:rPr>
              <a:t>Nem tervezhető, nehezen ellenőrizhető.</a:t>
            </a:r>
            <a:endParaRPr lang="hu-HU" altLang="hu-HU" sz="2400" b="1" dirty="0">
              <a:solidFill>
                <a:prstClr val="white"/>
              </a:solidFill>
              <a:latin typeface="+mn-lt"/>
            </a:endParaRP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en-GB" altLang="hu-HU" sz="2400" dirty="0">
              <a:solidFill>
                <a:prstClr val="white"/>
              </a:solidFill>
              <a:latin typeface="+mn-lt"/>
            </a:endParaRP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GB" altLang="hu-HU" sz="2400" b="1" dirty="0">
                <a:solidFill>
                  <a:prstClr val="white"/>
                </a:solidFill>
                <a:latin typeface="+mn-lt"/>
              </a:rPr>
              <a:t>El</a:t>
            </a:r>
            <a:r>
              <a:rPr lang="hu-HU" altLang="hu-HU" sz="2400" b="1" dirty="0" err="1">
                <a:solidFill>
                  <a:prstClr val="white"/>
                </a:solidFill>
                <a:latin typeface="+mn-lt"/>
              </a:rPr>
              <a:t>őremutató</a:t>
            </a:r>
            <a:r>
              <a:rPr lang="hu-HU" altLang="hu-HU" sz="2400" b="1" dirty="0">
                <a:solidFill>
                  <a:prstClr val="white"/>
                </a:solidFill>
                <a:latin typeface="+mn-lt"/>
              </a:rPr>
              <a:t>: </a:t>
            </a:r>
            <a:r>
              <a:rPr lang="hu-HU" altLang="hu-HU" sz="2400" dirty="0">
                <a:solidFill>
                  <a:prstClr val="white"/>
                </a:solidFill>
                <a:latin typeface="+mn-lt"/>
              </a:rPr>
              <a:t>kiszámítható, fel lehet rá készülni.</a:t>
            </a:r>
            <a:endParaRPr lang="hu-HU" altLang="hu-HU" sz="2400" b="1" dirty="0">
              <a:solidFill>
                <a:prstClr val="white"/>
              </a:solidFill>
              <a:latin typeface="+mn-lt"/>
            </a:endParaRP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en-GB" altLang="hu-HU" sz="2400" dirty="0">
              <a:solidFill>
                <a:prstClr val="white"/>
              </a:solidFill>
              <a:latin typeface="+mn-lt"/>
            </a:endParaRPr>
          </a:p>
          <a:p>
            <a:pPr marL="342906" lvl="0" indent="-342906" defTabSz="457207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  <a:latin typeface="+mn-lt"/>
              </a:rPr>
              <a:t>KÖVETŐ (Reagáló): </a:t>
            </a:r>
            <a:r>
              <a:rPr lang="hu-HU" altLang="hu-HU" sz="2400" dirty="0">
                <a:solidFill>
                  <a:prstClr val="white"/>
                </a:solidFill>
                <a:latin typeface="+mn-lt"/>
              </a:rPr>
              <a:t>Probléma megoldására alkalmazható.</a:t>
            </a:r>
            <a:endParaRPr lang="hu-HU" dirty="0">
              <a:latin typeface="+mn-lt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7056B-A853-4A41-B6F9-E8A74FDF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B9C377-9495-484A-B025-02B8A208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D0A6CA-4029-4EA6-A7CD-0BDB3B2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6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C47F35-3F4E-4556-92B2-8CB4061C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B9E2D8-CB86-4B9F-9621-45C0B61F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emberek reakciója alapján, lehet: 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Pozitív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Negatív</a:t>
            </a:r>
          </a:p>
          <a:p>
            <a:pPr marL="0" indent="0">
              <a:buNone/>
            </a:pPr>
            <a:r>
              <a:rPr lang="hu-HU" sz="2400" dirty="0"/>
              <a:t>A VÁLTOZÁS ALAPJÁBAN </a:t>
            </a:r>
            <a:r>
              <a:rPr lang="hu-HU" sz="2400" dirty="0">
                <a:solidFill>
                  <a:srgbClr val="FF0000"/>
                </a:solidFill>
              </a:rPr>
              <a:t>SEMLEGES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94DD3F-F16D-4B23-BBF5-3B56B48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DD5C2-2242-47C2-B8A4-A508AAF6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6D707C-6129-4D32-B2F9-B47AB83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7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658A7-A2A2-4D29-BC4F-66367D4D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 OKAI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EFCE6-046B-4DE3-9568-91F75783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Belső körülmények: </a:t>
            </a:r>
            <a:r>
              <a:rPr lang="hu-HU" sz="2400" dirty="0"/>
              <a:t>Új vezető, munka morál, értékrendváltozás, körülmények, új célok.</a:t>
            </a:r>
            <a:endParaRPr lang="hu-HU" sz="2400" b="1" dirty="0"/>
          </a:p>
          <a:p>
            <a:endParaRPr lang="hu-HU" sz="2400" dirty="0"/>
          </a:p>
          <a:p>
            <a:endParaRPr lang="hu-HU" sz="2400" dirty="0"/>
          </a:p>
          <a:p>
            <a:endParaRPr lang="hu-HU" sz="2400" dirty="0"/>
          </a:p>
          <a:p>
            <a:r>
              <a:rPr lang="hu-HU" sz="2400" b="1" dirty="0"/>
              <a:t>Külső körülmény</a:t>
            </a:r>
            <a:r>
              <a:rPr lang="hu-HU" sz="2400" dirty="0"/>
              <a:t>: PEST (</a:t>
            </a:r>
            <a:r>
              <a:rPr lang="hu-HU" sz="2400" dirty="0" err="1"/>
              <a:t>Political</a:t>
            </a:r>
            <a:r>
              <a:rPr lang="hu-HU" sz="2400" dirty="0"/>
              <a:t> ,</a:t>
            </a:r>
            <a:r>
              <a:rPr lang="hu-HU" sz="2400" dirty="0" err="1"/>
              <a:t>Economic</a:t>
            </a:r>
            <a:r>
              <a:rPr lang="hu-HU" sz="2400" dirty="0"/>
              <a:t>, </a:t>
            </a:r>
            <a:r>
              <a:rPr lang="hu-HU" sz="2400" dirty="0" err="1"/>
              <a:t>Social</a:t>
            </a:r>
            <a:r>
              <a:rPr lang="hu-HU" sz="2400" dirty="0"/>
              <a:t>, </a:t>
            </a:r>
            <a:r>
              <a:rPr lang="hu-HU" sz="2400" dirty="0" err="1"/>
              <a:t>Technoligical</a:t>
            </a:r>
            <a:r>
              <a:rPr lang="hu-HU" sz="2400" dirty="0"/>
              <a:t>) </a:t>
            </a:r>
          </a:p>
          <a:p>
            <a:pPr marL="0" indent="0" algn="ctr">
              <a:buNone/>
            </a:pPr>
            <a:r>
              <a:rPr lang="hu-HU" sz="2400" dirty="0"/>
              <a:t>Törvényváltozás, piacváltozás.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31A618-7040-475E-B4F9-16B9EDA5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E1EE1F-A860-4DAD-BE4C-46819280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6B7E0E-7C5D-4880-8DBD-112237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64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D59214-EB03-4126-80B7-6EF8EFD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Szervezeti Kultúra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96FC1D-E5CE-411A-9681-72B378DE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szervezetben dolgozó személyek által kialakított légkör, normarendszer és értékrend, valamint az egyéni célok rendszere. </a:t>
            </a:r>
          </a:p>
          <a:p>
            <a:r>
              <a:rPr lang="hu-HU" sz="2400" dirty="0"/>
              <a:t>Jéghegy modell: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5587AC-FFE6-491A-AC7D-14346299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B2CF67-F664-4B8E-B31F-5A6C5ECE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AE8220-F388-43B3-8D05-34D4F66B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7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EDBC575-B8CD-4D30-B913-3D2D9614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46" y="2925660"/>
            <a:ext cx="5343128" cy="356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189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757850-1EFB-4400-8D7B-B08C3507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6E2299-16A5-46F7-BFFE-3031C6E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</a:rPr>
              <a:t>Hatalmi kultúra: </a:t>
            </a:r>
            <a:r>
              <a:rPr lang="hu-HU" altLang="hu-HU" sz="2400" dirty="0">
                <a:solidFill>
                  <a:prstClr val="white"/>
                </a:solidFill>
              </a:rPr>
              <a:t>Vezető tartja kézben, eredményorientáltság.</a:t>
            </a: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hu-HU" altLang="hu-HU" sz="2400" u="sng" dirty="0">
              <a:solidFill>
                <a:prstClr val="white"/>
              </a:solidFill>
            </a:endParaRP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</a:rPr>
              <a:t>Szerepkultúra:</a:t>
            </a:r>
            <a:r>
              <a:rPr lang="hu-HU" altLang="hu-HU" sz="2400" dirty="0">
                <a:solidFill>
                  <a:prstClr val="white"/>
                </a:solidFill>
              </a:rPr>
              <a:t> Bürokratikus, szabályok.</a:t>
            </a: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hu-HU" altLang="hu-HU" sz="2400" u="sng" dirty="0">
              <a:solidFill>
                <a:prstClr val="white"/>
              </a:solidFill>
            </a:endParaRP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</a:rPr>
              <a:t>Feladat-orientált kultúra:</a:t>
            </a:r>
            <a:r>
              <a:rPr lang="hu-HU" altLang="hu-HU" sz="2400" dirty="0">
                <a:solidFill>
                  <a:prstClr val="white"/>
                </a:solidFill>
              </a:rPr>
              <a:t> Hálózatként működik.</a:t>
            </a: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hu-HU" altLang="hu-HU" sz="2400" u="sng" dirty="0">
              <a:solidFill>
                <a:prstClr val="white"/>
              </a:solidFill>
            </a:endParaRPr>
          </a:p>
          <a:p>
            <a:pPr marL="342906" lvl="0" indent="-342906" defTabSz="457207">
              <a:lnSpc>
                <a:spcPct val="8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hu-HU" altLang="hu-HU" sz="2400" b="1" dirty="0">
                <a:solidFill>
                  <a:prstClr val="white"/>
                </a:solidFill>
              </a:rPr>
              <a:t>Személyiség-központú kultúra:</a:t>
            </a:r>
            <a:r>
              <a:rPr lang="hu-HU" altLang="hu-HU" sz="2400" dirty="0">
                <a:solidFill>
                  <a:prstClr val="white"/>
                </a:solidFill>
              </a:rPr>
              <a:t> A személyes célok előtérben.</a:t>
            </a:r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937966-7D18-43EB-AF87-0DD4FDDD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11C0B8-E171-4898-9C8C-FF719D5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03B728-F86C-4F01-BB40-380FB6FD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07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728C78-097C-4BC3-AAF9-FF982663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233217-0957-4E89-AFF6-7DD3B665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/>
              <a:t>Szervezeti változások: </a:t>
            </a:r>
            <a:r>
              <a:rPr lang="hu-HU" sz="2400" dirty="0"/>
              <a:t>A szervezeti rendszert érintő változások összessége.</a:t>
            </a:r>
          </a:p>
          <a:p>
            <a:r>
              <a:rPr lang="hu-HU" sz="2400" b="1" dirty="0"/>
              <a:t>Célja</a:t>
            </a:r>
            <a:r>
              <a:rPr lang="hu-HU" sz="2400" dirty="0"/>
              <a:t>: A rendszer felkészítése a változásra.</a:t>
            </a:r>
          </a:p>
          <a:p>
            <a:r>
              <a:rPr lang="hu-HU" sz="2400" b="1" dirty="0"/>
              <a:t>Résztvevői: </a:t>
            </a:r>
            <a:endParaRPr lang="hu-HU" sz="2400" dirty="0"/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Változást előidézők 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/>
              <a:t>Akikre hat a változás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5489DF-5E92-4010-973C-60E4AD92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8F1-BAF0-4F28-9878-4A6270BC1195}" type="datetime1">
              <a:rPr lang="hu-HU" smtClean="0"/>
              <a:t>2019. 04. 18.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B0B62E-3236-4E1F-9135-BA9C01F6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Kálló Ábel-Horváth Dávid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D7A11E-0D94-41A1-BA66-C2646CEC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9AE-C707-4707-BD0A-270F1FCFF4EB}" type="slidenum">
              <a:rPr lang="hu-HU" smtClean="0"/>
              <a:t>9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170702D-28EA-4316-A108-6EE1098FA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06" y="3429000"/>
            <a:ext cx="5026855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992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429</Words>
  <Application>Microsoft Office PowerPoint</Application>
  <PresentationFormat>Szélesvásznú</PresentationFormat>
  <Paragraphs>135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Változás Menedzsment</vt:lpstr>
      <vt:lpstr>Tartalom</vt:lpstr>
      <vt:lpstr>Változás</vt:lpstr>
      <vt:lpstr>Típusai  </vt:lpstr>
      <vt:lpstr>Típusai</vt:lpstr>
      <vt:lpstr>VÁLTOZÁS OKAI </vt:lpstr>
      <vt:lpstr>Szervezeti Kultúra </vt:lpstr>
      <vt:lpstr>Típusai</vt:lpstr>
      <vt:lpstr>Változásmenedzsment</vt:lpstr>
      <vt:lpstr>Típusai</vt:lpstr>
      <vt:lpstr>Típusai</vt:lpstr>
      <vt:lpstr>John Kotter 8 lépése </vt:lpstr>
      <vt:lpstr>Akadályozó tényezők</vt:lpstr>
      <vt:lpstr>A sikeres változás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Változás Menedzsment</dc:title>
  <dc:creator>Windows 10</dc:creator>
  <cp:lastModifiedBy>Windows 10</cp:lastModifiedBy>
  <cp:revision>16</cp:revision>
  <dcterms:created xsi:type="dcterms:W3CDTF">2019-04-11T08:03:48Z</dcterms:created>
  <dcterms:modified xsi:type="dcterms:W3CDTF">2019-04-18T07:07:40Z</dcterms:modified>
</cp:coreProperties>
</file>