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2" autoAdjust="0"/>
  </p:normalViewPr>
  <p:slideViewPr>
    <p:cSldViewPr snapToGrid="0">
      <p:cViewPr>
        <p:scale>
          <a:sx n="81" d="100"/>
          <a:sy n="81" d="100"/>
        </p:scale>
        <p:origin x="-32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5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54240" y="489762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hu-HU" sz="4400" dirty="0" smtClean="0"/>
              <a:t>Hogyan csináljunk karriert?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769" y="4520731"/>
            <a:ext cx="9448800" cy="685800"/>
          </a:xfrm>
        </p:spPr>
        <p:txBody>
          <a:bodyPr/>
          <a:lstStyle/>
          <a:p>
            <a:pPr algn="ctr"/>
            <a:r>
              <a:rPr lang="hu-HU" dirty="0" smtClean="0"/>
              <a:t>Előadja: Marenics Ákos és Boda Balázs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469735" y="2794475"/>
            <a:ext cx="6990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i="1" dirty="0" smtClean="0"/>
              <a:t>Az életet azok hibázzák el a leggyakrabban, akik indulóban félreismerték természetüket, és félresiklottak egy nem nekik való ösvényre, és azok akik jó irányban indultak, de nem tudtak vagy nem mertek kitartani mellette, amíg csak lehet</a:t>
            </a:r>
            <a:r>
              <a:rPr lang="hu-HU" dirty="0" smtClean="0"/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7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álláshirdetések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817" y="2053884"/>
            <a:ext cx="7039705" cy="4569655"/>
          </a:xfrm>
        </p:spPr>
        <p:txBody>
          <a:bodyPr>
            <a:normAutofit/>
          </a:bodyPr>
          <a:lstStyle/>
          <a:p>
            <a:pPr algn="just"/>
            <a:r>
              <a:rPr lang="hu-HU" dirty="0" smtClean="0"/>
              <a:t>Álláshirdetők: nagyobb szervezetek , kkv szektor, toborzóügynökségek</a:t>
            </a:r>
          </a:p>
          <a:p>
            <a:pPr algn="just"/>
            <a:r>
              <a:rPr lang="hu-HU" dirty="0" smtClean="0"/>
              <a:t>Jelentkezni a lehető legtöbb hirdetésre, racionális időn belül, minél később</a:t>
            </a:r>
          </a:p>
          <a:p>
            <a:pPr algn="just"/>
            <a:r>
              <a:rPr lang="hu-HU" dirty="0" smtClean="0"/>
              <a:t>Álláskereső hirdetés feladása kevésbé ajánlott</a:t>
            </a:r>
          </a:p>
          <a:p>
            <a:pPr algn="just"/>
            <a:r>
              <a:rPr lang="hu-HU" dirty="0" smtClean="0"/>
              <a:t>Kiválasztási folyamat</a:t>
            </a:r>
            <a:r>
              <a:rPr lang="hu-HU" i="1" dirty="0" smtClean="0"/>
              <a:t>(előszűrés, szakmai vezetővel beszélgetés, meghallgatás, referencia ellenőrzés, ajánlattétel)</a:t>
            </a:r>
          </a:p>
          <a:p>
            <a:pPr algn="just"/>
            <a:r>
              <a:rPr lang="hu-HU" dirty="0"/>
              <a:t>Felvételi  beszélgetésre való </a:t>
            </a:r>
            <a:r>
              <a:rPr lang="hu-HU" dirty="0" smtClean="0"/>
              <a:t>felkészülés</a:t>
            </a:r>
            <a:r>
              <a:rPr lang="hu-HU" i="1" dirty="0" smtClean="0"/>
              <a:t>(saját </a:t>
            </a:r>
            <a:r>
              <a:rPr lang="hu-HU" i="1" dirty="0"/>
              <a:t>image </a:t>
            </a:r>
            <a:r>
              <a:rPr lang="hu-HU" i="1" dirty="0" smtClean="0"/>
              <a:t>– benyomáskeltés </a:t>
            </a:r>
            <a:r>
              <a:rPr lang="hu-HU" i="1" dirty="0"/>
              <a:t>– milyennek tűnjek?, munkáltató megismerése, kérdésekre való felkészülés)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83" y="1875691"/>
            <a:ext cx="5022517" cy="46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Felvételi beszélgetés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3784" y="1854591"/>
            <a:ext cx="8534401" cy="49096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sz="2400" dirty="0" smtClean="0"/>
              <a:t>Image kérdései</a:t>
            </a:r>
            <a:r>
              <a:rPr lang="hu-HU" sz="2400" i="1" dirty="0" smtClean="0"/>
              <a:t>(öltözet,viselkedés/testbeszéd,kommunikáció)</a:t>
            </a:r>
          </a:p>
          <a:p>
            <a:pPr algn="just"/>
            <a:r>
              <a:rPr lang="hu-HU" sz="2400" dirty="0" smtClean="0"/>
              <a:t>Öltözködés</a:t>
            </a:r>
            <a:r>
              <a:rPr lang="hu-HU" sz="2400" i="1" dirty="0" smtClean="0"/>
              <a:t>(igényesség, kifinomultság)</a:t>
            </a:r>
            <a:endParaRPr lang="hu-HU" sz="2400" i="1" dirty="0"/>
          </a:p>
          <a:p>
            <a:pPr algn="just"/>
            <a:r>
              <a:rPr lang="hu-HU" sz="2400" dirty="0" smtClean="0"/>
              <a:t>Ápoltság</a:t>
            </a:r>
            <a:r>
              <a:rPr lang="hu-HU" sz="2400" i="1" dirty="0" smtClean="0"/>
              <a:t>(haj, </a:t>
            </a:r>
            <a:r>
              <a:rPr lang="hu-HU" sz="2400" i="1" dirty="0"/>
              <a:t>smink, </a:t>
            </a:r>
            <a:r>
              <a:rPr lang="hu-HU" sz="2400" i="1" dirty="0" smtClean="0"/>
              <a:t>köröm, stb. = külső megjelenés = pozitív önértékelés</a:t>
            </a:r>
            <a:r>
              <a:rPr lang="hu-HU" sz="2400" i="1" dirty="0"/>
              <a:t>)</a:t>
            </a:r>
          </a:p>
          <a:p>
            <a:pPr algn="just"/>
            <a:r>
              <a:rPr lang="hu-HU" sz="2400" dirty="0" smtClean="0"/>
              <a:t>Testbeszédek</a:t>
            </a:r>
            <a:r>
              <a:rPr lang="hu-HU" sz="2400" i="1" dirty="0" smtClean="0"/>
              <a:t>(járás</a:t>
            </a:r>
            <a:r>
              <a:rPr lang="hu-HU" sz="2400" i="1" dirty="0"/>
              <a:t>, kézfogás, szemkapcsolat, arckifejezés, testtartás, gesztusok</a:t>
            </a:r>
            <a:r>
              <a:rPr lang="hu-HU" sz="2400" i="1" dirty="0" smtClean="0"/>
              <a:t>)</a:t>
            </a:r>
          </a:p>
          <a:p>
            <a:pPr algn="just"/>
            <a:r>
              <a:rPr lang="hu-HU" sz="2400" dirty="0" smtClean="0"/>
              <a:t>Viselkedés és kommunikáció</a:t>
            </a:r>
            <a:r>
              <a:rPr lang="hu-HU" sz="2400" i="1" dirty="0" smtClean="0"/>
              <a:t>(magabiztosság, bizalomkeltés, összhangban a megjelenéssel, lényegre törő beszéd, </a:t>
            </a:r>
            <a:r>
              <a:rPr lang="hu-HU" sz="2400" i="1" dirty="0" smtClean="0"/>
              <a:t>tiszta és erős </a:t>
            </a:r>
            <a:r>
              <a:rPr lang="hu-HU" sz="2400" i="1" dirty="0" smtClean="0"/>
              <a:t>hang)</a:t>
            </a:r>
          </a:p>
          <a:p>
            <a:pPr algn="just"/>
            <a:r>
              <a:rPr lang="hu-HU" sz="2400" dirty="0" smtClean="0"/>
              <a:t>A testbeszéd és a viselkedés legyen változatos, ne legyünk merevek!</a:t>
            </a:r>
          </a:p>
          <a:p>
            <a:pPr algn="just"/>
            <a:r>
              <a:rPr lang="hu-HU" sz="2400" dirty="0" smtClean="0"/>
              <a:t>Interjú előtt és után is tudni kell viselkedni!</a:t>
            </a:r>
          </a:p>
          <a:p>
            <a:pPr algn="just"/>
            <a:r>
              <a:rPr lang="hu-HU" sz="2400" dirty="0" smtClean="0"/>
              <a:t>Siker: határozottság, rámenősség, eltökéltség, motiváltság</a:t>
            </a:r>
          </a:p>
          <a:p>
            <a:pPr algn="just"/>
            <a:r>
              <a:rPr lang="hu-HU" sz="2400" dirty="0" smtClean="0"/>
              <a:t>Emlékeztető levél 24 órán belül</a:t>
            </a:r>
          </a:p>
          <a:p>
            <a:pPr algn="just"/>
            <a:endParaRPr lang="hu-HU" sz="2400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78" y="4325817"/>
            <a:ext cx="3282691" cy="1922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91" y="2221320"/>
            <a:ext cx="3305909" cy="1713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1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béralku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77307" y="2051538"/>
            <a:ext cx="9032631" cy="4654061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A kereset: alapbér+bér jellegű juttatások</a:t>
            </a:r>
            <a:r>
              <a:rPr lang="hu-HU" i="1" dirty="0" smtClean="0"/>
              <a:t>(garantált prémium, teljesítményhez kötött prémium, nyereségrészesedés, jutalék)</a:t>
            </a:r>
          </a:p>
          <a:p>
            <a:pPr algn="just"/>
            <a:r>
              <a:rPr lang="hu-HU" dirty="0" smtClean="0"/>
              <a:t>Részben bér jellegű, részben béren kívüli juttatások pl.:</a:t>
            </a:r>
            <a:r>
              <a:rPr lang="hu-HU" i="1" dirty="0" smtClean="0"/>
              <a:t> béremelés, végkielégítés, biztosítások, gépkocsi, költségtérítés, telefon, étkezés, utazások, …</a:t>
            </a:r>
          </a:p>
          <a:p>
            <a:pPr algn="just"/>
            <a:r>
              <a:rPr lang="hu-HU" dirty="0"/>
              <a:t>R</a:t>
            </a:r>
            <a:r>
              <a:rPr lang="hu-HU" dirty="0" smtClean="0"/>
              <a:t>ugalmas munkaidő, szabadságok-pótszabadságok</a:t>
            </a:r>
          </a:p>
          <a:p>
            <a:pPr algn="just"/>
            <a:r>
              <a:rPr lang="hu-HU" dirty="0" smtClean="0"/>
              <a:t>Hogyan alkudjunk? </a:t>
            </a:r>
            <a:r>
              <a:rPr lang="hu-HU" i="1" dirty="0" smtClean="0"/>
              <a:t>Szükségleteink, realitások figyelembe vétele</a:t>
            </a:r>
          </a:p>
          <a:p>
            <a:pPr algn="just"/>
            <a:r>
              <a:rPr lang="hu-HU" dirty="0" smtClean="0"/>
              <a:t>1. lépés minimumjövedelem terv elkészítése</a:t>
            </a:r>
          </a:p>
          <a:p>
            <a:pPr algn="just"/>
            <a:r>
              <a:rPr lang="hu-HU" dirty="0" smtClean="0"/>
              <a:t>2. lépés „belőni” a képességeink értékét az adott piacon</a:t>
            </a:r>
            <a:r>
              <a:rPr lang="hu-HU" i="1" dirty="0" smtClean="0"/>
              <a:t>(utánajárás)</a:t>
            </a:r>
          </a:p>
          <a:p>
            <a:pPr algn="just"/>
            <a:r>
              <a:rPr lang="hu-HU" dirty="0" smtClean="0"/>
              <a:t>3. lépés álomfizetés meghatározása</a:t>
            </a:r>
            <a:r>
              <a:rPr lang="hu-HU" i="1" dirty="0" smtClean="0"/>
              <a:t>(a 2. és 3. skálára alkudni)</a:t>
            </a:r>
          </a:p>
          <a:p>
            <a:pPr algn="just"/>
            <a:r>
              <a:rPr lang="hu-HU" dirty="0" smtClean="0"/>
              <a:t>A béralkut elhúzni a procedúra végéig -&gt; miután „eladtuk” magunkat, vagy átadni a kezdeményezést a munkáltatónak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" y="2142369"/>
            <a:ext cx="3011674" cy="22581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" y="4511572"/>
            <a:ext cx="3011674" cy="20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6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munkaszerződés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230" y="1866314"/>
            <a:ext cx="10046678" cy="4710332"/>
          </a:xfrm>
        </p:spPr>
        <p:txBody>
          <a:bodyPr>
            <a:noAutofit/>
          </a:bodyPr>
          <a:lstStyle/>
          <a:p>
            <a:pPr algn="just"/>
            <a:r>
              <a:rPr lang="hu-HU" dirty="0" smtClean="0"/>
              <a:t>Munkaviszony jön létre, írásbeliség</a:t>
            </a:r>
            <a:r>
              <a:rPr lang="hu-HU" i="1" dirty="0" smtClean="0"/>
              <a:t>(munkaszerződés különböző típusok)</a:t>
            </a:r>
          </a:p>
          <a:p>
            <a:pPr algn="just"/>
            <a:r>
              <a:rPr lang="hu-HU" dirty="0" smtClean="0"/>
              <a:t>Tartalmi elemek</a:t>
            </a:r>
            <a:r>
              <a:rPr lang="hu-HU" i="1" dirty="0" smtClean="0"/>
              <a:t>(munkakör, személyes alapbér, munkavégzés helye)</a:t>
            </a:r>
          </a:p>
          <a:p>
            <a:pPr algn="just"/>
            <a:r>
              <a:rPr lang="hu-HU" dirty="0" smtClean="0"/>
              <a:t>Munkavállaló felelőssége</a:t>
            </a:r>
            <a:r>
              <a:rPr lang="hu-HU" i="1" dirty="0" smtClean="0"/>
              <a:t>(Mt. Szerint)</a:t>
            </a:r>
          </a:p>
          <a:p>
            <a:pPr algn="just"/>
            <a:r>
              <a:rPr lang="hu-HU" dirty="0" smtClean="0"/>
              <a:t>Munkáltatói jogkör gyakorlása</a:t>
            </a:r>
            <a:r>
              <a:rPr lang="hu-HU" i="1" dirty="0" smtClean="0"/>
              <a:t>(változhat)</a:t>
            </a:r>
          </a:p>
          <a:p>
            <a:pPr algn="just"/>
            <a:r>
              <a:rPr lang="hu-HU" dirty="0" smtClean="0"/>
              <a:t>Próbaidő</a:t>
            </a:r>
            <a:r>
              <a:rPr lang="hu-HU" i="1" dirty="0" smtClean="0"/>
              <a:t>(legfeljebb 90 nap, csak a kezdetekkor)</a:t>
            </a:r>
          </a:p>
          <a:p>
            <a:pPr algn="just"/>
            <a:r>
              <a:rPr lang="hu-HU" dirty="0" smtClean="0"/>
              <a:t>Munkaviszony időtartama</a:t>
            </a:r>
            <a:r>
              <a:rPr lang="hu-HU" i="1" dirty="0" smtClean="0"/>
              <a:t>(határozott, határozatlan, alkalmi)</a:t>
            </a:r>
          </a:p>
          <a:p>
            <a:pPr algn="just"/>
            <a:r>
              <a:rPr lang="hu-HU" dirty="0" smtClean="0"/>
              <a:t>Munkavégzés helye</a:t>
            </a:r>
            <a:r>
              <a:rPr lang="hu-HU" i="1" dirty="0" smtClean="0"/>
              <a:t>(lehet fix, változó)</a:t>
            </a:r>
          </a:p>
          <a:p>
            <a:pPr algn="just"/>
            <a:r>
              <a:rPr lang="hu-HU" dirty="0" smtClean="0"/>
              <a:t>Bérezés</a:t>
            </a:r>
            <a:r>
              <a:rPr lang="hu-HU" i="1" dirty="0" smtClean="0"/>
              <a:t>(munkabér pénzben történő kifizetése)</a:t>
            </a:r>
          </a:p>
          <a:p>
            <a:pPr algn="just"/>
            <a:r>
              <a:rPr lang="hu-HU" dirty="0" smtClean="0"/>
              <a:t>Munkaszerződés módosítása</a:t>
            </a:r>
            <a:r>
              <a:rPr lang="hu-HU" i="1" dirty="0" smtClean="0"/>
              <a:t>(közös megegyezés, bármire kiterjedhet)</a:t>
            </a:r>
          </a:p>
          <a:p>
            <a:pPr algn="just"/>
            <a:r>
              <a:rPr lang="hu-HU" dirty="0" smtClean="0"/>
              <a:t>Munkaviszony megszüntetése</a:t>
            </a:r>
            <a:r>
              <a:rPr lang="hu-HU" i="1" dirty="0" smtClean="0"/>
              <a:t>(határozatlant bármikor, csak írásban érvényes)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5602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84739" y="1803405"/>
            <a:ext cx="9976338" cy="1825096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Forrás: Pintér Zsolt: Hogyan csináljunk karriert? </a:t>
            </a:r>
            <a:r>
              <a:rPr lang="hu-HU" smtClean="0"/>
              <a:t>HVG kiadó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373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6826" y="764373"/>
            <a:ext cx="9019374" cy="1293028"/>
          </a:xfrm>
        </p:spPr>
        <p:txBody>
          <a:bodyPr/>
          <a:lstStyle/>
          <a:p>
            <a:r>
              <a:rPr lang="hu-HU" dirty="0" smtClean="0"/>
              <a:t>A karrier fázisai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b="1" u="sng" dirty="0" smtClean="0"/>
              <a:t>Kezdeti szakasz</a:t>
            </a:r>
            <a:r>
              <a:rPr lang="hu-HU" dirty="0"/>
              <a:t>:</a:t>
            </a:r>
            <a:r>
              <a:rPr lang="hu-HU" dirty="0" smtClean="0"/>
              <a:t> a tanulás, és tapasztalatszerzés időszaka, saját magunk megismerése, kötelezettségeink és a velünk szemben támasztott elvárások realizálása.</a:t>
            </a:r>
          </a:p>
          <a:p>
            <a:pPr marL="0" indent="0" algn="just">
              <a:buNone/>
            </a:pPr>
            <a:r>
              <a:rPr lang="hu-HU" b="1" u="sng" dirty="0" smtClean="0"/>
              <a:t>Érettség szakasza</a:t>
            </a:r>
            <a:r>
              <a:rPr lang="hu-HU" dirty="0" smtClean="0"/>
              <a:t>: szilárd viselkedési sémák jellemzőek, kiépült kapcsolathálózat, határozott elvárások a munkahellyel szemben, ez a karrier csúcsa.</a:t>
            </a:r>
            <a:endParaRPr lang="hu-HU" dirty="0"/>
          </a:p>
          <a:p>
            <a:pPr marL="0" indent="0" algn="just">
              <a:buNone/>
            </a:pPr>
            <a:r>
              <a:rPr lang="hu-HU" b="1" u="sng" dirty="0" smtClean="0"/>
              <a:t>Hanyatlás szakasza:</a:t>
            </a:r>
            <a:r>
              <a:rPr lang="hu-HU" dirty="0" smtClean="0"/>
              <a:t> sajnos ebben a szakaszban a munkáltatók hajlamosak leírni a munkavállalókat, évek alatt összegyűjtött tudásuk és tapasztalataik ellenére, ez a szakasz gyakran leépítéssel zárul.</a:t>
            </a:r>
          </a:p>
        </p:txBody>
      </p:sp>
    </p:spTree>
    <p:extLst>
      <p:ext uri="{BB962C8B-B14F-4D97-AF65-F5344CB8AC3E}">
        <p14:creationId xmlns:p14="http://schemas.microsoft.com/office/powerpoint/2010/main" val="2715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58094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u="sng" dirty="0" smtClean="0"/>
              <a:t>Ami fontos: </a:t>
            </a:r>
          </a:p>
          <a:p>
            <a:pPr marL="1341438" algn="just"/>
            <a:r>
              <a:rPr lang="hu-HU" dirty="0" smtClean="0"/>
              <a:t>Önismeret</a:t>
            </a:r>
          </a:p>
          <a:p>
            <a:pPr marL="1341438" algn="just"/>
            <a:r>
              <a:rPr lang="hu-HU" dirty="0" smtClean="0"/>
              <a:t>Pályaismeret</a:t>
            </a:r>
          </a:p>
          <a:p>
            <a:pPr marL="1341438" algn="just"/>
            <a:r>
              <a:rPr lang="hu-HU" dirty="0" smtClean="0"/>
              <a:t>Munkaerőpiac ismerete</a:t>
            </a:r>
          </a:p>
          <a:p>
            <a:pPr marL="1112838" indent="0" algn="just">
              <a:buNone/>
            </a:pPr>
            <a:endParaRPr lang="hu-HU" dirty="0"/>
          </a:p>
          <a:p>
            <a:pPr marL="0" indent="0" algn="just">
              <a:buNone/>
            </a:pPr>
            <a:r>
              <a:rPr lang="hu-HU" b="1" u="sng" dirty="0" smtClean="0"/>
              <a:t>Amik/akik segíthetnek:</a:t>
            </a:r>
          </a:p>
          <a:p>
            <a:pPr marL="1341438" algn="just"/>
            <a:r>
              <a:rPr lang="hu-HU" dirty="0" smtClean="0"/>
              <a:t>Pályaorientációs tanácsadás</a:t>
            </a:r>
          </a:p>
          <a:p>
            <a:pPr marL="1341438" algn="just"/>
            <a:r>
              <a:rPr lang="hu-HU" dirty="0" smtClean="0"/>
              <a:t>Ifjúsági szervezetek</a:t>
            </a:r>
          </a:p>
          <a:p>
            <a:pPr marL="1341438" algn="just"/>
            <a:r>
              <a:rPr lang="hu-HU" dirty="0" smtClean="0"/>
              <a:t>Alapítványok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62" y="2194560"/>
            <a:ext cx="3098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Csapdák amikbe beleeshetünk karrierünk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59"/>
            <a:ext cx="11506200" cy="559565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hu-HU" sz="2600" dirty="0" smtClean="0"/>
              <a:t>A menni vagy maradni egy örök dilemma karrierünk során.</a:t>
            </a:r>
          </a:p>
          <a:p>
            <a:pPr marL="0" indent="0" algn="just">
              <a:buNone/>
            </a:pPr>
            <a:r>
              <a:rPr lang="hu-HU" sz="2600" b="1" u="sng" dirty="0" smtClean="0"/>
              <a:t>Amiért nem szabad maradni</a:t>
            </a:r>
            <a:r>
              <a:rPr lang="hu-HU" sz="2600" dirty="0" smtClean="0"/>
              <a:t>:</a:t>
            </a:r>
          </a:p>
          <a:p>
            <a:pPr algn="just"/>
            <a:r>
              <a:rPr lang="hu-HU" sz="2600" dirty="0" smtClean="0"/>
              <a:t>Rettegés a változástól</a:t>
            </a:r>
          </a:p>
          <a:p>
            <a:pPr algn="just"/>
            <a:r>
              <a:rPr lang="hu-HU" sz="2600" dirty="0" smtClean="0"/>
              <a:t>Visszautasítástól való félelem</a:t>
            </a:r>
          </a:p>
          <a:p>
            <a:pPr algn="just"/>
            <a:r>
              <a:rPr lang="hu-HU" sz="2600" dirty="0" smtClean="0"/>
              <a:t>Még több tapasztalatszerzés</a:t>
            </a:r>
          </a:p>
          <a:p>
            <a:pPr algn="just">
              <a:spcAft>
                <a:spcPts val="1200"/>
              </a:spcAft>
            </a:pPr>
            <a:r>
              <a:rPr lang="hu-HU" sz="2600" dirty="0" smtClean="0"/>
              <a:t>„Máshol sem fizetnek jobban”</a:t>
            </a:r>
          </a:p>
          <a:p>
            <a:pPr marL="0" indent="0" algn="just">
              <a:buNone/>
            </a:pPr>
            <a:r>
              <a:rPr lang="hu-HU" sz="2600" b="1" u="sng" dirty="0" smtClean="0"/>
              <a:t>Amiért nem szabad mozdulni:</a:t>
            </a:r>
          </a:p>
          <a:p>
            <a:pPr algn="just"/>
            <a:r>
              <a:rPr lang="hu-HU" sz="2600" dirty="0" smtClean="0"/>
              <a:t>„Máshol sokkal jobban kereshetnék”</a:t>
            </a:r>
          </a:p>
          <a:p>
            <a:pPr algn="just"/>
            <a:r>
              <a:rPr lang="hu-HU" sz="2600" dirty="0" smtClean="0"/>
              <a:t>Több megbecsülést érdemelnék</a:t>
            </a:r>
          </a:p>
          <a:p>
            <a:pPr algn="just"/>
            <a:r>
              <a:rPr lang="hu-HU" sz="2600" dirty="0" smtClean="0"/>
              <a:t>Mások tehetnek a sikertelenségünkről</a:t>
            </a:r>
          </a:p>
          <a:p>
            <a:pPr algn="just"/>
            <a:r>
              <a:rPr lang="hu-HU" sz="2600" dirty="0" smtClean="0"/>
              <a:t>Rengeteg áldozatért kevés dolgot kaptunk cserébe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2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Amikor már mindenképpen váltás szükséges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Ha nem érezzük úgy hogy sikeresek lennénk jelenlegi </a:t>
            </a:r>
            <a:r>
              <a:rPr lang="hu-HU" dirty="0" err="1" smtClean="0"/>
              <a:t>munkahelyünkön</a:t>
            </a:r>
            <a:endParaRPr lang="hu-HU" dirty="0" smtClean="0"/>
          </a:p>
          <a:p>
            <a:pPr algn="just"/>
            <a:r>
              <a:rPr lang="hu-HU" dirty="0" smtClean="0"/>
              <a:t>Ha már elértük a maximális </a:t>
            </a:r>
            <a:r>
              <a:rPr lang="hu-HU" dirty="0" err="1" smtClean="0"/>
              <a:t>előrelépési</a:t>
            </a:r>
            <a:r>
              <a:rPr lang="hu-HU" dirty="0" smtClean="0"/>
              <a:t> lehetőségeinket</a:t>
            </a:r>
          </a:p>
          <a:p>
            <a:pPr algn="just"/>
            <a:r>
              <a:rPr lang="hu-HU" dirty="0" smtClean="0"/>
              <a:t>Ha a végzett munka érdektelen számunkra</a:t>
            </a:r>
          </a:p>
          <a:p>
            <a:pPr algn="just"/>
            <a:r>
              <a:rPr lang="hu-HU" dirty="0" smtClean="0"/>
              <a:t>Ha nem érezzük magunkat boldognak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dirty="0" smtClean="0"/>
              <a:t>Nagyon fontos hogy ezeket, saját nézőpont szerint vizsgáljuk meg és ne mások véleményére hallgassunk!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6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Távozás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6211" y="2057401"/>
            <a:ext cx="11985171" cy="5298770"/>
          </a:xfrm>
        </p:spPr>
        <p:txBody>
          <a:bodyPr/>
          <a:lstStyle/>
          <a:p>
            <a:pPr marL="0" indent="0" algn="just">
              <a:buNone/>
            </a:pPr>
            <a:r>
              <a:rPr lang="hu-HU" dirty="0" smtClean="0"/>
              <a:t>Ezeket a tanácsokat érdemes megfogadni amikor távozni készülünk:</a:t>
            </a:r>
          </a:p>
          <a:p>
            <a:pPr marL="0" indent="0" algn="just">
              <a:buNone/>
            </a:pPr>
            <a:endParaRPr lang="hu-HU" dirty="0"/>
          </a:p>
          <a:p>
            <a:pPr algn="just"/>
            <a:r>
              <a:rPr lang="hu-HU" dirty="0" smtClean="0"/>
              <a:t>Amíg nincs végleges új állás, érdemes maradni.</a:t>
            </a:r>
          </a:p>
          <a:p>
            <a:pPr algn="just"/>
            <a:r>
              <a:rPr lang="hu-HU" dirty="0" smtClean="0"/>
              <a:t>Nem szabad hogy munkánk minősége romoljon miközben új állást keresünk</a:t>
            </a:r>
          </a:p>
          <a:p>
            <a:pPr algn="just"/>
            <a:r>
              <a:rPr lang="hu-HU" dirty="0" err="1" smtClean="0"/>
              <a:t>Gyűjtsünk</a:t>
            </a:r>
            <a:r>
              <a:rPr lang="hu-HU" dirty="0" smtClean="0"/>
              <a:t> össze minden szükséges dokumentációt ami az álláskereséshez kell</a:t>
            </a:r>
          </a:p>
          <a:p>
            <a:pPr algn="just"/>
            <a:r>
              <a:rPr lang="hu-HU" dirty="0" smtClean="0"/>
              <a:t>Távozzunk békében, barátságban és kulturáltan</a:t>
            </a:r>
          </a:p>
        </p:txBody>
      </p:sp>
    </p:spTree>
    <p:extLst>
      <p:ext uri="{BB962C8B-B14F-4D97-AF65-F5344CB8AC3E}">
        <p14:creationId xmlns:p14="http://schemas.microsoft.com/office/powerpoint/2010/main" val="26996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5832" y="2171114"/>
            <a:ext cx="5035060" cy="4370363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2400" dirty="0" smtClean="0"/>
              <a:t>Tudás = </a:t>
            </a:r>
            <a:r>
              <a:rPr lang="hu-HU" sz="2400" dirty="0"/>
              <a:t>t</a:t>
            </a:r>
            <a:r>
              <a:rPr lang="hu-HU" sz="2400" dirty="0" smtClean="0"/>
              <a:t>őke</a:t>
            </a:r>
          </a:p>
          <a:p>
            <a:pPr algn="just"/>
            <a:r>
              <a:rPr lang="hu-HU" sz="2400" dirty="0" smtClean="0"/>
              <a:t>Képzések, szaktanfolyamok</a:t>
            </a:r>
            <a:r>
              <a:rPr lang="hu-HU" sz="2400" i="1" dirty="0" smtClean="0"/>
              <a:t>(</a:t>
            </a:r>
            <a:r>
              <a:rPr lang="hu-HU" sz="2400" i="1" dirty="0" err="1" smtClean="0"/>
              <a:t>Foksz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BSc</a:t>
            </a:r>
            <a:r>
              <a:rPr lang="hu-HU" sz="2400" i="1" dirty="0" smtClean="0"/>
              <a:t> ,</a:t>
            </a:r>
            <a:r>
              <a:rPr lang="hu-HU" sz="2400" i="1" dirty="0" err="1" smtClean="0"/>
              <a:t>MSc</a:t>
            </a:r>
            <a:r>
              <a:rPr lang="hu-HU" sz="2400" i="1" dirty="0" smtClean="0"/>
              <a:t>, PhD)</a:t>
            </a:r>
          </a:p>
          <a:p>
            <a:pPr algn="just"/>
            <a:r>
              <a:rPr lang="hu-HU" sz="2400" dirty="0" smtClean="0"/>
              <a:t>Nyelvtanulás</a:t>
            </a:r>
            <a:r>
              <a:rPr lang="hu-HU" sz="2400" i="1" dirty="0" smtClean="0"/>
              <a:t>(mit és hol?)</a:t>
            </a:r>
          </a:p>
          <a:p>
            <a:pPr algn="just"/>
            <a:r>
              <a:rPr lang="hu-HU" sz="2400" dirty="0" smtClean="0"/>
              <a:t>Számítógép használat</a:t>
            </a:r>
            <a:r>
              <a:rPr lang="hu-HU" sz="2400" i="1" dirty="0" smtClean="0"/>
              <a:t>(minimum alapfokú számítógép kezelés, felhasználói programok készségszintű használata pl.: Microsoft </a:t>
            </a:r>
            <a:r>
              <a:rPr lang="hu-HU" sz="2400" i="1" dirty="0" err="1" smtClean="0"/>
              <a:t>office</a:t>
            </a:r>
            <a:r>
              <a:rPr lang="hu-HU" sz="2400" i="1" dirty="0" smtClean="0"/>
              <a:t>, egyéb számlázási szoftverek)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Mit kell elsajátítanom a jobb érvényesüléshez?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57" y="2168769"/>
            <a:ext cx="2760786" cy="2380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78" y="2508737"/>
            <a:ext cx="2991809" cy="1700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9" y="4596911"/>
            <a:ext cx="5287109" cy="2202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Sikeres szakmai önéletrajz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1693" y="1910846"/>
            <a:ext cx="5568461" cy="4654052"/>
          </a:xfrm>
        </p:spPr>
        <p:txBody>
          <a:bodyPr>
            <a:normAutofit/>
          </a:bodyPr>
          <a:lstStyle/>
          <a:p>
            <a:pPr algn="just"/>
            <a:r>
              <a:rPr lang="hu-HU" dirty="0" smtClean="0"/>
              <a:t>Jelentősége </a:t>
            </a:r>
            <a:r>
              <a:rPr lang="hu-HU" i="1" dirty="0" smtClean="0"/>
              <a:t>(érvek-ellenérvek)</a:t>
            </a:r>
          </a:p>
          <a:p>
            <a:pPr algn="just"/>
            <a:r>
              <a:rPr lang="hu-HU" dirty="0" smtClean="0"/>
              <a:t>Típusai: kronologikus-időrendi, funkcionális-szerepközpontú, kombinált</a:t>
            </a:r>
          </a:p>
          <a:p>
            <a:pPr algn="just"/>
            <a:r>
              <a:rPr lang="hu-HU" dirty="0" smtClean="0"/>
              <a:t>Alkotóelemei</a:t>
            </a:r>
          </a:p>
          <a:p>
            <a:pPr algn="just"/>
            <a:r>
              <a:rPr lang="hu-HU" dirty="0" smtClean="0"/>
              <a:t>Külalakja és terjedelme</a:t>
            </a:r>
          </a:p>
          <a:p>
            <a:pPr algn="just"/>
            <a:r>
              <a:rPr lang="hu-HU" dirty="0" smtClean="0"/>
              <a:t>Trükkök és tippek</a:t>
            </a:r>
            <a:r>
              <a:rPr lang="hu-HU" i="1" dirty="0" smtClean="0"/>
              <a:t>(pl.: valamit hagyjunk ki belőle)</a:t>
            </a:r>
          </a:p>
          <a:p>
            <a:pPr algn="just"/>
            <a:r>
              <a:rPr lang="hu-HU" dirty="0" smtClean="0"/>
              <a:t>Leggyakoribb hibák</a:t>
            </a:r>
            <a:r>
              <a:rPr lang="hu-HU" i="1" dirty="0" smtClean="0"/>
              <a:t>(túl hosszú, túlrészletezett)</a:t>
            </a:r>
          </a:p>
          <a:p>
            <a:pPr algn="just"/>
            <a:r>
              <a:rPr lang="hu-HU" dirty="0" smtClean="0"/>
              <a:t>Kísérőlevél</a:t>
            </a:r>
            <a:r>
              <a:rPr lang="hu-HU" i="1" dirty="0" smtClean="0"/>
              <a:t>(hivatkozás, indoklás, motiváció, kapcsolattartás)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75" y="1922576"/>
            <a:ext cx="3297507" cy="4665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7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Rejtett álláslehetőségek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85495" y="2086708"/>
            <a:ext cx="7907214" cy="45602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sz="2400" dirty="0" smtClean="0"/>
              <a:t>„Mutasd magad!” – állások 75%-a nem nyilvános, ismeretségi körön keresztül juthatunk el; 25%-a nyilvános, álláshirdetéseken érhető el</a:t>
            </a:r>
          </a:p>
          <a:p>
            <a:pPr algn="just"/>
            <a:r>
              <a:rPr lang="hu-HU" sz="2400" dirty="0" smtClean="0"/>
              <a:t>75% - Személyi tanácsadók, ismeretség/kapcsolatok,</a:t>
            </a:r>
            <a:r>
              <a:rPr lang="hu-HU" sz="2400" dirty="0"/>
              <a:t> </a:t>
            </a:r>
            <a:r>
              <a:rPr lang="hu-HU" sz="2400" dirty="0" smtClean="0"/>
              <a:t>fórumok, munkaközvetítők, fejvadászokon keresztül</a:t>
            </a:r>
          </a:p>
          <a:p>
            <a:pPr algn="just"/>
            <a:r>
              <a:rPr lang="hu-HU" sz="2400" dirty="0" smtClean="0"/>
              <a:t>Hatékony álláskeresés folyamata: 1. beazonosítani ki dönt 2. jelentkezés: levél+önéletrajz 3. kapunk választ! - ; + 4. nem kapunk választ</a:t>
            </a:r>
          </a:p>
          <a:p>
            <a:pPr algn="just"/>
            <a:r>
              <a:rPr lang="hu-HU" sz="2400" dirty="0" smtClean="0"/>
              <a:t>Személyes kapcsolatépítés diákkorban: információszerzés, szakmabeliek, oktatók véleménye</a:t>
            </a:r>
          </a:p>
          <a:p>
            <a:pPr algn="just"/>
            <a:r>
              <a:rPr lang="hu-HU" sz="2400" dirty="0" smtClean="0"/>
              <a:t>Hosszabb távon: kapcsolatépítés</a:t>
            </a:r>
            <a:r>
              <a:rPr lang="hu-HU" sz="2400" i="1" dirty="0" smtClean="0"/>
              <a:t>((A lista, B lista, C lista)hálózatépítés, 100 cégből álló célcsoport lista))</a:t>
            </a:r>
          </a:p>
          <a:p>
            <a:pPr algn="just"/>
            <a:r>
              <a:rPr lang="hu-HU" sz="2400" dirty="0" smtClean="0"/>
              <a:t>Állásvadász: házastárs, legjobb barátok, közeli hozzátartozók, további ismerősök-&gt; köszönőlevél</a:t>
            </a:r>
          </a:p>
          <a:p>
            <a:endParaRPr lang="hu-HU" sz="2400" dirty="0" smtClean="0"/>
          </a:p>
          <a:p>
            <a:endParaRPr lang="hu-HU" sz="2400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" y="4044461"/>
            <a:ext cx="3943134" cy="2493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857"/>
            <a:ext cx="3945224" cy="1923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8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740</TotalTime>
  <Words>834</Words>
  <Application>Microsoft Office PowerPoint</Application>
  <PresentationFormat>Egyéni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Kondenzcsík</vt:lpstr>
      <vt:lpstr>Hogyan csináljunk karriert?</vt:lpstr>
      <vt:lpstr>A karrier fázisai</vt:lpstr>
      <vt:lpstr>Pályaválasztás</vt:lpstr>
      <vt:lpstr>Csapdák amikbe beleeshetünk karrierünk során</vt:lpstr>
      <vt:lpstr>Amikor már mindenképpen váltás szükséges</vt:lpstr>
      <vt:lpstr>A Távozás</vt:lpstr>
      <vt:lpstr>Mit kell elsajátítanom a jobb érvényesüléshez?</vt:lpstr>
      <vt:lpstr>Sikeres szakmai önéletrajz</vt:lpstr>
      <vt:lpstr>Rejtett álláslehetőségek</vt:lpstr>
      <vt:lpstr>álláshirdetések</vt:lpstr>
      <vt:lpstr>Felvételi beszélgetés</vt:lpstr>
      <vt:lpstr>béralku</vt:lpstr>
      <vt:lpstr>munkaszerződés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karrier</dc:title>
  <dc:creator>Balázs Boda</dc:creator>
  <cp:lastModifiedBy>Kliens</cp:lastModifiedBy>
  <cp:revision>44</cp:revision>
  <dcterms:created xsi:type="dcterms:W3CDTF">2019-03-18T14:36:18Z</dcterms:created>
  <dcterms:modified xsi:type="dcterms:W3CDTF">2019-04-05T08:33:51Z</dcterms:modified>
</cp:coreProperties>
</file>