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16"/>
  </p:notesMasterIdLst>
  <p:handoutMasterIdLst>
    <p:handoutMasterId r:id="rId17"/>
  </p:handoutMasterIdLst>
  <p:sldIdLst>
    <p:sldId id="305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37" r:id="rId15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ra" initials="P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E1CEAB-7C41-4F23-93FE-12942BDA4B73}" type="datetimeFigureOut">
              <a:rPr lang="hu-HU"/>
              <a:pPr/>
              <a:t>2019. 09. 16.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5A3918-9B16-4AEF-A23E-49A0F94F3F6E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761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3E85B2-E5DE-45AD-B8A3-324361F5250F}" type="datetimeFigureOut">
              <a:rPr lang="hu-HU"/>
              <a:pPr/>
              <a:t>2019. 09. 16.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63D65E-F4C2-4E15-98F5-9EC7C40A56CF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986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79838" y="3860800"/>
            <a:ext cx="5184775" cy="458788"/>
          </a:xfrm>
        </p:spPr>
        <p:txBody>
          <a:bodyPr/>
          <a:lstStyle>
            <a:lvl1pPr>
              <a:defRPr sz="24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79838" y="4797425"/>
            <a:ext cx="5184775" cy="576263"/>
          </a:xfr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hu-HU"/>
              <a:t>Alcím mintájának szerkesztése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A579F8-46FD-4D1F-903B-2CE0C72117A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5834062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58340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F08551-5ECC-4752-8770-553F4C8C0FC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3F524C-F24A-47FB-BDA3-EC29C9588E6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37C52C-06CF-4B68-82F1-1AE795BC72C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50825" y="765175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765175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2E5CA9-F20B-44CC-89AA-1CFE62AC6D3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C5BB83-3DDB-4D8E-BBE3-5EEEF14FECD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6F04A1-59D4-4627-A417-3148D17164E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2B0339-3D01-4D4A-A5E6-4DDE1241FF0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FD4D00-D03A-49A5-BD25-C52F6E8ECB2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28BD41-83F8-409D-9BFE-82BCA637A0A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15888"/>
            <a:ext cx="79930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6423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029325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299"/>
                </a:solidFill>
              </a:defRPr>
            </a:lvl1pPr>
          </a:lstStyle>
          <a:p>
            <a:fld id="{10F9D5EA-0F10-434A-BFF7-50574BCA3090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42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429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4299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4299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ktk.pte.hu/gazdalkodastudomanyi-intezet/jarjabka-ako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akos@ktk.pte.h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merza.peter@pvfzrt.hu" TargetMode="External"/><Relationship Id="rId2" Type="http://schemas.openxmlformats.org/officeDocument/2006/relationships/hyperlink" Target="mailto:merza.peter@ktk.pte.h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779838" y="4149155"/>
            <a:ext cx="5364162" cy="1584101"/>
          </a:xfrm>
        </p:spPr>
        <p:txBody>
          <a:bodyPr/>
          <a:lstStyle/>
          <a:p>
            <a:pPr algn="ctr"/>
            <a:r>
              <a:rPr lang="hu-HU" dirty="0"/>
              <a:t>Dr. Merza Péter 1. hét</a:t>
            </a:r>
            <a:br>
              <a:rPr lang="hu-HU" dirty="0"/>
            </a:br>
            <a:r>
              <a:rPr lang="hu-HU" dirty="0"/>
              <a:t>Pécs, 2019.09.02.</a:t>
            </a:r>
          </a:p>
        </p:txBody>
      </p:sp>
      <p:sp>
        <p:nvSpPr>
          <p:cNvPr id="3" name="Cím 1"/>
          <p:cNvSpPr txBox="1">
            <a:spLocks/>
          </p:cNvSpPr>
          <p:nvPr/>
        </p:nvSpPr>
        <p:spPr bwMode="auto">
          <a:xfrm>
            <a:off x="971600" y="321297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r>
              <a:rPr lang="hu-HU" sz="3600" b="1" kern="0" dirty="0"/>
              <a:t>Pályázatok menedzselése</a:t>
            </a:r>
          </a:p>
        </p:txBody>
      </p:sp>
    </p:spTree>
    <p:extLst>
      <p:ext uri="{BB962C8B-B14F-4D97-AF65-F5344CB8AC3E}">
        <p14:creationId xmlns:p14="http://schemas.microsoft.com/office/powerpoint/2010/main" val="1027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A tárgy tematikája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388" y="1557338"/>
            <a:ext cx="8713787" cy="4824412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hu-HU" u="sng" dirty="0"/>
              <a:t>7. hét: 10.14.</a:t>
            </a:r>
          </a:p>
          <a:p>
            <a:pPr>
              <a:defRPr/>
            </a:pPr>
            <a:r>
              <a:rPr lang="hu-HU" dirty="0"/>
              <a:t>Előadás: Megfelelő pályázat kiválasztása. Pályázati kiírás értelmezése, pályázati összefoglaló készítése. </a:t>
            </a:r>
          </a:p>
          <a:p>
            <a:pPr>
              <a:defRPr/>
            </a:pPr>
            <a:r>
              <a:rPr lang="hu-HU" dirty="0"/>
              <a:t>Gyakorlat: Pályázatkeresés gyakorlása. (5 pont)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hu-HU" u="sng" dirty="0"/>
              <a:t>8. hét: 10.28.</a:t>
            </a:r>
          </a:p>
          <a:p>
            <a:pPr>
              <a:defRPr/>
            </a:pPr>
            <a:r>
              <a:rPr lang="hu-HU" dirty="0"/>
              <a:t>Előadás: Pályázatkészítés a gyakorlatban. </a:t>
            </a:r>
          </a:p>
          <a:p>
            <a:pPr>
              <a:defRPr/>
            </a:pPr>
            <a:r>
              <a:rPr lang="hu-HU" dirty="0"/>
              <a:t>Gyakorlat: Pályázati összefoglaló készítésének gyakorlása. </a:t>
            </a:r>
            <a:br>
              <a:rPr lang="hu-HU" dirty="0"/>
            </a:br>
            <a:r>
              <a:rPr lang="hu-HU" dirty="0"/>
              <a:t>(5 pont)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hu-HU" u="sng" dirty="0"/>
              <a:t>9. hét: 11.04.</a:t>
            </a:r>
          </a:p>
          <a:p>
            <a:pPr>
              <a:defRPr/>
            </a:pPr>
            <a:r>
              <a:rPr lang="hu-HU" dirty="0"/>
              <a:t>Előadás: Pályázati költségvetés, pénzügyi tervezés. Projekt megvalósítás. </a:t>
            </a:r>
            <a:r>
              <a:rPr lang="hu-HU" dirty="0" err="1"/>
              <a:t>GANTT-diagram</a:t>
            </a:r>
            <a:r>
              <a:rPr lang="hu-HU" dirty="0"/>
              <a:t>. Monitoring.</a:t>
            </a:r>
          </a:p>
          <a:p>
            <a:pPr>
              <a:defRPr/>
            </a:pPr>
            <a:r>
              <a:rPr lang="hu-HU" dirty="0"/>
              <a:t>Gyakorlat: Üzleti terv alapján pályázati költségvetés összeállítása (támogatható tevékenységek, belső finanszírozási korlátok). (10 pont) </a:t>
            </a:r>
          </a:p>
        </p:txBody>
      </p:sp>
      <p:sp>
        <p:nvSpPr>
          <p:cNvPr id="12292" name="Dátum helye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925558AC-C5AD-46AC-941E-D1E534879744}" type="datetime1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2019. 09. 16.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12293" name="Dia számának helye 3"/>
          <p:cNvSpPr>
            <a:spLocks noGrp="1"/>
          </p:cNvSpPr>
          <p:nvPr>
            <p:ph type="sldNum" sz="quarter" idx="4294967295"/>
          </p:nvPr>
        </p:nvSpPr>
        <p:spPr>
          <a:xfrm>
            <a:off x="6837363" y="6530975"/>
            <a:ext cx="213360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289EFF5A-CE5F-42D9-954B-74C16390E066}" type="slidenum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4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A tárgy tematikája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388" y="887413"/>
            <a:ext cx="8713787" cy="5494337"/>
          </a:xfrm>
        </p:spPr>
        <p:txBody>
          <a:bodyPr>
            <a:noAutofit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hu-HU" sz="2100" u="sng" dirty="0"/>
              <a:t>10. hét:11.11.</a:t>
            </a:r>
          </a:p>
          <a:p>
            <a:pPr>
              <a:defRPr/>
            </a:pPr>
            <a:r>
              <a:rPr lang="hu-HU" sz="2100" dirty="0"/>
              <a:t>Előadás: Pályázati adatlapok megismerése. </a:t>
            </a:r>
          </a:p>
          <a:p>
            <a:pPr>
              <a:defRPr/>
            </a:pPr>
            <a:r>
              <a:rPr lang="hu-HU" sz="2100" dirty="0"/>
              <a:t>Gyakorlat: Pályázati dokumentáció összeállításához </a:t>
            </a:r>
            <a:r>
              <a:rPr lang="hu-HU" sz="2100" dirty="0" err="1"/>
              <a:t>checklist</a:t>
            </a:r>
            <a:r>
              <a:rPr lang="hu-HU" sz="2100" dirty="0"/>
              <a:t> készítése. (5 pont)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hu-HU" sz="2100" u="sng" dirty="0"/>
              <a:t>11. hét: 11.18.</a:t>
            </a:r>
          </a:p>
          <a:p>
            <a:pPr>
              <a:defRPr/>
            </a:pPr>
            <a:r>
              <a:rPr lang="hu-HU" sz="2100" dirty="0"/>
              <a:t>Előadás: Elektronikus pályázati rendszer. Új Széchenyi Terv pályázói platformok és információs felületek. </a:t>
            </a:r>
          </a:p>
          <a:p>
            <a:pPr>
              <a:defRPr/>
            </a:pPr>
            <a:r>
              <a:rPr lang="hu-HU" sz="2100" dirty="0"/>
              <a:t>Gyakorlat: Felkészülés a végtanulmány beadására.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hu-HU" sz="2100" u="sng" dirty="0"/>
              <a:t>12. hét: 11.25.</a:t>
            </a:r>
          </a:p>
          <a:p>
            <a:pPr>
              <a:defRPr/>
            </a:pPr>
            <a:r>
              <a:rPr lang="hu-HU" sz="2100" dirty="0"/>
              <a:t>Előadás: Kidolgozott pályázati projektek bemutatása, prezentáció. </a:t>
            </a:r>
          </a:p>
          <a:p>
            <a:pPr>
              <a:defRPr/>
            </a:pPr>
            <a:r>
              <a:rPr lang="hu-HU" sz="2100" dirty="0"/>
              <a:t>Gyakorlat: Végtanulmány beadása, összefoglalás, félévzárás. (20 pont)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hu-HU" sz="2100" u="sng" dirty="0"/>
              <a:t>13. hét: 12.03.</a:t>
            </a:r>
          </a:p>
          <a:p>
            <a:pPr>
              <a:defRPr/>
            </a:pPr>
            <a:r>
              <a:rPr lang="hu-HU" sz="2100" dirty="0"/>
              <a:t>Félév zárása, szóbeli. </a:t>
            </a:r>
          </a:p>
          <a:p>
            <a:pPr>
              <a:defRPr/>
            </a:pPr>
            <a:r>
              <a:rPr lang="hu-HU" sz="2100" dirty="0"/>
              <a:t>Gyakorlat: Félévzárás, szóbeli.</a:t>
            </a:r>
          </a:p>
          <a:p>
            <a:pPr marL="0" indent="0">
              <a:buNone/>
              <a:defRPr/>
            </a:pPr>
            <a:endParaRPr lang="hu-HU" sz="2100" dirty="0"/>
          </a:p>
        </p:txBody>
      </p:sp>
      <p:sp>
        <p:nvSpPr>
          <p:cNvPr id="13316" name="Dátum helye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1C8C6710-767F-4920-A04B-E5D73CC0525A}" type="datetime1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2019. 09. 16.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13317" name="Dia számának helye 3"/>
          <p:cNvSpPr>
            <a:spLocks noGrp="1"/>
          </p:cNvSpPr>
          <p:nvPr>
            <p:ph type="sldNum" sz="quarter" idx="4294967295"/>
          </p:nvPr>
        </p:nvSpPr>
        <p:spPr>
          <a:xfrm>
            <a:off x="6837363" y="6530975"/>
            <a:ext cx="213360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50604495-26DD-4AD4-9FBE-ADCB111B6F2C}" type="slidenum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23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Értékelés</a:t>
            </a:r>
          </a:p>
        </p:txBody>
      </p:sp>
      <p:sp>
        <p:nvSpPr>
          <p:cNvPr id="1433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97375" algn="l"/>
              </a:tabLst>
            </a:pPr>
            <a:r>
              <a:rPr lang="hu-HU" altLang="hu-HU" i="1" dirty="0"/>
              <a:t>Jeles (5):         	</a:t>
            </a:r>
            <a:r>
              <a:rPr lang="hu-HU" altLang="hu-HU" dirty="0"/>
              <a:t>86-100%</a:t>
            </a:r>
          </a:p>
          <a:p>
            <a:pPr>
              <a:tabLst>
                <a:tab pos="4397375" algn="l"/>
              </a:tabLst>
            </a:pPr>
            <a:r>
              <a:rPr lang="hu-HU" altLang="hu-HU" i="1" dirty="0"/>
              <a:t>Jó (4):</a:t>
            </a:r>
            <a:r>
              <a:rPr lang="hu-HU" altLang="hu-HU" dirty="0"/>
              <a:t>             	76-85%</a:t>
            </a:r>
          </a:p>
          <a:p>
            <a:pPr>
              <a:tabLst>
                <a:tab pos="4397375" algn="l"/>
              </a:tabLst>
            </a:pPr>
            <a:r>
              <a:rPr lang="hu-HU" altLang="hu-HU" i="1" dirty="0"/>
              <a:t>Közepes (3):    	</a:t>
            </a:r>
            <a:r>
              <a:rPr lang="hu-HU" altLang="hu-HU" dirty="0"/>
              <a:t>66-75%	</a:t>
            </a:r>
          </a:p>
          <a:p>
            <a:pPr>
              <a:tabLst>
                <a:tab pos="4397375" algn="l"/>
              </a:tabLst>
            </a:pPr>
            <a:r>
              <a:rPr lang="hu-HU" altLang="hu-HU" i="1" dirty="0"/>
              <a:t>Elégséges (2):  	</a:t>
            </a:r>
            <a:r>
              <a:rPr lang="hu-HU" altLang="hu-HU" dirty="0"/>
              <a:t>51-65%</a:t>
            </a:r>
          </a:p>
          <a:p>
            <a:pPr>
              <a:tabLst>
                <a:tab pos="4397375" algn="l"/>
              </a:tabLst>
            </a:pPr>
            <a:r>
              <a:rPr lang="hu-HU" altLang="hu-HU" i="1" dirty="0"/>
              <a:t>Elégtelen (1):</a:t>
            </a:r>
            <a:r>
              <a:rPr lang="hu-HU" altLang="hu-HU" dirty="0"/>
              <a:t>    	0-50%</a:t>
            </a:r>
          </a:p>
        </p:txBody>
      </p:sp>
      <p:sp>
        <p:nvSpPr>
          <p:cNvPr id="14340" name="Dátum helye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2CAEC15B-F88A-439F-98F6-D4F94F1B6A89}" type="datetime1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2019. 09. 16.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14341" name="Dia számának helye 2"/>
          <p:cNvSpPr>
            <a:spLocks noGrp="1"/>
          </p:cNvSpPr>
          <p:nvPr>
            <p:ph type="sldNum" sz="quarter" idx="4294967295"/>
          </p:nvPr>
        </p:nvSpPr>
        <p:spPr>
          <a:xfrm>
            <a:off x="6837363" y="6530975"/>
            <a:ext cx="213360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24E24260-8E0F-438A-9CA1-597E1431FD86}" type="slidenum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2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A tárgy szakirodalma</a:t>
            </a:r>
          </a:p>
        </p:txBody>
      </p:sp>
      <p:sp>
        <p:nvSpPr>
          <p:cNvPr id="19459" name="Tartalom helye 2"/>
          <p:cNvSpPr>
            <a:spLocks noGrp="1"/>
          </p:cNvSpPr>
          <p:nvPr>
            <p:ph idx="1"/>
          </p:nvPr>
        </p:nvSpPr>
        <p:spPr>
          <a:xfrm>
            <a:off x="107950" y="1196975"/>
            <a:ext cx="8856663" cy="467995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hu-HU" sz="1800" u="sng" dirty="0"/>
              <a:t>A tárgy kötelező irodalma: </a:t>
            </a:r>
          </a:p>
          <a:p>
            <a:pPr>
              <a:defRPr/>
            </a:pPr>
            <a:r>
              <a:rPr lang="hu-HU" sz="1800"/>
              <a:t>Neptunon </a:t>
            </a:r>
            <a:r>
              <a:rPr lang="hu-HU" sz="1800" dirty="0"/>
              <a:t>megosztott óravázlatok és oktatási segédanyagok</a:t>
            </a:r>
          </a:p>
          <a:p>
            <a:pPr>
              <a:defRPr/>
            </a:pPr>
            <a:r>
              <a:rPr lang="hu-HU" sz="1800" dirty="0"/>
              <a:t>Egri Imre (2010): Projektmenedzsment. Nyíregyháza, </a:t>
            </a:r>
            <a:r>
              <a:rPr lang="hu-HU" sz="1800" dirty="0" err="1"/>
              <a:t>NyF</a:t>
            </a:r>
            <a:r>
              <a:rPr lang="hu-HU" sz="1800" dirty="0"/>
              <a:t>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hu-HU" sz="1800" u="sng" dirty="0"/>
              <a:t>A tárgy ajánlott irodalma: </a:t>
            </a:r>
            <a:endParaRPr lang="hu-HU" altLang="hu-HU" sz="1800" u="sng" dirty="0"/>
          </a:p>
          <a:p>
            <a:pPr>
              <a:defRPr/>
            </a:pPr>
            <a:r>
              <a:rPr lang="hu-HU" sz="1800" dirty="0" err="1"/>
              <a:t>Damjanovich</a:t>
            </a:r>
            <a:r>
              <a:rPr lang="hu-HU" sz="1800" dirty="0"/>
              <a:t> K. – Vörös A. (szerk.) (2003): A pályázás alapjai. Projekttervezés és pályázatkészítés dióhéjban. Budapest, Nemzeti Fejlesztési Hivatal - Tempus Közalapítvány.</a:t>
            </a:r>
          </a:p>
          <a:p>
            <a:pPr>
              <a:defRPr/>
            </a:pPr>
            <a:r>
              <a:rPr lang="hu-HU" sz="1800" dirty="0"/>
              <a:t>Dávid J. – Mátyási S. – Tajti J. (2012): Projekt menedzsment kézikönyv</a:t>
            </a:r>
          </a:p>
          <a:p>
            <a:pPr>
              <a:defRPr/>
            </a:pPr>
            <a:r>
              <a:rPr lang="hu-HU" sz="1800" dirty="0"/>
              <a:t>Jarjabka Á. (2009): Projektmenedzsment ismeretek I. Pécs, PTE-KTK.</a:t>
            </a:r>
          </a:p>
          <a:p>
            <a:pPr>
              <a:defRPr/>
            </a:pPr>
            <a:r>
              <a:rPr lang="hu-HU" sz="1800" dirty="0"/>
              <a:t>Jarjabka Á. (2009): Projektmenedzsment ismeretek II. Pécs, PTE-KTK.</a:t>
            </a:r>
          </a:p>
          <a:p>
            <a:pPr>
              <a:defRPr/>
            </a:pPr>
            <a:r>
              <a:rPr lang="hu-HU" sz="1800" dirty="0"/>
              <a:t>Kozári J. (2010): Pályázatírás módszertana. Gödöllő, Szent István Egyetem.</a:t>
            </a:r>
          </a:p>
          <a:p>
            <a:pPr>
              <a:defRPr/>
            </a:pPr>
            <a:r>
              <a:rPr lang="hu-HU" sz="1800" dirty="0" err="1"/>
              <a:t>Perneczky</a:t>
            </a:r>
            <a:r>
              <a:rPr lang="hu-HU" sz="1800" dirty="0"/>
              <a:t> L. (2011): Projektfejlesztés, pályázatírás.</a:t>
            </a:r>
          </a:p>
          <a:p>
            <a:pPr>
              <a:defRPr/>
            </a:pPr>
            <a:r>
              <a:rPr lang="hu-HU" sz="1800" dirty="0"/>
              <a:t>Kovács K. (2006): Projekttervezés és projektciklus-menedzsment ismeretek a közigazgatásban. Budapest, Magyar Közigazgatási Intézet.</a:t>
            </a:r>
          </a:p>
          <a:p>
            <a:pPr>
              <a:defRPr/>
            </a:pPr>
            <a:r>
              <a:rPr lang="hu-HU" sz="1800" dirty="0"/>
              <a:t>Kovács K. (2007): Pályázati technikák az EU támogatási rendszeréhez. Kormányzati Személyügyi Szolgáltató és Közigazgatási Képzési Központ.</a:t>
            </a:r>
            <a:endParaRPr lang="hu-HU" altLang="hu-HU" sz="1800" dirty="0"/>
          </a:p>
        </p:txBody>
      </p:sp>
      <p:sp>
        <p:nvSpPr>
          <p:cNvPr id="15364" name="Dátum helye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798BD0E2-B291-4389-9193-1AEF1FB70A7A}" type="datetime1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2019. 09. 16.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15365" name="Dia számának helye 2"/>
          <p:cNvSpPr>
            <a:spLocks noGrp="1"/>
          </p:cNvSpPr>
          <p:nvPr>
            <p:ph type="sldNum" sz="quarter" idx="4294967295"/>
          </p:nvPr>
        </p:nvSpPr>
        <p:spPr>
          <a:xfrm>
            <a:off x="6837363" y="6530975"/>
            <a:ext cx="213360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A5EFDAD5-8A70-4174-921C-98FE4E91F27E}" type="slidenum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14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3779838" y="3429000"/>
            <a:ext cx="5184775" cy="2016224"/>
          </a:xfrm>
        </p:spPr>
        <p:txBody>
          <a:bodyPr/>
          <a:lstStyle/>
          <a:p>
            <a:pPr algn="ctr"/>
            <a:r>
              <a:rPr lang="hu-HU" sz="5400" dirty="0"/>
              <a:t>Köszönöm </a:t>
            </a:r>
            <a:br>
              <a:rPr lang="hu-HU" sz="5400" dirty="0"/>
            </a:br>
            <a:r>
              <a:rPr lang="hu-HU" sz="5400" dirty="0"/>
              <a:t>a figyelmet!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</p:spPr>
        <p:txBody>
          <a:bodyPr/>
          <a:lstStyle/>
          <a:p>
            <a:fld id="{B13F524C-F24A-47FB-BDA3-EC29C9588E6C}" type="slidenum">
              <a:rPr lang="hu-HU" smtClean="0"/>
              <a:pPr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610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A tartalom</a:t>
            </a:r>
          </a:p>
        </p:txBody>
      </p:sp>
      <p:sp>
        <p:nvSpPr>
          <p:cNvPr id="409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/>
              <a:t>Bemutatkozás</a:t>
            </a:r>
          </a:p>
          <a:p>
            <a:r>
              <a:rPr lang="hu-HU" altLang="hu-HU"/>
              <a:t>Tematika bemutatása</a:t>
            </a:r>
          </a:p>
          <a:p>
            <a:r>
              <a:rPr lang="hu-HU" altLang="hu-HU"/>
              <a:t>Követelmények ismertetése</a:t>
            </a:r>
          </a:p>
        </p:txBody>
      </p:sp>
      <p:pic>
        <p:nvPicPr>
          <p:cNvPr id="4" name="Kép 3" descr="hand_shak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236" y="3717032"/>
            <a:ext cx="3333747" cy="25003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101" name="Dátum helye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0E49ECC7-B768-40BC-B1F3-B4F2A5C646D8}" type="datetime1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2019. 09. 16.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4102" name="Dia számának helye 2"/>
          <p:cNvSpPr>
            <a:spLocks noGrp="1"/>
          </p:cNvSpPr>
          <p:nvPr>
            <p:ph type="sldNum" sz="quarter" idx="4294967295"/>
          </p:nvPr>
        </p:nvSpPr>
        <p:spPr>
          <a:xfrm>
            <a:off x="6837363" y="6530975"/>
            <a:ext cx="213360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D5618238-D515-4C8E-AE8E-D42EBB6DD4BF}" type="slidenum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47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átum hely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F88495D4-B469-4327-B6B3-060D9F25E21C}" type="datetime1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2019. 09. 16.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5123" name="Dia számának helye 5"/>
          <p:cNvSpPr>
            <a:spLocks noGrp="1"/>
          </p:cNvSpPr>
          <p:nvPr>
            <p:ph type="sldNum" sz="quarter" idx="4294967295"/>
          </p:nvPr>
        </p:nvSpPr>
        <p:spPr>
          <a:xfrm>
            <a:off x="6837363" y="6530975"/>
            <a:ext cx="213360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A124092A-7365-4F64-B361-194023A8EBF7}" type="slidenum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hu-HU" sz="4000">
                <a:effectLst>
                  <a:outerShdw blurRad="38100" dist="38100" dir="2700000" algn="tl">
                    <a:srgbClr val="C0C0C0"/>
                  </a:outerShdw>
                </a:effectLst>
              </a:rPr>
              <a:t>Bemutatkozás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52562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hu-HU" sz="2600" dirty="0"/>
              <a:t>A tárgy: Pályázatok menedzselése</a:t>
            </a:r>
          </a:p>
          <a:p>
            <a:pPr marL="358775">
              <a:spcBef>
                <a:spcPts val="600"/>
              </a:spcBef>
              <a:defRPr/>
            </a:pPr>
            <a:r>
              <a:rPr lang="hu-HU" sz="2600" dirty="0"/>
              <a:t>A tantárgy célja az, hogy a hallgató képes legyen eligazodni a hazai és az EU pályázati rendszerekben. A megszerzett ismereteket hatékonyan tudja felhasználni esetleges pályázatkészítés során.</a:t>
            </a:r>
          </a:p>
          <a:p>
            <a:pPr marL="358775">
              <a:spcBef>
                <a:spcPts val="600"/>
              </a:spcBef>
              <a:defRPr/>
            </a:pPr>
            <a:r>
              <a:rPr lang="hu-HU" sz="2600" dirty="0"/>
              <a:t>Az elsajátítandó kulcsfogalmak, eljárások: Az Európai Unió intézményrendszerének, programozási elveinek bemutatása. Hazai pályázati rendszerek, alapvető programozási dokumentumok megismertetése. Pályázatkészítés technikájának, Projektmenedzsment alapismeretek.</a:t>
            </a:r>
          </a:p>
        </p:txBody>
      </p:sp>
    </p:spTree>
    <p:extLst>
      <p:ext uri="{BB962C8B-B14F-4D97-AF65-F5344CB8AC3E}">
        <p14:creationId xmlns:p14="http://schemas.microsoft.com/office/powerpoint/2010/main" val="107237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Oktatók</a:t>
            </a:r>
          </a:p>
        </p:txBody>
      </p:sp>
      <p:sp>
        <p:nvSpPr>
          <p:cNvPr id="6147" name="Tartalom helye 2"/>
          <p:cNvSpPr>
            <a:spLocks noGrp="1"/>
          </p:cNvSpPr>
          <p:nvPr>
            <p:ph idx="1"/>
          </p:nvPr>
        </p:nvSpPr>
        <p:spPr>
          <a:xfrm>
            <a:off x="395288" y="1125538"/>
            <a:ext cx="8281987" cy="4524375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hu-HU" altLang="hu-HU" u="sng" dirty="0"/>
              <a:t>A tantárgyért felelős oktató</a:t>
            </a:r>
            <a:r>
              <a:rPr lang="hu-HU" altLang="hu-HU" dirty="0"/>
              <a:t>:</a:t>
            </a:r>
          </a:p>
          <a:p>
            <a:pPr>
              <a:defRPr/>
            </a:pPr>
            <a:r>
              <a:rPr lang="hu-HU" altLang="hu-HU" dirty="0">
                <a:hlinkClick r:id="rId2"/>
              </a:rPr>
              <a:t>Dr. Jarjabka Ákos</a:t>
            </a:r>
            <a:endParaRPr lang="hu-HU" altLang="hu-HU" dirty="0"/>
          </a:p>
          <a:p>
            <a:pPr>
              <a:defRPr/>
            </a:pPr>
            <a:r>
              <a:rPr lang="hu-HU" altLang="hu-HU" b="0" dirty="0"/>
              <a:t>intézetigazgató, egyetemi docens</a:t>
            </a:r>
          </a:p>
          <a:p>
            <a:pPr>
              <a:defRPr/>
            </a:pPr>
            <a:endParaRPr lang="hu-HU" altLang="hu-HU" sz="16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hu-HU" altLang="hu-HU" u="sng" dirty="0"/>
              <a:t>A tantárgy oktatója</a:t>
            </a:r>
            <a:r>
              <a:rPr lang="hu-HU" altLang="hu-HU" dirty="0"/>
              <a:t>:              </a:t>
            </a:r>
          </a:p>
          <a:p>
            <a:pPr>
              <a:defRPr/>
            </a:pPr>
            <a:r>
              <a:rPr lang="hu-HU" altLang="hu-HU" dirty="0"/>
              <a:t>Dr. Merza Péter, </a:t>
            </a:r>
            <a:r>
              <a:rPr lang="hu-HU" altLang="hu-HU" b="0" dirty="0"/>
              <a:t>adjunktus</a:t>
            </a:r>
          </a:p>
          <a:p>
            <a:pPr>
              <a:defRPr/>
            </a:pPr>
            <a:r>
              <a:rPr lang="hu-HU" altLang="hu-HU" dirty="0"/>
              <a:t>Az óravázlatok dr. Sipos Norbert adjunktus tematikája alapján készültek </a:t>
            </a:r>
            <a:r>
              <a:rPr lang="hu-HU" altLang="hu-HU"/>
              <a:t>(köszönet érte)</a:t>
            </a:r>
            <a:endParaRPr lang="hu-HU" altLang="hu-HU" b="0" dirty="0"/>
          </a:p>
        </p:txBody>
      </p:sp>
      <p:sp>
        <p:nvSpPr>
          <p:cNvPr id="6148" name="Dátum helye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E4163878-3587-42B8-B7F6-2722A32EEFC7}" type="datetime1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2019. 09. 16.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6149" name="Dia számának helye 2"/>
          <p:cNvSpPr>
            <a:spLocks noGrp="1"/>
          </p:cNvSpPr>
          <p:nvPr>
            <p:ph type="sldNum" sz="quarter" idx="4294967295"/>
          </p:nvPr>
        </p:nvSpPr>
        <p:spPr>
          <a:xfrm>
            <a:off x="6837363" y="6530975"/>
            <a:ext cx="213360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57F580F0-E9E5-4B5E-8EA3-0FB9011E646B}" type="slidenum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0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Bemutatkozás</a:t>
            </a:r>
          </a:p>
        </p:txBody>
      </p:sp>
      <p:sp>
        <p:nvSpPr>
          <p:cNvPr id="7171" name="Tartalom helye 2"/>
          <p:cNvSpPr>
            <a:spLocks noGrp="1"/>
          </p:cNvSpPr>
          <p:nvPr>
            <p:ph idx="1"/>
          </p:nvPr>
        </p:nvSpPr>
        <p:spPr>
          <a:xfrm>
            <a:off x="71438" y="1357313"/>
            <a:ext cx="8964612" cy="5286375"/>
          </a:xfrm>
        </p:spPr>
        <p:txBody>
          <a:bodyPr/>
          <a:lstStyle/>
          <a:p>
            <a:r>
              <a:rPr lang="hu-HU" altLang="hu-HU" dirty="0"/>
              <a:t>Dr. Jarjabka Ákos</a:t>
            </a:r>
          </a:p>
          <a:p>
            <a:r>
              <a:rPr lang="hu-HU" altLang="hu-HU" b="0" dirty="0"/>
              <a:t>E-mail: </a:t>
            </a:r>
            <a:r>
              <a:rPr lang="hu-HU" altLang="hu-HU" b="0" dirty="0" err="1">
                <a:hlinkClick r:id="rId2"/>
              </a:rPr>
              <a:t>akos</a:t>
            </a:r>
            <a:r>
              <a:rPr lang="hu-HU" altLang="hu-HU" b="0" dirty="0">
                <a:hlinkClick r:id="rId2"/>
              </a:rPr>
              <a:t>@</a:t>
            </a:r>
            <a:r>
              <a:rPr lang="hu-HU" altLang="hu-HU" b="0" dirty="0" err="1">
                <a:hlinkClick r:id="rId2"/>
              </a:rPr>
              <a:t>ktk.pte.hu</a:t>
            </a:r>
            <a:endParaRPr lang="hu-HU" altLang="hu-HU" b="0" dirty="0"/>
          </a:p>
          <a:p>
            <a:r>
              <a:rPr lang="hu-HU" altLang="hu-HU" b="0" dirty="0"/>
              <a:t>Fogadóóra: B 218; Szerda 12:00-14:00</a:t>
            </a:r>
          </a:p>
          <a:p>
            <a:r>
              <a:rPr lang="hu-HU" altLang="hu-HU" b="0" dirty="0"/>
              <a:t>PTE-KTK VSZI intézetigazgató egyetemi docens</a:t>
            </a:r>
          </a:p>
          <a:p>
            <a:endParaRPr lang="hu-HU" altLang="hu-HU" sz="1600" b="0" dirty="0"/>
          </a:p>
          <a:p>
            <a:r>
              <a:rPr lang="hu-HU" altLang="hu-HU" b="0" u="sng" dirty="0"/>
              <a:t>Kutatási területei</a:t>
            </a:r>
            <a:r>
              <a:rPr lang="hu-HU" altLang="hu-HU" b="0" dirty="0"/>
              <a:t>: Projektmenedzsment, szervezeti kultúra, emberi erőforrás menedzsment, kreatív ipar.</a:t>
            </a:r>
          </a:p>
        </p:txBody>
      </p:sp>
      <p:sp>
        <p:nvSpPr>
          <p:cNvPr id="7172" name="Dátum helye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6B17C0CA-4E6A-4D80-A0DA-08B66A18CAA0}" type="datetime1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2019. 09. 16.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7173" name="Dia számának helye 2"/>
          <p:cNvSpPr>
            <a:spLocks noGrp="1"/>
          </p:cNvSpPr>
          <p:nvPr>
            <p:ph type="sldNum" sz="quarter" idx="4294967295"/>
          </p:nvPr>
        </p:nvSpPr>
        <p:spPr>
          <a:xfrm>
            <a:off x="6837363" y="6530975"/>
            <a:ext cx="213360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815F9157-4389-4CA0-9228-97FE2A9CA987}" type="slidenum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709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Bemutatkozás</a:t>
            </a:r>
          </a:p>
        </p:txBody>
      </p:sp>
      <p:sp>
        <p:nvSpPr>
          <p:cNvPr id="8195" name="Tartalom helye 2"/>
          <p:cNvSpPr>
            <a:spLocks noGrp="1"/>
          </p:cNvSpPr>
          <p:nvPr>
            <p:ph idx="1"/>
          </p:nvPr>
        </p:nvSpPr>
        <p:spPr>
          <a:xfrm>
            <a:off x="250825" y="1357313"/>
            <a:ext cx="8607425" cy="5286375"/>
          </a:xfrm>
        </p:spPr>
        <p:txBody>
          <a:bodyPr/>
          <a:lstStyle/>
          <a:p>
            <a:r>
              <a:rPr lang="hu-HU" altLang="hu-HU" dirty="0"/>
              <a:t>Dr. Merza Péter</a:t>
            </a:r>
          </a:p>
          <a:p>
            <a:r>
              <a:rPr lang="hu-HU" altLang="hu-HU" b="0" dirty="0"/>
              <a:t>E-mail: </a:t>
            </a:r>
            <a:r>
              <a:rPr lang="hu-HU" altLang="hu-HU" dirty="0">
                <a:hlinkClick r:id="rId2"/>
              </a:rPr>
              <a:t>merza.peter</a:t>
            </a:r>
            <a:r>
              <a:rPr lang="hu-HU" altLang="hu-HU" b="0" dirty="0">
                <a:hlinkClick r:id="rId2"/>
              </a:rPr>
              <a:t>@ktk.pte.hu</a:t>
            </a:r>
            <a:r>
              <a:rPr lang="hu-HU" altLang="hu-HU" dirty="0"/>
              <a:t>; </a:t>
            </a:r>
            <a:r>
              <a:rPr lang="hu-HU" altLang="hu-HU" dirty="0">
                <a:hlinkClick r:id="rId3"/>
              </a:rPr>
              <a:t>merza.peter@pvfzrt.hu</a:t>
            </a:r>
            <a:r>
              <a:rPr lang="hu-HU" altLang="hu-HU" dirty="0"/>
              <a:t> </a:t>
            </a:r>
            <a:endParaRPr lang="hu-HU" altLang="hu-HU" b="0" dirty="0"/>
          </a:p>
          <a:p>
            <a:r>
              <a:rPr lang="hu-HU" altLang="hu-HU" b="0" dirty="0"/>
              <a:t>Fogadóóra: B 223; csütörtök</a:t>
            </a:r>
          </a:p>
          <a:p>
            <a:r>
              <a:rPr lang="hu-HU" altLang="hu-HU" b="0" dirty="0"/>
              <a:t>PTE-KTK VSZI adjunktus</a:t>
            </a:r>
          </a:p>
          <a:p>
            <a:pPr marL="0" indent="0">
              <a:buNone/>
            </a:pPr>
            <a:r>
              <a:rPr lang="hu-HU" altLang="hu-HU" b="0" dirty="0"/>
              <a:t> </a:t>
            </a:r>
          </a:p>
        </p:txBody>
      </p:sp>
      <p:sp>
        <p:nvSpPr>
          <p:cNvPr id="8196" name="Dátum helye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1D51C707-EB42-44BA-B70E-BAFEF2FC3295}" type="datetime1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2019. 09. 16.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8197" name="Dia számának helye 2"/>
          <p:cNvSpPr>
            <a:spLocks noGrp="1"/>
          </p:cNvSpPr>
          <p:nvPr>
            <p:ph type="sldNum" sz="quarter" idx="4294967295"/>
          </p:nvPr>
        </p:nvSpPr>
        <p:spPr>
          <a:xfrm>
            <a:off x="6837363" y="6530975"/>
            <a:ext cx="213360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7A499527-DC95-4A17-9C10-B96D41E40BB3}" type="slidenum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2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3600"/>
              <a:t>Értékelés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>
          <a:xfrm>
            <a:off x="250825" y="1412875"/>
            <a:ext cx="8497888" cy="4679950"/>
          </a:xfrm>
        </p:spPr>
        <p:txBody>
          <a:bodyPr/>
          <a:lstStyle/>
          <a:p>
            <a:pPr>
              <a:tabLst>
                <a:tab pos="6183313" algn="l"/>
              </a:tabLst>
              <a:defRPr/>
            </a:pPr>
            <a:r>
              <a:rPr lang="hu-HU" altLang="hu-HU" sz="2400" dirty="0"/>
              <a:t>Féléves munka végtanulmánya            	50 %</a:t>
            </a:r>
          </a:p>
          <a:p>
            <a:pPr>
              <a:tabLst>
                <a:tab pos="6183313" algn="l"/>
              </a:tabLst>
              <a:defRPr/>
            </a:pPr>
            <a:r>
              <a:rPr lang="hu-HU" altLang="hu-HU" sz="2400" dirty="0"/>
              <a:t>Szóbeli vizsga                                     	50 %</a:t>
            </a:r>
          </a:p>
          <a:p>
            <a:pPr>
              <a:tabLst>
                <a:tab pos="6183313" algn="l"/>
              </a:tabLst>
              <a:defRPr/>
            </a:pPr>
            <a:r>
              <a:rPr lang="hu-HU" altLang="hu-HU" sz="2400" dirty="0"/>
              <a:t>Összesen                                           	100 %</a:t>
            </a:r>
          </a:p>
          <a:p>
            <a:pPr>
              <a:defRPr/>
            </a:pPr>
            <a:endParaRPr lang="hu-HU" altLang="hu-HU" sz="2400" dirty="0"/>
          </a:p>
          <a:p>
            <a:pPr>
              <a:defRPr/>
            </a:pPr>
            <a:r>
              <a:rPr lang="hu-HU" altLang="hu-HU" sz="2400" dirty="0"/>
              <a:t>Órai jelenlét TVSZ szerint:</a:t>
            </a:r>
          </a:p>
          <a:p>
            <a:pPr marL="363538" indent="0">
              <a:buFont typeface="Wingdings" pitchFamily="2" charset="2"/>
              <a:buNone/>
              <a:defRPr/>
            </a:pPr>
            <a:r>
              <a:rPr lang="hu-HU" altLang="hu-HU" sz="2400" dirty="0"/>
              <a:t>Maximális hiányzás (20%): 4x90 perc, az elméleti és a gyakorlati órán is van jelenlét-ellenőrzés.</a:t>
            </a:r>
          </a:p>
          <a:p>
            <a:pPr>
              <a:defRPr/>
            </a:pPr>
            <a:endParaRPr lang="hu-HU" altLang="hu-HU" sz="1200" dirty="0"/>
          </a:p>
          <a:p>
            <a:pPr>
              <a:defRPr/>
            </a:pPr>
            <a:r>
              <a:rPr lang="hu-HU" sz="2400" dirty="0"/>
              <a:t>Hiányzás igazolása: eredeti orvosi igazolással, a) </a:t>
            </a:r>
            <a:r>
              <a:rPr lang="hu-HU" sz="2400" dirty="0" err="1"/>
              <a:t>a</a:t>
            </a:r>
            <a:r>
              <a:rPr lang="hu-HU" sz="2400" dirty="0"/>
              <a:t> hiányzást követő első megjelenéskor, b) de legkésőbb a szorgalmi időszak végig. A gyakorlati órán megszerezhető pontszám utólag nem teljesíthető.</a:t>
            </a:r>
            <a:endParaRPr lang="hu-HU" altLang="hu-HU" sz="2400" dirty="0"/>
          </a:p>
        </p:txBody>
      </p:sp>
      <p:cxnSp>
        <p:nvCxnSpPr>
          <p:cNvPr id="5" name="Egyenes összekötő 4"/>
          <p:cNvCxnSpPr/>
          <p:nvPr/>
        </p:nvCxnSpPr>
        <p:spPr>
          <a:xfrm>
            <a:off x="395288" y="2349500"/>
            <a:ext cx="8353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Dátum helye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459E5DC7-3AEB-4A32-8577-E2504AB94473}" type="datetime1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2019. 09. 16.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9222" name="Dia számának helye 2"/>
          <p:cNvSpPr>
            <a:spLocks noGrp="1"/>
          </p:cNvSpPr>
          <p:nvPr>
            <p:ph type="sldNum" sz="quarter" idx="4294967295"/>
          </p:nvPr>
        </p:nvSpPr>
        <p:spPr>
          <a:xfrm>
            <a:off x="6837363" y="6530975"/>
            <a:ext cx="213360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0F79A81B-BC07-4DB0-BA08-9FDB69EEA138}" type="slidenum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61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A tárgy tematikája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388" y="1557338"/>
            <a:ext cx="8424862" cy="4679950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hu-HU" u="sng" dirty="0"/>
              <a:t>1. hét: 09.02.</a:t>
            </a:r>
          </a:p>
          <a:p>
            <a:pPr>
              <a:defRPr/>
            </a:pPr>
            <a:r>
              <a:rPr lang="hu-HU" dirty="0"/>
              <a:t>Bemutatkozás. A kurzus tematikájának bemutatása. A félévi munkaprogram és a követelmények ismertetése. A hallgatók által feldolgozandó pályázati projekt kiadása, a feladat és a félévzáró prezentáció követelményeinek közlése.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hu-HU" u="sng" dirty="0"/>
              <a:t>2. hét: 09.09.</a:t>
            </a:r>
          </a:p>
          <a:p>
            <a:pPr>
              <a:defRPr/>
            </a:pPr>
            <a:r>
              <a:rPr lang="hu-HU" dirty="0"/>
              <a:t>Előadás: Projekt és projektmenedzsment alapfogalmak. </a:t>
            </a:r>
          </a:p>
          <a:p>
            <a:pPr>
              <a:defRPr/>
            </a:pPr>
            <a:r>
              <a:rPr lang="hu-HU" dirty="0"/>
              <a:t>Gyakorlat: Az EU intézményrendszere, regionális politikája. A regionális politika eszközrendszere.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hu-HU" u="sng" dirty="0"/>
              <a:t>3. hét: 09.16.</a:t>
            </a:r>
          </a:p>
          <a:p>
            <a:pPr>
              <a:defRPr/>
            </a:pPr>
            <a:r>
              <a:rPr lang="hu-HU" dirty="0"/>
              <a:t>Előadás: Projekt ciklus elméletek. </a:t>
            </a:r>
          </a:p>
          <a:p>
            <a:pPr>
              <a:defRPr/>
            </a:pPr>
            <a:r>
              <a:rPr lang="hu-HU" dirty="0"/>
              <a:t>Gyakorlat: Az EU támogatási alapelvei. Regionális programozás. Programozási dokumentumok. </a:t>
            </a:r>
          </a:p>
        </p:txBody>
      </p:sp>
      <p:sp>
        <p:nvSpPr>
          <p:cNvPr id="10244" name="Dátum helye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7F2D7553-9381-4BB7-A1BB-1E18FAB545AC}" type="datetime1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2019. 09. 16.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10245" name="Dia számának helye 3"/>
          <p:cNvSpPr>
            <a:spLocks noGrp="1"/>
          </p:cNvSpPr>
          <p:nvPr>
            <p:ph type="sldNum" sz="quarter" idx="4294967295"/>
          </p:nvPr>
        </p:nvSpPr>
        <p:spPr>
          <a:xfrm>
            <a:off x="6837363" y="6530975"/>
            <a:ext cx="213360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272FCC7C-0B9D-4E40-98A6-651E25054CB5}" type="slidenum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5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A tárgy tematikája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388" y="1557338"/>
            <a:ext cx="8713787" cy="4824412"/>
          </a:xfrm>
        </p:spPr>
        <p:txBody>
          <a:bodyPr>
            <a:normAutofit fontScale="700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hu-HU" u="sng" dirty="0"/>
              <a:t>4. hét: 09.23.</a:t>
            </a:r>
          </a:p>
          <a:p>
            <a:pPr>
              <a:defRPr/>
            </a:pPr>
            <a:r>
              <a:rPr lang="hu-HU" dirty="0"/>
              <a:t>Előadás: Projekttervezési technikák I.: tervezési alapelvek, alapvető eljárások, </a:t>
            </a:r>
            <a:r>
              <a:rPr lang="hu-HU" dirty="0" err="1"/>
              <a:t>SWOT-analízis</a:t>
            </a:r>
            <a:r>
              <a:rPr lang="hu-HU" dirty="0"/>
              <a:t>, problémafa, célfa elemzés. </a:t>
            </a:r>
          </a:p>
          <a:p>
            <a:pPr>
              <a:defRPr/>
            </a:pPr>
            <a:r>
              <a:rPr lang="hu-HU" dirty="0"/>
              <a:t>Gyakorlat: Új Magyarország Fejlesztési Terv – Széchenyi 2020 pályázati rendszere, az operatív Programok. A 2014-2020 fejlesztési ciklus prioritásai.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hu-HU" u="sng" dirty="0"/>
              <a:t>5. hét: 09.30.</a:t>
            </a:r>
          </a:p>
          <a:p>
            <a:pPr>
              <a:defRPr/>
            </a:pPr>
            <a:r>
              <a:rPr lang="hu-HU" dirty="0"/>
              <a:t>Előadás: Projekttervezési technikák II.: </a:t>
            </a:r>
            <a:r>
              <a:rPr lang="hu-HU" dirty="0" err="1"/>
              <a:t>Logframe</a:t>
            </a:r>
            <a:r>
              <a:rPr lang="hu-HU" dirty="0"/>
              <a:t> mátrix, </a:t>
            </a:r>
            <a:r>
              <a:rPr lang="hu-HU" dirty="0" err="1"/>
              <a:t>Stakeholder</a:t>
            </a:r>
            <a:r>
              <a:rPr lang="hu-HU" dirty="0"/>
              <a:t> elemzés. </a:t>
            </a:r>
          </a:p>
          <a:p>
            <a:pPr>
              <a:defRPr/>
            </a:pPr>
            <a:r>
              <a:rPr lang="hu-HU" dirty="0"/>
              <a:t>Gyakorlat: Hazai pályázati források rendszerei (minisztériumi, önkormányzati, civil pályázatok).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hu-HU" u="sng" dirty="0"/>
              <a:t>6. hét: 10.07.</a:t>
            </a:r>
          </a:p>
          <a:p>
            <a:pPr>
              <a:defRPr/>
            </a:pPr>
            <a:r>
              <a:rPr lang="hu-HU" dirty="0"/>
              <a:t>Előadás: Projektötletek előzetes értékelése, az üzleti terv felépítése. Hatástanulmányok. </a:t>
            </a:r>
          </a:p>
          <a:p>
            <a:pPr>
              <a:defRPr/>
            </a:pPr>
            <a:r>
              <a:rPr lang="hu-HU" dirty="0"/>
              <a:t>Gyakorlat: Az üzleti tervezés praktikuma. Kiadott üzleti terv ismeretének ellenőrzése. (5 pont) </a:t>
            </a:r>
          </a:p>
        </p:txBody>
      </p:sp>
      <p:sp>
        <p:nvSpPr>
          <p:cNvPr id="11268" name="Dátum helye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0272F6F5-BD6B-4C78-B00D-8AEBB1793CA8}" type="datetime1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2019. 09. 16.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  <p:sp>
        <p:nvSpPr>
          <p:cNvPr id="11269" name="Dia számának helye 3"/>
          <p:cNvSpPr>
            <a:spLocks noGrp="1"/>
          </p:cNvSpPr>
          <p:nvPr>
            <p:ph type="sldNum" sz="quarter" idx="4294967295"/>
          </p:nvPr>
        </p:nvSpPr>
        <p:spPr>
          <a:xfrm>
            <a:off x="6837363" y="6530975"/>
            <a:ext cx="2133600" cy="333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SzPct val="80000"/>
              <a:buFont typeface="Wingdings" pitchFamily="2" charset="2"/>
              <a:buChar char="§"/>
              <a:defRPr sz="3200" b="1">
                <a:solidFill>
                  <a:srgbClr val="000168"/>
                </a:solidFill>
                <a:latin typeface="Opti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Optima" pitchFamily="34" charset="0"/>
              <a:buChar char="–"/>
              <a:defRPr sz="2800" b="1" i="1">
                <a:solidFill>
                  <a:srgbClr val="000168"/>
                </a:solidFill>
                <a:latin typeface="Opti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168"/>
                </a:solidFill>
                <a:latin typeface="Opti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168"/>
                </a:solidFill>
                <a:latin typeface="Opti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168"/>
                </a:solidFill>
                <a:latin typeface="Opti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6451384C-3163-48FC-9B1C-3B82B3F735CD}" type="slidenum">
              <a:rPr lang="hu-HU" altLang="hu-HU" sz="1400" b="0" smtClean="0">
                <a:solidFill>
                  <a:srgbClr val="DDDDDD"/>
                </a:solidFill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hu-HU" altLang="hu-HU" sz="1400" b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850870"/>
      </p:ext>
    </p:extLst>
  </p:cSld>
  <p:clrMapOvr>
    <a:masterClrMapping/>
  </p:clrMapOvr>
</p:sld>
</file>

<file path=ppt/theme/theme1.xml><?xml version="1.0" encoding="utf-8"?>
<a:theme xmlns:a="http://schemas.openxmlformats.org/drawingml/2006/main" name="KTK_prezentacio_sablon_1021_3">
  <a:themeElements>
    <a:clrScheme name="KTK_prezentacio_sablon_1021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TK_prezentacio_sablon_1021_3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TK_prezentacio_sablon_1021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KTK_prezentacio_sablon_1021_3</Template>
  <TotalTime>2478</TotalTime>
  <Words>762</Words>
  <Application>Microsoft Office PowerPoint</Application>
  <PresentationFormat>Diavetítés a képernyőre (4:3 oldalarány)</PresentationFormat>
  <Paragraphs>127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Optima</vt:lpstr>
      <vt:lpstr>Trebuchet MS</vt:lpstr>
      <vt:lpstr>Wingdings</vt:lpstr>
      <vt:lpstr>KTK_prezentacio_sablon_1021_3</vt:lpstr>
      <vt:lpstr>Dr. Merza Péter 1. hét Pécs, 2019.09.02.</vt:lpstr>
      <vt:lpstr>A tartalom</vt:lpstr>
      <vt:lpstr>Bemutatkozás</vt:lpstr>
      <vt:lpstr>Oktatók</vt:lpstr>
      <vt:lpstr>Bemutatkozás</vt:lpstr>
      <vt:lpstr>Bemutatkozás</vt:lpstr>
      <vt:lpstr>Értékelés</vt:lpstr>
      <vt:lpstr>A tárgy tematikája</vt:lpstr>
      <vt:lpstr>A tárgy tematikája</vt:lpstr>
      <vt:lpstr>A tárgy tematikája</vt:lpstr>
      <vt:lpstr>A tárgy tematikája</vt:lpstr>
      <vt:lpstr>Értékelés</vt:lpstr>
      <vt:lpstr>A tárgy szakirodalma</vt:lpstr>
      <vt:lpstr>Köszönöm 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Innovációmarketing</dc:title>
  <dc:creator>Rideg András</dc:creator>
  <cp:lastModifiedBy>Merza Péter</cp:lastModifiedBy>
  <cp:revision>239</cp:revision>
  <dcterms:created xsi:type="dcterms:W3CDTF">2011-02-06T19:02:38Z</dcterms:created>
  <dcterms:modified xsi:type="dcterms:W3CDTF">2019-09-16T06:30:21Z</dcterms:modified>
</cp:coreProperties>
</file>