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4" r:id="rId1"/>
  </p:sldMasterIdLst>
  <p:notesMasterIdLst>
    <p:notesMasterId r:id="rId44"/>
  </p:notesMasterIdLst>
  <p:handoutMasterIdLst>
    <p:handoutMasterId r:id="rId45"/>
  </p:handoutMasterIdLst>
  <p:sldIdLst>
    <p:sldId id="305" r:id="rId2"/>
    <p:sldId id="264" r:id="rId3"/>
    <p:sldId id="309" r:id="rId4"/>
    <p:sldId id="306" r:id="rId5"/>
    <p:sldId id="307" r:id="rId6"/>
    <p:sldId id="308" r:id="rId7"/>
    <p:sldId id="310" r:id="rId8"/>
    <p:sldId id="311" r:id="rId9"/>
    <p:sldId id="312" r:id="rId10"/>
    <p:sldId id="313" r:id="rId11"/>
    <p:sldId id="314" r:id="rId12"/>
    <p:sldId id="338" r:id="rId13"/>
    <p:sldId id="341" r:id="rId14"/>
    <p:sldId id="315" r:id="rId15"/>
    <p:sldId id="316" r:id="rId16"/>
    <p:sldId id="317" r:id="rId17"/>
    <p:sldId id="340" r:id="rId18"/>
    <p:sldId id="318" r:id="rId19"/>
    <p:sldId id="319" r:id="rId20"/>
    <p:sldId id="320" r:id="rId21"/>
    <p:sldId id="324" r:id="rId22"/>
    <p:sldId id="345" r:id="rId23"/>
    <p:sldId id="346" r:id="rId24"/>
    <p:sldId id="350" r:id="rId25"/>
    <p:sldId id="351" r:id="rId26"/>
    <p:sldId id="323" r:id="rId27"/>
    <p:sldId id="322" r:id="rId28"/>
    <p:sldId id="339" r:id="rId29"/>
    <p:sldId id="325" r:id="rId30"/>
    <p:sldId id="326" r:id="rId31"/>
    <p:sldId id="352" r:id="rId32"/>
    <p:sldId id="327" r:id="rId33"/>
    <p:sldId id="328" r:id="rId34"/>
    <p:sldId id="342" r:id="rId35"/>
    <p:sldId id="330" r:id="rId36"/>
    <p:sldId id="331" r:id="rId37"/>
    <p:sldId id="332" r:id="rId38"/>
    <p:sldId id="333" r:id="rId39"/>
    <p:sldId id="334" r:id="rId40"/>
    <p:sldId id="335" r:id="rId41"/>
    <p:sldId id="336" r:id="rId42"/>
    <p:sldId id="337" r:id="rId43"/>
  </p:sldIdLst>
  <p:sldSz cx="9144000" cy="6858000" type="screen4x3"/>
  <p:notesSz cx="6858000" cy="9144000"/>
  <p:defaultTextStyle>
    <a:defPPr>
      <a:defRPr lang="hu-H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tra" initials="P" lastIdx="1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2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7E1CEAB-7C41-4F23-93FE-12942BDA4B73}" type="datetimeFigureOut">
              <a:rPr lang="hu-HU"/>
              <a:pPr/>
              <a:t>2019. 09. 16.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A5A3918-9B16-4AEF-A23E-49A0F94F3F6E}" type="slidenum">
              <a:rPr lang="hu-HU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27610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53E85B2-E5DE-45AD-B8A3-324361F5250F}" type="datetimeFigureOut">
              <a:rPr lang="hu-HU"/>
              <a:pPr/>
              <a:t>2019. 09. 16.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hu-HU" noProof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363D65E-F4C2-4E15-98F5-9EC7C40A56CF}" type="slidenum">
              <a:rPr lang="hu-HU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699866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rebuchet MS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79838" y="3860800"/>
            <a:ext cx="5184775" cy="458788"/>
          </a:xfrm>
        </p:spPr>
        <p:txBody>
          <a:bodyPr/>
          <a:lstStyle>
            <a:lvl1pPr>
              <a:defRPr sz="2400"/>
            </a:lvl1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79838" y="4797425"/>
            <a:ext cx="5184775" cy="576263"/>
          </a:xfrm>
        </p:spPr>
        <p:txBody>
          <a:bodyPr/>
          <a:lstStyle>
            <a:lvl1pPr marL="0" indent="0">
              <a:buFontTx/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hu-HU"/>
              <a:t>Alcím mintájának szerkesztése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7A579F8-46FD-4D1F-903B-2CE0C72117AB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732588" y="115888"/>
            <a:ext cx="2160587" cy="5834062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250825" y="115888"/>
            <a:ext cx="6329363" cy="5834062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0F08551-5ECC-4752-8770-553F4C8C0FCC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13F524C-F24A-47FB-BDA3-EC29C9588E6C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837C52C-06CF-4B68-82F1-1AE795BC72CE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250825" y="765175"/>
            <a:ext cx="4244975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765175"/>
            <a:ext cx="4244975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12E5CA9-F20B-44CC-89AA-1CFE62AC6D38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6C5BB83-3DDB-4D8E-BBE3-5EEEF14FECD4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D6F04A1-59D4-4627-A417-3148D17164E6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2B0339-3D01-4D4A-A5E6-4DDE1241FF0C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2FD4D00-D03A-49A5-BD25-C52F6E8ECB28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128BD41-83F8-409D-9BFE-82BCA637A0AC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3" y="115888"/>
            <a:ext cx="7993062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/>
              <a:t>Mintacím szerkesztése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765175"/>
            <a:ext cx="8642350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6029325"/>
            <a:ext cx="21336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rgbClr val="004299"/>
                </a:solidFill>
              </a:defRPr>
            </a:lvl1pPr>
          </a:lstStyle>
          <a:p>
            <a:fld id="{10F9D5EA-0F10-434A-BFF7-50574BCA3090}" type="slidenum">
              <a:rPr lang="hu-HU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Trebuchet M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4299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4299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rgbClr val="004299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4299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4299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4299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4299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4299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4299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cohesiondata.ec.europa.eu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ec.europa.eu/eurostat/web/europe-2020-indicators/europe-2020-strategy/headline-indicators-scoreboard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ec.europa.eu/eurostat/cache/RCI/#?vis=nuts3.economy&amp;lang=en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ím 1"/>
          <p:cNvSpPr txBox="1">
            <a:spLocks/>
          </p:cNvSpPr>
          <p:nvPr/>
        </p:nvSpPr>
        <p:spPr bwMode="auto">
          <a:xfrm>
            <a:off x="971600" y="3212976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rebuchet MS" pitchFamily="34" charset="0"/>
              </a:defRPr>
            </a:lvl9pPr>
          </a:lstStyle>
          <a:p>
            <a:pPr>
              <a:defRPr/>
            </a:pPr>
            <a:r>
              <a:rPr lang="hu-HU" sz="3600" b="1" kern="0" dirty="0"/>
              <a:t>Pályázatok menedzselése</a:t>
            </a:r>
          </a:p>
        </p:txBody>
      </p:sp>
      <p:sp>
        <p:nvSpPr>
          <p:cNvPr id="5" name="Cím 1"/>
          <p:cNvSpPr txBox="1">
            <a:spLocks/>
          </p:cNvSpPr>
          <p:nvPr/>
        </p:nvSpPr>
        <p:spPr bwMode="auto">
          <a:xfrm>
            <a:off x="3779838" y="4149155"/>
            <a:ext cx="5364162" cy="1584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rebuchet MS" pitchFamily="34" charset="0"/>
              </a:defRPr>
            </a:lvl9pPr>
          </a:lstStyle>
          <a:p>
            <a:pPr algn="ctr"/>
            <a:r>
              <a:rPr lang="hu-HU" kern="0" dirty="0"/>
              <a:t>Merza Péter 2. hét</a:t>
            </a:r>
            <a:br>
              <a:rPr lang="hu-HU" kern="0" dirty="0"/>
            </a:br>
            <a:r>
              <a:rPr lang="hu-HU" kern="0" dirty="0"/>
              <a:t>Pécs, 2019.09.09.</a:t>
            </a:r>
          </a:p>
          <a:p>
            <a:pPr algn="ctr"/>
            <a:r>
              <a:rPr lang="hu-HU" kern="0" dirty="0"/>
              <a:t>Az Európai Unió regionális politikája</a:t>
            </a:r>
          </a:p>
        </p:txBody>
      </p:sp>
    </p:spTree>
    <p:extLst>
      <p:ext uri="{BB962C8B-B14F-4D97-AF65-F5344CB8AC3E}">
        <p14:creationId xmlns:p14="http://schemas.microsoft.com/office/powerpoint/2010/main" val="1027288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1520" y="1196752"/>
            <a:ext cx="8642350" cy="4969222"/>
          </a:xfrm>
        </p:spPr>
        <p:txBody>
          <a:bodyPr/>
          <a:lstStyle/>
          <a:p>
            <a:pPr marL="0" indent="0">
              <a:buNone/>
            </a:pPr>
            <a:r>
              <a:rPr lang="hu-HU" b="1" u="sng" dirty="0">
                <a:solidFill>
                  <a:srgbClr val="002060"/>
                </a:solidFill>
              </a:rPr>
              <a:t>c) Egységes Európai Okmány (1986)</a:t>
            </a:r>
          </a:p>
          <a:p>
            <a:r>
              <a:rPr lang="hu-HU" dirty="0">
                <a:solidFill>
                  <a:srgbClr val="002060"/>
                </a:solidFill>
              </a:rPr>
              <a:t>Előzmény: 1980s évek bővítése (Görögország, Spanyolország, Portugália)</a:t>
            </a:r>
          </a:p>
          <a:p>
            <a:r>
              <a:rPr lang="hu-HU" dirty="0">
                <a:solidFill>
                  <a:srgbClr val="002060"/>
                </a:solidFill>
              </a:rPr>
              <a:t>Belső piac kiépítésének megkezdése</a:t>
            </a:r>
          </a:p>
          <a:p>
            <a:r>
              <a:rPr lang="hu-HU" dirty="0">
                <a:solidFill>
                  <a:srgbClr val="002060"/>
                </a:solidFill>
              </a:rPr>
              <a:t>EEO: beilleszti az Alapszerződésbe a gazdasági és társadalmi kohéziót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10</a:t>
            </a:fld>
            <a:endParaRPr lang="hu-HU"/>
          </a:p>
        </p:txBody>
      </p:sp>
      <p:sp>
        <p:nvSpPr>
          <p:cNvPr id="6" name="Cím 1"/>
          <p:cNvSpPr>
            <a:spLocks noGrp="1"/>
          </p:cNvSpPr>
          <p:nvPr>
            <p:ph type="title"/>
          </p:nvPr>
        </p:nvSpPr>
        <p:spPr>
          <a:xfrm>
            <a:off x="1259631" y="115888"/>
            <a:ext cx="7633543" cy="549275"/>
          </a:xfrm>
        </p:spPr>
        <p:txBody>
          <a:bodyPr/>
          <a:lstStyle/>
          <a:p>
            <a:r>
              <a:rPr lang="pt-BR" dirty="0"/>
              <a:t>2. A regionális politika története</a:t>
            </a:r>
          </a:p>
        </p:txBody>
      </p:sp>
    </p:spTree>
    <p:extLst>
      <p:ext uri="{BB962C8B-B14F-4D97-AF65-F5344CB8AC3E}">
        <p14:creationId xmlns:p14="http://schemas.microsoft.com/office/powerpoint/2010/main" val="3538679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1520" y="1196752"/>
            <a:ext cx="8642350" cy="4969222"/>
          </a:xfrm>
        </p:spPr>
        <p:txBody>
          <a:bodyPr/>
          <a:lstStyle/>
          <a:p>
            <a:pPr marL="0" indent="0">
              <a:buNone/>
            </a:pPr>
            <a:r>
              <a:rPr lang="hu-HU" b="1" u="sng" dirty="0">
                <a:solidFill>
                  <a:srgbClr val="002060"/>
                </a:solidFill>
              </a:rPr>
              <a:t>d) Maastrichti Szerződés</a:t>
            </a:r>
          </a:p>
          <a:p>
            <a:r>
              <a:rPr lang="hu-HU" dirty="0">
                <a:solidFill>
                  <a:srgbClr val="002060"/>
                </a:solidFill>
              </a:rPr>
              <a:t>Gazdasági és Monetáris Unió alapjai</a:t>
            </a:r>
          </a:p>
          <a:p>
            <a:r>
              <a:rPr lang="hu-HU" dirty="0">
                <a:solidFill>
                  <a:srgbClr val="002060"/>
                </a:solidFill>
              </a:rPr>
              <a:t>Regionális politika ismét, mint az alkufolyamatok része</a:t>
            </a:r>
          </a:p>
          <a:p>
            <a:r>
              <a:rPr lang="hu-HU" dirty="0">
                <a:solidFill>
                  <a:srgbClr val="002060"/>
                </a:solidFill>
              </a:rPr>
              <a:t>1993: Déli tagállamok (Spanyolország) nyomására létrejön a Kohéziós Alap</a:t>
            </a:r>
          </a:p>
          <a:p>
            <a:r>
              <a:rPr lang="hu-HU" dirty="0">
                <a:solidFill>
                  <a:srgbClr val="002060"/>
                </a:solidFill>
              </a:rPr>
              <a:t>ERFA, </a:t>
            </a:r>
            <a:r>
              <a:rPr lang="hu-HU" dirty="0" err="1">
                <a:solidFill>
                  <a:srgbClr val="002060"/>
                </a:solidFill>
              </a:rPr>
              <a:t>ESZA-val</a:t>
            </a:r>
            <a:r>
              <a:rPr lang="hu-HU" dirty="0">
                <a:solidFill>
                  <a:srgbClr val="002060"/>
                </a:solidFill>
              </a:rPr>
              <a:t> ellentétben a kedvezményezettek nem a régiók, hanem a tagállamok!</a:t>
            </a:r>
          </a:p>
          <a:p>
            <a:endParaRPr lang="hu-HU" dirty="0">
              <a:solidFill>
                <a:srgbClr val="002060"/>
              </a:solidFill>
            </a:endParaRP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11</a:t>
            </a:fld>
            <a:endParaRPr lang="hu-HU"/>
          </a:p>
        </p:txBody>
      </p:sp>
      <p:sp>
        <p:nvSpPr>
          <p:cNvPr id="6" name="Cím 1"/>
          <p:cNvSpPr>
            <a:spLocks noGrp="1"/>
          </p:cNvSpPr>
          <p:nvPr>
            <p:ph type="title"/>
          </p:nvPr>
        </p:nvSpPr>
        <p:spPr>
          <a:xfrm>
            <a:off x="1259631" y="115888"/>
            <a:ext cx="7633543" cy="549275"/>
          </a:xfrm>
        </p:spPr>
        <p:txBody>
          <a:bodyPr/>
          <a:lstStyle/>
          <a:p>
            <a:r>
              <a:rPr lang="pt-BR" dirty="0"/>
              <a:t>2. A regionális politika története</a:t>
            </a:r>
          </a:p>
        </p:txBody>
      </p:sp>
    </p:spTree>
    <p:extLst>
      <p:ext uri="{BB962C8B-B14F-4D97-AF65-F5344CB8AC3E}">
        <p14:creationId xmlns:p14="http://schemas.microsoft.com/office/powerpoint/2010/main" val="9431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12</a:t>
            </a:fld>
            <a:endParaRPr lang="hu-H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628800"/>
            <a:ext cx="9144000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ím 1"/>
          <p:cNvSpPr>
            <a:spLocks noGrp="1"/>
          </p:cNvSpPr>
          <p:nvPr>
            <p:ph type="title"/>
          </p:nvPr>
        </p:nvSpPr>
        <p:spPr>
          <a:xfrm>
            <a:off x="1259631" y="115888"/>
            <a:ext cx="7633543" cy="549275"/>
          </a:xfrm>
        </p:spPr>
        <p:txBody>
          <a:bodyPr/>
          <a:lstStyle/>
          <a:p>
            <a:r>
              <a:rPr lang="pt-BR" dirty="0"/>
              <a:t>2. A regionális politika története</a:t>
            </a:r>
          </a:p>
        </p:txBody>
      </p:sp>
    </p:spTree>
    <p:extLst>
      <p:ext uri="{BB962C8B-B14F-4D97-AF65-F5344CB8AC3E}">
        <p14:creationId xmlns:p14="http://schemas.microsoft.com/office/powerpoint/2010/main" val="2173678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13</a:t>
            </a:fld>
            <a:endParaRPr lang="hu-HU"/>
          </a:p>
        </p:txBody>
      </p:sp>
      <p:pic>
        <p:nvPicPr>
          <p:cNvPr id="1026" name="Picture 2" descr="C:\Users\sinmaak.pte\Google Drive\Pendrive\Egyetem\KTK\Tantargyak\2015-16_1_felev\Palyazatok_menedzselese\Kohezios_pol_tortene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342947" y="-1342946"/>
            <a:ext cx="6482626" cy="9168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298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1520" y="1484114"/>
            <a:ext cx="8642350" cy="4969222"/>
          </a:xfrm>
        </p:spPr>
        <p:txBody>
          <a:bodyPr/>
          <a:lstStyle/>
          <a:p>
            <a:pPr marL="514350" indent="-514350">
              <a:buAutoNum type="alphaLcParenR"/>
            </a:pPr>
            <a:r>
              <a:rPr lang="hu-HU" b="1" u="sng" dirty="0">
                <a:solidFill>
                  <a:srgbClr val="002060"/>
                </a:solidFill>
              </a:rPr>
              <a:t>ERFA – Európai Regionális Fejlesztési Alap</a:t>
            </a:r>
          </a:p>
          <a:p>
            <a:pPr marL="0" indent="0">
              <a:buNone/>
            </a:pPr>
            <a:r>
              <a:rPr lang="hu-HU" b="1" dirty="0">
                <a:solidFill>
                  <a:srgbClr val="002060"/>
                </a:solidFill>
              </a:rPr>
              <a:t>	</a:t>
            </a:r>
            <a:r>
              <a:rPr lang="hu-HU" b="1" u="sng" dirty="0">
                <a:solidFill>
                  <a:srgbClr val="002060"/>
                </a:solidFill>
              </a:rPr>
              <a:t>(1975 óta):</a:t>
            </a:r>
          </a:p>
          <a:p>
            <a:r>
              <a:rPr lang="hu-HU" dirty="0">
                <a:solidFill>
                  <a:srgbClr val="002060"/>
                </a:solidFill>
              </a:rPr>
              <a:t>Kedvezményezettjei a régiók</a:t>
            </a:r>
          </a:p>
          <a:p>
            <a:r>
              <a:rPr lang="hu-HU" dirty="0">
                <a:solidFill>
                  <a:srgbClr val="002060"/>
                </a:solidFill>
              </a:rPr>
              <a:t>Célja a regionális különbségek csökkentése</a:t>
            </a:r>
          </a:p>
          <a:p>
            <a:r>
              <a:rPr lang="hu-HU" dirty="0">
                <a:solidFill>
                  <a:srgbClr val="002060"/>
                </a:solidFill>
              </a:rPr>
              <a:t>Amit finanszíroz:</a:t>
            </a:r>
          </a:p>
          <a:p>
            <a:pPr lvl="1"/>
            <a:r>
              <a:rPr lang="hu-HU" dirty="0">
                <a:solidFill>
                  <a:srgbClr val="002060"/>
                </a:solidFill>
              </a:rPr>
              <a:t>általános infrastruktúrafejlesztés</a:t>
            </a:r>
          </a:p>
          <a:p>
            <a:pPr lvl="1"/>
            <a:r>
              <a:rPr lang="hu-HU" dirty="0">
                <a:solidFill>
                  <a:srgbClr val="002060"/>
                </a:solidFill>
              </a:rPr>
              <a:t>innováció</a:t>
            </a:r>
          </a:p>
          <a:p>
            <a:pPr lvl="1"/>
            <a:r>
              <a:rPr lang="hu-HU" dirty="0">
                <a:solidFill>
                  <a:srgbClr val="002060"/>
                </a:solidFill>
              </a:rPr>
              <a:t>beruházások</a:t>
            </a:r>
          </a:p>
          <a:p>
            <a:endParaRPr lang="hu-HU" dirty="0">
              <a:solidFill>
                <a:srgbClr val="002060"/>
              </a:solidFill>
            </a:endParaRP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14</a:t>
            </a:fld>
            <a:endParaRPr lang="hu-HU"/>
          </a:p>
        </p:txBody>
      </p:sp>
      <p:sp>
        <p:nvSpPr>
          <p:cNvPr id="6" name="Cím 1"/>
          <p:cNvSpPr>
            <a:spLocks noGrp="1"/>
          </p:cNvSpPr>
          <p:nvPr>
            <p:ph type="title"/>
          </p:nvPr>
        </p:nvSpPr>
        <p:spPr>
          <a:xfrm>
            <a:off x="1259631" y="187896"/>
            <a:ext cx="7633543" cy="1080864"/>
          </a:xfrm>
        </p:spPr>
        <p:txBody>
          <a:bodyPr/>
          <a:lstStyle/>
          <a:p>
            <a:r>
              <a:rPr lang="hu-HU" dirty="0"/>
              <a:t>3. Strukturális és Kohéziós Alapok</a:t>
            </a:r>
            <a:br>
              <a:rPr lang="hu-HU" dirty="0"/>
            </a:br>
            <a:r>
              <a:rPr lang="hu-HU" dirty="0">
                <a:solidFill>
                  <a:srgbClr val="002060"/>
                </a:solidFill>
              </a:rPr>
              <a:t>ERFA, ESZA, KA</a:t>
            </a:r>
            <a:endParaRPr lang="pt-BR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038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1520" y="1484114"/>
            <a:ext cx="8642350" cy="4969222"/>
          </a:xfrm>
        </p:spPr>
        <p:txBody>
          <a:bodyPr/>
          <a:lstStyle/>
          <a:p>
            <a:pPr marL="0" indent="0">
              <a:buNone/>
            </a:pPr>
            <a:r>
              <a:rPr lang="hu-HU" b="1" u="sng" dirty="0">
                <a:solidFill>
                  <a:srgbClr val="002060"/>
                </a:solidFill>
              </a:rPr>
              <a:t>b) ESZA – Európai Szociális Alap (1958 óta):</a:t>
            </a:r>
          </a:p>
          <a:p>
            <a:r>
              <a:rPr lang="hu-HU" dirty="0">
                <a:solidFill>
                  <a:srgbClr val="002060"/>
                </a:solidFill>
              </a:rPr>
              <a:t>Kedvezményezettjei a régiók</a:t>
            </a:r>
          </a:p>
          <a:p>
            <a:r>
              <a:rPr lang="hu-HU" dirty="0">
                <a:solidFill>
                  <a:srgbClr val="002060"/>
                </a:solidFill>
              </a:rPr>
              <a:t>Célja a munkaerő mobilitásának elősegítése, a foglalkoztatás növelése</a:t>
            </a:r>
          </a:p>
          <a:p>
            <a:r>
              <a:rPr lang="hu-HU" dirty="0">
                <a:solidFill>
                  <a:srgbClr val="002060"/>
                </a:solidFill>
              </a:rPr>
              <a:t>Amit finanszíroz:</a:t>
            </a:r>
          </a:p>
          <a:p>
            <a:pPr lvl="1"/>
            <a:r>
              <a:rPr lang="hu-HU" dirty="0">
                <a:solidFill>
                  <a:srgbClr val="002060"/>
                </a:solidFill>
              </a:rPr>
              <a:t>munkahelyteremtő programok</a:t>
            </a:r>
          </a:p>
          <a:p>
            <a:pPr lvl="1"/>
            <a:r>
              <a:rPr lang="hu-HU" dirty="0">
                <a:solidFill>
                  <a:srgbClr val="002060"/>
                </a:solidFill>
              </a:rPr>
              <a:t>szakmai képzések</a:t>
            </a:r>
          </a:p>
          <a:p>
            <a:endParaRPr lang="hu-HU" dirty="0">
              <a:solidFill>
                <a:srgbClr val="002060"/>
              </a:solidFill>
            </a:endParaRP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15</a:t>
            </a:fld>
            <a:endParaRPr lang="hu-HU"/>
          </a:p>
        </p:txBody>
      </p:sp>
      <p:sp>
        <p:nvSpPr>
          <p:cNvPr id="6" name="Cím 1"/>
          <p:cNvSpPr>
            <a:spLocks noGrp="1"/>
          </p:cNvSpPr>
          <p:nvPr>
            <p:ph type="title"/>
          </p:nvPr>
        </p:nvSpPr>
        <p:spPr>
          <a:xfrm>
            <a:off x="1259631" y="187896"/>
            <a:ext cx="7633543" cy="1080864"/>
          </a:xfrm>
        </p:spPr>
        <p:txBody>
          <a:bodyPr/>
          <a:lstStyle/>
          <a:p>
            <a:r>
              <a:rPr lang="hu-HU" dirty="0"/>
              <a:t>3. Strukturális és Kohéziós Alapok</a:t>
            </a:r>
            <a:br>
              <a:rPr lang="hu-HU" dirty="0"/>
            </a:br>
            <a:r>
              <a:rPr lang="hu-HU" dirty="0">
                <a:solidFill>
                  <a:srgbClr val="002060"/>
                </a:solidFill>
              </a:rPr>
              <a:t>ERFA, ESZA, KA</a:t>
            </a:r>
            <a:endParaRPr lang="pt-BR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287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1520" y="1484114"/>
            <a:ext cx="8642350" cy="4969222"/>
          </a:xfrm>
        </p:spPr>
        <p:txBody>
          <a:bodyPr/>
          <a:lstStyle/>
          <a:p>
            <a:pPr marL="0" indent="0">
              <a:buNone/>
            </a:pPr>
            <a:r>
              <a:rPr lang="hu-HU" b="1" u="sng" dirty="0">
                <a:solidFill>
                  <a:srgbClr val="002060"/>
                </a:solidFill>
              </a:rPr>
              <a:t>c) KA – Kohéziós Alap (1993 óta):</a:t>
            </a:r>
          </a:p>
          <a:p>
            <a:r>
              <a:rPr lang="hu-HU" dirty="0">
                <a:solidFill>
                  <a:srgbClr val="002060"/>
                </a:solidFill>
              </a:rPr>
              <a:t>Kedvezményezettjei tagállamok (gazdasági teljesítmény /GNI/ az EU-átlag 90%-a alatt)</a:t>
            </a:r>
          </a:p>
          <a:p>
            <a:r>
              <a:rPr lang="hu-HU" dirty="0">
                <a:solidFill>
                  <a:srgbClr val="002060"/>
                </a:solidFill>
              </a:rPr>
              <a:t>Amit finanszíroz:</a:t>
            </a:r>
          </a:p>
          <a:p>
            <a:pPr lvl="1"/>
            <a:r>
              <a:rPr lang="hu-HU" dirty="0">
                <a:solidFill>
                  <a:srgbClr val="002060"/>
                </a:solidFill>
              </a:rPr>
              <a:t>Környezetvédelem + energia</a:t>
            </a:r>
          </a:p>
          <a:p>
            <a:pPr lvl="1"/>
            <a:r>
              <a:rPr lang="hu-HU" dirty="0">
                <a:solidFill>
                  <a:srgbClr val="002060"/>
                </a:solidFill>
              </a:rPr>
              <a:t>Közlekedés</a:t>
            </a:r>
          </a:p>
          <a:p>
            <a:r>
              <a:rPr lang="hu-HU" dirty="0">
                <a:solidFill>
                  <a:srgbClr val="002060"/>
                </a:solidFill>
              </a:rPr>
              <a:t>Elnevezés megtévesztő: strukturális intézkedéseket finanszíroz! (GMU kritériumai!)</a:t>
            </a:r>
          </a:p>
          <a:p>
            <a:endParaRPr lang="hu-HU" sz="10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hu-HU" sz="1800" i="1" dirty="0">
                <a:solidFill>
                  <a:srgbClr val="002060"/>
                </a:solidFill>
              </a:rPr>
              <a:t>GNI (Bruttó Nemzeti Jövedelem): 1 év alatt az ország állampolgárai által az elsődleges elosztás keretében akár külföldről akár belföldről realizált bruttó jövedelmek összege.</a:t>
            </a:r>
          </a:p>
          <a:p>
            <a:endParaRPr lang="hu-HU" dirty="0">
              <a:solidFill>
                <a:srgbClr val="002060"/>
              </a:solidFill>
            </a:endParaRP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16</a:t>
            </a:fld>
            <a:endParaRPr lang="hu-HU" dirty="0"/>
          </a:p>
        </p:txBody>
      </p:sp>
      <p:sp>
        <p:nvSpPr>
          <p:cNvPr id="6" name="Cím 1"/>
          <p:cNvSpPr>
            <a:spLocks noGrp="1"/>
          </p:cNvSpPr>
          <p:nvPr>
            <p:ph type="title"/>
          </p:nvPr>
        </p:nvSpPr>
        <p:spPr>
          <a:xfrm>
            <a:off x="1259632" y="188640"/>
            <a:ext cx="7633543" cy="1080864"/>
          </a:xfrm>
        </p:spPr>
        <p:txBody>
          <a:bodyPr/>
          <a:lstStyle/>
          <a:p>
            <a:r>
              <a:rPr lang="hu-HU" dirty="0"/>
              <a:t>3. Strukturális és Kohéziós Alapok</a:t>
            </a:r>
            <a:br>
              <a:rPr lang="hu-HU" dirty="0"/>
            </a:br>
            <a:r>
              <a:rPr lang="hu-HU" dirty="0">
                <a:solidFill>
                  <a:srgbClr val="002060"/>
                </a:solidFill>
              </a:rPr>
              <a:t>ERFA, ESZA, KA</a:t>
            </a:r>
            <a:endParaRPr lang="pt-BR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87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3. Strukturális és Kohéziós Alapok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444207" y="1124744"/>
            <a:ext cx="2448967" cy="4825206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Uniós támogatás rendszere 2007–2013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17</a:t>
            </a:fld>
            <a:endParaRPr lang="hu-HU"/>
          </a:p>
        </p:txBody>
      </p:sp>
      <p:pic>
        <p:nvPicPr>
          <p:cNvPr id="2050" name="Picture 2" descr="uniós támogatás rendsz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36" y="784951"/>
            <a:ext cx="6330702" cy="6072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églalap 4"/>
          <p:cNvSpPr/>
          <p:nvPr/>
        </p:nvSpPr>
        <p:spPr>
          <a:xfrm>
            <a:off x="6325766" y="3272971"/>
            <a:ext cx="2692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/>
              <a:t>http://palyazat.gov.hu/</a:t>
            </a:r>
          </a:p>
        </p:txBody>
      </p:sp>
    </p:spTree>
    <p:extLst>
      <p:ext uri="{BB962C8B-B14F-4D97-AF65-F5344CB8AC3E}">
        <p14:creationId xmlns:p14="http://schemas.microsoft.com/office/powerpoint/2010/main" val="2787521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1520" y="1484114"/>
            <a:ext cx="8642350" cy="4969222"/>
          </a:xfrm>
        </p:spPr>
        <p:txBody>
          <a:bodyPr/>
          <a:lstStyle/>
          <a:p>
            <a:pPr marL="0" indent="0">
              <a:buNone/>
            </a:pPr>
            <a:r>
              <a:rPr lang="hu-HU" b="1" u="sng" dirty="0">
                <a:solidFill>
                  <a:srgbClr val="002060"/>
                </a:solidFill>
              </a:rPr>
              <a:t>Ami változatlan:</a:t>
            </a:r>
          </a:p>
          <a:p>
            <a:r>
              <a:rPr lang="hu-HU" dirty="0">
                <a:solidFill>
                  <a:srgbClr val="002060"/>
                </a:solidFill>
              </a:rPr>
              <a:t>MINDEN régió jogosult támogatásra, vagyis a fejlett régiók és a kevésbé fejlett régiók is…</a:t>
            </a:r>
          </a:p>
          <a:p>
            <a:r>
              <a:rPr lang="hu-HU" dirty="0">
                <a:solidFill>
                  <a:srgbClr val="002060"/>
                </a:solidFill>
              </a:rPr>
              <a:t>De az egyes régiókategóriák eltérő arányban részesülnek a forrásokból (a kevésbé fejlett régiók magasabb arányban).</a:t>
            </a:r>
          </a:p>
          <a:p>
            <a:r>
              <a:rPr lang="hu-HU" i="1" dirty="0">
                <a:solidFill>
                  <a:srgbClr val="002060"/>
                </a:solidFill>
              </a:rPr>
              <a:t>(De a </a:t>
            </a:r>
            <a:r>
              <a:rPr lang="hu-HU" i="1" dirty="0" err="1">
                <a:solidFill>
                  <a:srgbClr val="002060"/>
                </a:solidFill>
              </a:rPr>
              <a:t>KA-ból</a:t>
            </a:r>
            <a:r>
              <a:rPr lang="hu-HU" i="1" dirty="0">
                <a:solidFill>
                  <a:srgbClr val="002060"/>
                </a:solidFill>
              </a:rPr>
              <a:t> csak azon tagállamok, ahol a GNI az EU átlag 90%-a alatt!)</a:t>
            </a:r>
          </a:p>
          <a:p>
            <a:endParaRPr lang="hu-HU" dirty="0">
              <a:solidFill>
                <a:srgbClr val="002060"/>
              </a:solidFill>
            </a:endParaRP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18</a:t>
            </a:fld>
            <a:endParaRPr lang="hu-HU" dirty="0"/>
          </a:p>
        </p:txBody>
      </p:sp>
      <p:sp>
        <p:nvSpPr>
          <p:cNvPr id="7" name="Cím 1"/>
          <p:cNvSpPr>
            <a:spLocks noGrp="1"/>
          </p:cNvSpPr>
          <p:nvPr>
            <p:ph type="title"/>
          </p:nvPr>
        </p:nvSpPr>
        <p:spPr>
          <a:xfrm>
            <a:off x="1259631" y="115888"/>
            <a:ext cx="7633543" cy="549275"/>
          </a:xfrm>
        </p:spPr>
        <p:txBody>
          <a:bodyPr/>
          <a:lstStyle/>
          <a:p>
            <a:r>
              <a:rPr lang="hu-HU" dirty="0"/>
              <a:t>4. Regionális politika napjainkban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2019778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1520" y="1484114"/>
            <a:ext cx="8642350" cy="4969222"/>
          </a:xfrm>
        </p:spPr>
        <p:txBody>
          <a:bodyPr/>
          <a:lstStyle/>
          <a:p>
            <a:pPr marL="0" indent="0">
              <a:buNone/>
            </a:pPr>
            <a:r>
              <a:rPr lang="hu-HU" b="1" u="sng" dirty="0">
                <a:solidFill>
                  <a:srgbClr val="002060"/>
                </a:solidFill>
              </a:rPr>
              <a:t>Régiókategóriák – gazdasági fejlettség szerint:</a:t>
            </a:r>
          </a:p>
          <a:p>
            <a:pPr marL="0" indent="0">
              <a:buNone/>
            </a:pPr>
            <a:r>
              <a:rPr lang="hu-HU" dirty="0">
                <a:solidFill>
                  <a:srgbClr val="002060"/>
                </a:solidFill>
              </a:rPr>
              <a:t>EU-átlag GDP-hez képest:</a:t>
            </a:r>
          </a:p>
          <a:p>
            <a:pPr marL="400050" lvl="1" indent="0">
              <a:buNone/>
            </a:pPr>
            <a:r>
              <a:rPr lang="hu-HU" dirty="0">
                <a:solidFill>
                  <a:srgbClr val="002060"/>
                </a:solidFill>
              </a:rPr>
              <a:t>1) Kevésbé fejlett régiók: 75% alatt</a:t>
            </a:r>
          </a:p>
          <a:p>
            <a:pPr marL="400050" lvl="1" indent="0">
              <a:buNone/>
            </a:pPr>
            <a:r>
              <a:rPr lang="hu-HU" dirty="0">
                <a:solidFill>
                  <a:srgbClr val="002060"/>
                </a:solidFill>
              </a:rPr>
              <a:t>2) Átmeneti régiók: 75-90% között</a:t>
            </a:r>
          </a:p>
          <a:p>
            <a:pPr marL="400050" lvl="1" indent="0">
              <a:buNone/>
            </a:pPr>
            <a:r>
              <a:rPr lang="hu-HU" dirty="0">
                <a:solidFill>
                  <a:srgbClr val="002060"/>
                </a:solidFill>
              </a:rPr>
              <a:t>3) Fejlett régiók: 90% felett</a:t>
            </a:r>
          </a:p>
          <a:p>
            <a:pPr marL="0" lvl="1" indent="0">
              <a:buNone/>
            </a:pPr>
            <a:endParaRPr lang="hu-HU" dirty="0">
              <a:solidFill>
                <a:srgbClr val="002060"/>
              </a:solidFill>
            </a:endParaRPr>
          </a:p>
          <a:p>
            <a:pPr marL="0" lvl="1" indent="0">
              <a:buNone/>
            </a:pPr>
            <a:endParaRPr lang="hu-HU" dirty="0">
              <a:solidFill>
                <a:srgbClr val="002060"/>
              </a:solidFill>
            </a:endParaRPr>
          </a:p>
          <a:p>
            <a:pPr marL="0" lvl="1" indent="0">
              <a:buNone/>
            </a:pPr>
            <a:endParaRPr lang="hu-HU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hu-HU" sz="1800" i="1" dirty="0">
                <a:solidFill>
                  <a:srgbClr val="002060"/>
                </a:solidFill>
              </a:rPr>
              <a:t>GDP (Bruttó Hazai Termék): 1 év alatt az ország területén előállított végtermékek összértéke.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19</a:t>
            </a:fld>
            <a:endParaRPr lang="hu-HU" dirty="0"/>
          </a:p>
        </p:txBody>
      </p:sp>
      <p:sp>
        <p:nvSpPr>
          <p:cNvPr id="7" name="Cím 1"/>
          <p:cNvSpPr>
            <a:spLocks noGrp="1"/>
          </p:cNvSpPr>
          <p:nvPr>
            <p:ph type="title"/>
          </p:nvPr>
        </p:nvSpPr>
        <p:spPr>
          <a:xfrm>
            <a:off x="1259631" y="115888"/>
            <a:ext cx="7633543" cy="549275"/>
          </a:xfrm>
        </p:spPr>
        <p:txBody>
          <a:bodyPr/>
          <a:lstStyle/>
          <a:p>
            <a:r>
              <a:rPr lang="hu-HU" dirty="0"/>
              <a:t>4. Regionális politika napjainkban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2039146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A TARTALOMBÓL</a:t>
            </a:r>
            <a:endParaRPr lang="hu-HU" sz="32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1520" y="1196752"/>
            <a:ext cx="5400600" cy="496922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hu-HU" sz="3200" dirty="0">
                <a:solidFill>
                  <a:srgbClr val="002060"/>
                </a:solidFill>
              </a:rPr>
              <a:t>Alapfogalmak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3200" dirty="0">
                <a:solidFill>
                  <a:srgbClr val="002060"/>
                </a:solidFill>
              </a:rPr>
              <a:t>A</a:t>
            </a:r>
            <a:r>
              <a:rPr lang="hu-HU" sz="3200" dirty="0">
                <a:solidFill>
                  <a:srgbClr val="002060"/>
                </a:solidFill>
              </a:rPr>
              <a:t>z EU</a:t>
            </a:r>
            <a:r>
              <a:rPr lang="pt-BR" sz="3200" dirty="0">
                <a:solidFill>
                  <a:srgbClr val="002060"/>
                </a:solidFill>
              </a:rPr>
              <a:t> regionális politik</a:t>
            </a:r>
            <a:r>
              <a:rPr lang="hu-HU" sz="3200" dirty="0">
                <a:solidFill>
                  <a:srgbClr val="002060"/>
                </a:solidFill>
              </a:rPr>
              <a:t>a </a:t>
            </a:r>
            <a:r>
              <a:rPr lang="pt-BR" sz="3200" dirty="0">
                <a:solidFill>
                  <a:srgbClr val="002060"/>
                </a:solidFill>
              </a:rPr>
              <a:t>története</a:t>
            </a:r>
            <a:endParaRPr lang="hu-HU" sz="3200" dirty="0">
              <a:solidFill>
                <a:srgbClr val="00206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pt-BR" sz="3200" dirty="0">
                <a:solidFill>
                  <a:srgbClr val="002060"/>
                </a:solidFill>
              </a:rPr>
              <a:t>Strukturális és Kohéziós Alapok</a:t>
            </a:r>
            <a:endParaRPr lang="hu-HU" sz="3200" dirty="0">
              <a:solidFill>
                <a:srgbClr val="00206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hu-HU" sz="3200" dirty="0">
                <a:solidFill>
                  <a:srgbClr val="002060"/>
                </a:solidFill>
              </a:rPr>
              <a:t>Regionális politika napjainkban (2014-2020)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3200" dirty="0">
                <a:solidFill>
                  <a:srgbClr val="002060"/>
                </a:solidFill>
              </a:rPr>
              <a:t>Regionális politika várt eredményei</a:t>
            </a:r>
          </a:p>
          <a:p>
            <a:endParaRPr lang="hu-HU" sz="3200" dirty="0">
              <a:solidFill>
                <a:srgbClr val="002060"/>
              </a:solidFill>
            </a:endParaRPr>
          </a:p>
          <a:p>
            <a:endParaRPr lang="hu-HU" sz="3200" dirty="0">
              <a:solidFill>
                <a:srgbClr val="002060"/>
              </a:solidFill>
            </a:endParaRP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2</a:t>
            </a:fld>
            <a:endParaRPr lang="hu-HU"/>
          </a:p>
        </p:txBody>
      </p:sp>
      <p:pic>
        <p:nvPicPr>
          <p:cNvPr id="1026" name="Picture 2" descr="http://afriport.hu/images2014/eu_071105_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700808"/>
            <a:ext cx="3552395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505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78122" y="764704"/>
            <a:ext cx="8642350" cy="720080"/>
          </a:xfrm>
        </p:spPr>
        <p:txBody>
          <a:bodyPr/>
          <a:lstStyle/>
          <a:p>
            <a:pPr marL="0" lvl="1" indent="0" algn="ctr">
              <a:buNone/>
            </a:pPr>
            <a:r>
              <a:rPr lang="hu-HU" sz="1800" dirty="0">
                <a:solidFill>
                  <a:srgbClr val="002060"/>
                </a:solidFill>
              </a:rPr>
              <a:t>Strukturális támogathatósági térkép (EU): Kevésbé fejlett régiók: 75% alatt; Átmeneti régiók: 75-90% között; Fejlett régiók: 90% felett</a:t>
            </a:r>
          </a:p>
          <a:p>
            <a:pPr marL="0" lvl="1" indent="0" algn="ctr">
              <a:buNone/>
            </a:pPr>
            <a:endParaRPr lang="hu-HU" dirty="0">
              <a:solidFill>
                <a:srgbClr val="002060"/>
              </a:solidFill>
            </a:endParaRP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20</a:t>
            </a:fld>
            <a:endParaRPr lang="hu-HU" dirty="0"/>
          </a:p>
        </p:txBody>
      </p:sp>
      <p:sp>
        <p:nvSpPr>
          <p:cNvPr id="7" name="Cím 1"/>
          <p:cNvSpPr>
            <a:spLocks noGrp="1"/>
          </p:cNvSpPr>
          <p:nvPr>
            <p:ph type="title"/>
          </p:nvPr>
        </p:nvSpPr>
        <p:spPr>
          <a:xfrm>
            <a:off x="1259631" y="115888"/>
            <a:ext cx="7633543" cy="549275"/>
          </a:xfrm>
        </p:spPr>
        <p:txBody>
          <a:bodyPr/>
          <a:lstStyle/>
          <a:p>
            <a:r>
              <a:rPr lang="hu-HU" dirty="0"/>
              <a:t>4. Regionális politika napjainkban</a:t>
            </a:r>
            <a:endParaRPr lang="hu-HU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390864"/>
            <a:ext cx="6840760" cy="5481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5449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78122" y="764704"/>
            <a:ext cx="8642350" cy="720080"/>
          </a:xfrm>
        </p:spPr>
        <p:txBody>
          <a:bodyPr/>
          <a:lstStyle/>
          <a:p>
            <a:pPr marL="0" lvl="1" indent="0" algn="ctr">
              <a:buNone/>
            </a:pPr>
            <a:r>
              <a:rPr lang="hu-HU" sz="1800" dirty="0">
                <a:solidFill>
                  <a:srgbClr val="002060"/>
                </a:solidFill>
              </a:rPr>
              <a:t>Strukturális támogathatósági térkép (Magyarország): Kevésbé fejlett régiók: 75% alatt; Átmeneti régiók: 75-90% között; Fejlett régiók: 90% felett</a:t>
            </a:r>
          </a:p>
          <a:p>
            <a:pPr marL="0" lvl="1" indent="0" algn="ctr">
              <a:buNone/>
            </a:pPr>
            <a:endParaRPr lang="hu-HU" dirty="0">
              <a:solidFill>
                <a:srgbClr val="002060"/>
              </a:solidFill>
            </a:endParaRP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21</a:t>
            </a:fld>
            <a:endParaRPr lang="hu-HU" dirty="0"/>
          </a:p>
        </p:txBody>
      </p:sp>
      <p:sp>
        <p:nvSpPr>
          <p:cNvPr id="7" name="Cím 1"/>
          <p:cNvSpPr>
            <a:spLocks noGrp="1"/>
          </p:cNvSpPr>
          <p:nvPr>
            <p:ph type="title"/>
          </p:nvPr>
        </p:nvSpPr>
        <p:spPr>
          <a:xfrm>
            <a:off x="1259631" y="115888"/>
            <a:ext cx="7633543" cy="549275"/>
          </a:xfrm>
        </p:spPr>
        <p:txBody>
          <a:bodyPr/>
          <a:lstStyle/>
          <a:p>
            <a:r>
              <a:rPr lang="hu-HU" dirty="0"/>
              <a:t>4. Regionális politika napjainkban</a:t>
            </a:r>
            <a:endParaRPr lang="hu-HU" sz="2000" dirty="0"/>
          </a:p>
        </p:txBody>
      </p:sp>
      <p:sp>
        <p:nvSpPr>
          <p:cNvPr id="6" name="object 4"/>
          <p:cNvSpPr/>
          <p:nvPr/>
        </p:nvSpPr>
        <p:spPr>
          <a:xfrm>
            <a:off x="1625600" y="1556791"/>
            <a:ext cx="5687949" cy="43465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725432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372200" y="274638"/>
            <a:ext cx="2592288" cy="1354162"/>
          </a:xfrm>
        </p:spPr>
        <p:txBody>
          <a:bodyPr/>
          <a:lstStyle/>
          <a:p>
            <a:r>
              <a:rPr lang="hu-HU" sz="3200" b="1" dirty="0">
                <a:solidFill>
                  <a:schemeClr val="accent5">
                    <a:lumMod val="25000"/>
                  </a:schemeClr>
                </a:solidFill>
              </a:rPr>
              <a:t>2004 előtt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133306" cy="6880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987579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588224" y="274638"/>
            <a:ext cx="2160240" cy="1354162"/>
          </a:xfrm>
        </p:spPr>
        <p:txBody>
          <a:bodyPr/>
          <a:lstStyle/>
          <a:p>
            <a:r>
              <a:rPr lang="hu-HU" sz="3200" b="1" dirty="0">
                <a:solidFill>
                  <a:schemeClr val="accent5">
                    <a:lumMod val="25000"/>
                  </a:schemeClr>
                </a:solidFill>
              </a:rPr>
              <a:t>2004 után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10889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20534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B7BA6823-5C27-44E4-B2A6-464740779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606A8A02-E807-489C-A8EA-25F624F21B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589338"/>
            <a:ext cx="2160587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42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4299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4299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4299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299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299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299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299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299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hu-HU" altLang="fr-FR" kern="0" dirty="0"/>
              <a:t>Munkanélküliség</a:t>
            </a:r>
            <a:endParaRPr lang="fr-FR" altLang="fr-FR" kern="0" dirty="0"/>
          </a:p>
        </p:txBody>
      </p:sp>
      <p:pic>
        <p:nvPicPr>
          <p:cNvPr id="8" name="Picture 6" descr="J:\applications\communication\presentations\unemprt_2015_6cl_A4P20_M_legend.png">
            <a:extLst>
              <a:ext uri="{FF2B5EF4-FFF2-40B4-BE49-F238E27FC236}">
                <a16:creationId xmlns:a16="http://schemas.microsoft.com/office/drawing/2014/main" id="{9FB43FB3-EA8A-4553-B5D1-150BBF235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4367213"/>
            <a:ext cx="1973263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 descr="J:\applications\communication\presentations\unemprt_2015_6cl_A4P20_M_frame.png">
            <a:extLst>
              <a:ext uri="{FF2B5EF4-FFF2-40B4-BE49-F238E27FC236}">
                <a16:creationId xmlns:a16="http://schemas.microsoft.com/office/drawing/2014/main" id="{EE558C61-4CAE-4372-9A2A-02F227F95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1339850"/>
            <a:ext cx="4895850" cy="521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1208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66EF6B3-D65D-4BDC-906F-830228946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75263E2-A007-44C2-8789-2241232EB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B588C32-034B-4037-8C6D-1AE4B405A5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25</a:t>
            </a:fld>
            <a:endParaRPr lang="hu-HU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95402519-3C5B-46A8-A13E-5B510A77ED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589338"/>
            <a:ext cx="3311525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4299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4299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4299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4299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299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299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299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299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299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hu-HU" altLang="en-US" kern="0" dirty="0"/>
              <a:t>Felsőfokú oktatás</a:t>
            </a:r>
            <a:endParaRPr lang="fr-FR" altLang="fr-FR" kern="0" dirty="0"/>
          </a:p>
        </p:txBody>
      </p:sp>
      <p:pic>
        <p:nvPicPr>
          <p:cNvPr id="6" name="Picture 6" descr="J:\applications\communication\presentations\pop_2564_educ_high_2015_A4P20_M_legend.png">
            <a:extLst>
              <a:ext uri="{FF2B5EF4-FFF2-40B4-BE49-F238E27FC236}">
                <a16:creationId xmlns:a16="http://schemas.microsoft.com/office/drawing/2014/main" id="{F367F9D6-64AF-4076-833C-386B8A2AC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4367213"/>
            <a:ext cx="3452813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J:\applications\communication\presentations\pop_2564_educ_high_2015_A4P20_M_frame.png">
            <a:extLst>
              <a:ext uri="{FF2B5EF4-FFF2-40B4-BE49-F238E27FC236}">
                <a16:creationId xmlns:a16="http://schemas.microsoft.com/office/drawing/2014/main" id="{9B2D2F02-62B2-4A3D-9F7D-8B9F23EF7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1339850"/>
            <a:ext cx="4895850" cy="521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8318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78122" y="764704"/>
            <a:ext cx="8642350" cy="720080"/>
          </a:xfrm>
        </p:spPr>
        <p:txBody>
          <a:bodyPr/>
          <a:lstStyle/>
          <a:p>
            <a:pPr marL="0" lvl="1" indent="0" algn="ctr">
              <a:buNone/>
            </a:pPr>
            <a:r>
              <a:rPr lang="hu-HU" sz="1800" dirty="0">
                <a:solidFill>
                  <a:srgbClr val="002060"/>
                </a:solidFill>
                <a:hlinkClick r:id="rId2"/>
              </a:rPr>
              <a:t>Kohéziós támogathatósági térkép (EU)</a:t>
            </a:r>
            <a:r>
              <a:rPr lang="hu-HU" sz="1800" dirty="0">
                <a:solidFill>
                  <a:srgbClr val="002060"/>
                </a:solidFill>
              </a:rPr>
              <a:t>: GNI/fő &lt; 90% kiemelve.</a:t>
            </a:r>
          </a:p>
          <a:p>
            <a:pPr marL="0" lvl="1" indent="0" algn="ctr">
              <a:buNone/>
            </a:pPr>
            <a:endParaRPr lang="hu-HU" dirty="0">
              <a:solidFill>
                <a:srgbClr val="002060"/>
              </a:solidFill>
            </a:endParaRP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26</a:t>
            </a:fld>
            <a:endParaRPr lang="hu-HU" dirty="0"/>
          </a:p>
        </p:txBody>
      </p:sp>
      <p:sp>
        <p:nvSpPr>
          <p:cNvPr id="7" name="Cím 1"/>
          <p:cNvSpPr>
            <a:spLocks noGrp="1"/>
          </p:cNvSpPr>
          <p:nvPr>
            <p:ph type="title"/>
          </p:nvPr>
        </p:nvSpPr>
        <p:spPr>
          <a:xfrm>
            <a:off x="1259631" y="115888"/>
            <a:ext cx="7633543" cy="549275"/>
          </a:xfrm>
        </p:spPr>
        <p:txBody>
          <a:bodyPr/>
          <a:lstStyle/>
          <a:p>
            <a:r>
              <a:rPr lang="hu-HU" dirty="0"/>
              <a:t>4. Regionális politika napjainkban</a:t>
            </a:r>
            <a:endParaRPr lang="hu-HU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5" y="1221301"/>
            <a:ext cx="5276850" cy="561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40768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1520" y="1124744"/>
            <a:ext cx="8642350" cy="4969222"/>
          </a:xfrm>
        </p:spPr>
        <p:txBody>
          <a:bodyPr/>
          <a:lstStyle/>
          <a:p>
            <a:pPr marL="0" indent="0">
              <a:buNone/>
            </a:pPr>
            <a:r>
              <a:rPr lang="hu-HU" b="1" u="sng" dirty="0">
                <a:solidFill>
                  <a:srgbClr val="002060"/>
                </a:solidFill>
              </a:rPr>
              <a:t>Új elnevezés, bővített tartalom:</a:t>
            </a:r>
          </a:p>
          <a:p>
            <a:pPr marL="0" indent="0" algn="ctr">
              <a:buNone/>
            </a:pPr>
            <a:r>
              <a:rPr lang="hu-HU" dirty="0">
                <a:solidFill>
                  <a:srgbClr val="002060"/>
                </a:solidFill>
              </a:rPr>
              <a:t>Strukturális és Kohéziós Alapok (ERFA,ESZA,KA)</a:t>
            </a:r>
          </a:p>
          <a:p>
            <a:pPr marL="0" indent="0" algn="ctr">
              <a:buNone/>
            </a:pPr>
            <a:r>
              <a:rPr lang="hu-HU" dirty="0">
                <a:solidFill>
                  <a:srgbClr val="002060"/>
                </a:solidFill>
              </a:rPr>
              <a:t>helyett:</a:t>
            </a:r>
          </a:p>
          <a:p>
            <a:pPr marL="0" indent="0" algn="ctr">
              <a:buNone/>
            </a:pPr>
            <a:r>
              <a:rPr lang="hu-HU" b="1" dirty="0">
                <a:solidFill>
                  <a:srgbClr val="002060"/>
                </a:solidFill>
              </a:rPr>
              <a:t>Európai Strukturális és Beruházási Alapok – ESIF</a:t>
            </a:r>
          </a:p>
          <a:p>
            <a:pPr marL="0" indent="0" algn="ctr">
              <a:buNone/>
            </a:pPr>
            <a:r>
              <a:rPr lang="en-US" b="1" dirty="0">
                <a:solidFill>
                  <a:srgbClr val="002060"/>
                </a:solidFill>
              </a:rPr>
              <a:t>(European Structural and Investment Funds</a:t>
            </a:r>
            <a:r>
              <a:rPr lang="hu-HU" b="1" dirty="0">
                <a:solidFill>
                  <a:srgbClr val="002060"/>
                </a:solidFill>
              </a:rPr>
              <a:t>)</a:t>
            </a:r>
          </a:p>
          <a:p>
            <a:pPr marL="0" indent="0" algn="just">
              <a:buNone/>
            </a:pPr>
            <a:r>
              <a:rPr lang="hu-HU" b="1" dirty="0">
                <a:solidFill>
                  <a:srgbClr val="002060"/>
                </a:solidFill>
              </a:rPr>
              <a:t>	</a:t>
            </a:r>
            <a:r>
              <a:rPr lang="hu-HU" u="sng" dirty="0">
                <a:solidFill>
                  <a:srgbClr val="002060"/>
                </a:solidFill>
              </a:rPr>
              <a:t>Kibővült részei:</a:t>
            </a:r>
          </a:p>
          <a:p>
            <a:pPr marL="1606550"/>
            <a:r>
              <a:rPr lang="hu-HU" sz="2000" dirty="0">
                <a:solidFill>
                  <a:srgbClr val="002060"/>
                </a:solidFill>
              </a:rPr>
              <a:t>Európai Regionális Fejlesztési Alap (ERFA)</a:t>
            </a:r>
          </a:p>
          <a:p>
            <a:pPr marL="1606550"/>
            <a:r>
              <a:rPr lang="hu-HU" sz="2000" dirty="0">
                <a:solidFill>
                  <a:srgbClr val="002060"/>
                </a:solidFill>
              </a:rPr>
              <a:t>Európai Szociális Alap (ESZA)</a:t>
            </a:r>
          </a:p>
          <a:p>
            <a:pPr marL="1606550"/>
            <a:r>
              <a:rPr lang="hu-HU" sz="2000" dirty="0">
                <a:solidFill>
                  <a:srgbClr val="002060"/>
                </a:solidFill>
              </a:rPr>
              <a:t>Kohéziós Alap (KA)</a:t>
            </a:r>
          </a:p>
          <a:p>
            <a:pPr marL="1606550"/>
            <a:r>
              <a:rPr lang="hu-HU" sz="2000" b="1" i="1" dirty="0">
                <a:solidFill>
                  <a:srgbClr val="FF0000"/>
                </a:solidFill>
              </a:rPr>
              <a:t>Európai Mezőgazdasági Vidékfejlesztési Alap (EMVA)</a:t>
            </a:r>
          </a:p>
          <a:p>
            <a:pPr marL="1606550"/>
            <a:r>
              <a:rPr lang="hu-HU" sz="2000" b="1" i="1" dirty="0">
                <a:solidFill>
                  <a:srgbClr val="FF0000"/>
                </a:solidFill>
              </a:rPr>
              <a:t>Európai Tengerügyi és Halászati Alap (ETHA)</a:t>
            </a:r>
            <a:endParaRPr lang="en-US" sz="2000" b="1" i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hu-HU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hu-HU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hu-HU" dirty="0">
              <a:solidFill>
                <a:srgbClr val="002060"/>
              </a:solidFill>
            </a:endParaRP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27</a:t>
            </a:fld>
            <a:endParaRPr lang="hu-HU" dirty="0"/>
          </a:p>
        </p:txBody>
      </p:sp>
      <p:sp>
        <p:nvSpPr>
          <p:cNvPr id="7" name="Cím 1"/>
          <p:cNvSpPr>
            <a:spLocks noGrp="1"/>
          </p:cNvSpPr>
          <p:nvPr>
            <p:ph type="title"/>
          </p:nvPr>
        </p:nvSpPr>
        <p:spPr>
          <a:xfrm>
            <a:off x="1259631" y="115888"/>
            <a:ext cx="7633543" cy="549275"/>
          </a:xfrm>
        </p:spPr>
        <p:txBody>
          <a:bodyPr/>
          <a:lstStyle/>
          <a:p>
            <a:r>
              <a:rPr lang="hu-HU" dirty="0"/>
              <a:t>4. Regionális politika napjainkban</a:t>
            </a:r>
            <a:endParaRPr lang="hu-HU" sz="2000" dirty="0"/>
          </a:p>
        </p:txBody>
      </p:sp>
      <p:sp>
        <p:nvSpPr>
          <p:cNvPr id="2" name="Bal oldali kapcsos zárójel 1"/>
          <p:cNvSpPr/>
          <p:nvPr/>
        </p:nvSpPr>
        <p:spPr>
          <a:xfrm>
            <a:off x="1187624" y="4221758"/>
            <a:ext cx="216024" cy="1728192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" name="Téglalap 3"/>
          <p:cNvSpPr/>
          <p:nvPr/>
        </p:nvSpPr>
        <p:spPr>
          <a:xfrm>
            <a:off x="-36512" y="4666580"/>
            <a:ext cx="13067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b="1" i="1" dirty="0">
                <a:solidFill>
                  <a:srgbClr val="FF0000"/>
                </a:solidFill>
              </a:rPr>
              <a:t>Közös Stratégiai Keret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353860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4. Regionális politika napjainkban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hu-HU" sz="2000" dirty="0"/>
              <a:t>Maximális támogatási intenzitások az egyes régiókban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28</a:t>
            </a:fld>
            <a:endParaRPr lang="hu-HU"/>
          </a:p>
        </p:txBody>
      </p:sp>
      <p:pic>
        <p:nvPicPr>
          <p:cNvPr id="1026" name="Picture 2" descr="Támogatási intenzitás változás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88" y="1124744"/>
            <a:ext cx="7440825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7280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29</a:t>
            </a:fld>
            <a:endParaRPr lang="hu-HU" dirty="0"/>
          </a:p>
        </p:txBody>
      </p:sp>
      <p:sp>
        <p:nvSpPr>
          <p:cNvPr id="7" name="Cím 1"/>
          <p:cNvSpPr>
            <a:spLocks noGrp="1"/>
          </p:cNvSpPr>
          <p:nvPr>
            <p:ph type="title"/>
          </p:nvPr>
        </p:nvSpPr>
        <p:spPr>
          <a:xfrm>
            <a:off x="1259631" y="115888"/>
            <a:ext cx="7633543" cy="549275"/>
          </a:xfrm>
        </p:spPr>
        <p:txBody>
          <a:bodyPr/>
          <a:lstStyle/>
          <a:p>
            <a:r>
              <a:rPr lang="hu-HU" dirty="0"/>
              <a:t>4. Regionális politika napjainkban</a:t>
            </a:r>
            <a:endParaRPr lang="hu-HU" sz="2000" dirty="0"/>
          </a:p>
        </p:txBody>
      </p:sp>
      <p:sp>
        <p:nvSpPr>
          <p:cNvPr id="9" name="Téglalap 8"/>
          <p:cNvSpPr/>
          <p:nvPr/>
        </p:nvSpPr>
        <p:spPr>
          <a:xfrm>
            <a:off x="2123728" y="764704"/>
            <a:ext cx="47227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2800" dirty="0">
                <a:solidFill>
                  <a:srgbClr val="002060"/>
                </a:solidFill>
              </a:rPr>
              <a:t>Európa 2020 Stratégia céljai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12776"/>
            <a:ext cx="8642995" cy="4563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0127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1520" y="1196752"/>
            <a:ext cx="8642350" cy="4969222"/>
          </a:xfrm>
        </p:spPr>
        <p:txBody>
          <a:bodyPr/>
          <a:lstStyle/>
          <a:p>
            <a:pPr marL="0" indent="0">
              <a:buNone/>
            </a:pPr>
            <a:r>
              <a:rPr lang="hu-HU" b="1" u="sng" dirty="0">
                <a:solidFill>
                  <a:srgbClr val="002060"/>
                </a:solidFill>
              </a:rPr>
              <a:t>Kohéziós politika:</a:t>
            </a:r>
          </a:p>
          <a:p>
            <a:r>
              <a:rPr lang="hu-HU" dirty="0">
                <a:solidFill>
                  <a:srgbClr val="002060"/>
                </a:solidFill>
              </a:rPr>
              <a:t>egy adott közösség (EU) összehangolt társadalmi /gazdasági fejlesztése</a:t>
            </a:r>
          </a:p>
          <a:p>
            <a:r>
              <a:rPr lang="hu-HU" dirty="0">
                <a:solidFill>
                  <a:srgbClr val="002060"/>
                </a:solidFill>
              </a:rPr>
              <a:t>fő célja a közösség egészének fejlődése </a:t>
            </a:r>
          </a:p>
          <a:p>
            <a:r>
              <a:rPr lang="hu-HU" dirty="0">
                <a:solidFill>
                  <a:srgbClr val="002060"/>
                </a:solidFill>
              </a:rPr>
              <a:t>magában foglalja a hátrányos régiók </a:t>
            </a:r>
          </a:p>
          <a:p>
            <a:pPr marL="0" indent="0">
              <a:buNone/>
            </a:pPr>
            <a:r>
              <a:rPr lang="hu-HU" dirty="0">
                <a:solidFill>
                  <a:srgbClr val="002060"/>
                </a:solidFill>
              </a:rPr>
              <a:t>	fejlesztését is</a:t>
            </a:r>
          </a:p>
          <a:p>
            <a:r>
              <a:rPr lang="hu-HU" dirty="0">
                <a:solidFill>
                  <a:srgbClr val="002060"/>
                </a:solidFill>
              </a:rPr>
              <a:t>az EU politikai nyelvezetében a leggyakoribb kifejezés („</a:t>
            </a:r>
            <a:r>
              <a:rPr lang="hu-HU" dirty="0" err="1">
                <a:solidFill>
                  <a:srgbClr val="002060"/>
                </a:solidFill>
              </a:rPr>
              <a:t>Cohesion</a:t>
            </a:r>
            <a:r>
              <a:rPr lang="hu-HU" dirty="0">
                <a:solidFill>
                  <a:srgbClr val="002060"/>
                </a:solidFill>
              </a:rPr>
              <a:t> Policy”)</a:t>
            </a:r>
          </a:p>
          <a:p>
            <a:endParaRPr lang="hu-HU" dirty="0">
              <a:solidFill>
                <a:srgbClr val="002060"/>
              </a:solidFill>
            </a:endParaRP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3</a:t>
            </a:fld>
            <a:endParaRPr lang="hu-HU"/>
          </a:p>
        </p:txBody>
      </p:sp>
      <p:sp>
        <p:nvSpPr>
          <p:cNvPr id="6" name="Cím 1"/>
          <p:cNvSpPr>
            <a:spLocks noGrp="1"/>
          </p:cNvSpPr>
          <p:nvPr>
            <p:ph type="title"/>
          </p:nvPr>
        </p:nvSpPr>
        <p:spPr>
          <a:xfrm>
            <a:off x="1259631" y="115888"/>
            <a:ext cx="7633543" cy="549275"/>
          </a:xfrm>
        </p:spPr>
        <p:txBody>
          <a:bodyPr/>
          <a:lstStyle/>
          <a:p>
            <a:r>
              <a:rPr lang="hu-HU" sz="3200" dirty="0"/>
              <a:t>1. Alapfogalmak</a:t>
            </a:r>
          </a:p>
        </p:txBody>
      </p:sp>
    </p:spTree>
    <p:extLst>
      <p:ext uri="{BB962C8B-B14F-4D97-AF65-F5344CB8AC3E}">
        <p14:creationId xmlns:p14="http://schemas.microsoft.com/office/powerpoint/2010/main" val="15522192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30</a:t>
            </a:fld>
            <a:endParaRPr lang="hu-HU" dirty="0"/>
          </a:p>
        </p:txBody>
      </p:sp>
      <p:sp>
        <p:nvSpPr>
          <p:cNvPr id="7" name="Cím 1"/>
          <p:cNvSpPr>
            <a:spLocks noGrp="1"/>
          </p:cNvSpPr>
          <p:nvPr>
            <p:ph type="title"/>
          </p:nvPr>
        </p:nvSpPr>
        <p:spPr>
          <a:xfrm>
            <a:off x="1259631" y="115888"/>
            <a:ext cx="7633543" cy="549275"/>
          </a:xfrm>
        </p:spPr>
        <p:txBody>
          <a:bodyPr/>
          <a:lstStyle/>
          <a:p>
            <a:r>
              <a:rPr lang="hu-HU" dirty="0"/>
              <a:t>4. Regionális politika napjainkban</a:t>
            </a:r>
            <a:endParaRPr lang="hu-HU" sz="2000" dirty="0"/>
          </a:p>
        </p:txBody>
      </p:sp>
      <p:sp>
        <p:nvSpPr>
          <p:cNvPr id="9" name="Téglalap 8"/>
          <p:cNvSpPr/>
          <p:nvPr/>
        </p:nvSpPr>
        <p:spPr>
          <a:xfrm>
            <a:off x="2123728" y="764704"/>
            <a:ext cx="47227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2800" dirty="0">
                <a:solidFill>
                  <a:srgbClr val="002060"/>
                </a:solidFill>
              </a:rPr>
              <a:t>Európa 2020 Stratégia céljai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1557338"/>
            <a:ext cx="866775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03310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ED3715-A272-4A27-BCA2-64C3DF9D0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4. Regionális politika napjainkban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26789DE-DDA5-4DEB-9E6B-8CA76C984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05708C5-06C3-44E6-BFD7-DE24DDD48B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31</a:t>
            </a:fld>
            <a:endParaRPr lang="hu-HU"/>
          </a:p>
        </p:txBody>
      </p:sp>
      <p:pic>
        <p:nvPicPr>
          <p:cNvPr id="5" name="Kép 4">
            <a:hlinkClick r:id="rId2"/>
            <a:extLst>
              <a:ext uri="{FF2B5EF4-FFF2-40B4-BE49-F238E27FC236}">
                <a16:creationId xmlns:a16="http://schemas.microsoft.com/office/drawing/2014/main" id="{1D4E6049-7DB4-4B7B-BB20-5061B5BC95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288" t="11237" r="20862" b="10782"/>
          <a:stretch/>
        </p:blipFill>
        <p:spPr>
          <a:xfrm>
            <a:off x="683568" y="718422"/>
            <a:ext cx="7433131" cy="5445224"/>
          </a:xfrm>
          <a:prstGeom prst="rect">
            <a:avLst/>
          </a:prstGeom>
        </p:spPr>
      </p:pic>
      <p:sp>
        <p:nvSpPr>
          <p:cNvPr id="6" name="Téglalap 5">
            <a:extLst>
              <a:ext uri="{FF2B5EF4-FFF2-40B4-BE49-F238E27FC236}">
                <a16:creationId xmlns:a16="http://schemas.microsoft.com/office/drawing/2014/main" id="{3477E84A-4CA3-46C4-AE2F-3E0AAEA5749E}"/>
              </a:ext>
            </a:extLst>
          </p:cNvPr>
          <p:cNvSpPr/>
          <p:nvPr/>
        </p:nvSpPr>
        <p:spPr>
          <a:xfrm>
            <a:off x="0" y="5903893"/>
            <a:ext cx="861298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1400" dirty="0"/>
              <a:t>PLUSZ</a:t>
            </a:r>
          </a:p>
          <a:p>
            <a:r>
              <a:rPr lang="hu-HU" sz="1400" dirty="0"/>
              <a:t>https://ec.europa.eu/info/business-economy-euro/economic-and-fiscal-policy-coordination/eu-economic-governance-monitoring-prevention-correction/european-semester/european-semester-your-country/hungary/europe-2020-targets-statistics-and-indicators-hungary_hu </a:t>
            </a:r>
          </a:p>
        </p:txBody>
      </p:sp>
    </p:spTree>
    <p:extLst>
      <p:ext uri="{BB962C8B-B14F-4D97-AF65-F5344CB8AC3E}">
        <p14:creationId xmlns:p14="http://schemas.microsoft.com/office/powerpoint/2010/main" val="20019221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1520" y="1196752"/>
            <a:ext cx="8642350" cy="4969222"/>
          </a:xfrm>
        </p:spPr>
        <p:txBody>
          <a:bodyPr/>
          <a:lstStyle/>
          <a:p>
            <a:pPr marL="0" indent="0">
              <a:buNone/>
            </a:pPr>
            <a:r>
              <a:rPr lang="hu-HU" b="1" u="sng" dirty="0">
                <a:solidFill>
                  <a:srgbClr val="002060"/>
                </a:solidFill>
              </a:rPr>
              <a:t>11 tematikus cél</a:t>
            </a:r>
            <a:r>
              <a:rPr lang="hu-HU" dirty="0">
                <a:solidFill>
                  <a:srgbClr val="002060"/>
                </a:solidFill>
              </a:rPr>
              <a:t> =&gt; az e területen végrehajtott</a:t>
            </a:r>
          </a:p>
          <a:p>
            <a:pPr marL="0" indent="0">
              <a:buNone/>
            </a:pPr>
            <a:r>
              <a:rPr lang="hu-HU" dirty="0">
                <a:solidFill>
                  <a:srgbClr val="002060"/>
                </a:solidFill>
              </a:rPr>
              <a:t>beruházásokat támogatja:</a:t>
            </a:r>
          </a:p>
          <a:p>
            <a:r>
              <a:rPr lang="hu-HU" dirty="0">
                <a:solidFill>
                  <a:srgbClr val="002060"/>
                </a:solidFill>
              </a:rPr>
              <a:t>Kutatás-fejlesztés</a:t>
            </a:r>
          </a:p>
          <a:p>
            <a:r>
              <a:rPr lang="hu-HU" dirty="0">
                <a:solidFill>
                  <a:srgbClr val="002060"/>
                </a:solidFill>
              </a:rPr>
              <a:t>Információs- és kommunikációs technológia</a:t>
            </a:r>
          </a:p>
          <a:p>
            <a:r>
              <a:rPr lang="hu-HU" dirty="0">
                <a:solidFill>
                  <a:srgbClr val="002060"/>
                </a:solidFill>
              </a:rPr>
              <a:t>KKV-k versenyképessége</a:t>
            </a:r>
          </a:p>
          <a:p>
            <a:r>
              <a:rPr lang="hu-HU" dirty="0">
                <a:solidFill>
                  <a:srgbClr val="002060"/>
                </a:solidFill>
              </a:rPr>
              <a:t>Alacsony szénfelhasználású gazdaság</a:t>
            </a:r>
          </a:p>
          <a:p>
            <a:r>
              <a:rPr lang="hu-HU" dirty="0">
                <a:solidFill>
                  <a:srgbClr val="002060"/>
                </a:solidFill>
              </a:rPr>
              <a:t>Klímaváltozáshoz történő alkalmazkodás</a:t>
            </a:r>
          </a:p>
          <a:p>
            <a:r>
              <a:rPr lang="hu-HU" dirty="0">
                <a:solidFill>
                  <a:srgbClr val="002060"/>
                </a:solidFill>
              </a:rPr>
              <a:t>Környezetvédelem és erőforrás-hatékonyság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32</a:t>
            </a:fld>
            <a:endParaRPr lang="hu-HU"/>
          </a:p>
        </p:txBody>
      </p:sp>
      <p:sp>
        <p:nvSpPr>
          <p:cNvPr id="6" name="Cím 1"/>
          <p:cNvSpPr>
            <a:spLocks noGrp="1"/>
          </p:cNvSpPr>
          <p:nvPr>
            <p:ph type="title"/>
          </p:nvPr>
        </p:nvSpPr>
        <p:spPr>
          <a:xfrm>
            <a:off x="1259631" y="115888"/>
            <a:ext cx="7633543" cy="549275"/>
          </a:xfrm>
        </p:spPr>
        <p:txBody>
          <a:bodyPr/>
          <a:lstStyle/>
          <a:p>
            <a:r>
              <a:rPr lang="hu-HU" dirty="0"/>
              <a:t>4. Regionális politika napjainkban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26032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1520" y="1196752"/>
            <a:ext cx="8642350" cy="4969222"/>
          </a:xfrm>
        </p:spPr>
        <p:txBody>
          <a:bodyPr/>
          <a:lstStyle/>
          <a:p>
            <a:pPr marL="0" indent="0">
              <a:buNone/>
            </a:pPr>
            <a:r>
              <a:rPr lang="hu-HU" b="1" u="sng" dirty="0">
                <a:solidFill>
                  <a:srgbClr val="002060"/>
                </a:solidFill>
              </a:rPr>
              <a:t>11 tematikus cél</a:t>
            </a:r>
            <a:r>
              <a:rPr lang="hu-HU" dirty="0">
                <a:solidFill>
                  <a:srgbClr val="002060"/>
                </a:solidFill>
              </a:rPr>
              <a:t> =&gt; az e területen végrehajtott</a:t>
            </a:r>
          </a:p>
          <a:p>
            <a:pPr marL="0" indent="0">
              <a:buNone/>
            </a:pPr>
            <a:r>
              <a:rPr lang="hu-HU" dirty="0">
                <a:solidFill>
                  <a:srgbClr val="002060"/>
                </a:solidFill>
              </a:rPr>
              <a:t>beruházásokat támogatja:</a:t>
            </a:r>
          </a:p>
          <a:p>
            <a:r>
              <a:rPr lang="hu-HU" dirty="0">
                <a:solidFill>
                  <a:srgbClr val="002060"/>
                </a:solidFill>
              </a:rPr>
              <a:t>Fenntartható közlekedés, szűk keresztmetszetek megszüntetése</a:t>
            </a:r>
          </a:p>
          <a:p>
            <a:r>
              <a:rPr lang="hu-HU" dirty="0">
                <a:solidFill>
                  <a:srgbClr val="002060"/>
                </a:solidFill>
              </a:rPr>
              <a:t>Foglalkoztatás, munkaerő mobilitása</a:t>
            </a:r>
          </a:p>
          <a:p>
            <a:r>
              <a:rPr lang="hu-HU" dirty="0">
                <a:solidFill>
                  <a:srgbClr val="002060"/>
                </a:solidFill>
              </a:rPr>
              <a:t>Társadalmi befogadás, szegénység elleni küzdelem</a:t>
            </a:r>
          </a:p>
          <a:p>
            <a:r>
              <a:rPr lang="hu-HU" dirty="0">
                <a:solidFill>
                  <a:srgbClr val="002060"/>
                </a:solidFill>
              </a:rPr>
              <a:t>Oktatás, képzés, egész életen át tartó tanulás</a:t>
            </a:r>
          </a:p>
          <a:p>
            <a:r>
              <a:rPr lang="hu-HU" dirty="0">
                <a:solidFill>
                  <a:srgbClr val="002060"/>
                </a:solidFill>
              </a:rPr>
              <a:t>Intézményi kapacitások fejlesztése, hatékony közigazgatás</a:t>
            </a:r>
          </a:p>
          <a:p>
            <a:endParaRPr lang="hu-HU" dirty="0">
              <a:solidFill>
                <a:srgbClr val="002060"/>
              </a:solidFill>
            </a:endParaRP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33</a:t>
            </a:fld>
            <a:endParaRPr lang="hu-HU"/>
          </a:p>
        </p:txBody>
      </p:sp>
      <p:sp>
        <p:nvSpPr>
          <p:cNvPr id="6" name="Cím 1"/>
          <p:cNvSpPr>
            <a:spLocks noGrp="1"/>
          </p:cNvSpPr>
          <p:nvPr>
            <p:ph type="title"/>
          </p:nvPr>
        </p:nvSpPr>
        <p:spPr>
          <a:xfrm>
            <a:off x="1259631" y="115888"/>
            <a:ext cx="7633543" cy="549275"/>
          </a:xfrm>
        </p:spPr>
        <p:txBody>
          <a:bodyPr/>
          <a:lstStyle/>
          <a:p>
            <a:r>
              <a:rPr lang="hu-HU" dirty="0"/>
              <a:t>4. Regionális politika napjainkban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41748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34</a:t>
            </a:fld>
            <a:endParaRPr lang="hu-HU"/>
          </a:p>
        </p:txBody>
      </p:sp>
      <p:pic>
        <p:nvPicPr>
          <p:cNvPr id="2050" name="Picture 2" descr="C:\Users\sinmaak.pte\Google Drive\Pendrive\Egyetem\KTK\Tantargyak\2015-16_1_felev\Palyazatok_menedzselese\Prioritasok_es_alapo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339356" y="-1351309"/>
            <a:ext cx="6465289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81460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1520" y="1196752"/>
            <a:ext cx="8642350" cy="4969222"/>
          </a:xfrm>
        </p:spPr>
        <p:txBody>
          <a:bodyPr/>
          <a:lstStyle/>
          <a:p>
            <a:pPr marL="0" indent="0">
              <a:buNone/>
            </a:pPr>
            <a:r>
              <a:rPr lang="pt-BR" b="1" u="sng" dirty="0">
                <a:solidFill>
                  <a:srgbClr val="002060"/>
                </a:solidFill>
              </a:rPr>
              <a:t>Erősebb kondicionalitás (nettó befizetők, </a:t>
            </a:r>
            <a:r>
              <a:rPr lang="hu-HU" b="1" u="sng" dirty="0">
                <a:solidFill>
                  <a:srgbClr val="002060"/>
                </a:solidFill>
              </a:rPr>
              <a:t>Németország</a:t>
            </a:r>
            <a:r>
              <a:rPr lang="pt-BR" b="1" u="sng" dirty="0">
                <a:solidFill>
                  <a:srgbClr val="002060"/>
                </a:solidFill>
              </a:rPr>
              <a:t>, </a:t>
            </a:r>
            <a:r>
              <a:rPr lang="hu-HU" b="1" u="sng" dirty="0">
                <a:solidFill>
                  <a:srgbClr val="002060"/>
                </a:solidFill>
              </a:rPr>
              <a:t>Európa Bizottság javaslatára)</a:t>
            </a:r>
            <a:endParaRPr lang="pt-BR" b="1" u="sng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hu-HU" sz="10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hu-HU" b="1" dirty="0">
                <a:solidFill>
                  <a:srgbClr val="002060"/>
                </a:solidFill>
              </a:rPr>
              <a:t>a) </a:t>
            </a:r>
            <a:r>
              <a:rPr lang="es-ES" b="1" dirty="0">
                <a:solidFill>
                  <a:srgbClr val="002060"/>
                </a:solidFill>
              </a:rPr>
              <a:t>Ex ante kondicionalitás:</a:t>
            </a:r>
          </a:p>
          <a:p>
            <a:r>
              <a:rPr lang="hu-HU" sz="2400" dirty="0">
                <a:solidFill>
                  <a:srgbClr val="002060"/>
                </a:solidFill>
              </a:rPr>
              <a:t>pl. ágazati stratégiák kidolgozása, bizonyos uniós jogszabályok végrehajtása</a:t>
            </a:r>
          </a:p>
          <a:p>
            <a:r>
              <a:rPr lang="hu-HU" sz="2400" dirty="0">
                <a:solidFill>
                  <a:srgbClr val="002060"/>
                </a:solidFill>
              </a:rPr>
              <a:t>Teljesítés vagy akcióterv …. vagy forrásfelfüggesztés</a:t>
            </a:r>
          </a:p>
          <a:p>
            <a:pPr marL="0" indent="0">
              <a:buNone/>
            </a:pPr>
            <a:endParaRPr lang="pl-PL" sz="10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pl-PL" b="1" dirty="0">
                <a:solidFill>
                  <a:srgbClr val="002060"/>
                </a:solidFill>
              </a:rPr>
              <a:t>b) Makrogazdasági kondicionalitás:</a:t>
            </a:r>
            <a:endParaRPr lang="hu-HU" b="1" dirty="0">
              <a:solidFill>
                <a:srgbClr val="002060"/>
              </a:solidFill>
            </a:endParaRPr>
          </a:p>
          <a:p>
            <a:r>
              <a:rPr lang="hu-HU" sz="2400" dirty="0">
                <a:solidFill>
                  <a:srgbClr val="002060"/>
                </a:solidFill>
              </a:rPr>
              <a:t>Költségvetési politika teljesítése vagy forrásfelfüggesztés!</a:t>
            </a:r>
          </a:p>
          <a:p>
            <a:r>
              <a:rPr lang="hu-HU" sz="2400" dirty="0">
                <a:solidFill>
                  <a:srgbClr val="002060"/>
                </a:solidFill>
              </a:rPr>
              <a:t>Már nemcsak </a:t>
            </a:r>
            <a:r>
              <a:rPr lang="hu-HU" sz="2400" dirty="0" err="1">
                <a:solidFill>
                  <a:srgbClr val="002060"/>
                </a:solidFill>
              </a:rPr>
              <a:t>KA-t</a:t>
            </a:r>
            <a:r>
              <a:rPr lang="hu-HU" sz="2400" dirty="0">
                <a:solidFill>
                  <a:srgbClr val="002060"/>
                </a:solidFill>
              </a:rPr>
              <a:t>, hanem bármely Alapot!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35</a:t>
            </a:fld>
            <a:endParaRPr lang="hu-HU"/>
          </a:p>
        </p:txBody>
      </p:sp>
      <p:sp>
        <p:nvSpPr>
          <p:cNvPr id="6" name="Cím 1"/>
          <p:cNvSpPr>
            <a:spLocks noGrp="1"/>
          </p:cNvSpPr>
          <p:nvPr>
            <p:ph type="title"/>
          </p:nvPr>
        </p:nvSpPr>
        <p:spPr>
          <a:xfrm>
            <a:off x="1259631" y="115888"/>
            <a:ext cx="7633543" cy="549275"/>
          </a:xfrm>
        </p:spPr>
        <p:txBody>
          <a:bodyPr/>
          <a:lstStyle/>
          <a:p>
            <a:r>
              <a:rPr lang="hu-HU" dirty="0"/>
              <a:t>4. Regionális politika napjainkban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42389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1520" y="1196752"/>
            <a:ext cx="8642350" cy="4969222"/>
          </a:xfrm>
        </p:spPr>
        <p:txBody>
          <a:bodyPr/>
          <a:lstStyle/>
          <a:p>
            <a:pPr marL="0" indent="0">
              <a:buNone/>
            </a:pPr>
            <a:r>
              <a:rPr lang="hu-HU" b="1" u="sng" dirty="0">
                <a:solidFill>
                  <a:srgbClr val="002060"/>
                </a:solidFill>
              </a:rPr>
              <a:t>Az EU források Magyarországon:</a:t>
            </a:r>
          </a:p>
          <a:p>
            <a:pPr marL="0" indent="0">
              <a:buNone/>
            </a:pPr>
            <a:r>
              <a:rPr lang="hu-HU" sz="2400" dirty="0">
                <a:solidFill>
                  <a:srgbClr val="002060"/>
                </a:solidFill>
              </a:rPr>
              <a:t>a) 2007-2013 között: (660 000 Ft / magyar állampolgár)</a:t>
            </a:r>
          </a:p>
          <a:p>
            <a:pPr marL="0" indent="0">
              <a:buNone/>
            </a:pPr>
            <a:r>
              <a:rPr lang="hu-HU" sz="2400" dirty="0">
                <a:solidFill>
                  <a:srgbClr val="002060"/>
                </a:solidFill>
              </a:rPr>
              <a:t>terv: 22,4 milliárd euró, tény: 25,01 milliárd euró</a:t>
            </a:r>
          </a:p>
          <a:p>
            <a:pPr marL="0" indent="0">
              <a:buNone/>
            </a:pPr>
            <a:endParaRPr lang="hu-HU" sz="24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hu-HU" sz="2400" dirty="0">
                <a:solidFill>
                  <a:srgbClr val="002060"/>
                </a:solidFill>
              </a:rPr>
              <a:t>b) 2014-2020 között (terv: 712 000 Ft / magyar állampolgár)</a:t>
            </a:r>
          </a:p>
          <a:p>
            <a:pPr marL="0" indent="0">
              <a:buNone/>
            </a:pPr>
            <a:r>
              <a:rPr lang="hu-HU" sz="2400" u="sng" dirty="0">
                <a:solidFill>
                  <a:srgbClr val="002060"/>
                </a:solidFill>
              </a:rPr>
              <a:t>Siker</a:t>
            </a:r>
            <a:r>
              <a:rPr lang="hu-HU" sz="2400" dirty="0">
                <a:solidFill>
                  <a:srgbClr val="002060"/>
                </a:solidFill>
              </a:rPr>
              <a:t>:</a:t>
            </a:r>
          </a:p>
          <a:p>
            <a:r>
              <a:rPr lang="hu-HU" sz="2000" dirty="0">
                <a:solidFill>
                  <a:srgbClr val="002060"/>
                </a:solidFill>
              </a:rPr>
              <a:t>Európa Bizottság javaslata: 18,3 milliárd euró (kevesebb, mint 07-13)</a:t>
            </a:r>
          </a:p>
          <a:p>
            <a:r>
              <a:rPr lang="hu-HU" sz="2000" dirty="0">
                <a:solidFill>
                  <a:srgbClr val="002060"/>
                </a:solidFill>
              </a:rPr>
              <a:t>Magyar delegáció által elért forrás: 20,5+1,56, majd 25 milliárd euró</a:t>
            </a:r>
          </a:p>
          <a:p>
            <a:r>
              <a:rPr lang="hu-HU" sz="2000" dirty="0">
                <a:solidFill>
                  <a:srgbClr val="002060"/>
                </a:solidFill>
              </a:rPr>
              <a:t>Sikerült a </a:t>
            </a:r>
            <a:r>
              <a:rPr lang="hu-HU" sz="2000" dirty="0" err="1">
                <a:solidFill>
                  <a:srgbClr val="002060"/>
                </a:solidFill>
              </a:rPr>
              <a:t>capping</a:t>
            </a:r>
            <a:r>
              <a:rPr lang="hu-HU" sz="2000" dirty="0">
                <a:solidFill>
                  <a:srgbClr val="002060"/>
                </a:solidFill>
              </a:rPr>
              <a:t> feltételét 2,35%-ről 2,59%-ra lazítani.</a:t>
            </a:r>
          </a:p>
          <a:p>
            <a:r>
              <a:rPr lang="hu-HU" sz="2000" dirty="0">
                <a:solidFill>
                  <a:srgbClr val="002060"/>
                </a:solidFill>
              </a:rPr>
              <a:t>A magyar keret a bolgár után a 2. legkedvezőbb.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36</a:t>
            </a:fld>
            <a:endParaRPr lang="hu-HU"/>
          </a:p>
        </p:txBody>
      </p:sp>
      <p:sp>
        <p:nvSpPr>
          <p:cNvPr id="6" name="Cím 1"/>
          <p:cNvSpPr>
            <a:spLocks noGrp="1"/>
          </p:cNvSpPr>
          <p:nvPr>
            <p:ph type="title"/>
          </p:nvPr>
        </p:nvSpPr>
        <p:spPr>
          <a:xfrm>
            <a:off x="1259631" y="115888"/>
            <a:ext cx="7633543" cy="549275"/>
          </a:xfrm>
        </p:spPr>
        <p:txBody>
          <a:bodyPr/>
          <a:lstStyle/>
          <a:p>
            <a:r>
              <a:rPr lang="hu-HU" dirty="0"/>
              <a:t>4. Regionális politika napjainkban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95449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1520" y="1052736"/>
            <a:ext cx="8642350" cy="4969222"/>
          </a:xfrm>
        </p:spPr>
        <p:txBody>
          <a:bodyPr/>
          <a:lstStyle/>
          <a:p>
            <a:pPr marL="0" indent="0">
              <a:buNone/>
            </a:pPr>
            <a:r>
              <a:rPr lang="hu-HU" b="1" u="sng" dirty="0">
                <a:solidFill>
                  <a:srgbClr val="002060"/>
                </a:solidFill>
              </a:rPr>
              <a:t>Mi a </a:t>
            </a:r>
            <a:r>
              <a:rPr lang="hu-HU" b="1" u="sng" dirty="0" err="1">
                <a:solidFill>
                  <a:srgbClr val="002060"/>
                </a:solidFill>
              </a:rPr>
              <a:t>capping</a:t>
            </a:r>
            <a:r>
              <a:rPr lang="hu-HU" b="1" u="sng" dirty="0">
                <a:solidFill>
                  <a:srgbClr val="002060"/>
                </a:solidFill>
              </a:rPr>
              <a:t>?</a:t>
            </a:r>
          </a:p>
          <a:p>
            <a:pPr marL="0" indent="0">
              <a:buNone/>
            </a:pPr>
            <a:r>
              <a:rPr lang="hu-HU" sz="2000" dirty="0">
                <a:solidFill>
                  <a:srgbClr val="002060"/>
                </a:solidFill>
              </a:rPr>
              <a:t>A makrogazdasági kondicionálás új feltétele, melynek jelentése: egy tagállam kohéziós allokációja sem haladhatja meg a 2014-2020 között GDP növekedés arányában a 2,35 %-ot (kivéve Magyarország és Baltiak, kik ebben a kérdésben együtt lobbiztak: részükre 2,59% a korlát).</a:t>
            </a:r>
          </a:p>
          <a:p>
            <a:pPr marL="0" indent="0">
              <a:buNone/>
            </a:pPr>
            <a:r>
              <a:rPr lang="hu-HU" b="1" u="sng" dirty="0">
                <a:solidFill>
                  <a:srgbClr val="002060"/>
                </a:solidFill>
              </a:rPr>
              <a:t>Mi a kohéziós allokáció?</a:t>
            </a:r>
          </a:p>
          <a:p>
            <a:pPr marL="0" indent="0">
              <a:buNone/>
            </a:pPr>
            <a:endParaRPr lang="hu-HU" b="1" u="sng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hu-HU" b="1" u="sng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hu-HU" b="1" u="sng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hu-HU" b="1" u="sng" dirty="0">
                <a:solidFill>
                  <a:srgbClr val="002060"/>
                </a:solidFill>
              </a:rPr>
              <a:t>Mi a </a:t>
            </a:r>
            <a:r>
              <a:rPr lang="hu-HU" b="1" u="sng" dirty="0" err="1">
                <a:solidFill>
                  <a:srgbClr val="002060"/>
                </a:solidFill>
              </a:rPr>
              <a:t>capping</a:t>
            </a:r>
            <a:r>
              <a:rPr lang="hu-HU" b="1" u="sng" dirty="0">
                <a:solidFill>
                  <a:srgbClr val="002060"/>
                </a:solidFill>
              </a:rPr>
              <a:t> célja?</a:t>
            </a:r>
          </a:p>
          <a:p>
            <a:pPr marL="0" indent="0">
              <a:buNone/>
            </a:pPr>
            <a:r>
              <a:rPr lang="hu-HU" sz="2000" b="1" dirty="0">
                <a:solidFill>
                  <a:srgbClr val="002060"/>
                </a:solidFill>
              </a:rPr>
              <a:t>A kelet-európai bővítés miatt vezették be, mert nyilvánvalóvá vált, hogy egyes régiók (országok) nyelik a pénzt, így a versenyképes területek fejlesztésére nem marad forrás.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37</a:t>
            </a:fld>
            <a:endParaRPr lang="hu-HU"/>
          </a:p>
        </p:txBody>
      </p:sp>
      <p:sp>
        <p:nvSpPr>
          <p:cNvPr id="6" name="Cím 1"/>
          <p:cNvSpPr>
            <a:spLocks noGrp="1"/>
          </p:cNvSpPr>
          <p:nvPr>
            <p:ph type="title"/>
          </p:nvPr>
        </p:nvSpPr>
        <p:spPr>
          <a:xfrm>
            <a:off x="1259631" y="115888"/>
            <a:ext cx="7633543" cy="549275"/>
          </a:xfrm>
        </p:spPr>
        <p:txBody>
          <a:bodyPr/>
          <a:lstStyle/>
          <a:p>
            <a:r>
              <a:rPr lang="hu-HU" dirty="0"/>
              <a:t>4. Regionális politika napjainkban</a:t>
            </a:r>
            <a:endParaRPr lang="pt-BR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356992"/>
            <a:ext cx="6215038" cy="1401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21075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1520" y="1052736"/>
            <a:ext cx="8642350" cy="4969222"/>
          </a:xfrm>
        </p:spPr>
        <p:txBody>
          <a:bodyPr/>
          <a:lstStyle/>
          <a:p>
            <a:pPr marL="0" indent="0">
              <a:buNone/>
            </a:pPr>
            <a:r>
              <a:rPr lang="hu-HU" b="1" u="sng" dirty="0">
                <a:solidFill>
                  <a:srgbClr val="002060"/>
                </a:solidFill>
              </a:rPr>
              <a:t>Az erőfeszítések ellenére a régiók közötti különbségek növekedtek.</a:t>
            </a:r>
          </a:p>
          <a:p>
            <a:r>
              <a:rPr lang="hu-HU" dirty="0">
                <a:solidFill>
                  <a:srgbClr val="002060"/>
                </a:solidFill>
              </a:rPr>
              <a:t>Oka: a válság, egyes régiók túl gyors fejlődése és a kelet-európai bővítés növelte az egyenlőtlenségeket.</a:t>
            </a:r>
          </a:p>
          <a:p>
            <a:r>
              <a:rPr lang="hu-HU" dirty="0">
                <a:solidFill>
                  <a:srgbClr val="002060"/>
                </a:solidFill>
              </a:rPr>
              <a:t>Bizonyítéka: a legfejlettebb és a legfejletlenebb régió közötti különbség 6,5-szörösről (2000) 12-szeresre nőtt (2010). GDP/fő 2010-2015: 46 </a:t>
            </a:r>
            <a:r>
              <a:rPr lang="hu-HU" dirty="0">
                <a:solidFill>
                  <a:srgbClr val="002060"/>
                </a:solidFill>
                <a:sym typeface="Wingdings" panose="05000000000000000000" pitchFamily="2" charset="2"/>
              </a:rPr>
              <a:t>53</a:t>
            </a:r>
            <a:endParaRPr lang="hu-HU" dirty="0">
              <a:solidFill>
                <a:srgbClr val="002060"/>
              </a:solidFill>
            </a:endParaRP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38</a:t>
            </a:fld>
            <a:endParaRPr lang="hu-HU"/>
          </a:p>
        </p:txBody>
      </p:sp>
      <p:sp>
        <p:nvSpPr>
          <p:cNvPr id="6" name="Cím 1"/>
          <p:cNvSpPr>
            <a:spLocks noGrp="1"/>
          </p:cNvSpPr>
          <p:nvPr>
            <p:ph type="title"/>
          </p:nvPr>
        </p:nvSpPr>
        <p:spPr>
          <a:xfrm>
            <a:off x="1259631" y="115888"/>
            <a:ext cx="7633543" cy="549275"/>
          </a:xfrm>
        </p:spPr>
        <p:txBody>
          <a:bodyPr/>
          <a:lstStyle/>
          <a:p>
            <a:r>
              <a:rPr lang="hu-HU" dirty="0"/>
              <a:t>5. Regionális politika várt eredményei</a:t>
            </a:r>
            <a:endParaRPr lang="pt-BR" dirty="0"/>
          </a:p>
        </p:txBody>
      </p:sp>
      <p:sp>
        <p:nvSpPr>
          <p:cNvPr id="2" name="Téglalap 1">
            <a:extLst>
              <a:ext uri="{FF2B5EF4-FFF2-40B4-BE49-F238E27FC236}">
                <a16:creationId xmlns:a16="http://schemas.microsoft.com/office/drawing/2014/main" id="{B2B75881-2D68-48DE-AD99-880F95F6AB5E}"/>
              </a:ext>
            </a:extLst>
          </p:cNvPr>
          <p:cNvSpPr/>
          <p:nvPr/>
        </p:nvSpPr>
        <p:spPr>
          <a:xfrm>
            <a:off x="467544" y="5373216"/>
            <a:ext cx="788866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1600" dirty="0">
                <a:hlinkClick r:id="rId2"/>
              </a:rPr>
              <a:t>http://ec.europa.eu/eurostat/cache/RCI/#?vis=nuts3.economy&amp;lang=en</a:t>
            </a:r>
            <a:r>
              <a:rPr lang="hu-HU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68958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1520" y="1052736"/>
            <a:ext cx="8642350" cy="4969222"/>
          </a:xfrm>
        </p:spPr>
        <p:txBody>
          <a:bodyPr/>
          <a:lstStyle/>
          <a:p>
            <a:pPr marL="0" indent="0">
              <a:buNone/>
            </a:pPr>
            <a:r>
              <a:rPr lang="hu-HU" b="1" u="sng" dirty="0">
                <a:solidFill>
                  <a:srgbClr val="002060"/>
                </a:solidFill>
              </a:rPr>
              <a:t>Regionális politika kezelendő kihívásai:</a:t>
            </a:r>
          </a:p>
          <a:p>
            <a:r>
              <a:rPr lang="hu-HU" dirty="0">
                <a:solidFill>
                  <a:srgbClr val="002060"/>
                </a:solidFill>
              </a:rPr>
              <a:t>A </a:t>
            </a:r>
            <a:r>
              <a:rPr lang="hu-HU" dirty="0" err="1">
                <a:solidFill>
                  <a:srgbClr val="002060"/>
                </a:solidFill>
              </a:rPr>
              <a:t>nagyvolumenű</a:t>
            </a:r>
            <a:r>
              <a:rPr lang="hu-HU" dirty="0">
                <a:solidFill>
                  <a:srgbClr val="002060"/>
                </a:solidFill>
              </a:rPr>
              <a:t> különbségek a további fejlődés gátjává válnak, </a:t>
            </a:r>
            <a:r>
              <a:rPr lang="hu-HU" dirty="0" err="1">
                <a:solidFill>
                  <a:srgbClr val="002060"/>
                </a:solidFill>
              </a:rPr>
              <a:t>makroökonómiai</a:t>
            </a:r>
            <a:r>
              <a:rPr lang="hu-HU" dirty="0">
                <a:solidFill>
                  <a:srgbClr val="002060"/>
                </a:solidFill>
              </a:rPr>
              <a:t> veszteség alakul ki.</a:t>
            </a:r>
          </a:p>
          <a:p>
            <a:r>
              <a:rPr lang="hu-HU" dirty="0">
                <a:solidFill>
                  <a:srgbClr val="002060"/>
                </a:solidFill>
              </a:rPr>
              <a:t>Szociális, társadalmi feszültségek, politikai instabilitás.</a:t>
            </a:r>
          </a:p>
          <a:p>
            <a:r>
              <a:rPr lang="hu-HU" dirty="0">
                <a:solidFill>
                  <a:srgbClr val="002060"/>
                </a:solidFill>
              </a:rPr>
              <a:t>Szolidaritás, regionalizmus, mint társadalmi, politikai irányzat</a:t>
            </a:r>
          </a:p>
          <a:p>
            <a:r>
              <a:rPr lang="hu-HU" dirty="0">
                <a:solidFill>
                  <a:srgbClr val="002060"/>
                </a:solidFill>
              </a:rPr>
              <a:t>Üzleti lehetőség a vezető régióknak.</a:t>
            </a:r>
          </a:p>
          <a:p>
            <a:r>
              <a:rPr lang="hu-HU" dirty="0">
                <a:solidFill>
                  <a:srgbClr val="002060"/>
                </a:solidFill>
              </a:rPr>
              <a:t>EU integráció, monetáris unió negatív hatásai.</a:t>
            </a:r>
          </a:p>
          <a:p>
            <a:endParaRPr lang="hu-HU" dirty="0">
              <a:solidFill>
                <a:srgbClr val="002060"/>
              </a:solidFill>
            </a:endParaRPr>
          </a:p>
          <a:p>
            <a:endParaRPr lang="hu-HU" dirty="0">
              <a:solidFill>
                <a:srgbClr val="002060"/>
              </a:solidFill>
            </a:endParaRPr>
          </a:p>
          <a:p>
            <a:endParaRPr lang="hu-HU" dirty="0">
              <a:solidFill>
                <a:srgbClr val="002060"/>
              </a:solidFill>
            </a:endParaRP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39</a:t>
            </a:fld>
            <a:endParaRPr lang="hu-HU"/>
          </a:p>
        </p:txBody>
      </p:sp>
      <p:sp>
        <p:nvSpPr>
          <p:cNvPr id="6" name="Cím 1"/>
          <p:cNvSpPr>
            <a:spLocks noGrp="1"/>
          </p:cNvSpPr>
          <p:nvPr>
            <p:ph type="title"/>
          </p:nvPr>
        </p:nvSpPr>
        <p:spPr>
          <a:xfrm>
            <a:off x="1259631" y="115888"/>
            <a:ext cx="7633543" cy="549275"/>
          </a:xfrm>
        </p:spPr>
        <p:txBody>
          <a:bodyPr/>
          <a:lstStyle/>
          <a:p>
            <a:r>
              <a:rPr lang="hu-HU" dirty="0"/>
              <a:t>5. Regionális politika várt eredményei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8652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1520" y="1196752"/>
            <a:ext cx="8642350" cy="4969222"/>
          </a:xfrm>
        </p:spPr>
        <p:txBody>
          <a:bodyPr/>
          <a:lstStyle/>
          <a:p>
            <a:pPr marL="0" indent="0">
              <a:buNone/>
            </a:pPr>
            <a:r>
              <a:rPr lang="hu-HU" b="1" u="sng" dirty="0">
                <a:solidFill>
                  <a:srgbClr val="002060"/>
                </a:solidFill>
              </a:rPr>
              <a:t>Strukturális politika:</a:t>
            </a:r>
          </a:p>
          <a:p>
            <a:r>
              <a:rPr lang="hu-HU" dirty="0">
                <a:solidFill>
                  <a:srgbClr val="002060"/>
                </a:solidFill>
              </a:rPr>
              <a:t>Gazdasági/társadalmi szerkezeti hiányosságok, lemaradások felszámolása/csökkentése</a:t>
            </a:r>
          </a:p>
          <a:p>
            <a:r>
              <a:rPr lang="hu-HU" dirty="0">
                <a:solidFill>
                  <a:srgbClr val="002060"/>
                </a:solidFill>
              </a:rPr>
              <a:t>EU-ban az integrációt veszélyeztető szerkezeti problémák megszüntetését célozza</a:t>
            </a:r>
          </a:p>
          <a:p>
            <a:r>
              <a:rPr lang="hu-HU" dirty="0">
                <a:solidFill>
                  <a:srgbClr val="002060"/>
                </a:solidFill>
              </a:rPr>
              <a:t>végrehajtása regionális szinten történik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4</a:t>
            </a:fld>
            <a:endParaRPr lang="hu-HU"/>
          </a:p>
        </p:txBody>
      </p:sp>
      <p:sp>
        <p:nvSpPr>
          <p:cNvPr id="6" name="Cím 1"/>
          <p:cNvSpPr txBox="1">
            <a:spLocks/>
          </p:cNvSpPr>
          <p:nvPr/>
        </p:nvSpPr>
        <p:spPr bwMode="auto">
          <a:xfrm>
            <a:off x="1259631" y="115888"/>
            <a:ext cx="7633543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Trebuchet MS" pitchFamily="34" charset="0"/>
              </a:defRPr>
            </a:lvl9pPr>
          </a:lstStyle>
          <a:p>
            <a:r>
              <a:rPr lang="hu-HU" kern="0"/>
              <a:t>1. Alapfogalmak</a:t>
            </a:r>
            <a:endParaRPr lang="hu-HU" kern="0" dirty="0"/>
          </a:p>
        </p:txBody>
      </p:sp>
    </p:spTree>
    <p:extLst>
      <p:ext uri="{BB962C8B-B14F-4D97-AF65-F5344CB8AC3E}">
        <p14:creationId xmlns:p14="http://schemas.microsoft.com/office/powerpoint/2010/main" val="12493988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1520" y="836712"/>
            <a:ext cx="8642350" cy="4969222"/>
          </a:xfrm>
        </p:spPr>
        <p:txBody>
          <a:bodyPr/>
          <a:lstStyle/>
          <a:p>
            <a:pPr marL="0" indent="0">
              <a:buNone/>
            </a:pPr>
            <a:r>
              <a:rPr lang="hu-HU" b="1" u="sng" dirty="0">
                <a:solidFill>
                  <a:srgbClr val="002060"/>
                </a:solidFill>
              </a:rPr>
              <a:t>A nemzetgazdasági növekedést befolyásoló tényezők az empirikus tapasztalatok alapján:</a:t>
            </a:r>
          </a:p>
          <a:p>
            <a:pPr marL="0" indent="0">
              <a:buNone/>
            </a:pPr>
            <a:endParaRPr lang="hu-HU" sz="10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hu-HU" sz="2400" b="1" dirty="0">
                <a:solidFill>
                  <a:srgbClr val="002060"/>
                </a:solidFill>
              </a:rPr>
              <a:t>Pozitív befolyást gyakorol</a:t>
            </a:r>
            <a:r>
              <a:rPr lang="hu-HU" sz="2400" dirty="0">
                <a:solidFill>
                  <a:srgbClr val="002060"/>
                </a:solidFill>
              </a:rPr>
              <a:t>: Külkereskedelmi nyitottság; Várható élettartam; Férfiak iskolázottsága; A teljes népesség iskolázottsága; A mérnök hallgatók részaránya; Tőzsde fejlettsége; Bankrendszer fejlettsége.</a:t>
            </a:r>
          </a:p>
          <a:p>
            <a:pPr marL="0" indent="0">
              <a:buNone/>
            </a:pPr>
            <a:endParaRPr lang="hu-HU" sz="10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hu-HU" sz="2400" b="1" dirty="0">
                <a:solidFill>
                  <a:srgbClr val="002060"/>
                </a:solidFill>
              </a:rPr>
              <a:t>Negatív befolyást gyakorol</a:t>
            </a:r>
            <a:r>
              <a:rPr lang="hu-HU" sz="2400" dirty="0">
                <a:solidFill>
                  <a:srgbClr val="002060"/>
                </a:solidFill>
              </a:rPr>
              <a:t>: Nők iskolázottsága; A jogász hallgatók részaránya; Termékenység; Maximum hőmérséklet; Kormányzat hadi kiadásai; Infláció növekedése; Meglévő beruházások és infrastruktúra.</a:t>
            </a:r>
          </a:p>
          <a:p>
            <a:pPr marL="0" indent="0">
              <a:buNone/>
            </a:pPr>
            <a:endParaRPr lang="hu-HU" sz="10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hu-HU" sz="2000" i="1" dirty="0">
                <a:solidFill>
                  <a:srgbClr val="002060"/>
                </a:solidFill>
              </a:rPr>
              <a:t>Forrás: </a:t>
            </a:r>
            <a:r>
              <a:rPr lang="hu-HU" sz="2000" i="1" dirty="0" err="1">
                <a:solidFill>
                  <a:srgbClr val="002060"/>
                </a:solidFill>
              </a:rPr>
              <a:t>Eurostat</a:t>
            </a:r>
            <a:r>
              <a:rPr lang="hu-HU" sz="2000" i="1" dirty="0">
                <a:solidFill>
                  <a:srgbClr val="002060"/>
                </a:solidFill>
              </a:rPr>
              <a:t> – REGIO Regionális statisztikai évkönyv elemzések.</a:t>
            </a:r>
          </a:p>
          <a:p>
            <a:pPr marL="0" indent="0">
              <a:buNone/>
            </a:pPr>
            <a:endParaRPr lang="hu-HU" dirty="0">
              <a:solidFill>
                <a:srgbClr val="002060"/>
              </a:solidFill>
            </a:endParaRP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40</a:t>
            </a:fld>
            <a:endParaRPr lang="hu-HU"/>
          </a:p>
        </p:txBody>
      </p:sp>
      <p:sp>
        <p:nvSpPr>
          <p:cNvPr id="6" name="Cím 1"/>
          <p:cNvSpPr>
            <a:spLocks noGrp="1"/>
          </p:cNvSpPr>
          <p:nvPr>
            <p:ph type="title"/>
          </p:nvPr>
        </p:nvSpPr>
        <p:spPr>
          <a:xfrm>
            <a:off x="1259631" y="115888"/>
            <a:ext cx="7633543" cy="549275"/>
          </a:xfrm>
        </p:spPr>
        <p:txBody>
          <a:bodyPr/>
          <a:lstStyle/>
          <a:p>
            <a:r>
              <a:rPr lang="hu-HU" dirty="0"/>
              <a:t>5. Regionális politika várt eredményei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51346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1520" y="836712"/>
            <a:ext cx="8642350" cy="4969222"/>
          </a:xfrm>
        </p:spPr>
        <p:txBody>
          <a:bodyPr/>
          <a:lstStyle/>
          <a:p>
            <a:pPr marL="0" indent="0">
              <a:buNone/>
            </a:pPr>
            <a:r>
              <a:rPr lang="hu-HU" b="1" u="sng" dirty="0">
                <a:solidFill>
                  <a:srgbClr val="002060"/>
                </a:solidFill>
              </a:rPr>
              <a:t>Politikai ajánlások:</a:t>
            </a:r>
          </a:p>
          <a:p>
            <a:pPr marL="0" indent="0">
              <a:buNone/>
            </a:pPr>
            <a:endParaRPr lang="hu-HU" sz="1000" dirty="0">
              <a:solidFill>
                <a:srgbClr val="002060"/>
              </a:solidFill>
            </a:endParaRPr>
          </a:p>
          <a:p>
            <a:r>
              <a:rPr lang="hu-HU" sz="2400" b="1" dirty="0">
                <a:solidFill>
                  <a:srgbClr val="002060"/>
                </a:solidFill>
              </a:rPr>
              <a:t>A gyors fejlődés, a válság és az EU kelet-európai bővítése regionális különbségeket növeli.</a:t>
            </a:r>
          </a:p>
          <a:p>
            <a:r>
              <a:rPr lang="hu-HU" sz="2400" b="1" dirty="0">
                <a:solidFill>
                  <a:srgbClr val="002060"/>
                </a:solidFill>
              </a:rPr>
              <a:t>Gazdasági integráció nem vezet feltétlenül kiegyenlítődésre.</a:t>
            </a:r>
          </a:p>
          <a:p>
            <a:r>
              <a:rPr lang="hu-HU" sz="2400" b="1" dirty="0">
                <a:solidFill>
                  <a:srgbClr val="002060"/>
                </a:solidFill>
              </a:rPr>
              <a:t>Gazdaságpolitika szignifikáns befolyással bír a konvergencia folyamatra.</a:t>
            </a:r>
          </a:p>
          <a:p>
            <a:r>
              <a:rPr lang="hu-HU" sz="2400" b="1" u="sng" dirty="0">
                <a:solidFill>
                  <a:srgbClr val="002060"/>
                </a:solidFill>
              </a:rPr>
              <a:t>Befolyásolható tényezők szerepe jelentős, ezek</a:t>
            </a:r>
            <a:r>
              <a:rPr lang="hu-HU" sz="2400" b="1" dirty="0">
                <a:solidFill>
                  <a:srgbClr val="002060"/>
                </a:solidFill>
              </a:rPr>
              <a:t>: </a:t>
            </a:r>
          </a:p>
          <a:p>
            <a:pPr marL="363538" indent="0">
              <a:buNone/>
            </a:pPr>
            <a:r>
              <a:rPr lang="hu-HU" sz="2400" b="1" dirty="0">
                <a:solidFill>
                  <a:srgbClr val="002060"/>
                </a:solidFill>
              </a:rPr>
              <a:t>Humántőke, kutatás+fejlesztés, infrastrukturális beruházások, regionális foglalkoztatás.</a:t>
            </a:r>
          </a:p>
          <a:p>
            <a:pPr marL="0" indent="0">
              <a:buNone/>
            </a:pPr>
            <a:endParaRPr lang="hu-HU" dirty="0">
              <a:solidFill>
                <a:srgbClr val="002060"/>
              </a:solidFill>
            </a:endParaRP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41</a:t>
            </a:fld>
            <a:endParaRPr lang="hu-HU"/>
          </a:p>
        </p:txBody>
      </p:sp>
      <p:sp>
        <p:nvSpPr>
          <p:cNvPr id="6" name="Cím 1"/>
          <p:cNvSpPr>
            <a:spLocks noGrp="1"/>
          </p:cNvSpPr>
          <p:nvPr>
            <p:ph type="title"/>
          </p:nvPr>
        </p:nvSpPr>
        <p:spPr>
          <a:xfrm>
            <a:off x="1259631" y="115888"/>
            <a:ext cx="7633543" cy="549275"/>
          </a:xfrm>
        </p:spPr>
        <p:txBody>
          <a:bodyPr/>
          <a:lstStyle/>
          <a:p>
            <a:r>
              <a:rPr lang="hu-HU" dirty="0"/>
              <a:t>5. Regionális politika várt eredményei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4977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ctrTitle"/>
          </p:nvPr>
        </p:nvSpPr>
        <p:spPr>
          <a:xfrm>
            <a:off x="3779838" y="3429000"/>
            <a:ext cx="5184775" cy="2016224"/>
          </a:xfrm>
        </p:spPr>
        <p:txBody>
          <a:bodyPr/>
          <a:lstStyle/>
          <a:p>
            <a:pPr algn="ctr"/>
            <a:r>
              <a:rPr lang="hu-HU" sz="5400" dirty="0"/>
              <a:t>Köszönöm </a:t>
            </a:r>
            <a:br>
              <a:rPr lang="hu-HU" sz="5400" dirty="0"/>
            </a:br>
            <a:r>
              <a:rPr lang="hu-HU" sz="5400" dirty="0"/>
              <a:t>a figyelmet!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029325"/>
            <a:ext cx="2133600" cy="279400"/>
          </a:xfrm>
        </p:spPr>
        <p:txBody>
          <a:bodyPr/>
          <a:lstStyle/>
          <a:p>
            <a:fld id="{B13F524C-F24A-47FB-BDA3-EC29C9588E6C}" type="slidenum">
              <a:rPr lang="hu-HU" smtClean="0"/>
              <a:pPr/>
              <a:t>42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46107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1520" y="1196752"/>
            <a:ext cx="8642350" cy="4969222"/>
          </a:xfrm>
        </p:spPr>
        <p:txBody>
          <a:bodyPr/>
          <a:lstStyle/>
          <a:p>
            <a:pPr marL="0" indent="0">
              <a:buNone/>
            </a:pPr>
            <a:r>
              <a:rPr lang="hu-HU" b="1" u="sng" dirty="0">
                <a:solidFill>
                  <a:srgbClr val="002060"/>
                </a:solidFill>
              </a:rPr>
              <a:t>Regionális politika:</a:t>
            </a:r>
          </a:p>
          <a:p>
            <a:r>
              <a:rPr lang="hu-HU" dirty="0">
                <a:solidFill>
                  <a:srgbClr val="002060"/>
                </a:solidFill>
              </a:rPr>
              <a:t>a régiók között fennálló különbségek csökkentésére irányuló politika</a:t>
            </a:r>
          </a:p>
          <a:p>
            <a:r>
              <a:rPr lang="hu-HU" dirty="0">
                <a:solidFill>
                  <a:srgbClr val="002060"/>
                </a:solidFill>
              </a:rPr>
              <a:t>az EU-ban a fejlesztési politika legrégebbi megjelenési formája, ezért ez az elnevezés leginkább használatos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5</a:t>
            </a:fld>
            <a:endParaRPr lang="hu-HU"/>
          </a:p>
        </p:txBody>
      </p:sp>
      <p:sp>
        <p:nvSpPr>
          <p:cNvPr id="6" name="Cím 1"/>
          <p:cNvSpPr>
            <a:spLocks noGrp="1"/>
          </p:cNvSpPr>
          <p:nvPr>
            <p:ph type="title"/>
          </p:nvPr>
        </p:nvSpPr>
        <p:spPr>
          <a:xfrm>
            <a:off x="1259631" y="115888"/>
            <a:ext cx="7633543" cy="549275"/>
          </a:xfrm>
        </p:spPr>
        <p:txBody>
          <a:bodyPr/>
          <a:lstStyle/>
          <a:p>
            <a:r>
              <a:rPr lang="hu-HU" sz="3200" dirty="0"/>
              <a:t>1. Alapfogalmak</a:t>
            </a:r>
          </a:p>
        </p:txBody>
      </p:sp>
    </p:spTree>
    <p:extLst>
      <p:ext uri="{BB962C8B-B14F-4D97-AF65-F5344CB8AC3E}">
        <p14:creationId xmlns:p14="http://schemas.microsoft.com/office/powerpoint/2010/main" val="2409549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59631" y="115888"/>
            <a:ext cx="7633543" cy="549275"/>
          </a:xfrm>
        </p:spPr>
        <p:txBody>
          <a:bodyPr/>
          <a:lstStyle/>
          <a:p>
            <a:r>
              <a:rPr lang="hu-HU" sz="3200" dirty="0"/>
              <a:t>1. Alapfogalmak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1520" y="1196752"/>
            <a:ext cx="8642350" cy="4969222"/>
          </a:xfrm>
        </p:spPr>
        <p:txBody>
          <a:bodyPr/>
          <a:lstStyle/>
          <a:p>
            <a:pPr marL="0" indent="0">
              <a:buNone/>
            </a:pPr>
            <a:r>
              <a:rPr lang="hu-HU" b="1" u="sng" dirty="0">
                <a:solidFill>
                  <a:srgbClr val="002060"/>
                </a:solidFill>
              </a:rPr>
              <a:t>Összegzés:</a:t>
            </a:r>
          </a:p>
          <a:p>
            <a:r>
              <a:rPr lang="hu-HU" dirty="0">
                <a:solidFill>
                  <a:srgbClr val="002060"/>
                </a:solidFill>
              </a:rPr>
              <a:t>a három fogalom egymást jelentősen átfedi, őket szinonimaként használjuk</a:t>
            </a:r>
          </a:p>
          <a:p>
            <a:r>
              <a:rPr lang="hu-HU" dirty="0">
                <a:solidFill>
                  <a:srgbClr val="002060"/>
                </a:solidFill>
              </a:rPr>
              <a:t>kohéziós politika a tágabb fogalom, a politikai vitákban ezt használjuk</a:t>
            </a:r>
          </a:p>
          <a:p>
            <a:r>
              <a:rPr lang="hu-HU" dirty="0">
                <a:solidFill>
                  <a:srgbClr val="002060"/>
                </a:solidFill>
              </a:rPr>
              <a:t>a regionális politika a legrégibb megjelenési forma és elnevezés, ld. pl. Bizottságon belüli elnevezés (regionális politikáért felelős biztos)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68858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1520" y="1196752"/>
            <a:ext cx="8642350" cy="4969222"/>
          </a:xfrm>
        </p:spPr>
        <p:txBody>
          <a:bodyPr/>
          <a:lstStyle/>
          <a:p>
            <a:pPr marL="0" indent="0">
              <a:buNone/>
            </a:pPr>
            <a:r>
              <a:rPr lang="hu-HU" b="1" u="sng" dirty="0">
                <a:solidFill>
                  <a:srgbClr val="002060"/>
                </a:solidFill>
              </a:rPr>
              <a:t>a) 1957, Római Szerződés</a:t>
            </a:r>
          </a:p>
          <a:p>
            <a:r>
              <a:rPr lang="hu-HU" dirty="0">
                <a:solidFill>
                  <a:srgbClr val="002060"/>
                </a:solidFill>
              </a:rPr>
              <a:t>még nem jelenik meg a regionális politika, csupán „a tagállamok harmonikus fejlődése” és az „életminőség javítása”</a:t>
            </a:r>
          </a:p>
          <a:p>
            <a:r>
              <a:rPr lang="hu-HU" dirty="0">
                <a:solidFill>
                  <a:srgbClr val="002060"/>
                </a:solidFill>
              </a:rPr>
              <a:t>Európai Szociális Alap: munkaerő mobilitása, átképzése (régiók!)</a:t>
            </a:r>
          </a:p>
          <a:p>
            <a:r>
              <a:rPr lang="hu-HU" dirty="0">
                <a:solidFill>
                  <a:srgbClr val="002060"/>
                </a:solidFill>
              </a:rPr>
              <a:t>Európai Beruházási Bank: elmaradott régiók felzárkózási programjainak finanszírozása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7</a:t>
            </a:fld>
            <a:endParaRPr lang="hu-HU"/>
          </a:p>
        </p:txBody>
      </p:sp>
      <p:sp>
        <p:nvSpPr>
          <p:cNvPr id="6" name="Cím 1"/>
          <p:cNvSpPr>
            <a:spLocks noGrp="1"/>
          </p:cNvSpPr>
          <p:nvPr>
            <p:ph type="title"/>
          </p:nvPr>
        </p:nvSpPr>
        <p:spPr>
          <a:xfrm>
            <a:off x="1259631" y="115888"/>
            <a:ext cx="7633543" cy="549275"/>
          </a:xfrm>
        </p:spPr>
        <p:txBody>
          <a:bodyPr/>
          <a:lstStyle/>
          <a:p>
            <a:r>
              <a:rPr lang="pt-BR" dirty="0"/>
              <a:t>2. A regionális politika története</a:t>
            </a:r>
          </a:p>
        </p:txBody>
      </p:sp>
    </p:spTree>
    <p:extLst>
      <p:ext uri="{BB962C8B-B14F-4D97-AF65-F5344CB8AC3E}">
        <p14:creationId xmlns:p14="http://schemas.microsoft.com/office/powerpoint/2010/main" val="1104990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1520" y="1196752"/>
            <a:ext cx="8642350" cy="4969222"/>
          </a:xfrm>
        </p:spPr>
        <p:txBody>
          <a:bodyPr/>
          <a:lstStyle/>
          <a:p>
            <a:pPr marL="0" indent="0">
              <a:buNone/>
            </a:pPr>
            <a:r>
              <a:rPr lang="hu-HU" b="1" u="sng" dirty="0">
                <a:solidFill>
                  <a:srgbClr val="002060"/>
                </a:solidFill>
              </a:rPr>
              <a:t>OKOK</a:t>
            </a:r>
          </a:p>
          <a:p>
            <a:r>
              <a:rPr lang="hu-HU" dirty="0">
                <a:solidFill>
                  <a:srgbClr val="002060"/>
                </a:solidFill>
              </a:rPr>
              <a:t>Európa fejlett területei (Németország, Franciaország, Belgium, Hollandia, Luxemburg, Olaszország)</a:t>
            </a:r>
          </a:p>
          <a:p>
            <a:r>
              <a:rPr lang="hu-HU" dirty="0">
                <a:solidFill>
                  <a:srgbClr val="002060"/>
                </a:solidFill>
              </a:rPr>
              <a:t>csekély regionális különbségek (kivétel: dél-olasz térség)</a:t>
            </a:r>
          </a:p>
          <a:p>
            <a:r>
              <a:rPr lang="hu-HU" dirty="0">
                <a:solidFill>
                  <a:srgbClr val="002060"/>
                </a:solidFill>
              </a:rPr>
              <a:t>gazdasági fellendülés időszaka</a:t>
            </a:r>
          </a:p>
          <a:p>
            <a:r>
              <a:rPr lang="hu-HU" dirty="0">
                <a:solidFill>
                  <a:srgbClr val="002060"/>
                </a:solidFill>
              </a:rPr>
              <a:t>„integrációs lelkesedés” (integráció mélyülése megszünteti a regionális különbségeket)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8</a:t>
            </a:fld>
            <a:endParaRPr lang="hu-HU"/>
          </a:p>
        </p:txBody>
      </p:sp>
      <p:sp>
        <p:nvSpPr>
          <p:cNvPr id="6" name="Cím 1"/>
          <p:cNvSpPr>
            <a:spLocks noGrp="1"/>
          </p:cNvSpPr>
          <p:nvPr>
            <p:ph type="title"/>
          </p:nvPr>
        </p:nvSpPr>
        <p:spPr>
          <a:xfrm>
            <a:off x="1259631" y="115888"/>
            <a:ext cx="7633543" cy="549275"/>
          </a:xfrm>
        </p:spPr>
        <p:txBody>
          <a:bodyPr/>
          <a:lstStyle/>
          <a:p>
            <a:r>
              <a:rPr lang="pt-BR" dirty="0"/>
              <a:t>2. A regionális politika története</a:t>
            </a:r>
          </a:p>
        </p:txBody>
      </p:sp>
    </p:spTree>
    <p:extLst>
      <p:ext uri="{BB962C8B-B14F-4D97-AF65-F5344CB8AC3E}">
        <p14:creationId xmlns:p14="http://schemas.microsoft.com/office/powerpoint/2010/main" val="4090869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1520" y="1196752"/>
            <a:ext cx="8642350" cy="4969222"/>
          </a:xfrm>
        </p:spPr>
        <p:txBody>
          <a:bodyPr/>
          <a:lstStyle/>
          <a:p>
            <a:pPr marL="0" indent="0">
              <a:buNone/>
            </a:pPr>
            <a:r>
              <a:rPr lang="hu-HU" b="1" u="sng" dirty="0">
                <a:solidFill>
                  <a:srgbClr val="002060"/>
                </a:solidFill>
              </a:rPr>
              <a:t>b) 1960-as évek vége:</a:t>
            </a:r>
          </a:p>
          <a:p>
            <a:r>
              <a:rPr lang="hu-HU" dirty="0">
                <a:solidFill>
                  <a:srgbClr val="002060"/>
                </a:solidFill>
              </a:rPr>
              <a:t>Regionális-strukturális elmaradottság hosszú távú tényező (Olaszország)</a:t>
            </a:r>
          </a:p>
          <a:p>
            <a:r>
              <a:rPr lang="hu-HU" dirty="0">
                <a:solidFill>
                  <a:srgbClr val="002060"/>
                </a:solidFill>
              </a:rPr>
              <a:t>1973: első bővítés (Írország, Egyesült Királyság)</a:t>
            </a:r>
          </a:p>
          <a:p>
            <a:r>
              <a:rPr lang="hu-HU" dirty="0">
                <a:solidFill>
                  <a:srgbClr val="002060"/>
                </a:solidFill>
              </a:rPr>
              <a:t>Regionális politika szerepe az alkufolyamatokban (bővítés, gazdasági unió első lépései)</a:t>
            </a:r>
          </a:p>
          <a:p>
            <a:r>
              <a:rPr lang="hu-HU" dirty="0">
                <a:solidFill>
                  <a:srgbClr val="002060"/>
                </a:solidFill>
              </a:rPr>
              <a:t>1975: Európai Regionális Fejlesztési Alap (ERFA, ekkor még alacsony költségvetéssel) – régiók!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F524C-F24A-47FB-BDA3-EC29C9588E6C}" type="slidenum">
              <a:rPr lang="hu-HU" smtClean="0"/>
              <a:pPr/>
              <a:t>9</a:t>
            </a:fld>
            <a:endParaRPr lang="hu-HU"/>
          </a:p>
        </p:txBody>
      </p:sp>
      <p:sp>
        <p:nvSpPr>
          <p:cNvPr id="6" name="Cím 1"/>
          <p:cNvSpPr>
            <a:spLocks noGrp="1"/>
          </p:cNvSpPr>
          <p:nvPr>
            <p:ph type="title"/>
          </p:nvPr>
        </p:nvSpPr>
        <p:spPr>
          <a:xfrm>
            <a:off x="1259631" y="115888"/>
            <a:ext cx="7633543" cy="549275"/>
          </a:xfrm>
        </p:spPr>
        <p:txBody>
          <a:bodyPr/>
          <a:lstStyle/>
          <a:p>
            <a:r>
              <a:rPr lang="pt-BR" dirty="0"/>
              <a:t>2. A regionális politika története</a:t>
            </a:r>
          </a:p>
        </p:txBody>
      </p:sp>
    </p:spTree>
    <p:extLst>
      <p:ext uri="{BB962C8B-B14F-4D97-AF65-F5344CB8AC3E}">
        <p14:creationId xmlns:p14="http://schemas.microsoft.com/office/powerpoint/2010/main" val="255048334"/>
      </p:ext>
    </p:extLst>
  </p:cSld>
  <p:clrMapOvr>
    <a:masterClrMapping/>
  </p:clrMapOvr>
</p:sld>
</file>

<file path=ppt/theme/theme1.xml><?xml version="1.0" encoding="utf-8"?>
<a:theme xmlns:a="http://schemas.openxmlformats.org/drawingml/2006/main" name="KTK_prezentacio_sablon_1021_3">
  <a:themeElements>
    <a:clrScheme name="KTK_prezentacio_sablon_1021_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TK_prezentacio_sablon_1021_3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KTK_prezentacio_sablon_1021_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TK_prezentacio_sablon_1021_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TK_prezentacio_sablon_1021_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TK_prezentacio_sablon_1021_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TK_prezentacio_sablon_1021_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TK_prezentacio_sablon_1021_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TK_prezentacio_sablon_1021_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TK_prezentacio_sablon_1021_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TK_prezentacio_sablon_1021_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TK_prezentacio_sablon_1021_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TK_prezentacio_sablon_1021_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TK_prezentacio_sablon_1021_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KTK_prezentacio_sablon_1021_3</Template>
  <TotalTime>4969</TotalTime>
  <Words>1517</Words>
  <Application>Microsoft Office PowerPoint</Application>
  <PresentationFormat>Diavetítés a képernyőre (4:3 oldalarány)</PresentationFormat>
  <Paragraphs>250</Paragraphs>
  <Slides>42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42</vt:i4>
      </vt:variant>
    </vt:vector>
  </HeadingPairs>
  <TitlesOfParts>
    <vt:vector size="44" baseType="lpstr">
      <vt:lpstr>Trebuchet MS</vt:lpstr>
      <vt:lpstr>KTK_prezentacio_sablon_1021_3</vt:lpstr>
      <vt:lpstr>PowerPoint-bemutató</vt:lpstr>
      <vt:lpstr>A TARTALOMBÓL</vt:lpstr>
      <vt:lpstr>1. Alapfogalmak</vt:lpstr>
      <vt:lpstr>PowerPoint-bemutató</vt:lpstr>
      <vt:lpstr>1. Alapfogalmak</vt:lpstr>
      <vt:lpstr>1. Alapfogalmak</vt:lpstr>
      <vt:lpstr>2. A regionális politika története</vt:lpstr>
      <vt:lpstr>2. A regionális politika története</vt:lpstr>
      <vt:lpstr>2. A regionális politika története</vt:lpstr>
      <vt:lpstr>2. A regionális politika története</vt:lpstr>
      <vt:lpstr>2. A regionális politika története</vt:lpstr>
      <vt:lpstr>2. A regionális politika története</vt:lpstr>
      <vt:lpstr>PowerPoint-bemutató</vt:lpstr>
      <vt:lpstr>3. Strukturális és Kohéziós Alapok ERFA, ESZA, KA</vt:lpstr>
      <vt:lpstr>3. Strukturális és Kohéziós Alapok ERFA, ESZA, KA</vt:lpstr>
      <vt:lpstr>3. Strukturális és Kohéziós Alapok ERFA, ESZA, KA</vt:lpstr>
      <vt:lpstr>3. Strukturális és Kohéziós Alapok</vt:lpstr>
      <vt:lpstr>4. Regionális politika napjainkban</vt:lpstr>
      <vt:lpstr>4. Regionális politika napjainkban</vt:lpstr>
      <vt:lpstr>4. Regionális politika napjainkban</vt:lpstr>
      <vt:lpstr>4. Regionális politika napjainkban</vt:lpstr>
      <vt:lpstr>2004 előtt</vt:lpstr>
      <vt:lpstr>2004 után</vt:lpstr>
      <vt:lpstr>PowerPoint-bemutató</vt:lpstr>
      <vt:lpstr>PowerPoint-bemutató</vt:lpstr>
      <vt:lpstr>4. Regionális politika napjainkban</vt:lpstr>
      <vt:lpstr>4. Regionális politika napjainkban</vt:lpstr>
      <vt:lpstr>4. Regionális politika napjainkban</vt:lpstr>
      <vt:lpstr>4. Regionális politika napjainkban</vt:lpstr>
      <vt:lpstr>4. Regionális politika napjainkban</vt:lpstr>
      <vt:lpstr>4. Regionális politika napjainkban</vt:lpstr>
      <vt:lpstr>4. Regionális politika napjainkban</vt:lpstr>
      <vt:lpstr>4. Regionális politika napjainkban</vt:lpstr>
      <vt:lpstr>PowerPoint-bemutató</vt:lpstr>
      <vt:lpstr>4. Regionális politika napjainkban</vt:lpstr>
      <vt:lpstr>4. Regionális politika napjainkban</vt:lpstr>
      <vt:lpstr>4. Regionális politika napjainkban</vt:lpstr>
      <vt:lpstr>5. Regionális politika várt eredményei</vt:lpstr>
      <vt:lpstr>5. Regionális politika várt eredményei</vt:lpstr>
      <vt:lpstr>5. Regionális politika várt eredményei</vt:lpstr>
      <vt:lpstr>5. Regionális politika várt eredményei</vt:lpstr>
      <vt:lpstr>Köszönöm 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Innovációmarketing</dc:title>
  <dc:creator>Rideg András</dc:creator>
  <cp:lastModifiedBy>Merza Péter</cp:lastModifiedBy>
  <cp:revision>246</cp:revision>
  <dcterms:created xsi:type="dcterms:W3CDTF">2011-02-06T19:02:38Z</dcterms:created>
  <dcterms:modified xsi:type="dcterms:W3CDTF">2019-09-16T06:30:39Z</dcterms:modified>
</cp:coreProperties>
</file>