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91"/>
  </p:notesMasterIdLst>
  <p:handoutMasterIdLst>
    <p:handoutMasterId r:id="rId92"/>
  </p:handoutMasterIdLst>
  <p:sldIdLst>
    <p:sldId id="429" r:id="rId2"/>
    <p:sldId id="264" r:id="rId3"/>
    <p:sldId id="339" r:id="rId4"/>
    <p:sldId id="420" r:id="rId5"/>
    <p:sldId id="421" r:id="rId6"/>
    <p:sldId id="340" r:id="rId7"/>
    <p:sldId id="342" r:id="rId8"/>
    <p:sldId id="343" r:id="rId9"/>
    <p:sldId id="344" r:id="rId10"/>
    <p:sldId id="341" r:id="rId11"/>
    <p:sldId id="422" r:id="rId12"/>
    <p:sldId id="347" r:id="rId13"/>
    <p:sldId id="348" r:id="rId14"/>
    <p:sldId id="349" r:id="rId15"/>
    <p:sldId id="350" r:id="rId16"/>
    <p:sldId id="351" r:id="rId17"/>
    <p:sldId id="352" r:id="rId18"/>
    <p:sldId id="354" r:id="rId19"/>
    <p:sldId id="423" r:id="rId20"/>
    <p:sldId id="355" r:id="rId21"/>
    <p:sldId id="356" r:id="rId22"/>
    <p:sldId id="357" r:id="rId23"/>
    <p:sldId id="358" r:id="rId24"/>
    <p:sldId id="359" r:id="rId25"/>
    <p:sldId id="424" r:id="rId26"/>
    <p:sldId id="360" r:id="rId27"/>
    <p:sldId id="362" r:id="rId28"/>
    <p:sldId id="361" r:id="rId29"/>
    <p:sldId id="363" r:id="rId30"/>
    <p:sldId id="364" r:id="rId31"/>
    <p:sldId id="365" r:id="rId32"/>
    <p:sldId id="366" r:id="rId33"/>
    <p:sldId id="367" r:id="rId34"/>
    <p:sldId id="425" r:id="rId35"/>
    <p:sldId id="369" r:id="rId36"/>
    <p:sldId id="368" r:id="rId37"/>
    <p:sldId id="370" r:id="rId38"/>
    <p:sldId id="372" r:id="rId39"/>
    <p:sldId id="373" r:id="rId40"/>
    <p:sldId id="374" r:id="rId41"/>
    <p:sldId id="375" r:id="rId42"/>
    <p:sldId id="376" r:id="rId43"/>
    <p:sldId id="377" r:id="rId44"/>
    <p:sldId id="378" r:id="rId45"/>
    <p:sldId id="379" r:id="rId46"/>
    <p:sldId id="380" r:id="rId47"/>
    <p:sldId id="381" r:id="rId48"/>
    <p:sldId id="426" r:id="rId49"/>
    <p:sldId id="382" r:id="rId50"/>
    <p:sldId id="383" r:id="rId51"/>
    <p:sldId id="384" r:id="rId52"/>
    <p:sldId id="385" r:id="rId53"/>
    <p:sldId id="386" r:id="rId54"/>
    <p:sldId id="387" r:id="rId55"/>
    <p:sldId id="388" r:id="rId56"/>
    <p:sldId id="389" r:id="rId57"/>
    <p:sldId id="390" r:id="rId58"/>
    <p:sldId id="391" r:id="rId59"/>
    <p:sldId id="392" r:id="rId60"/>
    <p:sldId id="393" r:id="rId61"/>
    <p:sldId id="394" r:id="rId62"/>
    <p:sldId id="395" r:id="rId63"/>
    <p:sldId id="396" r:id="rId64"/>
    <p:sldId id="397" r:id="rId65"/>
    <p:sldId id="398" r:id="rId66"/>
    <p:sldId id="399" r:id="rId67"/>
    <p:sldId id="400" r:id="rId68"/>
    <p:sldId id="401" r:id="rId69"/>
    <p:sldId id="402" r:id="rId70"/>
    <p:sldId id="403" r:id="rId71"/>
    <p:sldId id="404" r:id="rId72"/>
    <p:sldId id="405" r:id="rId73"/>
    <p:sldId id="406" r:id="rId74"/>
    <p:sldId id="407" r:id="rId75"/>
    <p:sldId id="408" r:id="rId76"/>
    <p:sldId id="409" r:id="rId77"/>
    <p:sldId id="427" r:id="rId78"/>
    <p:sldId id="410" r:id="rId79"/>
    <p:sldId id="411" r:id="rId80"/>
    <p:sldId id="412" r:id="rId81"/>
    <p:sldId id="413" r:id="rId82"/>
    <p:sldId id="428" r:id="rId83"/>
    <p:sldId id="414" r:id="rId84"/>
    <p:sldId id="415" r:id="rId85"/>
    <p:sldId id="416" r:id="rId86"/>
    <p:sldId id="417" r:id="rId87"/>
    <p:sldId id="418" r:id="rId88"/>
    <p:sldId id="419" r:id="rId89"/>
    <p:sldId id="337" r:id="rId90"/>
  </p:sldIdLst>
  <p:sldSz cx="9144000" cy="6858000" type="screen4x3"/>
  <p:notesSz cx="6858000" cy="9144000"/>
  <p:defaultTextStyle>
    <a:defPPr>
      <a:defRPr lang="hu-HU"/>
    </a:defPPr>
    <a:lvl1pPr algn="l" rtl="0" fontAlgn="base">
      <a:spcBef>
        <a:spcPct val="0"/>
      </a:spcBef>
      <a:spcAft>
        <a:spcPct val="0"/>
      </a:spcAft>
      <a:defRPr kern="1200">
        <a:solidFill>
          <a:schemeClr val="tx1"/>
        </a:solidFill>
        <a:latin typeface="Trebuchet MS" pitchFamily="34" charset="0"/>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tra" initials="P" lastIdx="1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varScale="1">
        <p:scale>
          <a:sx n="70" d="100"/>
          <a:sy n="70" d="100"/>
        </p:scale>
        <p:origin x="72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hu-HU"/>
          </a:p>
        </p:txBody>
      </p:sp>
      <p:sp>
        <p:nvSpPr>
          <p:cNvPr id="3" name="Dátum helye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7E1CEAB-7C41-4F23-93FE-12942BDA4B73}" type="datetimeFigureOut">
              <a:rPr lang="hu-HU"/>
              <a:pPr/>
              <a:t>2019. 09. 16.</a:t>
            </a:fld>
            <a:endParaRPr lang="hu-HU"/>
          </a:p>
        </p:txBody>
      </p:sp>
      <p:sp>
        <p:nvSpPr>
          <p:cNvPr id="4" name="Élőláb helye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hu-HU"/>
          </a:p>
        </p:txBody>
      </p:sp>
      <p:sp>
        <p:nvSpPr>
          <p:cNvPr id="5" name="Dia számának helye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A5A3918-9B16-4AEF-A23E-49A0F94F3F6E}" type="slidenum">
              <a:rPr lang="hu-HU"/>
              <a:pPr/>
              <a:t>‹#›</a:t>
            </a:fld>
            <a:endParaRPr lang="hu-HU"/>
          </a:p>
        </p:txBody>
      </p:sp>
    </p:spTree>
    <p:extLst>
      <p:ext uri="{BB962C8B-B14F-4D97-AF65-F5344CB8AC3E}">
        <p14:creationId xmlns:p14="http://schemas.microsoft.com/office/powerpoint/2010/main" val="832761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hu-HU"/>
          </a:p>
        </p:txBody>
      </p:sp>
      <p:sp>
        <p:nvSpPr>
          <p:cNvPr id="3" name="Dátum hely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53E85B2-E5DE-45AD-B8A3-324361F5250F}" type="datetimeFigureOut">
              <a:rPr lang="hu-HU"/>
              <a:pPr/>
              <a:t>2019. 09. 16.</a:t>
            </a:fld>
            <a:endParaRPr lang="hu-HU"/>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hu-HU" noProof="0"/>
          </a:p>
        </p:txBody>
      </p:sp>
      <p:sp>
        <p:nvSpPr>
          <p:cNvPr id="5" name="Jegyzetek helye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hu-HU"/>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363D65E-F4C2-4E15-98F5-9EC7C40A56CF}" type="slidenum">
              <a:rPr lang="hu-HU"/>
              <a:pPr/>
              <a:t>‹#›</a:t>
            </a:fld>
            <a:endParaRPr lang="hu-HU"/>
          </a:p>
        </p:txBody>
      </p:sp>
    </p:spTree>
    <p:extLst>
      <p:ext uri="{BB962C8B-B14F-4D97-AF65-F5344CB8AC3E}">
        <p14:creationId xmlns:p14="http://schemas.microsoft.com/office/powerpoint/2010/main" val="20699866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rebuchet MS" pitchFamily="34" charset="0"/>
        <a:ea typeface="+mn-ea"/>
        <a:cs typeface="+mn-cs"/>
      </a:defRPr>
    </a:lvl1pPr>
    <a:lvl2pPr marL="457200" algn="l" rtl="0" fontAlgn="base">
      <a:spcBef>
        <a:spcPct val="30000"/>
      </a:spcBef>
      <a:spcAft>
        <a:spcPct val="0"/>
      </a:spcAft>
      <a:defRPr sz="1200" kern="1200">
        <a:solidFill>
          <a:schemeClr val="tx1"/>
        </a:solidFill>
        <a:latin typeface="Trebuchet MS" pitchFamily="34" charset="0"/>
        <a:ea typeface="+mn-ea"/>
        <a:cs typeface="+mn-cs"/>
      </a:defRPr>
    </a:lvl2pPr>
    <a:lvl3pPr marL="914400" algn="l" rtl="0" fontAlgn="base">
      <a:spcBef>
        <a:spcPct val="30000"/>
      </a:spcBef>
      <a:spcAft>
        <a:spcPct val="0"/>
      </a:spcAft>
      <a:defRPr sz="1200" kern="1200">
        <a:solidFill>
          <a:schemeClr val="tx1"/>
        </a:solidFill>
        <a:latin typeface="Trebuchet MS" pitchFamily="34" charset="0"/>
        <a:ea typeface="+mn-ea"/>
        <a:cs typeface="+mn-cs"/>
      </a:defRPr>
    </a:lvl3pPr>
    <a:lvl4pPr marL="1371600" algn="l" rtl="0" fontAlgn="base">
      <a:spcBef>
        <a:spcPct val="30000"/>
      </a:spcBef>
      <a:spcAft>
        <a:spcPct val="0"/>
      </a:spcAft>
      <a:defRPr sz="1200" kern="1200">
        <a:solidFill>
          <a:schemeClr val="tx1"/>
        </a:solidFill>
        <a:latin typeface="Trebuchet MS" pitchFamily="34" charset="0"/>
        <a:ea typeface="+mn-ea"/>
        <a:cs typeface="+mn-cs"/>
      </a:defRPr>
    </a:lvl4pPr>
    <a:lvl5pPr marL="1828800" algn="l" rtl="0" fontAlgn="base">
      <a:spcBef>
        <a:spcPct val="3000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3779838" y="3860800"/>
            <a:ext cx="5184775" cy="458788"/>
          </a:xfrm>
        </p:spPr>
        <p:txBody>
          <a:bodyPr/>
          <a:lstStyle>
            <a:lvl1pPr>
              <a:defRPr sz="2400"/>
            </a:lvl1pPr>
          </a:lstStyle>
          <a:p>
            <a:r>
              <a:rPr lang="hu-HU" dirty="0"/>
              <a:t>Mintacím szerkesztése</a:t>
            </a:r>
          </a:p>
        </p:txBody>
      </p:sp>
      <p:sp>
        <p:nvSpPr>
          <p:cNvPr id="53251" name="Rectangle 3"/>
          <p:cNvSpPr>
            <a:spLocks noGrp="1" noChangeArrowheads="1"/>
          </p:cNvSpPr>
          <p:nvPr>
            <p:ph type="subTitle" idx="1"/>
          </p:nvPr>
        </p:nvSpPr>
        <p:spPr>
          <a:xfrm>
            <a:off x="3779838" y="4797425"/>
            <a:ext cx="5184775" cy="576263"/>
          </a:xfrm>
        </p:spPr>
        <p:txBody>
          <a:bodyPr/>
          <a:lstStyle>
            <a:lvl1pPr marL="0" indent="0">
              <a:buFontTx/>
              <a:buNone/>
              <a:defRPr sz="1000">
                <a:solidFill>
                  <a:schemeClr val="bg1"/>
                </a:solidFill>
              </a:defRPr>
            </a:lvl1pPr>
          </a:lstStyle>
          <a:p>
            <a:r>
              <a:rPr lang="hu-HU"/>
              <a:t>Alcím mintájának szerkesztése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ia számának helye 3"/>
          <p:cNvSpPr>
            <a:spLocks noGrp="1"/>
          </p:cNvSpPr>
          <p:nvPr>
            <p:ph type="sldNum" sz="quarter" idx="10"/>
          </p:nvPr>
        </p:nvSpPr>
        <p:spPr/>
        <p:txBody>
          <a:bodyPr/>
          <a:lstStyle>
            <a:lvl1pPr>
              <a:defRPr/>
            </a:lvl1pPr>
          </a:lstStyle>
          <a:p>
            <a:fld id="{37A579F8-46FD-4D1F-903B-2CE0C72117AB}" type="slidenum">
              <a:rPr lang="hu-HU"/>
              <a:pPr/>
              <a:t>‹#›</a:t>
            </a:fld>
            <a:endParaRPr lang="hu-H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732588" y="115888"/>
            <a:ext cx="2160587" cy="5834062"/>
          </a:xfrm>
        </p:spPr>
        <p:txBody>
          <a:bodyPr vert="eaVert"/>
          <a:lstStyle/>
          <a:p>
            <a:r>
              <a:rPr lang="hu-HU"/>
              <a:t>Mintacím szerkesztése</a:t>
            </a:r>
          </a:p>
        </p:txBody>
      </p:sp>
      <p:sp>
        <p:nvSpPr>
          <p:cNvPr id="3" name="Függőleges szöveg helye 2"/>
          <p:cNvSpPr>
            <a:spLocks noGrp="1"/>
          </p:cNvSpPr>
          <p:nvPr>
            <p:ph type="body" orient="vert" idx="1"/>
          </p:nvPr>
        </p:nvSpPr>
        <p:spPr>
          <a:xfrm>
            <a:off x="250825" y="115888"/>
            <a:ext cx="6329363" cy="5834062"/>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ia számának helye 3"/>
          <p:cNvSpPr>
            <a:spLocks noGrp="1"/>
          </p:cNvSpPr>
          <p:nvPr>
            <p:ph type="sldNum" sz="quarter" idx="10"/>
          </p:nvPr>
        </p:nvSpPr>
        <p:spPr/>
        <p:txBody>
          <a:bodyPr/>
          <a:lstStyle>
            <a:lvl1pPr>
              <a:defRPr/>
            </a:lvl1pPr>
          </a:lstStyle>
          <a:p>
            <a:fld id="{00F08551-5ECC-4752-8770-553F4C8C0FCC}" type="slidenum">
              <a:rPr lang="hu-HU"/>
              <a:pPr/>
              <a:t>‹#›</a:t>
            </a:fld>
            <a:endParaRPr lang="hu-H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sz="3200"/>
            </a:lvl1pPr>
          </a:lstStyle>
          <a:p>
            <a:r>
              <a:rPr lang="hu-HU" dirty="0"/>
              <a:t>Mintacím szerkesztése</a:t>
            </a:r>
          </a:p>
        </p:txBody>
      </p:sp>
      <p:sp>
        <p:nvSpPr>
          <p:cNvPr id="3" name="Tartalom helye 2"/>
          <p:cNvSpPr>
            <a:spLocks noGrp="1"/>
          </p:cNvSpPr>
          <p:nvPr>
            <p:ph idx="1"/>
          </p:nvPr>
        </p:nvSpPr>
        <p:spPr/>
        <p:txBody>
          <a:bodyPr/>
          <a:lstStyle>
            <a:lvl1pPr>
              <a:defRPr sz="2800"/>
            </a:lvl1pPr>
            <a:lvl2pPr>
              <a:defRPr sz="2800"/>
            </a:lvl2pPr>
            <a:lvl3pPr>
              <a:defRPr sz="2800"/>
            </a:lvl3pPr>
            <a:lvl4pPr>
              <a:defRPr sz="2800"/>
            </a:lvl4pPr>
            <a:lvl5pPr>
              <a:defRPr sz="2800"/>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Dia számának helye 3"/>
          <p:cNvSpPr>
            <a:spLocks noGrp="1"/>
          </p:cNvSpPr>
          <p:nvPr>
            <p:ph type="sldNum" sz="quarter" idx="10"/>
          </p:nvPr>
        </p:nvSpPr>
        <p:spPr/>
        <p:txBody>
          <a:bodyPr/>
          <a:lstStyle>
            <a:lvl1pPr>
              <a:defRPr/>
            </a:lvl1pPr>
          </a:lstStyle>
          <a:p>
            <a:fld id="{B13F524C-F24A-47FB-BDA3-EC29C9588E6C}" type="slidenum">
              <a:rPr lang="hu-HU"/>
              <a:pPr/>
              <a:t>‹#›</a:t>
            </a:fld>
            <a:endParaRPr lang="hu-H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a:t>Mintacím szerkesztése</a:t>
            </a:r>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a:t>Mintaszöveg szerkesztése</a:t>
            </a:r>
          </a:p>
        </p:txBody>
      </p:sp>
      <p:sp>
        <p:nvSpPr>
          <p:cNvPr id="4" name="Dia számának helye 3"/>
          <p:cNvSpPr>
            <a:spLocks noGrp="1"/>
          </p:cNvSpPr>
          <p:nvPr>
            <p:ph type="sldNum" sz="quarter" idx="10"/>
          </p:nvPr>
        </p:nvSpPr>
        <p:spPr/>
        <p:txBody>
          <a:bodyPr/>
          <a:lstStyle>
            <a:lvl1pPr>
              <a:defRPr/>
            </a:lvl1pPr>
          </a:lstStyle>
          <a:p>
            <a:fld id="{D837C52C-06CF-4B68-82F1-1AE795BC72CE}" type="slidenum">
              <a:rPr lang="hu-HU"/>
              <a:pPr/>
              <a:t>‹#›</a:t>
            </a:fld>
            <a:endParaRPr lang="hu-H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250825" y="765175"/>
            <a:ext cx="42449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4648200" y="765175"/>
            <a:ext cx="42449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ia számának helye 4"/>
          <p:cNvSpPr>
            <a:spLocks noGrp="1"/>
          </p:cNvSpPr>
          <p:nvPr>
            <p:ph type="sldNum" sz="quarter" idx="10"/>
          </p:nvPr>
        </p:nvSpPr>
        <p:spPr/>
        <p:txBody>
          <a:bodyPr/>
          <a:lstStyle>
            <a:lvl1pPr>
              <a:defRPr/>
            </a:lvl1pPr>
          </a:lstStyle>
          <a:p>
            <a:fld id="{612E5CA9-F20B-44CC-89AA-1CFE62AC6D38}" type="slidenum">
              <a:rPr lang="hu-HU"/>
              <a:pPr/>
              <a:t>‹#›</a:t>
            </a:fld>
            <a:endParaRPr lang="hu-H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1143000"/>
          </a:xfrm>
        </p:spPr>
        <p:txBody>
          <a:bodyPr/>
          <a:lstStyle>
            <a:lvl1pPr>
              <a:defRPr/>
            </a:lvl1pPr>
          </a:lstStyle>
          <a:p>
            <a:r>
              <a:rPr lang="hu-HU"/>
              <a:t>Mintacím szerkesztése</a:t>
            </a:r>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ia számának helye 6"/>
          <p:cNvSpPr>
            <a:spLocks noGrp="1"/>
          </p:cNvSpPr>
          <p:nvPr>
            <p:ph type="sldNum" sz="quarter" idx="10"/>
          </p:nvPr>
        </p:nvSpPr>
        <p:spPr/>
        <p:txBody>
          <a:bodyPr/>
          <a:lstStyle>
            <a:lvl1pPr>
              <a:defRPr/>
            </a:lvl1pPr>
          </a:lstStyle>
          <a:p>
            <a:fld id="{36C5BB83-3DDB-4D8E-BBE3-5EEEF14FECD4}" type="slidenum">
              <a:rPr lang="hu-HU"/>
              <a:pPr/>
              <a:t>‹#›</a:t>
            </a:fld>
            <a:endParaRPr lang="hu-H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ia számának helye 2"/>
          <p:cNvSpPr>
            <a:spLocks noGrp="1"/>
          </p:cNvSpPr>
          <p:nvPr>
            <p:ph type="sldNum" sz="quarter" idx="10"/>
          </p:nvPr>
        </p:nvSpPr>
        <p:spPr/>
        <p:txBody>
          <a:bodyPr/>
          <a:lstStyle>
            <a:lvl1pPr>
              <a:defRPr/>
            </a:lvl1pPr>
          </a:lstStyle>
          <a:p>
            <a:fld id="{AD6F04A1-59D4-4627-A417-3148D17164E6}" type="slidenum">
              <a:rPr lang="hu-HU"/>
              <a:pPr/>
              <a:t>‹#›</a:t>
            </a:fld>
            <a:endParaRPr 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ia számának helye 1"/>
          <p:cNvSpPr>
            <a:spLocks noGrp="1"/>
          </p:cNvSpPr>
          <p:nvPr>
            <p:ph type="sldNum" sz="quarter" idx="10"/>
          </p:nvPr>
        </p:nvSpPr>
        <p:spPr/>
        <p:txBody>
          <a:bodyPr/>
          <a:lstStyle>
            <a:lvl1pPr>
              <a:defRPr/>
            </a:lvl1pPr>
          </a:lstStyle>
          <a:p>
            <a:fld id="{802B0339-3D01-4D4A-A5E6-4DDE1241FF0C}" type="slidenum">
              <a:rPr lang="hu-HU"/>
              <a:pPr/>
              <a:t>‹#›</a:t>
            </a:fld>
            <a:endParaRPr lang="hu-H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a:t>Mintacím szerkesztése</a:t>
            </a:r>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ia számának helye 4"/>
          <p:cNvSpPr>
            <a:spLocks noGrp="1"/>
          </p:cNvSpPr>
          <p:nvPr>
            <p:ph type="sldNum" sz="quarter" idx="10"/>
          </p:nvPr>
        </p:nvSpPr>
        <p:spPr/>
        <p:txBody>
          <a:bodyPr/>
          <a:lstStyle>
            <a:lvl1pPr>
              <a:defRPr/>
            </a:lvl1pPr>
          </a:lstStyle>
          <a:p>
            <a:fld id="{C2FD4D00-D03A-49A5-BD25-C52F6E8ECB28}" type="slidenum">
              <a:rPr lang="hu-HU"/>
              <a:pPr/>
              <a:t>‹#›</a:t>
            </a:fld>
            <a:endParaRPr lang="hu-H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a:t>Mintacím szerkesztése</a:t>
            </a:r>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ia számának helye 4"/>
          <p:cNvSpPr>
            <a:spLocks noGrp="1"/>
          </p:cNvSpPr>
          <p:nvPr>
            <p:ph type="sldNum" sz="quarter" idx="10"/>
          </p:nvPr>
        </p:nvSpPr>
        <p:spPr/>
        <p:txBody>
          <a:bodyPr/>
          <a:lstStyle>
            <a:lvl1pPr>
              <a:defRPr/>
            </a:lvl1pPr>
          </a:lstStyle>
          <a:p>
            <a:fld id="{9128BD41-83F8-409D-9BFE-82BCA637A0AC}" type="slidenum">
              <a:rPr lang="hu-HU"/>
              <a:pPr/>
              <a:t>‹#›</a:t>
            </a:fld>
            <a:endParaRPr lang="hu-H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900113" y="115888"/>
            <a:ext cx="7993062" cy="5492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hu-HU"/>
              <a:t>Mintacím szerkesztése</a:t>
            </a:r>
          </a:p>
        </p:txBody>
      </p:sp>
      <p:sp>
        <p:nvSpPr>
          <p:cNvPr id="38915" name="Rectangle 3"/>
          <p:cNvSpPr>
            <a:spLocks noGrp="1" noChangeArrowheads="1"/>
          </p:cNvSpPr>
          <p:nvPr>
            <p:ph type="body" idx="1"/>
          </p:nvPr>
        </p:nvSpPr>
        <p:spPr bwMode="auto">
          <a:xfrm>
            <a:off x="250825" y="765175"/>
            <a:ext cx="8642350" cy="5184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38918" name="Rectangle 6"/>
          <p:cNvSpPr>
            <a:spLocks noGrp="1" noChangeArrowheads="1"/>
          </p:cNvSpPr>
          <p:nvPr>
            <p:ph type="sldNum" sz="quarter" idx="4"/>
          </p:nvPr>
        </p:nvSpPr>
        <p:spPr bwMode="auto">
          <a:xfrm>
            <a:off x="6804025" y="6029325"/>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299"/>
                </a:solidFill>
              </a:defRPr>
            </a:lvl1pPr>
          </a:lstStyle>
          <a:p>
            <a:fld id="{10F9D5EA-0F10-434A-BFF7-50574BCA3090}" type="slidenum">
              <a:rPr lang="hu-HU"/>
              <a:pPr/>
              <a:t>‹#›</a:t>
            </a:fld>
            <a:endParaRPr lang="hu-HU"/>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Trebuchet MS" pitchFamily="34" charset="0"/>
        </a:defRPr>
      </a:lvl2pPr>
      <a:lvl3pPr algn="l" rtl="0" eaLnBrk="1" fontAlgn="base" hangingPunct="1">
        <a:spcBef>
          <a:spcPct val="0"/>
        </a:spcBef>
        <a:spcAft>
          <a:spcPct val="0"/>
        </a:spcAft>
        <a:defRPr sz="2800">
          <a:solidFill>
            <a:schemeClr val="bg1"/>
          </a:solidFill>
          <a:latin typeface="Trebuchet MS" pitchFamily="34" charset="0"/>
        </a:defRPr>
      </a:lvl3pPr>
      <a:lvl4pPr algn="l" rtl="0" eaLnBrk="1" fontAlgn="base" hangingPunct="1">
        <a:spcBef>
          <a:spcPct val="0"/>
        </a:spcBef>
        <a:spcAft>
          <a:spcPct val="0"/>
        </a:spcAft>
        <a:defRPr sz="2800">
          <a:solidFill>
            <a:schemeClr val="bg1"/>
          </a:solidFill>
          <a:latin typeface="Trebuchet MS" pitchFamily="34" charset="0"/>
        </a:defRPr>
      </a:lvl4pPr>
      <a:lvl5pPr algn="l" rtl="0" eaLnBrk="1" fontAlgn="base" hangingPunct="1">
        <a:spcBef>
          <a:spcPct val="0"/>
        </a:spcBef>
        <a:spcAft>
          <a:spcPct val="0"/>
        </a:spcAft>
        <a:defRPr sz="2800">
          <a:solidFill>
            <a:schemeClr val="bg1"/>
          </a:solidFill>
          <a:latin typeface="Trebuchet MS" pitchFamily="34" charset="0"/>
        </a:defRPr>
      </a:lvl5pPr>
      <a:lvl6pPr marL="457200" algn="l" rtl="0" eaLnBrk="1" fontAlgn="base" hangingPunct="1">
        <a:spcBef>
          <a:spcPct val="0"/>
        </a:spcBef>
        <a:spcAft>
          <a:spcPct val="0"/>
        </a:spcAft>
        <a:defRPr sz="2800">
          <a:solidFill>
            <a:schemeClr val="bg1"/>
          </a:solidFill>
          <a:latin typeface="Trebuchet MS" pitchFamily="34" charset="0"/>
        </a:defRPr>
      </a:lvl6pPr>
      <a:lvl7pPr marL="914400" algn="l" rtl="0" eaLnBrk="1" fontAlgn="base" hangingPunct="1">
        <a:spcBef>
          <a:spcPct val="0"/>
        </a:spcBef>
        <a:spcAft>
          <a:spcPct val="0"/>
        </a:spcAft>
        <a:defRPr sz="2800">
          <a:solidFill>
            <a:schemeClr val="bg1"/>
          </a:solidFill>
          <a:latin typeface="Trebuchet MS" pitchFamily="34" charset="0"/>
        </a:defRPr>
      </a:lvl7pPr>
      <a:lvl8pPr marL="1371600" algn="l" rtl="0" eaLnBrk="1" fontAlgn="base" hangingPunct="1">
        <a:spcBef>
          <a:spcPct val="0"/>
        </a:spcBef>
        <a:spcAft>
          <a:spcPct val="0"/>
        </a:spcAft>
        <a:defRPr sz="2800">
          <a:solidFill>
            <a:schemeClr val="bg1"/>
          </a:solidFill>
          <a:latin typeface="Trebuchet MS" pitchFamily="34" charset="0"/>
        </a:defRPr>
      </a:lvl8pPr>
      <a:lvl9pPr marL="1828800" algn="l" rtl="0" eaLnBrk="1" fontAlgn="base" hangingPunct="1">
        <a:spcBef>
          <a:spcPct val="0"/>
        </a:spcBef>
        <a:spcAft>
          <a:spcPct val="0"/>
        </a:spcAft>
        <a:defRPr sz="2800">
          <a:solidFill>
            <a:schemeClr val="bg1"/>
          </a:solidFill>
          <a:latin typeface="Trebuchet MS" pitchFamily="34" charset="0"/>
        </a:defRPr>
      </a:lvl9pPr>
    </p:titleStyle>
    <p:bodyStyle>
      <a:lvl1pPr marL="342900" indent="-342900" algn="l" rtl="0" eaLnBrk="1" fontAlgn="base" hangingPunct="1">
        <a:spcBef>
          <a:spcPct val="20000"/>
        </a:spcBef>
        <a:spcAft>
          <a:spcPct val="0"/>
        </a:spcAft>
        <a:buChar char="•"/>
        <a:defRPr sz="2000">
          <a:solidFill>
            <a:srgbClr val="004299"/>
          </a:solidFill>
          <a:latin typeface="+mn-lt"/>
          <a:ea typeface="+mn-ea"/>
          <a:cs typeface="+mn-cs"/>
        </a:defRPr>
      </a:lvl1pPr>
      <a:lvl2pPr marL="742950" indent="-285750" algn="l" rtl="0" eaLnBrk="1" fontAlgn="base" hangingPunct="1">
        <a:spcBef>
          <a:spcPct val="20000"/>
        </a:spcBef>
        <a:spcAft>
          <a:spcPct val="0"/>
        </a:spcAft>
        <a:buChar char="–"/>
        <a:defRPr sz="2000">
          <a:solidFill>
            <a:srgbClr val="004299"/>
          </a:solidFill>
          <a:latin typeface="+mn-lt"/>
        </a:defRPr>
      </a:lvl2pPr>
      <a:lvl3pPr marL="1143000" indent="-228600" algn="l" rtl="0" eaLnBrk="1" fontAlgn="base" hangingPunct="1">
        <a:spcBef>
          <a:spcPct val="20000"/>
        </a:spcBef>
        <a:spcAft>
          <a:spcPct val="0"/>
        </a:spcAft>
        <a:buChar char="•"/>
        <a:defRPr sz="2000">
          <a:solidFill>
            <a:srgbClr val="004299"/>
          </a:solidFill>
          <a:latin typeface="+mn-lt"/>
        </a:defRPr>
      </a:lvl3pPr>
      <a:lvl4pPr marL="1600200" indent="-228600" algn="l" rtl="0" eaLnBrk="1" fontAlgn="base" hangingPunct="1">
        <a:spcBef>
          <a:spcPct val="20000"/>
        </a:spcBef>
        <a:spcAft>
          <a:spcPct val="0"/>
        </a:spcAft>
        <a:buChar char="–"/>
        <a:defRPr sz="2000">
          <a:solidFill>
            <a:srgbClr val="004299"/>
          </a:solidFill>
          <a:latin typeface="+mn-lt"/>
        </a:defRPr>
      </a:lvl4pPr>
      <a:lvl5pPr marL="2057400" indent="-228600" algn="l" rtl="0" eaLnBrk="1" fontAlgn="base" hangingPunct="1">
        <a:spcBef>
          <a:spcPct val="20000"/>
        </a:spcBef>
        <a:spcAft>
          <a:spcPct val="0"/>
        </a:spcAft>
        <a:buChar char="»"/>
        <a:defRPr sz="2000">
          <a:solidFill>
            <a:srgbClr val="004299"/>
          </a:solidFill>
          <a:latin typeface="+mn-lt"/>
        </a:defRPr>
      </a:lvl5pPr>
      <a:lvl6pPr marL="2514600" indent="-228600" algn="l" rtl="0" eaLnBrk="1" fontAlgn="base" hangingPunct="1">
        <a:spcBef>
          <a:spcPct val="20000"/>
        </a:spcBef>
        <a:spcAft>
          <a:spcPct val="0"/>
        </a:spcAft>
        <a:buChar char="»"/>
        <a:defRPr sz="2000">
          <a:solidFill>
            <a:srgbClr val="004299"/>
          </a:solidFill>
          <a:latin typeface="+mn-lt"/>
        </a:defRPr>
      </a:lvl6pPr>
      <a:lvl7pPr marL="2971800" indent="-228600" algn="l" rtl="0" eaLnBrk="1" fontAlgn="base" hangingPunct="1">
        <a:spcBef>
          <a:spcPct val="20000"/>
        </a:spcBef>
        <a:spcAft>
          <a:spcPct val="0"/>
        </a:spcAft>
        <a:buChar char="»"/>
        <a:defRPr sz="2000">
          <a:solidFill>
            <a:srgbClr val="004299"/>
          </a:solidFill>
          <a:latin typeface="+mn-lt"/>
        </a:defRPr>
      </a:lvl7pPr>
      <a:lvl8pPr marL="3429000" indent="-228600" algn="l" rtl="0" eaLnBrk="1" fontAlgn="base" hangingPunct="1">
        <a:spcBef>
          <a:spcPct val="20000"/>
        </a:spcBef>
        <a:spcAft>
          <a:spcPct val="0"/>
        </a:spcAft>
        <a:buChar char="»"/>
        <a:defRPr sz="2000">
          <a:solidFill>
            <a:srgbClr val="004299"/>
          </a:solidFill>
          <a:latin typeface="+mn-lt"/>
        </a:defRPr>
      </a:lvl8pPr>
      <a:lvl9pPr marL="3886200" indent="-228600" algn="l" rtl="0" eaLnBrk="1" fontAlgn="base" hangingPunct="1">
        <a:spcBef>
          <a:spcPct val="20000"/>
        </a:spcBef>
        <a:spcAft>
          <a:spcPct val="0"/>
        </a:spcAft>
        <a:buChar char="»"/>
        <a:defRPr sz="2000">
          <a:solidFill>
            <a:srgbClr val="004299"/>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1"/>
          <p:cNvSpPr txBox="1">
            <a:spLocks/>
          </p:cNvSpPr>
          <p:nvPr/>
        </p:nvSpPr>
        <p:spPr bwMode="auto">
          <a:xfrm>
            <a:off x="1979712" y="2996952"/>
            <a:ext cx="7772400"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Trebuchet MS" pitchFamily="34" charset="0"/>
              </a:defRPr>
            </a:lvl2pPr>
            <a:lvl3pPr algn="l" rtl="0" eaLnBrk="1" fontAlgn="base" hangingPunct="1">
              <a:spcBef>
                <a:spcPct val="0"/>
              </a:spcBef>
              <a:spcAft>
                <a:spcPct val="0"/>
              </a:spcAft>
              <a:defRPr sz="2800">
                <a:solidFill>
                  <a:schemeClr val="bg1"/>
                </a:solidFill>
                <a:latin typeface="Trebuchet MS" pitchFamily="34" charset="0"/>
              </a:defRPr>
            </a:lvl3pPr>
            <a:lvl4pPr algn="l" rtl="0" eaLnBrk="1" fontAlgn="base" hangingPunct="1">
              <a:spcBef>
                <a:spcPct val="0"/>
              </a:spcBef>
              <a:spcAft>
                <a:spcPct val="0"/>
              </a:spcAft>
              <a:defRPr sz="2800">
                <a:solidFill>
                  <a:schemeClr val="bg1"/>
                </a:solidFill>
                <a:latin typeface="Trebuchet MS" pitchFamily="34" charset="0"/>
              </a:defRPr>
            </a:lvl4pPr>
            <a:lvl5pPr algn="l" rtl="0" eaLnBrk="1" fontAlgn="base" hangingPunct="1">
              <a:spcBef>
                <a:spcPct val="0"/>
              </a:spcBef>
              <a:spcAft>
                <a:spcPct val="0"/>
              </a:spcAft>
              <a:defRPr sz="2800">
                <a:solidFill>
                  <a:schemeClr val="bg1"/>
                </a:solidFill>
                <a:latin typeface="Trebuchet MS" pitchFamily="34" charset="0"/>
              </a:defRPr>
            </a:lvl5pPr>
            <a:lvl6pPr marL="457200" algn="l" rtl="0" eaLnBrk="1" fontAlgn="base" hangingPunct="1">
              <a:spcBef>
                <a:spcPct val="0"/>
              </a:spcBef>
              <a:spcAft>
                <a:spcPct val="0"/>
              </a:spcAft>
              <a:defRPr sz="2800">
                <a:solidFill>
                  <a:schemeClr val="bg1"/>
                </a:solidFill>
                <a:latin typeface="Trebuchet MS" pitchFamily="34" charset="0"/>
              </a:defRPr>
            </a:lvl6pPr>
            <a:lvl7pPr marL="914400" algn="l" rtl="0" eaLnBrk="1" fontAlgn="base" hangingPunct="1">
              <a:spcBef>
                <a:spcPct val="0"/>
              </a:spcBef>
              <a:spcAft>
                <a:spcPct val="0"/>
              </a:spcAft>
              <a:defRPr sz="2800">
                <a:solidFill>
                  <a:schemeClr val="bg1"/>
                </a:solidFill>
                <a:latin typeface="Trebuchet MS" pitchFamily="34" charset="0"/>
              </a:defRPr>
            </a:lvl7pPr>
            <a:lvl8pPr marL="1371600" algn="l" rtl="0" eaLnBrk="1" fontAlgn="base" hangingPunct="1">
              <a:spcBef>
                <a:spcPct val="0"/>
              </a:spcBef>
              <a:spcAft>
                <a:spcPct val="0"/>
              </a:spcAft>
              <a:defRPr sz="2800">
                <a:solidFill>
                  <a:schemeClr val="bg1"/>
                </a:solidFill>
                <a:latin typeface="Trebuchet MS" pitchFamily="34" charset="0"/>
              </a:defRPr>
            </a:lvl8pPr>
            <a:lvl9pPr marL="1828800" algn="l" rtl="0" eaLnBrk="1" fontAlgn="base" hangingPunct="1">
              <a:spcBef>
                <a:spcPct val="0"/>
              </a:spcBef>
              <a:spcAft>
                <a:spcPct val="0"/>
              </a:spcAft>
              <a:defRPr sz="2800">
                <a:solidFill>
                  <a:schemeClr val="bg1"/>
                </a:solidFill>
                <a:latin typeface="Trebuchet MS" pitchFamily="34" charset="0"/>
              </a:defRPr>
            </a:lvl9pPr>
          </a:lstStyle>
          <a:p>
            <a:pPr>
              <a:defRPr/>
            </a:pPr>
            <a:r>
              <a:rPr lang="hu-HU" sz="3600" b="1" kern="0" dirty="0"/>
              <a:t>Pályázatok menedzselése</a:t>
            </a:r>
          </a:p>
        </p:txBody>
      </p:sp>
      <p:sp>
        <p:nvSpPr>
          <p:cNvPr id="5" name="Cím 1"/>
          <p:cNvSpPr txBox="1">
            <a:spLocks/>
          </p:cNvSpPr>
          <p:nvPr/>
        </p:nvSpPr>
        <p:spPr bwMode="auto">
          <a:xfrm>
            <a:off x="3491880" y="4077072"/>
            <a:ext cx="5724128" cy="158410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4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Trebuchet MS" pitchFamily="34" charset="0"/>
              </a:defRPr>
            </a:lvl2pPr>
            <a:lvl3pPr algn="l" rtl="0" eaLnBrk="1" fontAlgn="base" hangingPunct="1">
              <a:spcBef>
                <a:spcPct val="0"/>
              </a:spcBef>
              <a:spcAft>
                <a:spcPct val="0"/>
              </a:spcAft>
              <a:defRPr sz="2800">
                <a:solidFill>
                  <a:schemeClr val="bg1"/>
                </a:solidFill>
                <a:latin typeface="Trebuchet MS" pitchFamily="34" charset="0"/>
              </a:defRPr>
            </a:lvl3pPr>
            <a:lvl4pPr algn="l" rtl="0" eaLnBrk="1" fontAlgn="base" hangingPunct="1">
              <a:spcBef>
                <a:spcPct val="0"/>
              </a:spcBef>
              <a:spcAft>
                <a:spcPct val="0"/>
              </a:spcAft>
              <a:defRPr sz="2800">
                <a:solidFill>
                  <a:schemeClr val="bg1"/>
                </a:solidFill>
                <a:latin typeface="Trebuchet MS" pitchFamily="34" charset="0"/>
              </a:defRPr>
            </a:lvl4pPr>
            <a:lvl5pPr algn="l" rtl="0" eaLnBrk="1" fontAlgn="base" hangingPunct="1">
              <a:spcBef>
                <a:spcPct val="0"/>
              </a:spcBef>
              <a:spcAft>
                <a:spcPct val="0"/>
              </a:spcAft>
              <a:defRPr sz="2800">
                <a:solidFill>
                  <a:schemeClr val="bg1"/>
                </a:solidFill>
                <a:latin typeface="Trebuchet MS" pitchFamily="34" charset="0"/>
              </a:defRPr>
            </a:lvl5pPr>
            <a:lvl6pPr marL="457200" algn="l" rtl="0" eaLnBrk="1" fontAlgn="base" hangingPunct="1">
              <a:spcBef>
                <a:spcPct val="0"/>
              </a:spcBef>
              <a:spcAft>
                <a:spcPct val="0"/>
              </a:spcAft>
              <a:defRPr sz="2800">
                <a:solidFill>
                  <a:schemeClr val="bg1"/>
                </a:solidFill>
                <a:latin typeface="Trebuchet MS" pitchFamily="34" charset="0"/>
              </a:defRPr>
            </a:lvl6pPr>
            <a:lvl7pPr marL="914400" algn="l" rtl="0" eaLnBrk="1" fontAlgn="base" hangingPunct="1">
              <a:spcBef>
                <a:spcPct val="0"/>
              </a:spcBef>
              <a:spcAft>
                <a:spcPct val="0"/>
              </a:spcAft>
              <a:defRPr sz="2800">
                <a:solidFill>
                  <a:schemeClr val="bg1"/>
                </a:solidFill>
                <a:latin typeface="Trebuchet MS" pitchFamily="34" charset="0"/>
              </a:defRPr>
            </a:lvl7pPr>
            <a:lvl8pPr marL="1371600" algn="l" rtl="0" eaLnBrk="1" fontAlgn="base" hangingPunct="1">
              <a:spcBef>
                <a:spcPct val="0"/>
              </a:spcBef>
              <a:spcAft>
                <a:spcPct val="0"/>
              </a:spcAft>
              <a:defRPr sz="2800">
                <a:solidFill>
                  <a:schemeClr val="bg1"/>
                </a:solidFill>
                <a:latin typeface="Trebuchet MS" pitchFamily="34" charset="0"/>
              </a:defRPr>
            </a:lvl8pPr>
            <a:lvl9pPr marL="1828800" algn="l" rtl="0" eaLnBrk="1" fontAlgn="base" hangingPunct="1">
              <a:spcBef>
                <a:spcPct val="0"/>
              </a:spcBef>
              <a:spcAft>
                <a:spcPct val="0"/>
              </a:spcAft>
              <a:defRPr sz="2800">
                <a:solidFill>
                  <a:schemeClr val="bg1"/>
                </a:solidFill>
                <a:latin typeface="Trebuchet MS" pitchFamily="34" charset="0"/>
              </a:defRPr>
            </a:lvl9pPr>
          </a:lstStyle>
          <a:p>
            <a:pPr algn="ctr"/>
            <a:r>
              <a:rPr lang="hu-HU" kern="0" dirty="0"/>
              <a:t>Merza Péter 3-4. hét</a:t>
            </a:r>
            <a:br>
              <a:rPr lang="hu-HU" kern="0" dirty="0"/>
            </a:br>
            <a:r>
              <a:rPr lang="hu-HU" kern="0" dirty="0"/>
              <a:t>Pécs, 2019.09.16.</a:t>
            </a:r>
          </a:p>
          <a:p>
            <a:pPr algn="ctr"/>
            <a:r>
              <a:rPr lang="hu-HU" sz="2000" kern="0" dirty="0"/>
              <a:t>EU források pályázati rendszere </a:t>
            </a:r>
          </a:p>
          <a:p>
            <a:pPr algn="ctr"/>
            <a:r>
              <a:rPr lang="hu-HU" sz="2000" kern="0" dirty="0"/>
              <a:t>Magyarországon</a:t>
            </a:r>
            <a:br>
              <a:rPr lang="hu-HU" sz="2000" kern="0" dirty="0"/>
            </a:br>
            <a:r>
              <a:rPr lang="hu-HU" sz="2000" kern="0" dirty="0"/>
              <a:t>2014-2020 közötti operatív programok </a:t>
            </a:r>
          </a:p>
        </p:txBody>
      </p:sp>
    </p:spTree>
    <p:extLst>
      <p:ext uri="{BB962C8B-B14F-4D97-AF65-F5344CB8AC3E}">
        <p14:creationId xmlns:p14="http://schemas.microsoft.com/office/powerpoint/2010/main" val="835109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GAZDASÁGFEJLESZTÉSI ÉS INNOVÁCIÓS OPERATÍV PROGRAM (GINOP)</a:t>
            </a:r>
          </a:p>
        </p:txBody>
      </p:sp>
      <p:sp>
        <p:nvSpPr>
          <p:cNvPr id="3" name="Tartalom helye 2"/>
          <p:cNvSpPr>
            <a:spLocks noGrp="1"/>
          </p:cNvSpPr>
          <p:nvPr>
            <p:ph idx="1"/>
          </p:nvPr>
        </p:nvSpPr>
        <p:spPr>
          <a:xfrm>
            <a:off x="250825" y="1412577"/>
            <a:ext cx="8642350" cy="3744615"/>
          </a:xfrm>
        </p:spPr>
        <p:txBody>
          <a:bodyPr/>
          <a:lstStyle/>
          <a:p>
            <a:pPr marL="0" indent="0">
              <a:buNone/>
            </a:pPr>
            <a:r>
              <a:rPr lang="hu-HU" sz="2400" dirty="0"/>
              <a:t>A 2014-2020-as időszakra vonatkozó Gazdaságfejlesztési és Innovációs Operatív Program (továbbiakban: GINOP) a magyar gazdaság növekedését szolgálja. A program egyik legfontosabb célkitűzése, hogy Magyarország foglalkoztatási rátája elérje a 75%-ot. Ehhez szükséges egyrészt új munkahelyek létesítése, másrészt a munkát vállalni akarók képességeink fejlesztése. (2 719 milliárd Ft)</a:t>
            </a:r>
          </a:p>
        </p:txBody>
      </p:sp>
      <p:sp>
        <p:nvSpPr>
          <p:cNvPr id="4" name="Dia számának helye 3"/>
          <p:cNvSpPr>
            <a:spLocks noGrp="1"/>
          </p:cNvSpPr>
          <p:nvPr>
            <p:ph type="sldNum" sz="quarter" idx="10"/>
          </p:nvPr>
        </p:nvSpPr>
        <p:spPr/>
        <p:txBody>
          <a:bodyPr/>
          <a:lstStyle/>
          <a:p>
            <a:fld id="{B13F524C-F24A-47FB-BDA3-EC29C9588E6C}" type="slidenum">
              <a:rPr lang="hu-HU" smtClean="0"/>
              <a:pPr/>
              <a:t>10</a:t>
            </a:fld>
            <a:endParaRPr lang="hu-HU"/>
          </a:p>
        </p:txBody>
      </p:sp>
    </p:spTree>
    <p:extLst>
      <p:ext uri="{BB962C8B-B14F-4D97-AF65-F5344CB8AC3E}">
        <p14:creationId xmlns:p14="http://schemas.microsoft.com/office/powerpoint/2010/main" val="373284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GAZDASÁGFEJLESZTÉSI ÉS INNOVÁCIÓS OPERATÍV PROGRAM (GINOP)</a:t>
            </a:r>
          </a:p>
        </p:txBody>
      </p:sp>
      <p:sp>
        <p:nvSpPr>
          <p:cNvPr id="3" name="Tartalom helye 2"/>
          <p:cNvSpPr>
            <a:spLocks noGrp="1"/>
          </p:cNvSpPr>
          <p:nvPr>
            <p:ph idx="1"/>
          </p:nvPr>
        </p:nvSpPr>
        <p:spPr>
          <a:xfrm>
            <a:off x="250825" y="1412577"/>
            <a:ext cx="8642350" cy="3744615"/>
          </a:xfrm>
        </p:spPr>
        <p:txBody>
          <a:bodyPr/>
          <a:lstStyle/>
          <a:p>
            <a:pPr marL="457200" indent="-457200">
              <a:buFont typeface="+mj-lt"/>
              <a:buAutoNum type="arabicPeriod"/>
            </a:pPr>
            <a:r>
              <a:rPr lang="hu-HU" sz="2400" b="1" dirty="0"/>
              <a:t>prioritás: Vállalkozások versenyképességének javítása és foglalkoztatásának ösztönzése.</a:t>
            </a:r>
          </a:p>
          <a:p>
            <a:pPr marL="457200" indent="-457200">
              <a:buFont typeface="+mj-lt"/>
              <a:buAutoNum type="arabicPeriod"/>
            </a:pPr>
            <a:r>
              <a:rPr lang="hu-HU" sz="2400" b="1" dirty="0"/>
              <a:t>prioritás: Tudásgazdaság fejlesztése.</a:t>
            </a:r>
          </a:p>
          <a:p>
            <a:pPr marL="457200" indent="-457200">
              <a:buFont typeface="+mj-lt"/>
              <a:buAutoNum type="arabicPeriod"/>
            </a:pPr>
            <a:r>
              <a:rPr lang="hu-HU" sz="2400" b="1" dirty="0"/>
              <a:t>prioritás: Infokommunikációs fejlesztések.</a:t>
            </a:r>
          </a:p>
          <a:p>
            <a:pPr marL="457200" indent="-457200">
              <a:buFont typeface="+mj-lt"/>
              <a:buAutoNum type="arabicPeriod"/>
            </a:pPr>
            <a:r>
              <a:rPr lang="hu-HU" sz="2400" b="1" dirty="0"/>
              <a:t>prioritás: Természeti és kulturális erőforrások megőrzése, az örökségi helyszínek hasznosításán és az energiahatékonyság növelésén keresztül.</a:t>
            </a:r>
          </a:p>
          <a:p>
            <a:pPr marL="457200" indent="-457200">
              <a:buFont typeface="+mj-lt"/>
              <a:buAutoNum type="arabicPeriod"/>
            </a:pPr>
            <a:r>
              <a:rPr lang="hu-HU" sz="2400" b="1" dirty="0"/>
              <a:t>prioritás: Foglalkoztatás ösztönzése és a vállalati alkalmazkodóképesség fejlesztése.</a:t>
            </a:r>
          </a:p>
          <a:p>
            <a:pPr marL="457200" indent="-457200">
              <a:buFont typeface="+mj-lt"/>
              <a:buAutoNum type="arabicPeriod"/>
            </a:pPr>
            <a:r>
              <a:rPr lang="hu-HU" sz="2400" b="1" dirty="0"/>
              <a:t>prioritás: Pénzügyi eszközök és szolgáltatások fejlesztése.</a:t>
            </a:r>
          </a:p>
          <a:p>
            <a:pPr marL="457200" indent="-457200">
              <a:buFont typeface="+mj-lt"/>
              <a:buAutoNum type="arabicPeriod"/>
            </a:pPr>
            <a:r>
              <a:rPr lang="hu-HU" sz="2400" b="1" dirty="0"/>
              <a:t>prioritás: Technikai segítségnyújtás.</a:t>
            </a:r>
          </a:p>
          <a:p>
            <a:endParaRPr lang="hu-HU" sz="2400" b="1" dirty="0"/>
          </a:p>
        </p:txBody>
      </p:sp>
      <p:sp>
        <p:nvSpPr>
          <p:cNvPr id="4" name="Dia számának helye 3"/>
          <p:cNvSpPr>
            <a:spLocks noGrp="1"/>
          </p:cNvSpPr>
          <p:nvPr>
            <p:ph type="sldNum" sz="quarter" idx="10"/>
          </p:nvPr>
        </p:nvSpPr>
        <p:spPr/>
        <p:txBody>
          <a:bodyPr/>
          <a:lstStyle/>
          <a:p>
            <a:fld id="{B13F524C-F24A-47FB-BDA3-EC29C9588E6C}" type="slidenum">
              <a:rPr lang="hu-HU" smtClean="0"/>
              <a:pPr/>
              <a:t>11</a:t>
            </a:fld>
            <a:endParaRPr lang="hu-HU"/>
          </a:p>
        </p:txBody>
      </p:sp>
    </p:spTree>
    <p:extLst>
      <p:ext uri="{BB962C8B-B14F-4D97-AF65-F5344CB8AC3E}">
        <p14:creationId xmlns:p14="http://schemas.microsoft.com/office/powerpoint/2010/main" val="1736309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GAZDASÁGFEJLESZTÉSI ÉS INNOVÁCIÓS OPERATÍV PROGRAM (GINOP)</a:t>
            </a:r>
          </a:p>
        </p:txBody>
      </p:sp>
      <p:sp>
        <p:nvSpPr>
          <p:cNvPr id="3" name="Tartalom helye 2"/>
          <p:cNvSpPr>
            <a:spLocks noGrp="1"/>
          </p:cNvSpPr>
          <p:nvPr>
            <p:ph idx="1"/>
          </p:nvPr>
        </p:nvSpPr>
        <p:spPr>
          <a:xfrm>
            <a:off x="250825" y="908720"/>
            <a:ext cx="8642350" cy="5400600"/>
          </a:xfrm>
        </p:spPr>
        <p:txBody>
          <a:bodyPr/>
          <a:lstStyle/>
          <a:p>
            <a:pPr marL="0" indent="0">
              <a:buNone/>
            </a:pPr>
            <a:r>
              <a:rPr lang="hu-HU" sz="2400" b="1" dirty="0"/>
              <a:t>1. prioritás: Vállalkozások versenyképességének javítása és foglalkoztatásának ösztönzése.</a:t>
            </a:r>
          </a:p>
          <a:p>
            <a:pPr marL="0" indent="0">
              <a:buNone/>
            </a:pPr>
            <a:r>
              <a:rPr lang="hu-HU" sz="2400" i="1" dirty="0"/>
              <a:t>Intézkedések:</a:t>
            </a:r>
            <a:endParaRPr lang="hu-HU" sz="2400" dirty="0"/>
          </a:p>
          <a:p>
            <a:r>
              <a:rPr lang="hu-HU" sz="2000" dirty="0"/>
              <a:t>vállalkozások indításához és működéséhez szükséges infrastrukturális háttér fejlesztése,</a:t>
            </a:r>
          </a:p>
          <a:p>
            <a:r>
              <a:rPr lang="hu-HU" sz="2000" dirty="0"/>
              <a:t>vállalkozási együttműködések ösztönzése,</a:t>
            </a:r>
          </a:p>
          <a:p>
            <a:r>
              <a:rPr lang="hu-HU" sz="2000" dirty="0"/>
              <a:t>vállalkozói menedzsmentképesség fejlesztése,</a:t>
            </a:r>
          </a:p>
          <a:p>
            <a:r>
              <a:rPr lang="hu-HU" sz="2000" dirty="0"/>
              <a:t>vállalkozások versenyképességének javítása és foglalkoztatásának ösztönzése,</a:t>
            </a:r>
          </a:p>
          <a:p>
            <a:r>
              <a:rPr lang="hu-HU" sz="2000" dirty="0"/>
              <a:t>vállalkozások foglalkoztatás orientált fejlesztése.</a:t>
            </a:r>
          </a:p>
          <a:p>
            <a:endParaRPr lang="hu-HU" sz="2000" dirty="0"/>
          </a:p>
          <a:p>
            <a:pPr marL="0" indent="0">
              <a:buNone/>
            </a:pPr>
            <a:r>
              <a:rPr lang="hu-HU" sz="2400" i="1" dirty="0"/>
              <a:t>Kedvezményezettek:</a:t>
            </a:r>
            <a:endParaRPr lang="hu-HU" sz="2400" dirty="0"/>
          </a:p>
          <a:p>
            <a:pPr marL="0" indent="0">
              <a:buNone/>
            </a:pPr>
            <a:r>
              <a:rPr lang="hu-HU" sz="2000" dirty="0"/>
              <a:t>gazdálkodó szervezetek, egyesületek, köztestületek, alapítványok, </a:t>
            </a:r>
            <a:r>
              <a:rPr lang="hu-HU" sz="2000" dirty="0" err="1"/>
              <a:t>vállalkozfejlesztést</a:t>
            </a:r>
            <a:r>
              <a:rPr lang="hu-HU" sz="2000" dirty="0"/>
              <a:t> segítő szervezetek.</a:t>
            </a:r>
          </a:p>
        </p:txBody>
      </p:sp>
      <p:sp>
        <p:nvSpPr>
          <p:cNvPr id="4" name="Dia számának helye 3"/>
          <p:cNvSpPr>
            <a:spLocks noGrp="1"/>
          </p:cNvSpPr>
          <p:nvPr>
            <p:ph type="sldNum" sz="quarter" idx="10"/>
          </p:nvPr>
        </p:nvSpPr>
        <p:spPr/>
        <p:txBody>
          <a:bodyPr/>
          <a:lstStyle/>
          <a:p>
            <a:fld id="{B13F524C-F24A-47FB-BDA3-EC29C9588E6C}" type="slidenum">
              <a:rPr lang="hu-HU" smtClean="0"/>
              <a:pPr/>
              <a:t>12</a:t>
            </a:fld>
            <a:endParaRPr lang="hu-HU"/>
          </a:p>
        </p:txBody>
      </p:sp>
    </p:spTree>
    <p:extLst>
      <p:ext uri="{BB962C8B-B14F-4D97-AF65-F5344CB8AC3E}">
        <p14:creationId xmlns:p14="http://schemas.microsoft.com/office/powerpoint/2010/main" val="115957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GAZDASÁGFEJLESZTÉSI ÉS INNOVÁCIÓS OPERATÍV PROGRAM (GINOP)</a:t>
            </a:r>
          </a:p>
        </p:txBody>
      </p:sp>
      <p:sp>
        <p:nvSpPr>
          <p:cNvPr id="3" name="Tartalom helye 2"/>
          <p:cNvSpPr>
            <a:spLocks noGrp="1"/>
          </p:cNvSpPr>
          <p:nvPr>
            <p:ph idx="1"/>
          </p:nvPr>
        </p:nvSpPr>
        <p:spPr>
          <a:xfrm>
            <a:off x="250825" y="692696"/>
            <a:ext cx="8642350" cy="5904656"/>
          </a:xfrm>
        </p:spPr>
        <p:txBody>
          <a:bodyPr/>
          <a:lstStyle/>
          <a:p>
            <a:pPr marL="0" indent="0">
              <a:buNone/>
            </a:pPr>
            <a:r>
              <a:rPr lang="hu-HU" sz="2400" b="1" dirty="0"/>
              <a:t>2. prioritás: Tudásgazdaság fejlesztése.</a:t>
            </a:r>
          </a:p>
          <a:p>
            <a:pPr marL="0" indent="0">
              <a:buNone/>
            </a:pPr>
            <a:r>
              <a:rPr lang="hu-HU" sz="2400" i="1" dirty="0"/>
              <a:t>Intézkedések:</a:t>
            </a:r>
            <a:endParaRPr lang="hu-HU" sz="2400" dirty="0"/>
          </a:p>
          <a:p>
            <a:r>
              <a:rPr lang="hu-HU" sz="2000" dirty="0"/>
              <a:t>vállalati K+F+I tevékenység támogatása,</a:t>
            </a:r>
          </a:p>
          <a:p>
            <a:r>
              <a:rPr lang="hu-HU" sz="2000" dirty="0"/>
              <a:t>stratégiai K+F+I együttműködések és kezdeményezések,</a:t>
            </a:r>
          </a:p>
          <a:p>
            <a:r>
              <a:rPr lang="hu-HU" sz="2000" dirty="0"/>
              <a:t>kutatóintézetek és nemzetközi együttműködés fejlesztés,</a:t>
            </a:r>
          </a:p>
          <a:p>
            <a:pPr marL="0" indent="0">
              <a:buNone/>
            </a:pPr>
            <a:r>
              <a:rPr lang="hu-HU" sz="2400" i="1" dirty="0"/>
              <a:t>Kedvezményezettek:</a:t>
            </a:r>
            <a:endParaRPr lang="hu-HU" sz="2400" dirty="0"/>
          </a:p>
          <a:p>
            <a:pPr marL="0" indent="0">
              <a:buNone/>
            </a:pPr>
            <a:r>
              <a:rPr lang="hu-HU" sz="2000" dirty="0"/>
              <a:t>természetes személy, gazdasági társaság, közfinanszírozású kutatóhelyek.</a:t>
            </a:r>
          </a:p>
          <a:p>
            <a:pPr marL="0" indent="0">
              <a:buNone/>
            </a:pPr>
            <a:endParaRPr lang="hu-HU" sz="1000" dirty="0"/>
          </a:p>
          <a:p>
            <a:pPr marL="0" indent="0">
              <a:buNone/>
            </a:pPr>
            <a:r>
              <a:rPr lang="hu-HU" sz="2400" b="1" dirty="0"/>
              <a:t>3. prioritás: Infokommunikációs fejlesztések.</a:t>
            </a:r>
          </a:p>
          <a:p>
            <a:pPr marL="0" indent="0">
              <a:buNone/>
            </a:pPr>
            <a:r>
              <a:rPr lang="hu-HU" sz="2400" i="1" dirty="0"/>
              <a:t>Intézkedések:</a:t>
            </a:r>
            <a:endParaRPr lang="hu-HU" sz="2400" dirty="0"/>
          </a:p>
          <a:p>
            <a:r>
              <a:rPr lang="hu-HU" sz="2000" dirty="0"/>
              <a:t>versenyképes IKT szektor fejlesztése,</a:t>
            </a:r>
          </a:p>
          <a:p>
            <a:r>
              <a:rPr lang="hu-HU" sz="2000" dirty="0"/>
              <a:t>közigazgatás és állami informatikai fejlesztések,</a:t>
            </a:r>
          </a:p>
          <a:p>
            <a:r>
              <a:rPr lang="hu-HU" sz="2000" dirty="0"/>
              <a:t>infokommunikációs ismeretek, készségek növelése,</a:t>
            </a:r>
          </a:p>
          <a:p>
            <a:r>
              <a:rPr lang="hu-HU" sz="2000" dirty="0"/>
              <a:t>szélessávú infrastruktúra és hálózatok fejlesztése.</a:t>
            </a:r>
          </a:p>
          <a:p>
            <a:pPr marL="0" indent="0">
              <a:buNone/>
            </a:pPr>
            <a:r>
              <a:rPr lang="hu-HU" sz="2400" i="1" dirty="0"/>
              <a:t>Kedvezményezettek: </a:t>
            </a:r>
            <a:r>
              <a:rPr lang="hu-HU" sz="2000" dirty="0"/>
              <a:t>vállalkozások</a:t>
            </a:r>
          </a:p>
        </p:txBody>
      </p:sp>
      <p:sp>
        <p:nvSpPr>
          <p:cNvPr id="4" name="Dia számának helye 3"/>
          <p:cNvSpPr>
            <a:spLocks noGrp="1"/>
          </p:cNvSpPr>
          <p:nvPr>
            <p:ph type="sldNum" sz="quarter" idx="10"/>
          </p:nvPr>
        </p:nvSpPr>
        <p:spPr/>
        <p:txBody>
          <a:bodyPr/>
          <a:lstStyle/>
          <a:p>
            <a:fld id="{B13F524C-F24A-47FB-BDA3-EC29C9588E6C}" type="slidenum">
              <a:rPr lang="hu-HU" smtClean="0"/>
              <a:pPr/>
              <a:t>13</a:t>
            </a:fld>
            <a:endParaRPr lang="hu-HU"/>
          </a:p>
        </p:txBody>
      </p:sp>
    </p:spTree>
    <p:extLst>
      <p:ext uri="{BB962C8B-B14F-4D97-AF65-F5344CB8AC3E}">
        <p14:creationId xmlns:p14="http://schemas.microsoft.com/office/powerpoint/2010/main" val="383029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GAZDASÁGFEJLESZTÉSI ÉS INNOVÁCIÓS OPERATÍV PROGRAM (GINOP)</a:t>
            </a:r>
          </a:p>
        </p:txBody>
      </p:sp>
      <p:sp>
        <p:nvSpPr>
          <p:cNvPr id="3" name="Tartalom helye 2"/>
          <p:cNvSpPr>
            <a:spLocks noGrp="1"/>
          </p:cNvSpPr>
          <p:nvPr>
            <p:ph idx="1"/>
          </p:nvPr>
        </p:nvSpPr>
        <p:spPr>
          <a:xfrm>
            <a:off x="250825" y="836712"/>
            <a:ext cx="8642350" cy="5904656"/>
          </a:xfrm>
        </p:spPr>
        <p:txBody>
          <a:bodyPr/>
          <a:lstStyle/>
          <a:p>
            <a:pPr marL="0" indent="0">
              <a:buNone/>
            </a:pPr>
            <a:r>
              <a:rPr lang="hu-HU" sz="2400" b="1" dirty="0"/>
              <a:t>4. prioritás: Természeti és kulturális erőforrások megőrzése, az örökségi helyszínek hasznosításán és az energiahatékonyság növelésén keresztül.</a:t>
            </a:r>
          </a:p>
          <a:p>
            <a:pPr marL="0" indent="0">
              <a:buNone/>
            </a:pPr>
            <a:r>
              <a:rPr lang="hu-HU" sz="2400" i="1" dirty="0"/>
              <a:t>Intézkedések:</a:t>
            </a:r>
            <a:endParaRPr lang="hu-HU" sz="2400" dirty="0"/>
          </a:p>
          <a:p>
            <a:r>
              <a:rPr lang="hu-HU" sz="2000" dirty="0"/>
              <a:t>hazánk kulturális és természeti örökségeinek turisztikai attrakcióként való hasznosítása,</a:t>
            </a:r>
          </a:p>
          <a:p>
            <a:r>
              <a:rPr lang="hu-HU" sz="2000" dirty="0"/>
              <a:t>természetes gyógyhelyek szolgáltatásainak fejlesztése,</a:t>
            </a:r>
          </a:p>
          <a:p>
            <a:r>
              <a:rPr lang="hu-HU" sz="2000" dirty="0"/>
              <a:t>Balaton adottságainak turisztikai hasznosítása,</a:t>
            </a:r>
          </a:p>
          <a:p>
            <a:r>
              <a:rPr lang="hu-HU" sz="2000" dirty="0"/>
              <a:t>gazdálkodó szervezetek megújuló energia felhasználásának növelése, energiahatékonyságának javítását célzó fejlesztések.</a:t>
            </a:r>
          </a:p>
          <a:p>
            <a:endParaRPr lang="hu-HU" sz="2000" dirty="0"/>
          </a:p>
          <a:p>
            <a:pPr marL="0" indent="0">
              <a:buNone/>
            </a:pPr>
            <a:r>
              <a:rPr lang="hu-HU" sz="2400" i="1" dirty="0"/>
              <a:t>Kedvezményezettek:</a:t>
            </a:r>
            <a:endParaRPr lang="hu-HU" sz="2400" dirty="0"/>
          </a:p>
          <a:p>
            <a:pPr marL="0" indent="0">
              <a:buNone/>
            </a:pPr>
            <a:r>
              <a:rPr lang="hu-HU" sz="2000" dirty="0"/>
              <a:t>költségvetési szervek, költségvetési szervek intézményei, gazdasági társaságok, nonprofit szervezetek, egyházak, védett kulturális és természeti terület, gyógyhely.</a:t>
            </a:r>
          </a:p>
        </p:txBody>
      </p:sp>
      <p:sp>
        <p:nvSpPr>
          <p:cNvPr id="4" name="Dia számának helye 3"/>
          <p:cNvSpPr>
            <a:spLocks noGrp="1"/>
          </p:cNvSpPr>
          <p:nvPr>
            <p:ph type="sldNum" sz="quarter" idx="10"/>
          </p:nvPr>
        </p:nvSpPr>
        <p:spPr/>
        <p:txBody>
          <a:bodyPr/>
          <a:lstStyle/>
          <a:p>
            <a:fld id="{B13F524C-F24A-47FB-BDA3-EC29C9588E6C}" type="slidenum">
              <a:rPr lang="hu-HU" smtClean="0"/>
              <a:pPr/>
              <a:t>14</a:t>
            </a:fld>
            <a:endParaRPr lang="hu-HU"/>
          </a:p>
        </p:txBody>
      </p:sp>
    </p:spTree>
    <p:extLst>
      <p:ext uri="{BB962C8B-B14F-4D97-AF65-F5344CB8AC3E}">
        <p14:creationId xmlns:p14="http://schemas.microsoft.com/office/powerpoint/2010/main" val="863949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GAZDASÁGFEJLESZTÉSI ÉS INNOVÁCIÓS OPERATÍV PROGRAM (GINOP)</a:t>
            </a:r>
          </a:p>
        </p:txBody>
      </p:sp>
      <p:sp>
        <p:nvSpPr>
          <p:cNvPr id="3" name="Tartalom helye 2"/>
          <p:cNvSpPr>
            <a:spLocks noGrp="1"/>
          </p:cNvSpPr>
          <p:nvPr>
            <p:ph idx="1"/>
          </p:nvPr>
        </p:nvSpPr>
        <p:spPr>
          <a:xfrm>
            <a:off x="250825" y="692696"/>
            <a:ext cx="8642350" cy="5904656"/>
          </a:xfrm>
        </p:spPr>
        <p:txBody>
          <a:bodyPr/>
          <a:lstStyle/>
          <a:p>
            <a:pPr marL="0" indent="0">
              <a:buNone/>
            </a:pPr>
            <a:r>
              <a:rPr lang="hu-HU" sz="2400" b="1" dirty="0"/>
              <a:t>5. prioritás: Foglalkoztatás ösztönzése és a vállalati alkalmazkodóképesség fejlesztése.</a:t>
            </a:r>
          </a:p>
          <a:p>
            <a:pPr marL="0" indent="0">
              <a:buNone/>
            </a:pPr>
            <a:r>
              <a:rPr lang="hu-HU" sz="2400" i="1" dirty="0"/>
              <a:t>Intézkedések:</a:t>
            </a:r>
            <a:endParaRPr lang="hu-HU" sz="2400" dirty="0"/>
          </a:p>
          <a:p>
            <a:r>
              <a:rPr lang="hu-HU" sz="2000" dirty="0"/>
              <a:t>a munkanélküliek, inaktívak, hátrányos helyzetűek munkába állásának ösztönzése és támogatása,</a:t>
            </a:r>
          </a:p>
          <a:p>
            <a:r>
              <a:rPr lang="hu-HU" sz="2000" dirty="0"/>
              <a:t>a munkaerő piaci szolgáltatások hatékonyságának és minőségének javítása,</a:t>
            </a:r>
          </a:p>
          <a:p>
            <a:r>
              <a:rPr lang="hu-HU" sz="2000" dirty="0"/>
              <a:t>a fiatalok tartós munka erőpiaci integrációjának segítése,</a:t>
            </a:r>
          </a:p>
          <a:p>
            <a:r>
              <a:rPr lang="hu-HU" sz="2000" dirty="0"/>
              <a:t>munkaerő-piaci szempontból releváns képzések/oktatás támogatása,</a:t>
            </a:r>
          </a:p>
          <a:p>
            <a:r>
              <a:rPr lang="hu-HU" sz="2000" dirty="0"/>
              <a:t>rugalmas munkaidő támogatása, jogszerű foglalkoztatás ösztönzése.</a:t>
            </a:r>
          </a:p>
          <a:p>
            <a:endParaRPr lang="hu-HU" sz="2000" dirty="0"/>
          </a:p>
          <a:p>
            <a:pPr marL="0" indent="0">
              <a:buNone/>
            </a:pPr>
            <a:r>
              <a:rPr lang="hu-HU" sz="2400" i="1" dirty="0"/>
              <a:t>Kedvezményezettek:</a:t>
            </a:r>
            <a:endParaRPr lang="hu-HU" sz="2400" dirty="0"/>
          </a:p>
          <a:p>
            <a:pPr marL="0" indent="0">
              <a:buNone/>
            </a:pPr>
            <a:r>
              <a:rPr lang="hu-HU" sz="2000" dirty="0" err="1"/>
              <a:t>NFSZ-en</a:t>
            </a:r>
            <a:r>
              <a:rPr lang="hu-HU" sz="2000" dirty="0"/>
              <a:t> keresztül valósul meg, külső partnerekkel együttműködve, társadalmi vállalkozások és a szociális gazdaság egyéb szereplői (szervezeti formától függetlenül), foglalkoztatási célú nem állami non-profit szervezetek és a velük együttműködő vállalkozások.</a:t>
            </a:r>
          </a:p>
        </p:txBody>
      </p:sp>
      <p:sp>
        <p:nvSpPr>
          <p:cNvPr id="4" name="Dia számának helye 3"/>
          <p:cNvSpPr>
            <a:spLocks noGrp="1"/>
          </p:cNvSpPr>
          <p:nvPr>
            <p:ph type="sldNum" sz="quarter" idx="10"/>
          </p:nvPr>
        </p:nvSpPr>
        <p:spPr/>
        <p:txBody>
          <a:bodyPr/>
          <a:lstStyle/>
          <a:p>
            <a:fld id="{B13F524C-F24A-47FB-BDA3-EC29C9588E6C}" type="slidenum">
              <a:rPr lang="hu-HU" smtClean="0"/>
              <a:pPr/>
              <a:t>15</a:t>
            </a:fld>
            <a:endParaRPr lang="hu-HU"/>
          </a:p>
        </p:txBody>
      </p:sp>
    </p:spTree>
    <p:extLst>
      <p:ext uri="{BB962C8B-B14F-4D97-AF65-F5344CB8AC3E}">
        <p14:creationId xmlns:p14="http://schemas.microsoft.com/office/powerpoint/2010/main" val="89056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GAZDASÁGFEJLESZTÉSI ÉS INNOVÁCIÓS OPERATÍV PROGRAM (GINOP)</a:t>
            </a:r>
          </a:p>
        </p:txBody>
      </p:sp>
      <p:sp>
        <p:nvSpPr>
          <p:cNvPr id="3" name="Tartalom helye 2"/>
          <p:cNvSpPr>
            <a:spLocks noGrp="1"/>
          </p:cNvSpPr>
          <p:nvPr>
            <p:ph idx="1"/>
          </p:nvPr>
        </p:nvSpPr>
        <p:spPr>
          <a:xfrm>
            <a:off x="250825" y="908720"/>
            <a:ext cx="8642350" cy="5904656"/>
          </a:xfrm>
        </p:spPr>
        <p:txBody>
          <a:bodyPr/>
          <a:lstStyle/>
          <a:p>
            <a:pPr marL="0" indent="0">
              <a:buNone/>
            </a:pPr>
            <a:r>
              <a:rPr lang="hu-HU" sz="2400" b="1" dirty="0"/>
              <a:t>6. prioritás: Pénzügyi eszközök és szolgáltatások fejlesztése.</a:t>
            </a:r>
          </a:p>
          <a:p>
            <a:pPr marL="0" indent="0">
              <a:buNone/>
            </a:pPr>
            <a:r>
              <a:rPr lang="hu-HU" sz="2400" i="1" dirty="0"/>
              <a:t>Intézkedések:</a:t>
            </a:r>
            <a:endParaRPr lang="hu-HU" sz="2400" dirty="0"/>
          </a:p>
          <a:p>
            <a:r>
              <a:rPr lang="hu-HU" sz="2000" dirty="0"/>
              <a:t>vállalkozások külső finanszírozáshoz való hozzáférés javítása,</a:t>
            </a:r>
          </a:p>
          <a:p>
            <a:r>
              <a:rPr lang="hu-HU" sz="2000" dirty="0"/>
              <a:t>kutatás, fejlesztés és technológiai innováció erősítése érdekében,</a:t>
            </a:r>
          </a:p>
          <a:p>
            <a:r>
              <a:rPr lang="hu-HU" sz="2000" dirty="0"/>
              <a:t>megújuló energia felhasználásának ösztönzése és az energiahatékonyság növelése érdekében,</a:t>
            </a:r>
          </a:p>
          <a:p>
            <a:r>
              <a:rPr lang="hu-HU" sz="2000" dirty="0"/>
              <a:t>az infokommunikációs fejlesztések megvalósítása érdekében.</a:t>
            </a:r>
          </a:p>
          <a:p>
            <a:endParaRPr lang="hu-HU" sz="2000" dirty="0"/>
          </a:p>
          <a:p>
            <a:pPr marL="0" indent="0">
              <a:buNone/>
            </a:pPr>
            <a:r>
              <a:rPr lang="hu-HU" sz="2400" i="1" dirty="0"/>
              <a:t>Kedvezményezettek:</a:t>
            </a:r>
            <a:endParaRPr lang="hu-HU" sz="2400" dirty="0"/>
          </a:p>
          <a:p>
            <a:r>
              <a:rPr lang="hu-HU" sz="2000" dirty="0"/>
              <a:t>pénzügyi intézmények,</a:t>
            </a:r>
          </a:p>
          <a:p>
            <a:r>
              <a:rPr lang="hu-HU" sz="2000" dirty="0"/>
              <a:t>egyéb lízingcégek,</a:t>
            </a:r>
          </a:p>
          <a:p>
            <a:r>
              <a:rPr lang="hu-HU" sz="2000" dirty="0"/>
              <a:t>megyei és fővárosi vállalkozásfejlesztési alapítványok,</a:t>
            </a:r>
          </a:p>
          <a:p>
            <a:r>
              <a:rPr lang="hu-HU" sz="2000" dirty="0"/>
              <a:t>tőkealap-kezelők (pénzügyi közvetítők).</a:t>
            </a:r>
          </a:p>
        </p:txBody>
      </p:sp>
      <p:sp>
        <p:nvSpPr>
          <p:cNvPr id="4" name="Dia számának helye 3"/>
          <p:cNvSpPr>
            <a:spLocks noGrp="1"/>
          </p:cNvSpPr>
          <p:nvPr>
            <p:ph type="sldNum" sz="quarter" idx="10"/>
          </p:nvPr>
        </p:nvSpPr>
        <p:spPr/>
        <p:txBody>
          <a:bodyPr/>
          <a:lstStyle/>
          <a:p>
            <a:fld id="{B13F524C-F24A-47FB-BDA3-EC29C9588E6C}" type="slidenum">
              <a:rPr lang="hu-HU" smtClean="0"/>
              <a:pPr/>
              <a:t>16</a:t>
            </a:fld>
            <a:endParaRPr lang="hu-HU"/>
          </a:p>
        </p:txBody>
      </p:sp>
    </p:spTree>
    <p:extLst>
      <p:ext uri="{BB962C8B-B14F-4D97-AF65-F5344CB8AC3E}">
        <p14:creationId xmlns:p14="http://schemas.microsoft.com/office/powerpoint/2010/main" val="243742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GAZDASÁGFEJLESZTÉSI ÉS INNOVÁCIÓS OPERATÍV PROGRAM (GINOP)</a:t>
            </a:r>
          </a:p>
        </p:txBody>
      </p:sp>
      <p:sp>
        <p:nvSpPr>
          <p:cNvPr id="3" name="Tartalom helye 2"/>
          <p:cNvSpPr>
            <a:spLocks noGrp="1"/>
          </p:cNvSpPr>
          <p:nvPr>
            <p:ph idx="1"/>
          </p:nvPr>
        </p:nvSpPr>
        <p:spPr>
          <a:xfrm>
            <a:off x="250825" y="1268760"/>
            <a:ext cx="8642350" cy="5544616"/>
          </a:xfrm>
        </p:spPr>
        <p:txBody>
          <a:bodyPr/>
          <a:lstStyle/>
          <a:p>
            <a:pPr marL="0" indent="0">
              <a:buNone/>
            </a:pPr>
            <a:r>
              <a:rPr lang="hu-HU" sz="2400" b="1" dirty="0"/>
              <a:t>7. prioritás: Technikai segítségnyújtás.</a:t>
            </a:r>
          </a:p>
          <a:p>
            <a:pPr marL="0" indent="0">
              <a:buNone/>
            </a:pPr>
            <a:r>
              <a:rPr lang="hu-HU" sz="2400" dirty="0"/>
              <a:t>Az operatív program műveleteinek eredményes és hatékony megvalósítása érdekében, kedvezményezett a Közreműködő Szervezet.</a:t>
            </a:r>
          </a:p>
        </p:txBody>
      </p:sp>
      <p:sp>
        <p:nvSpPr>
          <p:cNvPr id="4" name="Dia számának helye 3"/>
          <p:cNvSpPr>
            <a:spLocks noGrp="1"/>
          </p:cNvSpPr>
          <p:nvPr>
            <p:ph type="sldNum" sz="quarter" idx="10"/>
          </p:nvPr>
        </p:nvSpPr>
        <p:spPr/>
        <p:txBody>
          <a:bodyPr/>
          <a:lstStyle/>
          <a:p>
            <a:fld id="{B13F524C-F24A-47FB-BDA3-EC29C9588E6C}" type="slidenum">
              <a:rPr lang="hu-HU" smtClean="0"/>
              <a:pPr/>
              <a:t>17</a:t>
            </a:fld>
            <a:endParaRPr lang="hu-HU"/>
          </a:p>
        </p:txBody>
      </p:sp>
    </p:spTree>
    <p:extLst>
      <p:ext uri="{BB962C8B-B14F-4D97-AF65-F5344CB8AC3E}">
        <p14:creationId xmlns:p14="http://schemas.microsoft.com/office/powerpoint/2010/main" val="352439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INTEGRÁLT KÖZLEKEDÉSFEJLESZTÉSI OPERATÍV PROGRAM (IKOP)</a:t>
            </a:r>
          </a:p>
        </p:txBody>
      </p:sp>
      <p:sp>
        <p:nvSpPr>
          <p:cNvPr id="3" name="Tartalom helye 2"/>
          <p:cNvSpPr>
            <a:spLocks noGrp="1"/>
          </p:cNvSpPr>
          <p:nvPr>
            <p:ph idx="1"/>
          </p:nvPr>
        </p:nvSpPr>
        <p:spPr>
          <a:xfrm>
            <a:off x="179512" y="908720"/>
            <a:ext cx="8642350" cy="5904656"/>
          </a:xfrm>
        </p:spPr>
        <p:txBody>
          <a:bodyPr/>
          <a:lstStyle/>
          <a:p>
            <a:pPr marL="0" indent="0">
              <a:buNone/>
            </a:pPr>
            <a:r>
              <a:rPr lang="hu-HU" sz="2400" dirty="0"/>
              <a:t>Az IKOP a 2014 és 2020 közötti Európai Uniós támogatásokból megvalósítani tervezett magyarországi közlekedésfejlesztéseket tartalmaz, egyéb közlekedés-stratégiai beavatkozásokat (pl. szabályozás-módosítás, működési támogatás) nem. (1 034 milliárd Ft)</a:t>
            </a:r>
          </a:p>
          <a:p>
            <a:pPr marL="457200" indent="-457200">
              <a:buFont typeface="+mj-lt"/>
              <a:buAutoNum type="arabicPeriod"/>
            </a:pPr>
            <a:r>
              <a:rPr lang="hu-HU" sz="2200" b="1" dirty="0"/>
              <a:t>prioritás: Nemzetközi (TEN-T) közúti elérhetőség javítása.</a:t>
            </a:r>
          </a:p>
          <a:p>
            <a:pPr marL="457200" indent="-457200">
              <a:buFont typeface="+mj-lt"/>
              <a:buAutoNum type="arabicPeriod"/>
            </a:pPr>
            <a:r>
              <a:rPr lang="hu-HU" sz="2200" b="1" dirty="0"/>
              <a:t>prioritás: Nemzetközi (TEN-T) vasúti és vízi úti elérhetőség javítása.</a:t>
            </a:r>
          </a:p>
          <a:p>
            <a:pPr marL="457200" indent="-457200">
              <a:buFont typeface="+mj-lt"/>
              <a:buAutoNum type="arabicPeriod"/>
            </a:pPr>
            <a:r>
              <a:rPr lang="hu-HU" sz="2200" b="1" dirty="0"/>
              <a:t>prioritás: Regionális közúti elérhetőség és közlekedésbiztonság.</a:t>
            </a:r>
          </a:p>
          <a:p>
            <a:pPr marL="457200" indent="-457200">
              <a:buFont typeface="+mj-lt"/>
              <a:buAutoNum type="arabicPeriod"/>
            </a:pPr>
            <a:r>
              <a:rPr lang="hu-HU" sz="2200" b="1" dirty="0"/>
              <a:t>prioritás: Elővárosi, regionális vasúti elérhetőség és energiahatékonyság.</a:t>
            </a:r>
          </a:p>
          <a:p>
            <a:pPr marL="457200" indent="-457200">
              <a:buFont typeface="+mj-lt"/>
              <a:buAutoNum type="arabicPeriod"/>
            </a:pPr>
            <a:r>
              <a:rPr lang="hu-HU" sz="2200" b="1" dirty="0"/>
              <a:t>prioritás: Fenntartható városi közlekedésfejlesztések.</a:t>
            </a:r>
          </a:p>
          <a:p>
            <a:pPr marL="457200" indent="-457200">
              <a:buFont typeface="+mj-lt"/>
              <a:buAutoNum type="arabicPeriod"/>
            </a:pPr>
            <a:r>
              <a:rPr lang="hu-HU" sz="2200" b="1" dirty="0"/>
              <a:t>prioritás: A technikai segítségnyújtás.</a:t>
            </a:r>
          </a:p>
          <a:p>
            <a:pPr marL="0" indent="0">
              <a:buNone/>
            </a:pPr>
            <a:endParaRPr lang="hu-HU" sz="1200" dirty="0"/>
          </a:p>
        </p:txBody>
      </p:sp>
      <p:sp>
        <p:nvSpPr>
          <p:cNvPr id="4" name="Dia számának helye 3"/>
          <p:cNvSpPr>
            <a:spLocks noGrp="1"/>
          </p:cNvSpPr>
          <p:nvPr>
            <p:ph type="sldNum" sz="quarter" idx="10"/>
          </p:nvPr>
        </p:nvSpPr>
        <p:spPr/>
        <p:txBody>
          <a:bodyPr/>
          <a:lstStyle/>
          <a:p>
            <a:fld id="{B13F524C-F24A-47FB-BDA3-EC29C9588E6C}" type="slidenum">
              <a:rPr lang="hu-HU" smtClean="0"/>
              <a:pPr/>
              <a:t>18</a:t>
            </a:fld>
            <a:endParaRPr lang="hu-HU" dirty="0"/>
          </a:p>
        </p:txBody>
      </p:sp>
    </p:spTree>
    <p:extLst>
      <p:ext uri="{BB962C8B-B14F-4D97-AF65-F5344CB8AC3E}">
        <p14:creationId xmlns:p14="http://schemas.microsoft.com/office/powerpoint/2010/main" val="598475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INTEGRÁLT KÖZLEKEDÉSFEJLESZTÉSI OPERATÍV PROGRAM (IKOP)</a:t>
            </a:r>
          </a:p>
        </p:txBody>
      </p:sp>
      <p:sp>
        <p:nvSpPr>
          <p:cNvPr id="3" name="Tartalom helye 2"/>
          <p:cNvSpPr>
            <a:spLocks noGrp="1"/>
          </p:cNvSpPr>
          <p:nvPr>
            <p:ph idx="1"/>
          </p:nvPr>
        </p:nvSpPr>
        <p:spPr>
          <a:xfrm>
            <a:off x="179512" y="908720"/>
            <a:ext cx="8642350" cy="5904656"/>
          </a:xfrm>
        </p:spPr>
        <p:txBody>
          <a:bodyPr/>
          <a:lstStyle/>
          <a:p>
            <a:pPr marL="0" indent="0">
              <a:buNone/>
            </a:pPr>
            <a:r>
              <a:rPr lang="hu-HU" sz="2400" dirty="0"/>
              <a:t>Az IKOP a 2014 és 2020 közötti Európai Uniós támogatásokból megvalósítani tervezett magyarországi közlekedésfejlesztéseket tartalmaz, egyéb közlekedés-stratégiai beavatkozásokat (pl. szabályozás-módosítás, működési támogatás) nem.</a:t>
            </a:r>
          </a:p>
          <a:p>
            <a:pPr marL="0" indent="0">
              <a:buNone/>
            </a:pPr>
            <a:endParaRPr lang="hu-HU" sz="1200" dirty="0"/>
          </a:p>
          <a:p>
            <a:pPr marL="0" indent="0">
              <a:buNone/>
            </a:pPr>
            <a:r>
              <a:rPr lang="hu-HU" sz="2400" i="1" dirty="0"/>
              <a:t>Kedvezményezettek:</a:t>
            </a:r>
            <a:endParaRPr lang="hu-HU" sz="2400" dirty="0"/>
          </a:p>
          <a:p>
            <a:pPr marL="0" indent="0">
              <a:buNone/>
            </a:pPr>
            <a:r>
              <a:rPr lang="hu-HU" sz="2400" dirty="0"/>
              <a:t>Belügyminisztérium, NIF </a:t>
            </a:r>
            <a:r>
              <a:rPr lang="hu-HU" sz="2400" dirty="0" err="1"/>
              <a:t>Zrt</a:t>
            </a:r>
            <a:r>
              <a:rPr lang="hu-HU" sz="2400" dirty="0"/>
              <a:t>., MÁV </a:t>
            </a:r>
            <a:r>
              <a:rPr lang="hu-HU" sz="2400" dirty="0" err="1"/>
              <a:t>Zrt</a:t>
            </a:r>
            <a:r>
              <a:rPr lang="hu-HU" sz="2400" dirty="0"/>
              <a:t>., Nemzeti Vasúti Pályaműködtető </a:t>
            </a:r>
            <a:r>
              <a:rPr lang="hu-HU" sz="2400" dirty="0" err="1"/>
              <a:t>Zrt</a:t>
            </a:r>
            <a:r>
              <a:rPr lang="hu-HU" sz="2400" dirty="0"/>
              <a:t>., MÁV-Start </a:t>
            </a:r>
            <a:r>
              <a:rPr lang="hu-HU" sz="2400" dirty="0" err="1"/>
              <a:t>Zrt</a:t>
            </a:r>
            <a:r>
              <a:rPr lang="hu-HU" sz="2400" dirty="0"/>
              <a:t>., GYSEV </a:t>
            </a:r>
            <a:r>
              <a:rPr lang="hu-HU" sz="2400" dirty="0" err="1"/>
              <a:t>Zrt</a:t>
            </a:r>
            <a:r>
              <a:rPr lang="hu-HU" sz="2400" dirty="0"/>
              <a:t>., NISZ </a:t>
            </a:r>
            <a:r>
              <a:rPr lang="hu-HU" sz="2400" dirty="0" err="1"/>
              <a:t>Zrt</a:t>
            </a:r>
            <a:r>
              <a:rPr lang="hu-HU" sz="2400" dirty="0"/>
              <a:t>., Közlekedésfejlesztési Koordinációs Központ, Rádiós Segélyhívó és Infokommunikációs Országos Egyesület (RSOE), Országos Rendőr-főkapitányság, ÁAK </a:t>
            </a:r>
            <a:r>
              <a:rPr lang="hu-HU" sz="2400" dirty="0" err="1"/>
              <a:t>Zrt</a:t>
            </a:r>
            <a:r>
              <a:rPr lang="hu-HU" sz="2400" dirty="0"/>
              <a:t>., Magyar Közút </a:t>
            </a:r>
            <a:r>
              <a:rPr lang="hu-HU" sz="2400" dirty="0" err="1"/>
              <a:t>Nzrt</a:t>
            </a:r>
            <a:r>
              <a:rPr lang="hu-HU" sz="2400" dirty="0"/>
              <a:t>, illetve előbbiek esetleges jogutódai.</a:t>
            </a:r>
          </a:p>
        </p:txBody>
      </p:sp>
      <p:sp>
        <p:nvSpPr>
          <p:cNvPr id="4" name="Dia számának helye 3"/>
          <p:cNvSpPr>
            <a:spLocks noGrp="1"/>
          </p:cNvSpPr>
          <p:nvPr>
            <p:ph type="sldNum" sz="quarter" idx="10"/>
          </p:nvPr>
        </p:nvSpPr>
        <p:spPr/>
        <p:txBody>
          <a:bodyPr/>
          <a:lstStyle/>
          <a:p>
            <a:fld id="{B13F524C-F24A-47FB-BDA3-EC29C9588E6C}" type="slidenum">
              <a:rPr lang="hu-HU" smtClean="0"/>
              <a:pPr/>
              <a:t>19</a:t>
            </a:fld>
            <a:endParaRPr lang="hu-HU" dirty="0"/>
          </a:p>
        </p:txBody>
      </p:sp>
    </p:spTree>
    <p:extLst>
      <p:ext uri="{BB962C8B-B14F-4D97-AF65-F5344CB8AC3E}">
        <p14:creationId xmlns:p14="http://schemas.microsoft.com/office/powerpoint/2010/main" val="273188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a számának helye 4"/>
          <p:cNvSpPr>
            <a:spLocks noGrp="1"/>
          </p:cNvSpPr>
          <p:nvPr>
            <p:ph type="sldNum" sz="quarter" idx="10"/>
          </p:nvPr>
        </p:nvSpPr>
        <p:spPr/>
        <p:txBody>
          <a:bodyPr/>
          <a:lstStyle/>
          <a:p>
            <a:fld id="{B13F524C-F24A-47FB-BDA3-EC29C9588E6C}" type="slidenum">
              <a:rPr lang="hu-HU" smtClean="0"/>
              <a:pPr/>
              <a:t>2</a:t>
            </a:fld>
            <a:endParaRPr lang="hu-HU"/>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8" y="966788"/>
            <a:ext cx="8377237" cy="493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50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INTEGRÁLT KÖZLEKEDÉSFEJLESZTÉSI OPERATÍV PROGRAM (IKOP)</a:t>
            </a:r>
          </a:p>
        </p:txBody>
      </p:sp>
      <p:sp>
        <p:nvSpPr>
          <p:cNvPr id="3" name="Tartalom helye 2"/>
          <p:cNvSpPr>
            <a:spLocks noGrp="1"/>
          </p:cNvSpPr>
          <p:nvPr>
            <p:ph idx="1"/>
          </p:nvPr>
        </p:nvSpPr>
        <p:spPr>
          <a:xfrm>
            <a:off x="179512" y="908720"/>
            <a:ext cx="8642350" cy="5904656"/>
          </a:xfrm>
        </p:spPr>
        <p:txBody>
          <a:bodyPr/>
          <a:lstStyle/>
          <a:p>
            <a:pPr marL="0" indent="0">
              <a:buNone/>
            </a:pPr>
            <a:r>
              <a:rPr lang="hu-HU" sz="2400" b="1" dirty="0"/>
              <a:t>1. prioritás: Nemzetközi (TEN-T) közúti elérhetőség javítása.</a:t>
            </a:r>
          </a:p>
          <a:p>
            <a:pPr marL="0" indent="0">
              <a:buNone/>
            </a:pPr>
            <a:r>
              <a:rPr lang="hu-HU" sz="2400" i="1" dirty="0"/>
              <a:t>Intézkedések:</a:t>
            </a:r>
            <a:endParaRPr lang="hu-HU" sz="2400" dirty="0"/>
          </a:p>
          <a:p>
            <a:r>
              <a:rPr lang="hu-HU" sz="2000" dirty="0"/>
              <a:t>TEN-T közúti törzshálózat fejlesztése</a:t>
            </a:r>
          </a:p>
          <a:p>
            <a:pPr marL="0" indent="0">
              <a:buNone/>
            </a:pPr>
            <a:endParaRPr lang="hu-HU" sz="2400" dirty="0"/>
          </a:p>
          <a:p>
            <a:pPr marL="0" indent="0">
              <a:buNone/>
            </a:pPr>
            <a:r>
              <a:rPr lang="hu-HU" sz="2400" b="1" dirty="0"/>
              <a:t>2. prioritás: Nemzetközi (TEN-T) vasúti és vízi úti elérhetőség javítása.</a:t>
            </a:r>
          </a:p>
          <a:p>
            <a:pPr marL="0" indent="0">
              <a:buNone/>
            </a:pPr>
            <a:r>
              <a:rPr lang="hu-HU" sz="2400" i="1" dirty="0"/>
              <a:t>Intézkedések:</a:t>
            </a:r>
            <a:endParaRPr lang="hu-HU" sz="2400" dirty="0"/>
          </a:p>
          <a:p>
            <a:r>
              <a:rPr lang="hu-HU" sz="2000" dirty="0"/>
              <a:t>TEN-T vasúti infrastruktúrakorszerűsítést és kapcsolódó jármű beszerzések (pl. villamos motorvonat) finanszírozása.</a:t>
            </a:r>
          </a:p>
        </p:txBody>
      </p:sp>
      <p:sp>
        <p:nvSpPr>
          <p:cNvPr id="4" name="Dia számának helye 3"/>
          <p:cNvSpPr>
            <a:spLocks noGrp="1"/>
          </p:cNvSpPr>
          <p:nvPr>
            <p:ph type="sldNum" sz="quarter" idx="10"/>
          </p:nvPr>
        </p:nvSpPr>
        <p:spPr/>
        <p:txBody>
          <a:bodyPr/>
          <a:lstStyle/>
          <a:p>
            <a:fld id="{B13F524C-F24A-47FB-BDA3-EC29C9588E6C}" type="slidenum">
              <a:rPr lang="hu-HU" smtClean="0"/>
              <a:pPr/>
              <a:t>20</a:t>
            </a:fld>
            <a:endParaRPr lang="hu-HU" dirty="0"/>
          </a:p>
        </p:txBody>
      </p:sp>
    </p:spTree>
    <p:extLst>
      <p:ext uri="{BB962C8B-B14F-4D97-AF65-F5344CB8AC3E}">
        <p14:creationId xmlns:p14="http://schemas.microsoft.com/office/powerpoint/2010/main" val="1405077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INTEGRÁLT KÖZLEKEDÉSFEJLESZTÉSI OPERATÍV PROGRAM (IKOP)</a:t>
            </a:r>
          </a:p>
        </p:txBody>
      </p:sp>
      <p:sp>
        <p:nvSpPr>
          <p:cNvPr id="3" name="Tartalom helye 2"/>
          <p:cNvSpPr>
            <a:spLocks noGrp="1"/>
          </p:cNvSpPr>
          <p:nvPr>
            <p:ph idx="1"/>
          </p:nvPr>
        </p:nvSpPr>
        <p:spPr>
          <a:xfrm>
            <a:off x="179512" y="1052736"/>
            <a:ext cx="8642350" cy="5904656"/>
          </a:xfrm>
        </p:spPr>
        <p:txBody>
          <a:bodyPr/>
          <a:lstStyle/>
          <a:p>
            <a:pPr marL="0" indent="0">
              <a:buNone/>
            </a:pPr>
            <a:r>
              <a:rPr lang="hu-HU" sz="2400" b="1" dirty="0"/>
              <a:t>3. prioritás: Regionális közúti elérhetőség és közlekedésbiztonság.</a:t>
            </a:r>
          </a:p>
          <a:p>
            <a:pPr marL="0" indent="0">
              <a:buNone/>
            </a:pPr>
            <a:r>
              <a:rPr lang="hu-HU" sz="2400" i="1" dirty="0"/>
              <a:t>Intézkedések:</a:t>
            </a:r>
            <a:endParaRPr lang="hu-HU" sz="2400" dirty="0"/>
          </a:p>
          <a:p>
            <a:r>
              <a:rPr lang="hu-HU" sz="2400" dirty="0"/>
              <a:t>vasúti hálózatra történő rá és elhordást biztosító regionális autóbuszjáratok üzemeltetéséhez szükséges infrastrukturális feltételek biztosítása,</a:t>
            </a:r>
          </a:p>
          <a:p>
            <a:r>
              <a:rPr lang="hu-HU" sz="2400" dirty="0"/>
              <a:t>akadálymentes autóbusz öblök, megállók, fordulók, valamint utas tájékoztatási és személyszállítási intelligens közlekedési rendszerek kiépítése.</a:t>
            </a:r>
          </a:p>
          <a:p>
            <a:pPr marL="0" indent="0">
              <a:buNone/>
            </a:pPr>
            <a:endParaRPr lang="hu-HU" sz="2400" dirty="0"/>
          </a:p>
        </p:txBody>
      </p:sp>
      <p:sp>
        <p:nvSpPr>
          <p:cNvPr id="4" name="Dia számának helye 3"/>
          <p:cNvSpPr>
            <a:spLocks noGrp="1"/>
          </p:cNvSpPr>
          <p:nvPr>
            <p:ph type="sldNum" sz="quarter" idx="10"/>
          </p:nvPr>
        </p:nvSpPr>
        <p:spPr/>
        <p:txBody>
          <a:bodyPr/>
          <a:lstStyle/>
          <a:p>
            <a:fld id="{B13F524C-F24A-47FB-BDA3-EC29C9588E6C}" type="slidenum">
              <a:rPr lang="hu-HU" smtClean="0"/>
              <a:pPr/>
              <a:t>21</a:t>
            </a:fld>
            <a:endParaRPr lang="hu-HU" dirty="0"/>
          </a:p>
        </p:txBody>
      </p:sp>
    </p:spTree>
    <p:extLst>
      <p:ext uri="{BB962C8B-B14F-4D97-AF65-F5344CB8AC3E}">
        <p14:creationId xmlns:p14="http://schemas.microsoft.com/office/powerpoint/2010/main" val="1860079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INTEGRÁLT KÖZLEKEDÉSFEJLESZTÉSI OPERATÍV PROGRAM (IKOP)</a:t>
            </a:r>
          </a:p>
        </p:txBody>
      </p:sp>
      <p:sp>
        <p:nvSpPr>
          <p:cNvPr id="3" name="Tartalom helye 2"/>
          <p:cNvSpPr>
            <a:spLocks noGrp="1"/>
          </p:cNvSpPr>
          <p:nvPr>
            <p:ph idx="1"/>
          </p:nvPr>
        </p:nvSpPr>
        <p:spPr>
          <a:xfrm>
            <a:off x="179512" y="1052736"/>
            <a:ext cx="8642350" cy="5904656"/>
          </a:xfrm>
        </p:spPr>
        <p:txBody>
          <a:bodyPr/>
          <a:lstStyle/>
          <a:p>
            <a:pPr marL="0" indent="0">
              <a:buNone/>
            </a:pPr>
            <a:r>
              <a:rPr lang="hu-HU" sz="2400" b="1" dirty="0"/>
              <a:t>4. prioritás: Elővárosi, regionális vasúti elérhetőség és energiahatékonyság.</a:t>
            </a:r>
          </a:p>
          <a:p>
            <a:pPr marL="0" indent="0">
              <a:buNone/>
            </a:pPr>
            <a:r>
              <a:rPr lang="hu-HU" sz="2400" i="1" dirty="0"/>
              <a:t>Intézkedések:</a:t>
            </a:r>
          </a:p>
          <a:p>
            <a:r>
              <a:rPr lang="hu-HU" sz="2000" dirty="0"/>
              <a:t>vasúti infrastruktúra menetrend alapú korszerűsítése villamosítás kiépítésével, a szűkkeresztmetszetek (pl. hidak, leromlott felsővezetéki és energiaellátó berendezések helyreállítása,) felszámolásával és kapcsolódó járműbeszerzéssel (pl. motorvonat),</a:t>
            </a:r>
          </a:p>
          <a:p>
            <a:r>
              <a:rPr lang="hu-HU" sz="2000" dirty="0"/>
              <a:t>vasúti csomópontok fejlesztése is (pl. állomásépület épület-energetikai korszerűsítése, akadálymentesítés,</a:t>
            </a:r>
          </a:p>
          <a:p>
            <a:r>
              <a:rPr lang="hu-HU" sz="2000" dirty="0"/>
              <a:t>közszolgálati szegmens (pl. kormányablak) fejlesztése,</a:t>
            </a:r>
          </a:p>
          <a:p>
            <a:r>
              <a:rPr lang="hu-HU" sz="2000" dirty="0"/>
              <a:t>a multi modalitást elősegítő P+R, B+R, K+R parkolók fejlesztése,</a:t>
            </a:r>
          </a:p>
          <a:p>
            <a:r>
              <a:rPr lang="hu-HU" sz="2000" dirty="0"/>
              <a:t>utas tájékoztatás korszerűsítse, jegyrendszer megújítása</a:t>
            </a:r>
            <a:r>
              <a:rPr lang="hu-HU" sz="2400" dirty="0"/>
              <a:t>.</a:t>
            </a:r>
          </a:p>
        </p:txBody>
      </p:sp>
      <p:sp>
        <p:nvSpPr>
          <p:cNvPr id="4" name="Dia számának helye 3"/>
          <p:cNvSpPr>
            <a:spLocks noGrp="1"/>
          </p:cNvSpPr>
          <p:nvPr>
            <p:ph type="sldNum" sz="quarter" idx="10"/>
          </p:nvPr>
        </p:nvSpPr>
        <p:spPr/>
        <p:txBody>
          <a:bodyPr/>
          <a:lstStyle/>
          <a:p>
            <a:fld id="{B13F524C-F24A-47FB-BDA3-EC29C9588E6C}" type="slidenum">
              <a:rPr lang="hu-HU" smtClean="0"/>
              <a:pPr/>
              <a:t>22</a:t>
            </a:fld>
            <a:endParaRPr lang="hu-HU" dirty="0"/>
          </a:p>
        </p:txBody>
      </p:sp>
    </p:spTree>
    <p:extLst>
      <p:ext uri="{BB962C8B-B14F-4D97-AF65-F5344CB8AC3E}">
        <p14:creationId xmlns:p14="http://schemas.microsoft.com/office/powerpoint/2010/main" val="4164423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INTEGRÁLT KÖZLEKEDÉSFEJLESZTÉSI OPERATÍV PROGRAM (IKOP)</a:t>
            </a:r>
          </a:p>
        </p:txBody>
      </p:sp>
      <p:sp>
        <p:nvSpPr>
          <p:cNvPr id="3" name="Tartalom helye 2"/>
          <p:cNvSpPr>
            <a:spLocks noGrp="1"/>
          </p:cNvSpPr>
          <p:nvPr>
            <p:ph idx="1"/>
          </p:nvPr>
        </p:nvSpPr>
        <p:spPr>
          <a:xfrm>
            <a:off x="179512" y="764704"/>
            <a:ext cx="8642350" cy="5904656"/>
          </a:xfrm>
        </p:spPr>
        <p:txBody>
          <a:bodyPr/>
          <a:lstStyle/>
          <a:p>
            <a:pPr marL="0" indent="0">
              <a:buNone/>
            </a:pPr>
            <a:r>
              <a:rPr lang="hu-HU" sz="2400" b="1" dirty="0"/>
              <a:t>5. prioritás: Fenntartható városi közlekedésfejlesztések.</a:t>
            </a:r>
          </a:p>
          <a:p>
            <a:pPr marL="0" indent="0">
              <a:buNone/>
            </a:pPr>
            <a:r>
              <a:rPr lang="hu-HU" sz="2400" i="1" dirty="0"/>
              <a:t>Intézkedések:</a:t>
            </a:r>
            <a:endParaRPr lang="hu-HU" sz="2400" dirty="0"/>
          </a:p>
          <a:p>
            <a:r>
              <a:rPr lang="hu-HU" sz="2000" dirty="0"/>
              <a:t>kötöttpályás városi közlekedésfejlesztések, mely  kiterjed a kidolgozott projektcsatorna feltételeknek megfelelő villamos, HÉV, metró, trolibusz, </a:t>
            </a:r>
            <a:r>
              <a:rPr lang="hu-HU" sz="2000" dirty="0" err="1"/>
              <a:t>tram-train</a:t>
            </a:r>
            <a:r>
              <a:rPr lang="hu-HU" sz="2000" dirty="0"/>
              <a:t> projektekre, beleértve a kötöttpályás járműbeszerzést is,</a:t>
            </a:r>
          </a:p>
          <a:p>
            <a:r>
              <a:rPr lang="hu-HU" sz="2000" dirty="0" err="1"/>
              <a:t>intermodalitás</a:t>
            </a:r>
            <a:r>
              <a:rPr lang="hu-HU" sz="2000" dirty="0"/>
              <a:t> és társadalmi tudatosság javítása különösen az igényvezérelt közlekedés fejlesztésével, az e-jegyrendszer területén tapasztalható elmaradás felszámolásával, a különböző utas tájékoztató és nyomon követő rendszerek összekapcsolásával, kerékpározáshoz kapcsolódó kampányok támogatása.</a:t>
            </a:r>
          </a:p>
          <a:p>
            <a:pPr marL="0" indent="0">
              <a:buNone/>
            </a:pPr>
            <a:endParaRPr lang="hu-HU" sz="2000" dirty="0"/>
          </a:p>
          <a:p>
            <a:pPr marL="0" indent="0">
              <a:buNone/>
            </a:pPr>
            <a:r>
              <a:rPr lang="hu-HU" sz="2400" b="1" dirty="0"/>
              <a:t>6. prioritás: A technikai segítségnyújtás.</a:t>
            </a:r>
          </a:p>
          <a:p>
            <a:pPr marL="0" indent="0">
              <a:buNone/>
            </a:pPr>
            <a:r>
              <a:rPr lang="hu-HU" sz="2400" dirty="0"/>
              <a:t>Az operatív program műveleteinek eredményes és hatékony megvalósítása érdekében, kedvezményezett a Közreműködő Szervezet. </a:t>
            </a:r>
          </a:p>
          <a:p>
            <a:endParaRPr lang="hu-HU" sz="2400" dirty="0"/>
          </a:p>
        </p:txBody>
      </p:sp>
      <p:sp>
        <p:nvSpPr>
          <p:cNvPr id="4" name="Dia számának helye 3"/>
          <p:cNvSpPr>
            <a:spLocks noGrp="1"/>
          </p:cNvSpPr>
          <p:nvPr>
            <p:ph type="sldNum" sz="quarter" idx="10"/>
          </p:nvPr>
        </p:nvSpPr>
        <p:spPr/>
        <p:txBody>
          <a:bodyPr/>
          <a:lstStyle/>
          <a:p>
            <a:fld id="{B13F524C-F24A-47FB-BDA3-EC29C9588E6C}" type="slidenum">
              <a:rPr lang="hu-HU" smtClean="0"/>
              <a:pPr/>
              <a:t>23</a:t>
            </a:fld>
            <a:endParaRPr lang="hu-HU" dirty="0"/>
          </a:p>
        </p:txBody>
      </p:sp>
    </p:spTree>
    <p:extLst>
      <p:ext uri="{BB962C8B-B14F-4D97-AF65-F5344CB8AC3E}">
        <p14:creationId xmlns:p14="http://schemas.microsoft.com/office/powerpoint/2010/main" val="4008518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KÖRNYEZETI ÉS ENERGIAHATÉKONYSÁGI OPERATÍV PROGRAM (KEHOP)</a:t>
            </a:r>
          </a:p>
        </p:txBody>
      </p:sp>
      <p:sp>
        <p:nvSpPr>
          <p:cNvPr id="3" name="Tartalom helye 2"/>
          <p:cNvSpPr>
            <a:spLocks noGrp="1"/>
          </p:cNvSpPr>
          <p:nvPr>
            <p:ph idx="1"/>
          </p:nvPr>
        </p:nvSpPr>
        <p:spPr>
          <a:xfrm>
            <a:off x="179512" y="980728"/>
            <a:ext cx="8642350" cy="5904656"/>
          </a:xfrm>
        </p:spPr>
        <p:txBody>
          <a:bodyPr/>
          <a:lstStyle/>
          <a:p>
            <a:pPr marL="0" indent="0">
              <a:buNone/>
            </a:pPr>
            <a:r>
              <a:rPr lang="hu-HU" sz="2400" dirty="0"/>
              <a:t>A KEHOP által lefedett valamennyi fejlesztési terület és beavatkozási irány esetében az alábbi, egymással szoros kapcsolatban lévő céloknak kell érvényesülnie</a:t>
            </a:r>
          </a:p>
          <a:p>
            <a:pPr marL="0" indent="0">
              <a:buNone/>
            </a:pPr>
            <a:r>
              <a:rPr lang="hu-HU" sz="2400" dirty="0"/>
              <a:t>(1 118 milliárd Ft):</a:t>
            </a:r>
          </a:p>
          <a:p>
            <a:pPr lvl="1"/>
            <a:r>
              <a:rPr lang="hu-HU" sz="2400" dirty="0"/>
              <a:t>a klímaváltozás kedvezőtlen hatásainak megelőzése és mérséklése, az alkalmazkodóképesség javítása,</a:t>
            </a:r>
          </a:p>
          <a:p>
            <a:pPr lvl="1"/>
            <a:r>
              <a:rPr lang="hu-HU" sz="2400" dirty="0"/>
              <a:t>az erőforrás-felhasználás hatékonyságának fokozása,</a:t>
            </a:r>
          </a:p>
          <a:p>
            <a:pPr lvl="1"/>
            <a:r>
              <a:rPr lang="hu-HU" sz="2400" dirty="0"/>
              <a:t>a szennyezések és terhelések megelőzése és mérséklése,</a:t>
            </a:r>
          </a:p>
          <a:p>
            <a:pPr lvl="1"/>
            <a:r>
              <a:rPr lang="hu-HU" sz="2400" dirty="0"/>
              <a:t>egészséges és fenntartható környezet biztosítása.</a:t>
            </a:r>
          </a:p>
        </p:txBody>
      </p:sp>
      <p:sp>
        <p:nvSpPr>
          <p:cNvPr id="4" name="Dia számának helye 3"/>
          <p:cNvSpPr>
            <a:spLocks noGrp="1"/>
          </p:cNvSpPr>
          <p:nvPr>
            <p:ph type="sldNum" sz="quarter" idx="10"/>
          </p:nvPr>
        </p:nvSpPr>
        <p:spPr/>
        <p:txBody>
          <a:bodyPr/>
          <a:lstStyle/>
          <a:p>
            <a:fld id="{B13F524C-F24A-47FB-BDA3-EC29C9588E6C}" type="slidenum">
              <a:rPr lang="hu-HU" smtClean="0"/>
              <a:pPr/>
              <a:t>24</a:t>
            </a:fld>
            <a:endParaRPr lang="hu-HU" dirty="0"/>
          </a:p>
        </p:txBody>
      </p:sp>
    </p:spTree>
    <p:extLst>
      <p:ext uri="{BB962C8B-B14F-4D97-AF65-F5344CB8AC3E}">
        <p14:creationId xmlns:p14="http://schemas.microsoft.com/office/powerpoint/2010/main" val="2869116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KÖRNYEZETI ÉS ENERGIAHATÉKONYSÁGI OPERATÍV PROGRAM (KEHOP)</a:t>
            </a:r>
          </a:p>
        </p:txBody>
      </p:sp>
      <p:sp>
        <p:nvSpPr>
          <p:cNvPr id="3" name="Tartalom helye 2"/>
          <p:cNvSpPr>
            <a:spLocks noGrp="1"/>
          </p:cNvSpPr>
          <p:nvPr>
            <p:ph idx="1"/>
          </p:nvPr>
        </p:nvSpPr>
        <p:spPr>
          <a:xfrm>
            <a:off x="179512" y="764704"/>
            <a:ext cx="8642350" cy="5904656"/>
          </a:xfrm>
        </p:spPr>
        <p:txBody>
          <a:bodyPr/>
          <a:lstStyle/>
          <a:p>
            <a:pPr marL="914400" lvl="1" indent="-457200">
              <a:buFont typeface="+mj-lt"/>
              <a:buAutoNum type="arabicPeriod"/>
            </a:pPr>
            <a:r>
              <a:rPr lang="hu-HU" sz="2400" b="1" dirty="0"/>
              <a:t>prioritás: A klímaváltozás hatásaihoz való alkalmazkodás.</a:t>
            </a:r>
          </a:p>
          <a:p>
            <a:pPr marL="914400" lvl="1" indent="-457200">
              <a:buFont typeface="+mj-lt"/>
              <a:buAutoNum type="arabicPeriod"/>
            </a:pPr>
            <a:r>
              <a:rPr lang="hu-HU" sz="2400" b="1" dirty="0"/>
              <a:t>prioritás: Települési vízellátás, szennyvíz-elvezetés és –tisztítás, szennyvízkezelés fejlesztése.</a:t>
            </a:r>
          </a:p>
          <a:p>
            <a:pPr marL="914400" lvl="1" indent="-457200">
              <a:buFont typeface="+mj-lt"/>
              <a:buAutoNum type="arabicPeriod"/>
            </a:pPr>
            <a:r>
              <a:rPr lang="hu-HU" sz="2400" b="1" dirty="0"/>
              <a:t>prioritás: Települési vízellátás, szennyvíz-elvezetés és –tisztítás, szennyvízkezelés fejlesztése.</a:t>
            </a:r>
          </a:p>
          <a:p>
            <a:pPr marL="914400" lvl="1" indent="-457200">
              <a:buFont typeface="+mj-lt"/>
              <a:buAutoNum type="arabicPeriod"/>
            </a:pPr>
            <a:r>
              <a:rPr lang="hu-HU" sz="2400" b="1" dirty="0"/>
              <a:t>prioritás: Természetvédelmi és élővilág védelmi fejlesztések.</a:t>
            </a:r>
          </a:p>
          <a:p>
            <a:pPr marL="914400" lvl="1" indent="-457200">
              <a:buFont typeface="+mj-lt"/>
              <a:buAutoNum type="arabicPeriod"/>
            </a:pPr>
            <a:r>
              <a:rPr lang="hu-HU" sz="2400" b="1" dirty="0"/>
              <a:t>prioritás: Energiahatékonyság növelése, megújuló energiaforrások alkalmazása.</a:t>
            </a:r>
          </a:p>
          <a:p>
            <a:pPr marL="914400" lvl="1" indent="-457200">
              <a:buFont typeface="+mj-lt"/>
              <a:buAutoNum type="arabicPeriod"/>
            </a:pPr>
            <a:r>
              <a:rPr lang="hu-HU" sz="2400" b="1" dirty="0"/>
              <a:t>prioritás: Az energiahatékonyság növelését és a megújuló energiaforrások használatát ösztönző pénzügyi eszközök</a:t>
            </a:r>
          </a:p>
          <a:p>
            <a:pPr marL="914400" lvl="1" indent="-457200">
              <a:buFont typeface="+mj-lt"/>
              <a:buAutoNum type="arabicPeriod"/>
            </a:pPr>
            <a:r>
              <a:rPr lang="hu-HU" sz="2400" b="1" dirty="0"/>
              <a:t>prioritás: A technikai segítségnyújtás.</a:t>
            </a:r>
          </a:p>
          <a:p>
            <a:pPr lvl="1"/>
            <a:endParaRPr lang="hu-HU" sz="2400" dirty="0"/>
          </a:p>
        </p:txBody>
      </p:sp>
      <p:sp>
        <p:nvSpPr>
          <p:cNvPr id="4" name="Dia számának helye 3"/>
          <p:cNvSpPr>
            <a:spLocks noGrp="1"/>
          </p:cNvSpPr>
          <p:nvPr>
            <p:ph type="sldNum" sz="quarter" idx="10"/>
          </p:nvPr>
        </p:nvSpPr>
        <p:spPr/>
        <p:txBody>
          <a:bodyPr/>
          <a:lstStyle/>
          <a:p>
            <a:fld id="{B13F524C-F24A-47FB-BDA3-EC29C9588E6C}" type="slidenum">
              <a:rPr lang="hu-HU" smtClean="0"/>
              <a:pPr/>
              <a:t>25</a:t>
            </a:fld>
            <a:endParaRPr lang="hu-HU" dirty="0"/>
          </a:p>
        </p:txBody>
      </p:sp>
    </p:spTree>
    <p:extLst>
      <p:ext uri="{BB962C8B-B14F-4D97-AF65-F5344CB8AC3E}">
        <p14:creationId xmlns:p14="http://schemas.microsoft.com/office/powerpoint/2010/main" val="1403778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KÖRNYEZETI ÉS ENERGIAHATÉKONYSÁGI OPERATÍV PROGRAM (KEHOP)</a:t>
            </a:r>
          </a:p>
        </p:txBody>
      </p:sp>
      <p:sp>
        <p:nvSpPr>
          <p:cNvPr id="3" name="Tartalom helye 2"/>
          <p:cNvSpPr>
            <a:spLocks noGrp="1"/>
          </p:cNvSpPr>
          <p:nvPr>
            <p:ph idx="1"/>
          </p:nvPr>
        </p:nvSpPr>
        <p:spPr>
          <a:xfrm>
            <a:off x="179512" y="692696"/>
            <a:ext cx="8642350" cy="5904656"/>
          </a:xfrm>
        </p:spPr>
        <p:txBody>
          <a:bodyPr/>
          <a:lstStyle/>
          <a:p>
            <a:pPr marL="0" indent="0">
              <a:buNone/>
            </a:pPr>
            <a:r>
              <a:rPr lang="hu-HU" sz="2400" b="1" dirty="0"/>
              <a:t>1. prioritás: A klímaváltozás hatásaihoz való alkalmazkodás.</a:t>
            </a:r>
          </a:p>
        </p:txBody>
      </p:sp>
      <p:sp>
        <p:nvSpPr>
          <p:cNvPr id="4" name="Dia számának helye 3"/>
          <p:cNvSpPr>
            <a:spLocks noGrp="1"/>
          </p:cNvSpPr>
          <p:nvPr>
            <p:ph type="sldNum" sz="quarter" idx="10"/>
          </p:nvPr>
        </p:nvSpPr>
        <p:spPr/>
        <p:txBody>
          <a:bodyPr/>
          <a:lstStyle/>
          <a:p>
            <a:fld id="{B13F524C-F24A-47FB-BDA3-EC29C9588E6C}" type="slidenum">
              <a:rPr lang="hu-HU" smtClean="0"/>
              <a:pPr/>
              <a:t>26</a:t>
            </a:fld>
            <a:endParaRPr lang="hu-HU" dirty="0"/>
          </a:p>
        </p:txBody>
      </p:sp>
      <p:sp>
        <p:nvSpPr>
          <p:cNvPr id="5" name="Tartalom helye 2"/>
          <p:cNvSpPr txBox="1">
            <a:spLocks/>
          </p:cNvSpPr>
          <p:nvPr/>
        </p:nvSpPr>
        <p:spPr bwMode="auto">
          <a:xfrm>
            <a:off x="179512" y="1484784"/>
            <a:ext cx="4321175" cy="5904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04299"/>
                </a:solidFill>
                <a:latin typeface="+mn-lt"/>
                <a:ea typeface="+mn-ea"/>
                <a:cs typeface="+mn-cs"/>
              </a:defRPr>
            </a:lvl1pPr>
            <a:lvl2pPr marL="742950" indent="-285750" algn="l" rtl="0" eaLnBrk="1" fontAlgn="base" hangingPunct="1">
              <a:spcBef>
                <a:spcPct val="20000"/>
              </a:spcBef>
              <a:spcAft>
                <a:spcPct val="0"/>
              </a:spcAft>
              <a:buChar char="–"/>
              <a:defRPr sz="2800">
                <a:solidFill>
                  <a:srgbClr val="004299"/>
                </a:solidFill>
                <a:latin typeface="+mn-lt"/>
              </a:defRPr>
            </a:lvl2pPr>
            <a:lvl3pPr marL="1143000" indent="-228600" algn="l" rtl="0" eaLnBrk="1" fontAlgn="base" hangingPunct="1">
              <a:spcBef>
                <a:spcPct val="20000"/>
              </a:spcBef>
              <a:spcAft>
                <a:spcPct val="0"/>
              </a:spcAft>
              <a:buChar char="•"/>
              <a:defRPr sz="2800">
                <a:solidFill>
                  <a:srgbClr val="004299"/>
                </a:solidFill>
                <a:latin typeface="+mn-lt"/>
              </a:defRPr>
            </a:lvl3pPr>
            <a:lvl4pPr marL="1600200" indent="-228600" algn="l" rtl="0" eaLnBrk="1" fontAlgn="base" hangingPunct="1">
              <a:spcBef>
                <a:spcPct val="20000"/>
              </a:spcBef>
              <a:spcAft>
                <a:spcPct val="0"/>
              </a:spcAft>
              <a:buChar char="–"/>
              <a:defRPr sz="2800">
                <a:solidFill>
                  <a:srgbClr val="004299"/>
                </a:solidFill>
                <a:latin typeface="+mn-lt"/>
              </a:defRPr>
            </a:lvl4pPr>
            <a:lvl5pPr marL="2057400" indent="-228600" algn="l" rtl="0" eaLnBrk="1" fontAlgn="base" hangingPunct="1">
              <a:spcBef>
                <a:spcPct val="20000"/>
              </a:spcBef>
              <a:spcAft>
                <a:spcPct val="0"/>
              </a:spcAft>
              <a:buChar char="»"/>
              <a:defRPr sz="2800">
                <a:solidFill>
                  <a:srgbClr val="004299"/>
                </a:solidFill>
                <a:latin typeface="+mn-lt"/>
              </a:defRPr>
            </a:lvl5pPr>
            <a:lvl6pPr marL="2514600" indent="-228600" algn="l" rtl="0" eaLnBrk="1" fontAlgn="base" hangingPunct="1">
              <a:spcBef>
                <a:spcPct val="20000"/>
              </a:spcBef>
              <a:spcAft>
                <a:spcPct val="0"/>
              </a:spcAft>
              <a:buChar char="»"/>
              <a:defRPr sz="2000">
                <a:solidFill>
                  <a:srgbClr val="004299"/>
                </a:solidFill>
                <a:latin typeface="+mn-lt"/>
              </a:defRPr>
            </a:lvl6pPr>
            <a:lvl7pPr marL="2971800" indent="-228600" algn="l" rtl="0" eaLnBrk="1" fontAlgn="base" hangingPunct="1">
              <a:spcBef>
                <a:spcPct val="20000"/>
              </a:spcBef>
              <a:spcAft>
                <a:spcPct val="0"/>
              </a:spcAft>
              <a:buChar char="»"/>
              <a:defRPr sz="2000">
                <a:solidFill>
                  <a:srgbClr val="004299"/>
                </a:solidFill>
                <a:latin typeface="+mn-lt"/>
              </a:defRPr>
            </a:lvl7pPr>
            <a:lvl8pPr marL="3429000" indent="-228600" algn="l" rtl="0" eaLnBrk="1" fontAlgn="base" hangingPunct="1">
              <a:spcBef>
                <a:spcPct val="20000"/>
              </a:spcBef>
              <a:spcAft>
                <a:spcPct val="0"/>
              </a:spcAft>
              <a:buChar char="»"/>
              <a:defRPr sz="2000">
                <a:solidFill>
                  <a:srgbClr val="004299"/>
                </a:solidFill>
                <a:latin typeface="+mn-lt"/>
              </a:defRPr>
            </a:lvl8pPr>
            <a:lvl9pPr marL="3886200" indent="-228600" algn="l" rtl="0" eaLnBrk="1" fontAlgn="base" hangingPunct="1">
              <a:spcBef>
                <a:spcPct val="20000"/>
              </a:spcBef>
              <a:spcAft>
                <a:spcPct val="0"/>
              </a:spcAft>
              <a:buChar char="»"/>
              <a:defRPr sz="2000">
                <a:solidFill>
                  <a:srgbClr val="004299"/>
                </a:solidFill>
                <a:latin typeface="+mn-lt"/>
              </a:defRPr>
            </a:lvl9pPr>
          </a:lstStyle>
          <a:p>
            <a:pPr marL="0" indent="0">
              <a:buFontTx/>
              <a:buNone/>
            </a:pPr>
            <a:r>
              <a:rPr lang="hu-HU" sz="2400" i="1" kern="0" dirty="0"/>
              <a:t>Intézkedések:</a:t>
            </a:r>
          </a:p>
          <a:p>
            <a:r>
              <a:rPr lang="hu-HU" sz="2000" dirty="0"/>
              <a:t>klímaváltozáshoz való alkalmazkodás megalapozása, természeti katasztrófák megelőzése</a:t>
            </a:r>
          </a:p>
          <a:p>
            <a:r>
              <a:rPr lang="hu-HU" sz="2000" dirty="0"/>
              <a:t>felszíni vízkészletek megőrzése, fenntartható térségi víz-szétosztás fejlesztése,</a:t>
            </a:r>
          </a:p>
          <a:p>
            <a:r>
              <a:rPr lang="hu-HU" sz="2000" dirty="0"/>
              <a:t>árvizek kártételei elleni védekezés fejlesztése.</a:t>
            </a:r>
            <a:endParaRPr lang="hu-HU" sz="2000" b="1" kern="0" dirty="0"/>
          </a:p>
          <a:p>
            <a:r>
              <a:rPr lang="hu-HU" sz="2000" dirty="0"/>
              <a:t>katasztrófakockázat kezelés fejlesztése,</a:t>
            </a:r>
          </a:p>
          <a:p>
            <a:r>
              <a:rPr lang="hu-HU" sz="2000" dirty="0"/>
              <a:t>lakosság és intézmények felkészítése a természeti katasztrófák kezelésére.</a:t>
            </a:r>
          </a:p>
          <a:p>
            <a:endParaRPr lang="hu-HU" sz="2400" dirty="0"/>
          </a:p>
        </p:txBody>
      </p:sp>
      <p:sp>
        <p:nvSpPr>
          <p:cNvPr id="6" name="Tartalom helye 2"/>
          <p:cNvSpPr txBox="1">
            <a:spLocks/>
          </p:cNvSpPr>
          <p:nvPr/>
        </p:nvSpPr>
        <p:spPr bwMode="auto">
          <a:xfrm>
            <a:off x="4788024" y="1484784"/>
            <a:ext cx="4321175" cy="5904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04299"/>
                </a:solidFill>
                <a:latin typeface="+mn-lt"/>
                <a:ea typeface="+mn-ea"/>
                <a:cs typeface="+mn-cs"/>
              </a:defRPr>
            </a:lvl1pPr>
            <a:lvl2pPr marL="742950" indent="-285750" algn="l" rtl="0" eaLnBrk="1" fontAlgn="base" hangingPunct="1">
              <a:spcBef>
                <a:spcPct val="20000"/>
              </a:spcBef>
              <a:spcAft>
                <a:spcPct val="0"/>
              </a:spcAft>
              <a:buChar char="–"/>
              <a:defRPr sz="2800">
                <a:solidFill>
                  <a:srgbClr val="004299"/>
                </a:solidFill>
                <a:latin typeface="+mn-lt"/>
              </a:defRPr>
            </a:lvl2pPr>
            <a:lvl3pPr marL="1143000" indent="-228600" algn="l" rtl="0" eaLnBrk="1" fontAlgn="base" hangingPunct="1">
              <a:spcBef>
                <a:spcPct val="20000"/>
              </a:spcBef>
              <a:spcAft>
                <a:spcPct val="0"/>
              </a:spcAft>
              <a:buChar char="•"/>
              <a:defRPr sz="2800">
                <a:solidFill>
                  <a:srgbClr val="004299"/>
                </a:solidFill>
                <a:latin typeface="+mn-lt"/>
              </a:defRPr>
            </a:lvl3pPr>
            <a:lvl4pPr marL="1600200" indent="-228600" algn="l" rtl="0" eaLnBrk="1" fontAlgn="base" hangingPunct="1">
              <a:spcBef>
                <a:spcPct val="20000"/>
              </a:spcBef>
              <a:spcAft>
                <a:spcPct val="0"/>
              </a:spcAft>
              <a:buChar char="–"/>
              <a:defRPr sz="2800">
                <a:solidFill>
                  <a:srgbClr val="004299"/>
                </a:solidFill>
                <a:latin typeface="+mn-lt"/>
              </a:defRPr>
            </a:lvl4pPr>
            <a:lvl5pPr marL="2057400" indent="-228600" algn="l" rtl="0" eaLnBrk="1" fontAlgn="base" hangingPunct="1">
              <a:spcBef>
                <a:spcPct val="20000"/>
              </a:spcBef>
              <a:spcAft>
                <a:spcPct val="0"/>
              </a:spcAft>
              <a:buChar char="»"/>
              <a:defRPr sz="2800">
                <a:solidFill>
                  <a:srgbClr val="004299"/>
                </a:solidFill>
                <a:latin typeface="+mn-lt"/>
              </a:defRPr>
            </a:lvl5pPr>
            <a:lvl6pPr marL="2514600" indent="-228600" algn="l" rtl="0" eaLnBrk="1" fontAlgn="base" hangingPunct="1">
              <a:spcBef>
                <a:spcPct val="20000"/>
              </a:spcBef>
              <a:spcAft>
                <a:spcPct val="0"/>
              </a:spcAft>
              <a:buChar char="»"/>
              <a:defRPr sz="2000">
                <a:solidFill>
                  <a:srgbClr val="004299"/>
                </a:solidFill>
                <a:latin typeface="+mn-lt"/>
              </a:defRPr>
            </a:lvl6pPr>
            <a:lvl7pPr marL="2971800" indent="-228600" algn="l" rtl="0" eaLnBrk="1" fontAlgn="base" hangingPunct="1">
              <a:spcBef>
                <a:spcPct val="20000"/>
              </a:spcBef>
              <a:spcAft>
                <a:spcPct val="0"/>
              </a:spcAft>
              <a:buChar char="»"/>
              <a:defRPr sz="2000">
                <a:solidFill>
                  <a:srgbClr val="004299"/>
                </a:solidFill>
                <a:latin typeface="+mn-lt"/>
              </a:defRPr>
            </a:lvl7pPr>
            <a:lvl8pPr marL="3429000" indent="-228600" algn="l" rtl="0" eaLnBrk="1" fontAlgn="base" hangingPunct="1">
              <a:spcBef>
                <a:spcPct val="20000"/>
              </a:spcBef>
              <a:spcAft>
                <a:spcPct val="0"/>
              </a:spcAft>
              <a:buChar char="»"/>
              <a:defRPr sz="2000">
                <a:solidFill>
                  <a:srgbClr val="004299"/>
                </a:solidFill>
                <a:latin typeface="+mn-lt"/>
              </a:defRPr>
            </a:lvl8pPr>
            <a:lvl9pPr marL="3886200" indent="-228600" algn="l" rtl="0" eaLnBrk="1" fontAlgn="base" hangingPunct="1">
              <a:spcBef>
                <a:spcPct val="20000"/>
              </a:spcBef>
              <a:spcAft>
                <a:spcPct val="0"/>
              </a:spcAft>
              <a:buChar char="»"/>
              <a:defRPr sz="2000">
                <a:solidFill>
                  <a:srgbClr val="004299"/>
                </a:solidFill>
                <a:latin typeface="+mn-lt"/>
              </a:defRPr>
            </a:lvl9pPr>
          </a:lstStyle>
          <a:p>
            <a:pPr marL="0" indent="0">
              <a:buFontTx/>
              <a:buNone/>
            </a:pPr>
            <a:r>
              <a:rPr lang="hu-HU" sz="2400" i="1" kern="0" dirty="0"/>
              <a:t>K</a:t>
            </a:r>
            <a:r>
              <a:rPr lang="hu-HU" sz="2400" i="1" dirty="0"/>
              <a:t>edvezményezettek</a:t>
            </a:r>
            <a:r>
              <a:rPr lang="hu-HU" sz="2400" i="1" kern="0" dirty="0"/>
              <a:t>:</a:t>
            </a:r>
          </a:p>
          <a:p>
            <a:r>
              <a:rPr lang="hu-HU" sz="2000" dirty="0"/>
              <a:t>központi közigazgatási szervek,</a:t>
            </a:r>
          </a:p>
          <a:p>
            <a:r>
              <a:rPr lang="hu-HU" sz="2000" dirty="0"/>
              <a:t>katasztrófavédelmi igazgatási szervek.</a:t>
            </a:r>
          </a:p>
          <a:p>
            <a:endParaRPr lang="hu-HU" sz="2000" dirty="0"/>
          </a:p>
          <a:p>
            <a:r>
              <a:rPr lang="hu-HU" sz="2000" dirty="0"/>
              <a:t>vízügyi igazgatási szervek,</a:t>
            </a:r>
          </a:p>
          <a:p>
            <a:r>
              <a:rPr lang="hu-HU" sz="2000" dirty="0"/>
              <a:t>vízgazdálkodási társulatok,</a:t>
            </a:r>
          </a:p>
          <a:p>
            <a:r>
              <a:rPr lang="hu-HU" sz="2000" dirty="0"/>
              <a:t>önkormányzatok.</a:t>
            </a:r>
          </a:p>
          <a:p>
            <a:endParaRPr lang="hu-HU" sz="2000" dirty="0"/>
          </a:p>
          <a:p>
            <a:r>
              <a:rPr lang="hu-HU" sz="2000" dirty="0"/>
              <a:t>katasztrófavédelem országos és területi szervei,</a:t>
            </a:r>
          </a:p>
          <a:p>
            <a:r>
              <a:rPr lang="hu-HU" sz="2000" dirty="0"/>
              <a:t>a katasztrófavédelemben dolgozó önkéntes, civil és non-profit szervezetek.</a:t>
            </a:r>
          </a:p>
          <a:p>
            <a:pPr marL="0" indent="0">
              <a:buFontTx/>
              <a:buNone/>
            </a:pPr>
            <a:endParaRPr lang="hu-HU" sz="2400" b="1" kern="0" dirty="0"/>
          </a:p>
        </p:txBody>
      </p:sp>
      <p:cxnSp>
        <p:nvCxnSpPr>
          <p:cNvPr id="10" name="Egyenes összekötő 9"/>
          <p:cNvCxnSpPr/>
          <p:nvPr/>
        </p:nvCxnSpPr>
        <p:spPr>
          <a:xfrm>
            <a:off x="0" y="3212976"/>
            <a:ext cx="914400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Egyenes összekötő 10"/>
          <p:cNvCxnSpPr/>
          <p:nvPr/>
        </p:nvCxnSpPr>
        <p:spPr>
          <a:xfrm>
            <a:off x="-36512" y="4869160"/>
            <a:ext cx="914400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3075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KÖRNYEZETI ÉS ENERGIAHATÉKONYSÁGI OPERATÍV PROGRAM (KEHOP)</a:t>
            </a:r>
          </a:p>
        </p:txBody>
      </p:sp>
      <p:sp>
        <p:nvSpPr>
          <p:cNvPr id="3" name="Tartalom helye 2"/>
          <p:cNvSpPr>
            <a:spLocks noGrp="1"/>
          </p:cNvSpPr>
          <p:nvPr>
            <p:ph idx="1"/>
          </p:nvPr>
        </p:nvSpPr>
        <p:spPr>
          <a:xfrm>
            <a:off x="179512" y="980728"/>
            <a:ext cx="8642350" cy="5904656"/>
          </a:xfrm>
        </p:spPr>
        <p:txBody>
          <a:bodyPr/>
          <a:lstStyle/>
          <a:p>
            <a:pPr marL="0" indent="0">
              <a:buNone/>
            </a:pPr>
            <a:r>
              <a:rPr lang="hu-HU" sz="2400" b="1" dirty="0"/>
              <a:t>2. prioritás: Települési vízellátás, szennyvíz-elvezetés és –tisztítás, szennyvízkezelés fejlesztése.</a:t>
            </a:r>
          </a:p>
          <a:p>
            <a:pPr marL="0" indent="0">
              <a:buNone/>
            </a:pPr>
            <a:r>
              <a:rPr lang="hu-HU" sz="2400" i="1" dirty="0"/>
              <a:t>Intézkedések:</a:t>
            </a:r>
            <a:endParaRPr lang="hu-HU" sz="2400" dirty="0"/>
          </a:p>
          <a:p>
            <a:r>
              <a:rPr lang="hu-HU" sz="2000" dirty="0"/>
              <a:t>ivóvízminőség javítása uniós és hazai határértékek teljesítése céljából, a vízi közmű rendszerek hatékonyabb működtetése mellett,</a:t>
            </a:r>
          </a:p>
          <a:p>
            <a:r>
              <a:rPr lang="hu-HU" sz="2000" dirty="0"/>
              <a:t>a szennyvizek okozta környezetterhelések csökkentése, megelőzése a 2000 LE feletti agglomerációkban, összhangban a települési szennyvíz kezeléséről szóló 91/271/EGK irányelvvel a </a:t>
            </a:r>
            <a:r>
              <a:rPr lang="hu-HU" sz="2000" dirty="0" err="1"/>
              <a:t>víziközmű</a:t>
            </a:r>
            <a:r>
              <a:rPr lang="hu-HU" sz="2000" dirty="0"/>
              <a:t> rendszerek hatékonyabb működtetése mellett.</a:t>
            </a:r>
          </a:p>
          <a:p>
            <a:pPr marL="0" indent="0">
              <a:buNone/>
            </a:pPr>
            <a:r>
              <a:rPr lang="hu-HU" sz="2400" i="1" dirty="0"/>
              <a:t>Kedvezményezettek:</a:t>
            </a:r>
            <a:r>
              <a:rPr lang="hu-HU" sz="2400" dirty="0"/>
              <a:t> víziközmű társulatok</a:t>
            </a:r>
          </a:p>
        </p:txBody>
      </p:sp>
      <p:sp>
        <p:nvSpPr>
          <p:cNvPr id="4" name="Dia számának helye 3"/>
          <p:cNvSpPr>
            <a:spLocks noGrp="1"/>
          </p:cNvSpPr>
          <p:nvPr>
            <p:ph type="sldNum" sz="quarter" idx="10"/>
          </p:nvPr>
        </p:nvSpPr>
        <p:spPr/>
        <p:txBody>
          <a:bodyPr/>
          <a:lstStyle/>
          <a:p>
            <a:fld id="{B13F524C-F24A-47FB-BDA3-EC29C9588E6C}" type="slidenum">
              <a:rPr lang="hu-HU" smtClean="0"/>
              <a:pPr/>
              <a:t>27</a:t>
            </a:fld>
            <a:endParaRPr lang="hu-HU" dirty="0"/>
          </a:p>
        </p:txBody>
      </p:sp>
    </p:spTree>
    <p:extLst>
      <p:ext uri="{BB962C8B-B14F-4D97-AF65-F5344CB8AC3E}">
        <p14:creationId xmlns:p14="http://schemas.microsoft.com/office/powerpoint/2010/main" val="4171031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KÖRNYEZETI ÉS ENERGIAHATÉKONYSÁGI OPERATÍV PROGRAM (KEHOP)</a:t>
            </a:r>
          </a:p>
        </p:txBody>
      </p:sp>
      <p:sp>
        <p:nvSpPr>
          <p:cNvPr id="3" name="Tartalom helye 2"/>
          <p:cNvSpPr>
            <a:spLocks noGrp="1"/>
          </p:cNvSpPr>
          <p:nvPr>
            <p:ph idx="1"/>
          </p:nvPr>
        </p:nvSpPr>
        <p:spPr>
          <a:xfrm>
            <a:off x="179512" y="692696"/>
            <a:ext cx="8642350" cy="5904656"/>
          </a:xfrm>
        </p:spPr>
        <p:txBody>
          <a:bodyPr/>
          <a:lstStyle/>
          <a:p>
            <a:pPr marL="0" indent="0">
              <a:buNone/>
            </a:pPr>
            <a:r>
              <a:rPr lang="hu-HU" sz="2400" b="1" dirty="0"/>
              <a:t>3. prioritás: Települési vízellátás, szennyvíz-elvezetés és –tisztítás, szennyvízkezelés fejlesztése.</a:t>
            </a:r>
          </a:p>
        </p:txBody>
      </p:sp>
      <p:sp>
        <p:nvSpPr>
          <p:cNvPr id="4" name="Dia számának helye 3"/>
          <p:cNvSpPr>
            <a:spLocks noGrp="1"/>
          </p:cNvSpPr>
          <p:nvPr>
            <p:ph type="sldNum" sz="quarter" idx="10"/>
          </p:nvPr>
        </p:nvSpPr>
        <p:spPr/>
        <p:txBody>
          <a:bodyPr/>
          <a:lstStyle/>
          <a:p>
            <a:fld id="{B13F524C-F24A-47FB-BDA3-EC29C9588E6C}" type="slidenum">
              <a:rPr lang="hu-HU" smtClean="0"/>
              <a:pPr/>
              <a:t>28</a:t>
            </a:fld>
            <a:endParaRPr lang="hu-HU" dirty="0"/>
          </a:p>
        </p:txBody>
      </p:sp>
      <p:sp>
        <p:nvSpPr>
          <p:cNvPr id="5" name="Tartalom helye 2"/>
          <p:cNvSpPr txBox="1">
            <a:spLocks/>
          </p:cNvSpPr>
          <p:nvPr/>
        </p:nvSpPr>
        <p:spPr bwMode="auto">
          <a:xfrm>
            <a:off x="179512" y="1484784"/>
            <a:ext cx="4321175" cy="5904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04299"/>
                </a:solidFill>
                <a:latin typeface="+mn-lt"/>
                <a:ea typeface="+mn-ea"/>
                <a:cs typeface="+mn-cs"/>
              </a:defRPr>
            </a:lvl1pPr>
            <a:lvl2pPr marL="742950" indent="-285750" algn="l" rtl="0" eaLnBrk="1" fontAlgn="base" hangingPunct="1">
              <a:spcBef>
                <a:spcPct val="20000"/>
              </a:spcBef>
              <a:spcAft>
                <a:spcPct val="0"/>
              </a:spcAft>
              <a:buChar char="–"/>
              <a:defRPr sz="2800">
                <a:solidFill>
                  <a:srgbClr val="004299"/>
                </a:solidFill>
                <a:latin typeface="+mn-lt"/>
              </a:defRPr>
            </a:lvl2pPr>
            <a:lvl3pPr marL="1143000" indent="-228600" algn="l" rtl="0" eaLnBrk="1" fontAlgn="base" hangingPunct="1">
              <a:spcBef>
                <a:spcPct val="20000"/>
              </a:spcBef>
              <a:spcAft>
                <a:spcPct val="0"/>
              </a:spcAft>
              <a:buChar char="•"/>
              <a:defRPr sz="2800">
                <a:solidFill>
                  <a:srgbClr val="004299"/>
                </a:solidFill>
                <a:latin typeface="+mn-lt"/>
              </a:defRPr>
            </a:lvl3pPr>
            <a:lvl4pPr marL="1600200" indent="-228600" algn="l" rtl="0" eaLnBrk="1" fontAlgn="base" hangingPunct="1">
              <a:spcBef>
                <a:spcPct val="20000"/>
              </a:spcBef>
              <a:spcAft>
                <a:spcPct val="0"/>
              </a:spcAft>
              <a:buChar char="–"/>
              <a:defRPr sz="2800">
                <a:solidFill>
                  <a:srgbClr val="004299"/>
                </a:solidFill>
                <a:latin typeface="+mn-lt"/>
              </a:defRPr>
            </a:lvl4pPr>
            <a:lvl5pPr marL="2057400" indent="-228600" algn="l" rtl="0" eaLnBrk="1" fontAlgn="base" hangingPunct="1">
              <a:spcBef>
                <a:spcPct val="20000"/>
              </a:spcBef>
              <a:spcAft>
                <a:spcPct val="0"/>
              </a:spcAft>
              <a:buChar char="»"/>
              <a:defRPr sz="2800">
                <a:solidFill>
                  <a:srgbClr val="004299"/>
                </a:solidFill>
                <a:latin typeface="+mn-lt"/>
              </a:defRPr>
            </a:lvl5pPr>
            <a:lvl6pPr marL="2514600" indent="-228600" algn="l" rtl="0" eaLnBrk="1" fontAlgn="base" hangingPunct="1">
              <a:spcBef>
                <a:spcPct val="20000"/>
              </a:spcBef>
              <a:spcAft>
                <a:spcPct val="0"/>
              </a:spcAft>
              <a:buChar char="»"/>
              <a:defRPr sz="2000">
                <a:solidFill>
                  <a:srgbClr val="004299"/>
                </a:solidFill>
                <a:latin typeface="+mn-lt"/>
              </a:defRPr>
            </a:lvl6pPr>
            <a:lvl7pPr marL="2971800" indent="-228600" algn="l" rtl="0" eaLnBrk="1" fontAlgn="base" hangingPunct="1">
              <a:spcBef>
                <a:spcPct val="20000"/>
              </a:spcBef>
              <a:spcAft>
                <a:spcPct val="0"/>
              </a:spcAft>
              <a:buChar char="»"/>
              <a:defRPr sz="2000">
                <a:solidFill>
                  <a:srgbClr val="004299"/>
                </a:solidFill>
                <a:latin typeface="+mn-lt"/>
              </a:defRPr>
            </a:lvl7pPr>
            <a:lvl8pPr marL="3429000" indent="-228600" algn="l" rtl="0" eaLnBrk="1" fontAlgn="base" hangingPunct="1">
              <a:spcBef>
                <a:spcPct val="20000"/>
              </a:spcBef>
              <a:spcAft>
                <a:spcPct val="0"/>
              </a:spcAft>
              <a:buChar char="»"/>
              <a:defRPr sz="2000">
                <a:solidFill>
                  <a:srgbClr val="004299"/>
                </a:solidFill>
                <a:latin typeface="+mn-lt"/>
              </a:defRPr>
            </a:lvl8pPr>
            <a:lvl9pPr marL="3886200" indent="-228600" algn="l" rtl="0" eaLnBrk="1" fontAlgn="base" hangingPunct="1">
              <a:spcBef>
                <a:spcPct val="20000"/>
              </a:spcBef>
              <a:spcAft>
                <a:spcPct val="0"/>
              </a:spcAft>
              <a:buChar char="»"/>
              <a:defRPr sz="2000">
                <a:solidFill>
                  <a:srgbClr val="004299"/>
                </a:solidFill>
                <a:latin typeface="+mn-lt"/>
              </a:defRPr>
            </a:lvl9pPr>
          </a:lstStyle>
          <a:p>
            <a:pPr marL="0" indent="0">
              <a:buFontTx/>
              <a:buNone/>
            </a:pPr>
            <a:r>
              <a:rPr lang="hu-HU" sz="2400" i="1" kern="0" dirty="0"/>
              <a:t>Intézkedések:</a:t>
            </a:r>
          </a:p>
          <a:p>
            <a:r>
              <a:rPr lang="hu-HU" sz="2000" dirty="0"/>
              <a:t>hulladékkezelési létesítmények hálózatának rendszerszerű fejlesztése (beleértve az előkezelés, a hasznosítás és az ártalmatlanítás alrendszereit),</a:t>
            </a:r>
          </a:p>
          <a:p>
            <a:r>
              <a:rPr lang="hu-HU" sz="2000" dirty="0"/>
              <a:t>az elkülönített gyűjtés és szállítási rendszerek fejlesztése.</a:t>
            </a:r>
          </a:p>
          <a:p>
            <a:endParaRPr lang="hu-HU" sz="2000" dirty="0"/>
          </a:p>
          <a:p>
            <a:r>
              <a:rPr lang="hu-HU" sz="2000" dirty="0"/>
              <a:t>szennyezett területek kármentesítése.</a:t>
            </a:r>
          </a:p>
        </p:txBody>
      </p:sp>
      <p:sp>
        <p:nvSpPr>
          <p:cNvPr id="6" name="Tartalom helye 2"/>
          <p:cNvSpPr txBox="1">
            <a:spLocks/>
          </p:cNvSpPr>
          <p:nvPr/>
        </p:nvSpPr>
        <p:spPr bwMode="auto">
          <a:xfrm>
            <a:off x="4788024" y="1484784"/>
            <a:ext cx="4321175" cy="5904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04299"/>
                </a:solidFill>
                <a:latin typeface="+mn-lt"/>
                <a:ea typeface="+mn-ea"/>
                <a:cs typeface="+mn-cs"/>
              </a:defRPr>
            </a:lvl1pPr>
            <a:lvl2pPr marL="742950" indent="-285750" algn="l" rtl="0" eaLnBrk="1" fontAlgn="base" hangingPunct="1">
              <a:spcBef>
                <a:spcPct val="20000"/>
              </a:spcBef>
              <a:spcAft>
                <a:spcPct val="0"/>
              </a:spcAft>
              <a:buChar char="–"/>
              <a:defRPr sz="2800">
                <a:solidFill>
                  <a:srgbClr val="004299"/>
                </a:solidFill>
                <a:latin typeface="+mn-lt"/>
              </a:defRPr>
            </a:lvl2pPr>
            <a:lvl3pPr marL="1143000" indent="-228600" algn="l" rtl="0" eaLnBrk="1" fontAlgn="base" hangingPunct="1">
              <a:spcBef>
                <a:spcPct val="20000"/>
              </a:spcBef>
              <a:spcAft>
                <a:spcPct val="0"/>
              </a:spcAft>
              <a:buChar char="•"/>
              <a:defRPr sz="2800">
                <a:solidFill>
                  <a:srgbClr val="004299"/>
                </a:solidFill>
                <a:latin typeface="+mn-lt"/>
              </a:defRPr>
            </a:lvl3pPr>
            <a:lvl4pPr marL="1600200" indent="-228600" algn="l" rtl="0" eaLnBrk="1" fontAlgn="base" hangingPunct="1">
              <a:spcBef>
                <a:spcPct val="20000"/>
              </a:spcBef>
              <a:spcAft>
                <a:spcPct val="0"/>
              </a:spcAft>
              <a:buChar char="–"/>
              <a:defRPr sz="2800">
                <a:solidFill>
                  <a:srgbClr val="004299"/>
                </a:solidFill>
                <a:latin typeface="+mn-lt"/>
              </a:defRPr>
            </a:lvl4pPr>
            <a:lvl5pPr marL="2057400" indent="-228600" algn="l" rtl="0" eaLnBrk="1" fontAlgn="base" hangingPunct="1">
              <a:spcBef>
                <a:spcPct val="20000"/>
              </a:spcBef>
              <a:spcAft>
                <a:spcPct val="0"/>
              </a:spcAft>
              <a:buChar char="»"/>
              <a:defRPr sz="2800">
                <a:solidFill>
                  <a:srgbClr val="004299"/>
                </a:solidFill>
                <a:latin typeface="+mn-lt"/>
              </a:defRPr>
            </a:lvl5pPr>
            <a:lvl6pPr marL="2514600" indent="-228600" algn="l" rtl="0" eaLnBrk="1" fontAlgn="base" hangingPunct="1">
              <a:spcBef>
                <a:spcPct val="20000"/>
              </a:spcBef>
              <a:spcAft>
                <a:spcPct val="0"/>
              </a:spcAft>
              <a:buChar char="»"/>
              <a:defRPr sz="2000">
                <a:solidFill>
                  <a:srgbClr val="004299"/>
                </a:solidFill>
                <a:latin typeface="+mn-lt"/>
              </a:defRPr>
            </a:lvl6pPr>
            <a:lvl7pPr marL="2971800" indent="-228600" algn="l" rtl="0" eaLnBrk="1" fontAlgn="base" hangingPunct="1">
              <a:spcBef>
                <a:spcPct val="20000"/>
              </a:spcBef>
              <a:spcAft>
                <a:spcPct val="0"/>
              </a:spcAft>
              <a:buChar char="»"/>
              <a:defRPr sz="2000">
                <a:solidFill>
                  <a:srgbClr val="004299"/>
                </a:solidFill>
                <a:latin typeface="+mn-lt"/>
              </a:defRPr>
            </a:lvl7pPr>
            <a:lvl8pPr marL="3429000" indent="-228600" algn="l" rtl="0" eaLnBrk="1" fontAlgn="base" hangingPunct="1">
              <a:spcBef>
                <a:spcPct val="20000"/>
              </a:spcBef>
              <a:spcAft>
                <a:spcPct val="0"/>
              </a:spcAft>
              <a:buChar char="»"/>
              <a:defRPr sz="2000">
                <a:solidFill>
                  <a:srgbClr val="004299"/>
                </a:solidFill>
                <a:latin typeface="+mn-lt"/>
              </a:defRPr>
            </a:lvl8pPr>
            <a:lvl9pPr marL="3886200" indent="-228600" algn="l" rtl="0" eaLnBrk="1" fontAlgn="base" hangingPunct="1">
              <a:spcBef>
                <a:spcPct val="20000"/>
              </a:spcBef>
              <a:spcAft>
                <a:spcPct val="0"/>
              </a:spcAft>
              <a:buChar char="»"/>
              <a:defRPr sz="2000">
                <a:solidFill>
                  <a:srgbClr val="004299"/>
                </a:solidFill>
                <a:latin typeface="+mn-lt"/>
              </a:defRPr>
            </a:lvl9pPr>
          </a:lstStyle>
          <a:p>
            <a:pPr marL="0" indent="0">
              <a:buFontTx/>
              <a:buNone/>
            </a:pPr>
            <a:r>
              <a:rPr lang="hu-HU" sz="2400" i="1" kern="0" dirty="0"/>
              <a:t>K</a:t>
            </a:r>
            <a:r>
              <a:rPr lang="hu-HU" sz="2400" i="1" dirty="0"/>
              <a:t>edvezményezettek</a:t>
            </a:r>
            <a:r>
              <a:rPr lang="hu-HU" sz="2400" i="1" kern="0" dirty="0"/>
              <a:t>:</a:t>
            </a:r>
          </a:p>
          <a:p>
            <a:r>
              <a:rPr lang="hu-HU" sz="2000" dirty="0"/>
              <a:t>önkormányzatok és társulásaik,</a:t>
            </a:r>
          </a:p>
          <a:p>
            <a:r>
              <a:rPr lang="hu-HU" sz="2000" dirty="0"/>
              <a:t>állami, önkormányzati többségi tulajdonú gazdasági szervezetek.</a:t>
            </a:r>
          </a:p>
          <a:p>
            <a:endParaRPr lang="hu-HU" sz="2000" dirty="0"/>
          </a:p>
          <a:p>
            <a:endParaRPr lang="hu-HU" sz="2000" dirty="0"/>
          </a:p>
          <a:p>
            <a:endParaRPr lang="hu-HU" sz="2000" dirty="0"/>
          </a:p>
          <a:p>
            <a:endParaRPr lang="hu-HU" sz="2000" dirty="0"/>
          </a:p>
          <a:p>
            <a:r>
              <a:rPr lang="hu-HU" sz="2000" dirty="0"/>
              <a:t>állami vagyonkezelésért felelős szervezetek,</a:t>
            </a:r>
          </a:p>
          <a:p>
            <a:r>
              <a:rPr lang="hu-HU" sz="2000" dirty="0"/>
              <a:t>és az általuk megbízott szakcégek.</a:t>
            </a:r>
          </a:p>
          <a:p>
            <a:pPr marL="0" indent="0">
              <a:buFontTx/>
              <a:buNone/>
            </a:pPr>
            <a:endParaRPr lang="hu-HU" sz="2400" b="1" kern="0" dirty="0"/>
          </a:p>
        </p:txBody>
      </p:sp>
      <p:cxnSp>
        <p:nvCxnSpPr>
          <p:cNvPr id="11" name="Egyenes összekötő 10"/>
          <p:cNvCxnSpPr/>
          <p:nvPr/>
        </p:nvCxnSpPr>
        <p:spPr>
          <a:xfrm>
            <a:off x="-36512" y="4293096"/>
            <a:ext cx="914400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876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KÖRNYEZETI ÉS ENERGIAHATÉKONYSÁGI OPERATÍV PROGRAM (KEHOP)</a:t>
            </a:r>
          </a:p>
        </p:txBody>
      </p:sp>
      <p:sp>
        <p:nvSpPr>
          <p:cNvPr id="3" name="Tartalom helye 2"/>
          <p:cNvSpPr>
            <a:spLocks noGrp="1"/>
          </p:cNvSpPr>
          <p:nvPr>
            <p:ph idx="1"/>
          </p:nvPr>
        </p:nvSpPr>
        <p:spPr>
          <a:xfrm>
            <a:off x="179512" y="980728"/>
            <a:ext cx="8642350" cy="5904656"/>
          </a:xfrm>
        </p:spPr>
        <p:txBody>
          <a:bodyPr/>
          <a:lstStyle/>
          <a:p>
            <a:pPr marL="0" indent="0">
              <a:buNone/>
            </a:pPr>
            <a:r>
              <a:rPr lang="hu-HU" sz="2400" b="1" dirty="0"/>
              <a:t>4. prioritás: Természetvédelmi és élővilág védelmi fejlesztések.</a:t>
            </a:r>
          </a:p>
          <a:p>
            <a:pPr marL="0" indent="0">
              <a:buNone/>
            </a:pPr>
            <a:r>
              <a:rPr lang="hu-HU" sz="2400" i="1" dirty="0"/>
              <a:t>Intézkedések:</a:t>
            </a:r>
            <a:endParaRPr lang="hu-HU" sz="2400" dirty="0"/>
          </a:p>
          <a:p>
            <a:r>
              <a:rPr lang="hu-HU" sz="2000" dirty="0"/>
              <a:t>védett illetve közösségi jelentőségű természeti értékek és területek természet-védelmi helyzetének és állapotának javítása,</a:t>
            </a:r>
          </a:p>
          <a:p>
            <a:r>
              <a:rPr lang="hu-HU" sz="2000" dirty="0"/>
              <a:t>természetvédelmi kezelés infrastrukturális feltételeinek javítása,</a:t>
            </a:r>
          </a:p>
          <a:p>
            <a:r>
              <a:rPr lang="hu-HU" sz="2000" dirty="0" err="1"/>
              <a:t>Natura</a:t>
            </a:r>
            <a:r>
              <a:rPr lang="hu-HU" sz="2000" dirty="0"/>
              <a:t> 2000 hálózat és a közösségi jelentőségű fajok és élőhely-típusok ismertségének és társadalmi elfogadottságának javítása.</a:t>
            </a:r>
          </a:p>
          <a:p>
            <a:pPr marL="0" indent="0">
              <a:buNone/>
            </a:pPr>
            <a:r>
              <a:rPr lang="hu-HU" sz="2400" i="1" dirty="0"/>
              <a:t>Kedvezményezettek:</a:t>
            </a:r>
            <a:endParaRPr lang="hu-HU" sz="2400" dirty="0"/>
          </a:p>
          <a:p>
            <a:r>
              <a:rPr lang="hu-HU" sz="2400" dirty="0"/>
              <a:t>jogszabályban kijelölt természetvédelmi kezelő.</a:t>
            </a:r>
          </a:p>
        </p:txBody>
      </p:sp>
      <p:sp>
        <p:nvSpPr>
          <p:cNvPr id="4" name="Dia számának helye 3"/>
          <p:cNvSpPr>
            <a:spLocks noGrp="1"/>
          </p:cNvSpPr>
          <p:nvPr>
            <p:ph type="sldNum" sz="quarter" idx="10"/>
          </p:nvPr>
        </p:nvSpPr>
        <p:spPr/>
        <p:txBody>
          <a:bodyPr/>
          <a:lstStyle/>
          <a:p>
            <a:fld id="{B13F524C-F24A-47FB-BDA3-EC29C9588E6C}" type="slidenum">
              <a:rPr lang="hu-HU" smtClean="0"/>
              <a:pPr/>
              <a:t>29</a:t>
            </a:fld>
            <a:endParaRPr lang="hu-HU" dirty="0"/>
          </a:p>
        </p:txBody>
      </p:sp>
    </p:spTree>
    <p:extLst>
      <p:ext uri="{BB962C8B-B14F-4D97-AF65-F5344CB8AC3E}">
        <p14:creationId xmlns:p14="http://schemas.microsoft.com/office/powerpoint/2010/main" val="65051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dirty="0"/>
          </a:p>
        </p:txBody>
      </p:sp>
      <p:sp>
        <p:nvSpPr>
          <p:cNvPr id="4" name="Dia számának helye 3"/>
          <p:cNvSpPr>
            <a:spLocks noGrp="1"/>
          </p:cNvSpPr>
          <p:nvPr>
            <p:ph type="sldNum" sz="quarter" idx="10"/>
          </p:nvPr>
        </p:nvSpPr>
        <p:spPr/>
        <p:txBody>
          <a:bodyPr/>
          <a:lstStyle/>
          <a:p>
            <a:fld id="{B13F524C-F24A-47FB-BDA3-EC29C9588E6C}" type="slidenum">
              <a:rPr lang="hu-HU" smtClean="0"/>
              <a:pPr/>
              <a:t>3</a:t>
            </a:fld>
            <a:endParaRPr lang="hu-HU"/>
          </a:p>
        </p:txBody>
      </p:sp>
      <p:graphicFrame>
        <p:nvGraphicFramePr>
          <p:cNvPr id="5" name="Táblázat 4"/>
          <p:cNvGraphicFramePr>
            <a:graphicFrameLocks noGrp="1"/>
          </p:cNvGraphicFramePr>
          <p:nvPr>
            <p:extLst>
              <p:ext uri="{D42A27DB-BD31-4B8C-83A1-F6EECF244321}">
                <p14:modId xmlns:p14="http://schemas.microsoft.com/office/powerpoint/2010/main" val="1154368872"/>
              </p:ext>
            </p:extLst>
          </p:nvPr>
        </p:nvGraphicFramePr>
        <p:xfrm>
          <a:off x="179512" y="908721"/>
          <a:ext cx="7489701" cy="3600398"/>
        </p:xfrm>
        <a:graphic>
          <a:graphicData uri="http://schemas.openxmlformats.org/drawingml/2006/table">
            <a:tbl>
              <a:tblPr firstRow="1" bandRow="1">
                <a:tableStyleId>{5C22544A-7EE6-4342-B048-85BDC9FD1C3A}</a:tableStyleId>
              </a:tblPr>
              <a:tblGrid>
                <a:gridCol w="5610187">
                  <a:extLst>
                    <a:ext uri="{9D8B030D-6E8A-4147-A177-3AD203B41FA5}">
                      <a16:colId xmlns:a16="http://schemas.microsoft.com/office/drawing/2014/main" val="20000"/>
                    </a:ext>
                  </a:extLst>
                </a:gridCol>
                <a:gridCol w="1879514">
                  <a:extLst>
                    <a:ext uri="{9D8B030D-6E8A-4147-A177-3AD203B41FA5}">
                      <a16:colId xmlns:a16="http://schemas.microsoft.com/office/drawing/2014/main" val="20001"/>
                    </a:ext>
                  </a:extLst>
                </a:gridCol>
              </a:tblGrid>
              <a:tr h="919237">
                <a:tc>
                  <a:txBody>
                    <a:bodyPr/>
                    <a:lstStyle/>
                    <a:p>
                      <a:pPr algn="l"/>
                      <a:r>
                        <a:rPr lang="hu-HU" sz="1400" b="1" dirty="0">
                          <a:solidFill>
                            <a:schemeClr val="tx1"/>
                          </a:solidFill>
                        </a:rPr>
                        <a:t>Operatív program (OP)</a:t>
                      </a:r>
                    </a:p>
                  </a:txBody>
                  <a:tcPr marL="91446" marR="91446" marT="45725" marB="45725" anchor="ctr"/>
                </a:tc>
                <a:tc>
                  <a:txBody>
                    <a:bodyPr/>
                    <a:lstStyle/>
                    <a:p>
                      <a:pPr algn="ctr"/>
                      <a:r>
                        <a:rPr lang="hu-HU" sz="1400" b="1" kern="1200" baseline="0" dirty="0">
                          <a:solidFill>
                            <a:schemeClr val="tx1"/>
                          </a:solidFill>
                          <a:latin typeface="+mn-lt"/>
                          <a:ea typeface="+mn-ea"/>
                          <a:cs typeface="+mn-cs"/>
                        </a:rPr>
                        <a:t>Indikatív forrásallokáció EU+hazai Mrd Ft </a:t>
                      </a:r>
                    </a:p>
                  </a:txBody>
                  <a:tcPr marL="91446" marR="91446" marT="45725" marB="45725"/>
                </a:tc>
                <a:extLst>
                  <a:ext uri="{0D108BD9-81ED-4DB2-BD59-A6C34878D82A}">
                    <a16:rowId xmlns:a16="http://schemas.microsoft.com/office/drawing/2014/main" val="10000"/>
                  </a:ext>
                </a:extLst>
              </a:tr>
              <a:tr h="383023">
                <a:tc>
                  <a:txBody>
                    <a:bodyPr/>
                    <a:lstStyle/>
                    <a:p>
                      <a:r>
                        <a:rPr lang="hu-HU" sz="1400" b="1" kern="1200" baseline="0" dirty="0">
                          <a:solidFill>
                            <a:schemeClr val="dk1"/>
                          </a:solidFill>
                          <a:latin typeface="+mn-lt"/>
                          <a:ea typeface="+mn-ea"/>
                          <a:cs typeface="+mn-cs"/>
                        </a:rPr>
                        <a:t>Gazdaságfejlesztési és Innovációs OP [GINOP]</a:t>
                      </a:r>
                    </a:p>
                  </a:txBody>
                  <a:tcPr marL="91446" marR="91446" marT="45725" marB="45725"/>
                </a:tc>
                <a:tc>
                  <a:txBody>
                    <a:bodyPr/>
                    <a:lstStyle/>
                    <a:p>
                      <a:pPr algn="ctr"/>
                      <a:r>
                        <a:rPr lang="hu-HU" sz="1400" b="1" kern="1200" baseline="0" dirty="0">
                          <a:solidFill>
                            <a:schemeClr val="dk1"/>
                          </a:solidFill>
                          <a:latin typeface="+mn-lt"/>
                          <a:ea typeface="+mn-ea"/>
                          <a:cs typeface="+mn-cs"/>
                        </a:rPr>
                        <a:t>    2 719</a:t>
                      </a:r>
                    </a:p>
                  </a:txBody>
                  <a:tcPr marL="91446" marR="91446" marT="45725" marB="45725"/>
                </a:tc>
                <a:extLst>
                  <a:ext uri="{0D108BD9-81ED-4DB2-BD59-A6C34878D82A}">
                    <a16:rowId xmlns:a16="http://schemas.microsoft.com/office/drawing/2014/main" val="10001"/>
                  </a:ext>
                </a:extLst>
              </a:tr>
              <a:tr h="383023">
                <a:tc>
                  <a:txBody>
                    <a:bodyPr/>
                    <a:lstStyle/>
                    <a:p>
                      <a:r>
                        <a:rPr lang="hu-HU" sz="1400" b="1" kern="1200" baseline="0" dirty="0">
                          <a:solidFill>
                            <a:schemeClr val="dk1"/>
                          </a:solidFill>
                          <a:latin typeface="+mn-lt"/>
                          <a:ea typeface="+mn-ea"/>
                          <a:cs typeface="+mn-cs"/>
                        </a:rPr>
                        <a:t>Terület- és Településfejlesztési Operatív Program [TOP]</a:t>
                      </a:r>
                    </a:p>
                  </a:txBody>
                  <a:tcPr marL="91446" marR="91446" marT="45725" marB="45725"/>
                </a:tc>
                <a:tc>
                  <a:txBody>
                    <a:bodyPr/>
                    <a:lstStyle/>
                    <a:p>
                      <a:pPr algn="ctr"/>
                      <a:r>
                        <a:rPr lang="hu-HU" sz="1400" b="1" kern="1200" baseline="0" dirty="0">
                          <a:solidFill>
                            <a:schemeClr val="dk1"/>
                          </a:solidFill>
                          <a:latin typeface="+mn-lt"/>
                          <a:ea typeface="+mn-ea"/>
                          <a:cs typeface="+mn-cs"/>
                        </a:rPr>
                        <a:t>    1 157</a:t>
                      </a:r>
                    </a:p>
                  </a:txBody>
                  <a:tcPr marL="91446" marR="91446" marT="45725" marB="45725"/>
                </a:tc>
                <a:extLst>
                  <a:ext uri="{0D108BD9-81ED-4DB2-BD59-A6C34878D82A}">
                    <a16:rowId xmlns:a16="http://schemas.microsoft.com/office/drawing/2014/main" val="10002"/>
                  </a:ext>
                </a:extLst>
              </a:tr>
              <a:tr h="383023">
                <a:tc>
                  <a:txBody>
                    <a:bodyPr/>
                    <a:lstStyle/>
                    <a:p>
                      <a:r>
                        <a:rPr lang="hu-HU" sz="1400" b="1" kern="1200" baseline="0" dirty="0">
                          <a:solidFill>
                            <a:schemeClr val="dk1"/>
                          </a:solidFill>
                          <a:latin typeface="+mn-lt"/>
                          <a:ea typeface="+mn-ea"/>
                          <a:cs typeface="+mn-cs"/>
                        </a:rPr>
                        <a:t>Versenyképes Közép-Magyarország OP [VEKOP]</a:t>
                      </a:r>
                    </a:p>
                  </a:txBody>
                  <a:tcPr marL="91446" marR="91446" marT="45725" marB="45725"/>
                </a:tc>
                <a:tc>
                  <a:txBody>
                    <a:bodyPr/>
                    <a:lstStyle/>
                    <a:p>
                      <a:pPr algn="ctr"/>
                      <a:r>
                        <a:rPr lang="hu-HU" sz="1400" b="1" kern="1200" baseline="0" dirty="0">
                          <a:solidFill>
                            <a:schemeClr val="dk1"/>
                          </a:solidFill>
                          <a:latin typeface="+mn-lt"/>
                          <a:ea typeface="+mn-ea"/>
                          <a:cs typeface="+mn-cs"/>
                        </a:rPr>
                        <a:t>       269</a:t>
                      </a:r>
                    </a:p>
                  </a:txBody>
                  <a:tcPr marL="91446" marR="91446" marT="45725" marB="45725"/>
                </a:tc>
                <a:extLst>
                  <a:ext uri="{0D108BD9-81ED-4DB2-BD59-A6C34878D82A}">
                    <a16:rowId xmlns:a16="http://schemas.microsoft.com/office/drawing/2014/main" val="10003"/>
                  </a:ext>
                </a:extLst>
              </a:tr>
              <a:tr h="383023">
                <a:tc>
                  <a:txBody>
                    <a:bodyPr/>
                    <a:lstStyle/>
                    <a:p>
                      <a:r>
                        <a:rPr lang="hu-HU" sz="1400" b="1" kern="1200" baseline="0" dirty="0">
                          <a:solidFill>
                            <a:schemeClr val="dk1"/>
                          </a:solidFill>
                          <a:latin typeface="+mn-lt"/>
                          <a:ea typeface="+mn-ea"/>
                          <a:cs typeface="+mn-cs"/>
                        </a:rPr>
                        <a:t>Emberi Erőforrás Fejlesztési Operatív Program [EFOP]</a:t>
                      </a:r>
                    </a:p>
                  </a:txBody>
                  <a:tcPr marL="91446" marR="91446" marT="45725" marB="45725"/>
                </a:tc>
                <a:tc>
                  <a:txBody>
                    <a:bodyPr/>
                    <a:lstStyle/>
                    <a:p>
                      <a:pPr algn="ctr"/>
                      <a:r>
                        <a:rPr lang="hu-HU" sz="1400" b="1" kern="1200" baseline="0" dirty="0">
                          <a:solidFill>
                            <a:schemeClr val="dk1"/>
                          </a:solidFill>
                          <a:latin typeface="+mn-lt"/>
                          <a:ea typeface="+mn-ea"/>
                          <a:cs typeface="+mn-cs"/>
                        </a:rPr>
                        <a:t>       885</a:t>
                      </a:r>
                    </a:p>
                  </a:txBody>
                  <a:tcPr marL="91446" marR="91446" marT="45725" marB="45725"/>
                </a:tc>
                <a:extLst>
                  <a:ext uri="{0D108BD9-81ED-4DB2-BD59-A6C34878D82A}">
                    <a16:rowId xmlns:a16="http://schemas.microsoft.com/office/drawing/2014/main" val="10004"/>
                  </a:ext>
                </a:extLst>
              </a:tr>
              <a:tr h="383023">
                <a:tc>
                  <a:txBody>
                    <a:bodyPr/>
                    <a:lstStyle/>
                    <a:p>
                      <a:r>
                        <a:rPr lang="hu-HU" sz="1400" b="1" kern="1200" baseline="0" dirty="0">
                          <a:solidFill>
                            <a:schemeClr val="dk1"/>
                          </a:solidFill>
                          <a:latin typeface="+mn-lt"/>
                          <a:ea typeface="+mn-ea"/>
                          <a:cs typeface="+mn-cs"/>
                        </a:rPr>
                        <a:t>Környezeti és Energetikai Hatékonysági OP [KEHOP]</a:t>
                      </a:r>
                    </a:p>
                  </a:txBody>
                  <a:tcPr marL="91446" marR="91446" marT="45725" marB="45725"/>
                </a:tc>
                <a:tc>
                  <a:txBody>
                    <a:bodyPr/>
                    <a:lstStyle/>
                    <a:p>
                      <a:pPr algn="ctr"/>
                      <a:r>
                        <a:rPr lang="hu-HU" sz="1400" b="1" kern="1200" baseline="0" dirty="0">
                          <a:solidFill>
                            <a:schemeClr val="dk1"/>
                          </a:solidFill>
                          <a:latin typeface="+mn-lt"/>
                          <a:ea typeface="+mn-ea"/>
                          <a:cs typeface="+mn-cs"/>
                        </a:rPr>
                        <a:t>    1 118</a:t>
                      </a:r>
                    </a:p>
                  </a:txBody>
                  <a:tcPr marL="91446" marR="91446" marT="45725" marB="45725"/>
                </a:tc>
                <a:extLst>
                  <a:ext uri="{0D108BD9-81ED-4DB2-BD59-A6C34878D82A}">
                    <a16:rowId xmlns:a16="http://schemas.microsoft.com/office/drawing/2014/main" val="10005"/>
                  </a:ext>
                </a:extLst>
              </a:tr>
              <a:tr h="383023">
                <a:tc>
                  <a:txBody>
                    <a:bodyPr/>
                    <a:lstStyle/>
                    <a:p>
                      <a:r>
                        <a:rPr lang="hu-HU" sz="1400" b="1" kern="1200" baseline="0" dirty="0">
                          <a:solidFill>
                            <a:schemeClr val="dk1"/>
                          </a:solidFill>
                          <a:latin typeface="+mn-lt"/>
                          <a:ea typeface="+mn-ea"/>
                          <a:cs typeface="+mn-cs"/>
                        </a:rPr>
                        <a:t>Integrált Közlekedésfejlesztés Operatív Program [IKOP]</a:t>
                      </a:r>
                    </a:p>
                  </a:txBody>
                  <a:tcPr marL="91446" marR="91446" marT="45725" marB="45725"/>
                </a:tc>
                <a:tc>
                  <a:txBody>
                    <a:bodyPr/>
                    <a:lstStyle/>
                    <a:p>
                      <a:pPr algn="ctr"/>
                      <a:r>
                        <a:rPr lang="hu-HU" sz="1400" b="1" kern="1200" baseline="0" dirty="0">
                          <a:solidFill>
                            <a:schemeClr val="dk1"/>
                          </a:solidFill>
                          <a:latin typeface="+mn-lt"/>
                          <a:ea typeface="+mn-ea"/>
                          <a:cs typeface="+mn-cs"/>
                        </a:rPr>
                        <a:t>    1 034</a:t>
                      </a:r>
                    </a:p>
                  </a:txBody>
                  <a:tcPr marL="91446" marR="91446" marT="45725" marB="45725"/>
                </a:tc>
                <a:extLst>
                  <a:ext uri="{0D108BD9-81ED-4DB2-BD59-A6C34878D82A}">
                    <a16:rowId xmlns:a16="http://schemas.microsoft.com/office/drawing/2014/main" val="10006"/>
                  </a:ext>
                </a:extLst>
              </a:tr>
              <a:tr h="383023">
                <a:tc>
                  <a:txBody>
                    <a:bodyPr/>
                    <a:lstStyle/>
                    <a:p>
                      <a:r>
                        <a:rPr lang="hu-HU" sz="1400" b="1" kern="1200" baseline="0" dirty="0">
                          <a:solidFill>
                            <a:schemeClr val="dk1"/>
                          </a:solidFill>
                          <a:latin typeface="+mn-lt"/>
                          <a:ea typeface="+mn-ea"/>
                          <a:cs typeface="+mn-cs"/>
                        </a:rPr>
                        <a:t>Közigazgatás-és Közszolgáltatás-fejlesztés OP (KÖFOP)</a:t>
                      </a:r>
                    </a:p>
                  </a:txBody>
                  <a:tcPr marL="91446" marR="91446" marT="45725" marB="45725"/>
                </a:tc>
                <a:tc>
                  <a:txBody>
                    <a:bodyPr/>
                    <a:lstStyle/>
                    <a:p>
                      <a:pPr algn="ctr"/>
                      <a:r>
                        <a:rPr lang="hu-HU" sz="1400" b="1" kern="1200" baseline="0" dirty="0">
                          <a:solidFill>
                            <a:schemeClr val="dk1"/>
                          </a:solidFill>
                          <a:latin typeface="+mn-lt"/>
                          <a:ea typeface="+mn-ea"/>
                          <a:cs typeface="+mn-cs"/>
                        </a:rPr>
                        <a:t>       299</a:t>
                      </a:r>
                    </a:p>
                  </a:txBody>
                  <a:tcPr marL="91446" marR="91446" marT="45725" marB="45725"/>
                </a:tc>
                <a:extLst>
                  <a:ext uri="{0D108BD9-81ED-4DB2-BD59-A6C34878D82A}">
                    <a16:rowId xmlns:a16="http://schemas.microsoft.com/office/drawing/2014/main" val="10007"/>
                  </a:ext>
                </a:extLst>
              </a:tr>
            </a:tbl>
          </a:graphicData>
        </a:graphic>
      </p:graphicFrame>
      <p:sp>
        <p:nvSpPr>
          <p:cNvPr id="7" name="Téglalap 6"/>
          <p:cNvSpPr/>
          <p:nvPr/>
        </p:nvSpPr>
        <p:spPr>
          <a:xfrm>
            <a:off x="611561" y="5157192"/>
            <a:ext cx="7560840" cy="723275"/>
          </a:xfrm>
          <a:prstGeom prst="rect">
            <a:avLst/>
          </a:prstGeom>
        </p:spPr>
        <p:txBody>
          <a:bodyPr wrap="square">
            <a:spAutoFit/>
          </a:bodyPr>
          <a:lstStyle/>
          <a:p>
            <a:pPr algn="just" eaLnBrk="1" hangingPunct="1">
              <a:spcAft>
                <a:spcPts val="600"/>
              </a:spcAft>
              <a:buFont typeface="Arial" charset="0"/>
              <a:buChar char="•"/>
            </a:pPr>
            <a:r>
              <a:rPr lang="hu-HU" altLang="hu-HU" dirty="0">
                <a:latin typeface="Times New Roman" pitchFamily="18" charset="0"/>
                <a:cs typeface="Times New Roman" pitchFamily="18" charset="0"/>
              </a:rPr>
              <a:t>Összes forrás:</a:t>
            </a:r>
            <a:r>
              <a:rPr lang="hu-HU" altLang="hu-HU" b="1" dirty="0">
                <a:latin typeface="Times New Roman" pitchFamily="18" charset="0"/>
                <a:cs typeface="Times New Roman" pitchFamily="18" charset="0"/>
              </a:rPr>
              <a:t> 11 502 milliárd forint </a:t>
            </a:r>
            <a:r>
              <a:rPr lang="hu-HU" altLang="hu-HU" dirty="0">
                <a:latin typeface="Times New Roman" pitchFamily="18" charset="0"/>
                <a:cs typeface="Times New Roman" pitchFamily="18" charset="0"/>
              </a:rPr>
              <a:t>(EU+hazai társfinanszírozás)</a:t>
            </a:r>
          </a:p>
          <a:p>
            <a:pPr algn="just" eaLnBrk="1" hangingPunct="1">
              <a:spcAft>
                <a:spcPts val="600"/>
              </a:spcAft>
              <a:buFont typeface="Arial" charset="0"/>
              <a:buChar char="•"/>
            </a:pPr>
            <a:r>
              <a:rPr lang="hu-HU" altLang="hu-HU" dirty="0">
                <a:latin typeface="Times New Roman" pitchFamily="18" charset="0"/>
                <a:cs typeface="Times New Roman" pitchFamily="18" charset="0"/>
              </a:rPr>
              <a:t>A strukturális és kohéziós alapok: </a:t>
            </a:r>
            <a:r>
              <a:rPr lang="hu-HU" altLang="hu-HU" b="1" dirty="0">
                <a:latin typeface="Times New Roman" pitchFamily="18" charset="0"/>
                <a:cs typeface="Times New Roman" pitchFamily="18" charset="0"/>
              </a:rPr>
              <a:t>7 484,6 milliárd forint </a:t>
            </a:r>
            <a:endParaRPr lang="hu-HU" altLang="hu-HU" dirty="0">
              <a:latin typeface="Times New Roman" pitchFamily="18" charset="0"/>
              <a:cs typeface="Times New Roman" pitchFamily="18" charset="0"/>
            </a:endParaRPr>
          </a:p>
        </p:txBody>
      </p:sp>
    </p:spTree>
    <p:extLst>
      <p:ext uri="{BB962C8B-B14F-4D97-AF65-F5344CB8AC3E}">
        <p14:creationId xmlns:p14="http://schemas.microsoft.com/office/powerpoint/2010/main" val="981532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KÖRNYEZETI ÉS ENERGIAHATÉKONYSÁGI OPERATÍV PROGRAM (KEHOP)</a:t>
            </a:r>
          </a:p>
        </p:txBody>
      </p:sp>
      <p:sp>
        <p:nvSpPr>
          <p:cNvPr id="3" name="Tartalom helye 2"/>
          <p:cNvSpPr>
            <a:spLocks noGrp="1"/>
          </p:cNvSpPr>
          <p:nvPr>
            <p:ph idx="1"/>
          </p:nvPr>
        </p:nvSpPr>
        <p:spPr>
          <a:xfrm>
            <a:off x="179512" y="692696"/>
            <a:ext cx="8642350" cy="5904656"/>
          </a:xfrm>
        </p:spPr>
        <p:txBody>
          <a:bodyPr/>
          <a:lstStyle/>
          <a:p>
            <a:pPr marL="0" indent="0">
              <a:buNone/>
            </a:pPr>
            <a:r>
              <a:rPr lang="hu-HU" sz="2400" b="1" dirty="0"/>
              <a:t>5. prioritás: Energiahatékonyság növelése, megújuló energiaforrások alkalmazása.</a:t>
            </a:r>
          </a:p>
        </p:txBody>
      </p:sp>
      <p:sp>
        <p:nvSpPr>
          <p:cNvPr id="4" name="Dia számának helye 3"/>
          <p:cNvSpPr>
            <a:spLocks noGrp="1"/>
          </p:cNvSpPr>
          <p:nvPr>
            <p:ph type="sldNum" sz="quarter" idx="10"/>
          </p:nvPr>
        </p:nvSpPr>
        <p:spPr/>
        <p:txBody>
          <a:bodyPr/>
          <a:lstStyle/>
          <a:p>
            <a:fld id="{B13F524C-F24A-47FB-BDA3-EC29C9588E6C}" type="slidenum">
              <a:rPr lang="hu-HU" smtClean="0"/>
              <a:pPr/>
              <a:t>30</a:t>
            </a:fld>
            <a:endParaRPr lang="hu-HU" dirty="0"/>
          </a:p>
        </p:txBody>
      </p:sp>
      <p:sp>
        <p:nvSpPr>
          <p:cNvPr id="5" name="Tartalom helye 2"/>
          <p:cNvSpPr txBox="1">
            <a:spLocks/>
          </p:cNvSpPr>
          <p:nvPr/>
        </p:nvSpPr>
        <p:spPr bwMode="auto">
          <a:xfrm>
            <a:off x="179512" y="1484784"/>
            <a:ext cx="4321175" cy="5904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04299"/>
                </a:solidFill>
                <a:latin typeface="+mn-lt"/>
                <a:ea typeface="+mn-ea"/>
                <a:cs typeface="+mn-cs"/>
              </a:defRPr>
            </a:lvl1pPr>
            <a:lvl2pPr marL="742950" indent="-285750" algn="l" rtl="0" eaLnBrk="1" fontAlgn="base" hangingPunct="1">
              <a:spcBef>
                <a:spcPct val="20000"/>
              </a:spcBef>
              <a:spcAft>
                <a:spcPct val="0"/>
              </a:spcAft>
              <a:buChar char="–"/>
              <a:defRPr sz="2800">
                <a:solidFill>
                  <a:srgbClr val="004299"/>
                </a:solidFill>
                <a:latin typeface="+mn-lt"/>
              </a:defRPr>
            </a:lvl2pPr>
            <a:lvl3pPr marL="1143000" indent="-228600" algn="l" rtl="0" eaLnBrk="1" fontAlgn="base" hangingPunct="1">
              <a:spcBef>
                <a:spcPct val="20000"/>
              </a:spcBef>
              <a:spcAft>
                <a:spcPct val="0"/>
              </a:spcAft>
              <a:buChar char="•"/>
              <a:defRPr sz="2800">
                <a:solidFill>
                  <a:srgbClr val="004299"/>
                </a:solidFill>
                <a:latin typeface="+mn-lt"/>
              </a:defRPr>
            </a:lvl3pPr>
            <a:lvl4pPr marL="1600200" indent="-228600" algn="l" rtl="0" eaLnBrk="1" fontAlgn="base" hangingPunct="1">
              <a:spcBef>
                <a:spcPct val="20000"/>
              </a:spcBef>
              <a:spcAft>
                <a:spcPct val="0"/>
              </a:spcAft>
              <a:buChar char="–"/>
              <a:defRPr sz="2800">
                <a:solidFill>
                  <a:srgbClr val="004299"/>
                </a:solidFill>
                <a:latin typeface="+mn-lt"/>
              </a:defRPr>
            </a:lvl4pPr>
            <a:lvl5pPr marL="2057400" indent="-228600" algn="l" rtl="0" eaLnBrk="1" fontAlgn="base" hangingPunct="1">
              <a:spcBef>
                <a:spcPct val="20000"/>
              </a:spcBef>
              <a:spcAft>
                <a:spcPct val="0"/>
              </a:spcAft>
              <a:buChar char="»"/>
              <a:defRPr sz="2800">
                <a:solidFill>
                  <a:srgbClr val="004299"/>
                </a:solidFill>
                <a:latin typeface="+mn-lt"/>
              </a:defRPr>
            </a:lvl5pPr>
            <a:lvl6pPr marL="2514600" indent="-228600" algn="l" rtl="0" eaLnBrk="1" fontAlgn="base" hangingPunct="1">
              <a:spcBef>
                <a:spcPct val="20000"/>
              </a:spcBef>
              <a:spcAft>
                <a:spcPct val="0"/>
              </a:spcAft>
              <a:buChar char="»"/>
              <a:defRPr sz="2000">
                <a:solidFill>
                  <a:srgbClr val="004299"/>
                </a:solidFill>
                <a:latin typeface="+mn-lt"/>
              </a:defRPr>
            </a:lvl6pPr>
            <a:lvl7pPr marL="2971800" indent="-228600" algn="l" rtl="0" eaLnBrk="1" fontAlgn="base" hangingPunct="1">
              <a:spcBef>
                <a:spcPct val="20000"/>
              </a:spcBef>
              <a:spcAft>
                <a:spcPct val="0"/>
              </a:spcAft>
              <a:buChar char="»"/>
              <a:defRPr sz="2000">
                <a:solidFill>
                  <a:srgbClr val="004299"/>
                </a:solidFill>
                <a:latin typeface="+mn-lt"/>
              </a:defRPr>
            </a:lvl7pPr>
            <a:lvl8pPr marL="3429000" indent="-228600" algn="l" rtl="0" eaLnBrk="1" fontAlgn="base" hangingPunct="1">
              <a:spcBef>
                <a:spcPct val="20000"/>
              </a:spcBef>
              <a:spcAft>
                <a:spcPct val="0"/>
              </a:spcAft>
              <a:buChar char="»"/>
              <a:defRPr sz="2000">
                <a:solidFill>
                  <a:srgbClr val="004299"/>
                </a:solidFill>
                <a:latin typeface="+mn-lt"/>
              </a:defRPr>
            </a:lvl8pPr>
            <a:lvl9pPr marL="3886200" indent="-228600" algn="l" rtl="0" eaLnBrk="1" fontAlgn="base" hangingPunct="1">
              <a:spcBef>
                <a:spcPct val="20000"/>
              </a:spcBef>
              <a:spcAft>
                <a:spcPct val="0"/>
              </a:spcAft>
              <a:buChar char="»"/>
              <a:defRPr sz="2000">
                <a:solidFill>
                  <a:srgbClr val="004299"/>
                </a:solidFill>
                <a:latin typeface="+mn-lt"/>
              </a:defRPr>
            </a:lvl9pPr>
          </a:lstStyle>
          <a:p>
            <a:pPr marL="0" indent="0">
              <a:buFontTx/>
              <a:buNone/>
            </a:pPr>
            <a:r>
              <a:rPr lang="hu-HU" sz="2400" i="1" kern="0" dirty="0"/>
              <a:t>Intézkedések:</a:t>
            </a:r>
          </a:p>
          <a:p>
            <a:r>
              <a:rPr lang="hu-HU" sz="2000" dirty="0"/>
              <a:t>a megújuló energiaforrások felhasználásának növelése.</a:t>
            </a:r>
          </a:p>
          <a:p>
            <a:endParaRPr lang="hu-HU" sz="2000" dirty="0"/>
          </a:p>
          <a:p>
            <a:endParaRPr lang="hu-HU" sz="2000" dirty="0"/>
          </a:p>
          <a:p>
            <a:endParaRPr lang="hu-HU" sz="2000" dirty="0"/>
          </a:p>
          <a:p>
            <a:pPr marL="0" indent="0">
              <a:buNone/>
            </a:pPr>
            <a:endParaRPr lang="hu-HU" sz="2000" dirty="0"/>
          </a:p>
          <a:p>
            <a:r>
              <a:rPr lang="hu-HU" sz="2000" dirty="0"/>
              <a:t>épületek energiahatékonysági korszerűsítése megújuló energiaforrások alkalmazásának kombinálásával,</a:t>
            </a:r>
          </a:p>
          <a:p>
            <a:r>
              <a:rPr lang="hu-HU" sz="2000" dirty="0"/>
              <a:t>illetve új közel zéró szén-dioxid kibocsátású épületek létesítése</a:t>
            </a:r>
          </a:p>
          <a:p>
            <a:endParaRPr lang="hu-HU" sz="2000" dirty="0"/>
          </a:p>
        </p:txBody>
      </p:sp>
      <p:sp>
        <p:nvSpPr>
          <p:cNvPr id="6" name="Tartalom helye 2"/>
          <p:cNvSpPr txBox="1">
            <a:spLocks/>
          </p:cNvSpPr>
          <p:nvPr/>
        </p:nvSpPr>
        <p:spPr bwMode="auto">
          <a:xfrm>
            <a:off x="4788024" y="1484784"/>
            <a:ext cx="4321175" cy="5904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04299"/>
                </a:solidFill>
                <a:latin typeface="+mn-lt"/>
                <a:ea typeface="+mn-ea"/>
                <a:cs typeface="+mn-cs"/>
              </a:defRPr>
            </a:lvl1pPr>
            <a:lvl2pPr marL="742950" indent="-285750" algn="l" rtl="0" eaLnBrk="1" fontAlgn="base" hangingPunct="1">
              <a:spcBef>
                <a:spcPct val="20000"/>
              </a:spcBef>
              <a:spcAft>
                <a:spcPct val="0"/>
              </a:spcAft>
              <a:buChar char="–"/>
              <a:defRPr sz="2800">
                <a:solidFill>
                  <a:srgbClr val="004299"/>
                </a:solidFill>
                <a:latin typeface="+mn-lt"/>
              </a:defRPr>
            </a:lvl2pPr>
            <a:lvl3pPr marL="1143000" indent="-228600" algn="l" rtl="0" eaLnBrk="1" fontAlgn="base" hangingPunct="1">
              <a:spcBef>
                <a:spcPct val="20000"/>
              </a:spcBef>
              <a:spcAft>
                <a:spcPct val="0"/>
              </a:spcAft>
              <a:buChar char="•"/>
              <a:defRPr sz="2800">
                <a:solidFill>
                  <a:srgbClr val="004299"/>
                </a:solidFill>
                <a:latin typeface="+mn-lt"/>
              </a:defRPr>
            </a:lvl3pPr>
            <a:lvl4pPr marL="1600200" indent="-228600" algn="l" rtl="0" eaLnBrk="1" fontAlgn="base" hangingPunct="1">
              <a:spcBef>
                <a:spcPct val="20000"/>
              </a:spcBef>
              <a:spcAft>
                <a:spcPct val="0"/>
              </a:spcAft>
              <a:buChar char="–"/>
              <a:defRPr sz="2800">
                <a:solidFill>
                  <a:srgbClr val="004299"/>
                </a:solidFill>
                <a:latin typeface="+mn-lt"/>
              </a:defRPr>
            </a:lvl4pPr>
            <a:lvl5pPr marL="2057400" indent="-228600" algn="l" rtl="0" eaLnBrk="1" fontAlgn="base" hangingPunct="1">
              <a:spcBef>
                <a:spcPct val="20000"/>
              </a:spcBef>
              <a:spcAft>
                <a:spcPct val="0"/>
              </a:spcAft>
              <a:buChar char="»"/>
              <a:defRPr sz="2800">
                <a:solidFill>
                  <a:srgbClr val="004299"/>
                </a:solidFill>
                <a:latin typeface="+mn-lt"/>
              </a:defRPr>
            </a:lvl5pPr>
            <a:lvl6pPr marL="2514600" indent="-228600" algn="l" rtl="0" eaLnBrk="1" fontAlgn="base" hangingPunct="1">
              <a:spcBef>
                <a:spcPct val="20000"/>
              </a:spcBef>
              <a:spcAft>
                <a:spcPct val="0"/>
              </a:spcAft>
              <a:buChar char="»"/>
              <a:defRPr sz="2000">
                <a:solidFill>
                  <a:srgbClr val="004299"/>
                </a:solidFill>
                <a:latin typeface="+mn-lt"/>
              </a:defRPr>
            </a:lvl6pPr>
            <a:lvl7pPr marL="2971800" indent="-228600" algn="l" rtl="0" eaLnBrk="1" fontAlgn="base" hangingPunct="1">
              <a:spcBef>
                <a:spcPct val="20000"/>
              </a:spcBef>
              <a:spcAft>
                <a:spcPct val="0"/>
              </a:spcAft>
              <a:buChar char="»"/>
              <a:defRPr sz="2000">
                <a:solidFill>
                  <a:srgbClr val="004299"/>
                </a:solidFill>
                <a:latin typeface="+mn-lt"/>
              </a:defRPr>
            </a:lvl7pPr>
            <a:lvl8pPr marL="3429000" indent="-228600" algn="l" rtl="0" eaLnBrk="1" fontAlgn="base" hangingPunct="1">
              <a:spcBef>
                <a:spcPct val="20000"/>
              </a:spcBef>
              <a:spcAft>
                <a:spcPct val="0"/>
              </a:spcAft>
              <a:buChar char="»"/>
              <a:defRPr sz="2000">
                <a:solidFill>
                  <a:srgbClr val="004299"/>
                </a:solidFill>
                <a:latin typeface="+mn-lt"/>
              </a:defRPr>
            </a:lvl8pPr>
            <a:lvl9pPr marL="3886200" indent="-228600" algn="l" rtl="0" eaLnBrk="1" fontAlgn="base" hangingPunct="1">
              <a:spcBef>
                <a:spcPct val="20000"/>
              </a:spcBef>
              <a:spcAft>
                <a:spcPct val="0"/>
              </a:spcAft>
              <a:buChar char="»"/>
              <a:defRPr sz="2000">
                <a:solidFill>
                  <a:srgbClr val="004299"/>
                </a:solidFill>
                <a:latin typeface="+mn-lt"/>
              </a:defRPr>
            </a:lvl9pPr>
          </a:lstStyle>
          <a:p>
            <a:pPr marL="0" indent="0">
              <a:buFontTx/>
              <a:buNone/>
            </a:pPr>
            <a:r>
              <a:rPr lang="hu-HU" sz="2400" i="1" kern="0" dirty="0"/>
              <a:t>K</a:t>
            </a:r>
            <a:r>
              <a:rPr lang="hu-HU" sz="2400" i="1" dirty="0"/>
              <a:t>edvezményezettek</a:t>
            </a:r>
            <a:r>
              <a:rPr lang="hu-HU" sz="2400" i="1" kern="0" dirty="0"/>
              <a:t>:</a:t>
            </a:r>
          </a:p>
          <a:p>
            <a:r>
              <a:rPr lang="hu-HU" sz="2000" dirty="0"/>
              <a:t>társaságok, mint megújuló energiát előállító erő-műveket létesítők,</a:t>
            </a:r>
          </a:p>
          <a:p>
            <a:r>
              <a:rPr lang="hu-HU" sz="2000" dirty="0"/>
              <a:t>villamos energia-termelői engedélyesek, gazdasági társaságok,</a:t>
            </a:r>
          </a:p>
          <a:p>
            <a:endParaRPr lang="hu-HU" sz="1000" dirty="0"/>
          </a:p>
          <a:p>
            <a:r>
              <a:rPr lang="hu-HU" sz="2000" dirty="0"/>
              <a:t>lakosság,</a:t>
            </a:r>
          </a:p>
          <a:p>
            <a:r>
              <a:rPr lang="hu-HU" sz="2000" dirty="0"/>
              <a:t>központi költségvetési szervek,</a:t>
            </a:r>
          </a:p>
          <a:p>
            <a:r>
              <a:rPr lang="hu-HU" sz="2000" dirty="0"/>
              <a:t>nonprofit szektor (kivéve önkormányzat),</a:t>
            </a:r>
          </a:p>
          <a:p>
            <a:r>
              <a:rPr lang="hu-HU" sz="2000" dirty="0"/>
              <a:t>közszolgáltatást végző gazdasági társaságok.</a:t>
            </a:r>
          </a:p>
          <a:p>
            <a:pPr marL="0" indent="0">
              <a:buFontTx/>
              <a:buNone/>
            </a:pPr>
            <a:endParaRPr lang="hu-HU" sz="2400" b="1" kern="0" dirty="0"/>
          </a:p>
        </p:txBody>
      </p:sp>
      <p:cxnSp>
        <p:nvCxnSpPr>
          <p:cNvPr id="8" name="Egyenes összekötő 7"/>
          <p:cNvCxnSpPr/>
          <p:nvPr/>
        </p:nvCxnSpPr>
        <p:spPr>
          <a:xfrm>
            <a:off x="-36512" y="4005064"/>
            <a:ext cx="914400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984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KÖRNYEZETI ÉS ENERGIAHATÉKONYSÁGI OPERATÍV PROGRAM (KEHOP)</a:t>
            </a:r>
          </a:p>
        </p:txBody>
      </p:sp>
      <p:sp>
        <p:nvSpPr>
          <p:cNvPr id="3" name="Tartalom helye 2"/>
          <p:cNvSpPr>
            <a:spLocks noGrp="1"/>
          </p:cNvSpPr>
          <p:nvPr>
            <p:ph idx="1"/>
          </p:nvPr>
        </p:nvSpPr>
        <p:spPr>
          <a:xfrm>
            <a:off x="179512" y="692696"/>
            <a:ext cx="8642350" cy="5904656"/>
          </a:xfrm>
        </p:spPr>
        <p:txBody>
          <a:bodyPr/>
          <a:lstStyle/>
          <a:p>
            <a:pPr marL="0" indent="0">
              <a:buNone/>
            </a:pPr>
            <a:r>
              <a:rPr lang="hu-HU" sz="2400" b="1" dirty="0"/>
              <a:t>5. prioritás: Energiahatékonyság növelése, megújuló energiaforrások alkalmazása.</a:t>
            </a:r>
          </a:p>
        </p:txBody>
      </p:sp>
      <p:sp>
        <p:nvSpPr>
          <p:cNvPr id="4" name="Dia számának helye 3"/>
          <p:cNvSpPr>
            <a:spLocks noGrp="1"/>
          </p:cNvSpPr>
          <p:nvPr>
            <p:ph type="sldNum" sz="quarter" idx="10"/>
          </p:nvPr>
        </p:nvSpPr>
        <p:spPr/>
        <p:txBody>
          <a:bodyPr/>
          <a:lstStyle/>
          <a:p>
            <a:fld id="{B13F524C-F24A-47FB-BDA3-EC29C9588E6C}" type="slidenum">
              <a:rPr lang="hu-HU" smtClean="0"/>
              <a:pPr/>
              <a:t>31</a:t>
            </a:fld>
            <a:endParaRPr lang="hu-HU" dirty="0"/>
          </a:p>
        </p:txBody>
      </p:sp>
      <p:sp>
        <p:nvSpPr>
          <p:cNvPr id="5" name="Tartalom helye 2"/>
          <p:cNvSpPr txBox="1">
            <a:spLocks/>
          </p:cNvSpPr>
          <p:nvPr/>
        </p:nvSpPr>
        <p:spPr bwMode="auto">
          <a:xfrm>
            <a:off x="179512" y="1484784"/>
            <a:ext cx="4321175" cy="5904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04299"/>
                </a:solidFill>
                <a:latin typeface="+mn-lt"/>
                <a:ea typeface="+mn-ea"/>
                <a:cs typeface="+mn-cs"/>
              </a:defRPr>
            </a:lvl1pPr>
            <a:lvl2pPr marL="742950" indent="-285750" algn="l" rtl="0" eaLnBrk="1" fontAlgn="base" hangingPunct="1">
              <a:spcBef>
                <a:spcPct val="20000"/>
              </a:spcBef>
              <a:spcAft>
                <a:spcPct val="0"/>
              </a:spcAft>
              <a:buChar char="–"/>
              <a:defRPr sz="2800">
                <a:solidFill>
                  <a:srgbClr val="004299"/>
                </a:solidFill>
                <a:latin typeface="+mn-lt"/>
              </a:defRPr>
            </a:lvl2pPr>
            <a:lvl3pPr marL="1143000" indent="-228600" algn="l" rtl="0" eaLnBrk="1" fontAlgn="base" hangingPunct="1">
              <a:spcBef>
                <a:spcPct val="20000"/>
              </a:spcBef>
              <a:spcAft>
                <a:spcPct val="0"/>
              </a:spcAft>
              <a:buChar char="•"/>
              <a:defRPr sz="2800">
                <a:solidFill>
                  <a:srgbClr val="004299"/>
                </a:solidFill>
                <a:latin typeface="+mn-lt"/>
              </a:defRPr>
            </a:lvl3pPr>
            <a:lvl4pPr marL="1600200" indent="-228600" algn="l" rtl="0" eaLnBrk="1" fontAlgn="base" hangingPunct="1">
              <a:spcBef>
                <a:spcPct val="20000"/>
              </a:spcBef>
              <a:spcAft>
                <a:spcPct val="0"/>
              </a:spcAft>
              <a:buChar char="–"/>
              <a:defRPr sz="2800">
                <a:solidFill>
                  <a:srgbClr val="004299"/>
                </a:solidFill>
                <a:latin typeface="+mn-lt"/>
              </a:defRPr>
            </a:lvl4pPr>
            <a:lvl5pPr marL="2057400" indent="-228600" algn="l" rtl="0" eaLnBrk="1" fontAlgn="base" hangingPunct="1">
              <a:spcBef>
                <a:spcPct val="20000"/>
              </a:spcBef>
              <a:spcAft>
                <a:spcPct val="0"/>
              </a:spcAft>
              <a:buChar char="»"/>
              <a:defRPr sz="2800">
                <a:solidFill>
                  <a:srgbClr val="004299"/>
                </a:solidFill>
                <a:latin typeface="+mn-lt"/>
              </a:defRPr>
            </a:lvl5pPr>
            <a:lvl6pPr marL="2514600" indent="-228600" algn="l" rtl="0" eaLnBrk="1" fontAlgn="base" hangingPunct="1">
              <a:spcBef>
                <a:spcPct val="20000"/>
              </a:spcBef>
              <a:spcAft>
                <a:spcPct val="0"/>
              </a:spcAft>
              <a:buChar char="»"/>
              <a:defRPr sz="2000">
                <a:solidFill>
                  <a:srgbClr val="004299"/>
                </a:solidFill>
                <a:latin typeface="+mn-lt"/>
              </a:defRPr>
            </a:lvl6pPr>
            <a:lvl7pPr marL="2971800" indent="-228600" algn="l" rtl="0" eaLnBrk="1" fontAlgn="base" hangingPunct="1">
              <a:spcBef>
                <a:spcPct val="20000"/>
              </a:spcBef>
              <a:spcAft>
                <a:spcPct val="0"/>
              </a:spcAft>
              <a:buChar char="»"/>
              <a:defRPr sz="2000">
                <a:solidFill>
                  <a:srgbClr val="004299"/>
                </a:solidFill>
                <a:latin typeface="+mn-lt"/>
              </a:defRPr>
            </a:lvl7pPr>
            <a:lvl8pPr marL="3429000" indent="-228600" algn="l" rtl="0" eaLnBrk="1" fontAlgn="base" hangingPunct="1">
              <a:spcBef>
                <a:spcPct val="20000"/>
              </a:spcBef>
              <a:spcAft>
                <a:spcPct val="0"/>
              </a:spcAft>
              <a:buChar char="»"/>
              <a:defRPr sz="2000">
                <a:solidFill>
                  <a:srgbClr val="004299"/>
                </a:solidFill>
                <a:latin typeface="+mn-lt"/>
              </a:defRPr>
            </a:lvl8pPr>
            <a:lvl9pPr marL="3886200" indent="-228600" algn="l" rtl="0" eaLnBrk="1" fontAlgn="base" hangingPunct="1">
              <a:spcBef>
                <a:spcPct val="20000"/>
              </a:spcBef>
              <a:spcAft>
                <a:spcPct val="0"/>
              </a:spcAft>
              <a:buChar char="»"/>
              <a:defRPr sz="2000">
                <a:solidFill>
                  <a:srgbClr val="004299"/>
                </a:solidFill>
                <a:latin typeface="+mn-lt"/>
              </a:defRPr>
            </a:lvl9pPr>
          </a:lstStyle>
          <a:p>
            <a:pPr marL="0" indent="0">
              <a:buFontTx/>
              <a:buNone/>
            </a:pPr>
            <a:r>
              <a:rPr lang="hu-HU" sz="2400" i="1" kern="0" dirty="0"/>
              <a:t>Intézkedések:</a:t>
            </a:r>
          </a:p>
          <a:p>
            <a:r>
              <a:rPr lang="hu-HU" sz="2000" dirty="0" err="1"/>
              <a:t>távhőrendszerek</a:t>
            </a:r>
            <a:r>
              <a:rPr lang="hu-HU" sz="2000" dirty="0"/>
              <a:t> komplex energetikai felújítása,</a:t>
            </a:r>
          </a:p>
          <a:p>
            <a:r>
              <a:rPr lang="hu-HU" sz="2000" dirty="0"/>
              <a:t>illetve megújuló alapra helyezése.</a:t>
            </a:r>
          </a:p>
          <a:p>
            <a:endParaRPr lang="hu-HU" sz="2000" dirty="0"/>
          </a:p>
          <a:p>
            <a:pPr marL="0" indent="0">
              <a:buNone/>
            </a:pPr>
            <a:endParaRPr lang="hu-HU" sz="2000" dirty="0"/>
          </a:p>
          <a:p>
            <a:r>
              <a:rPr lang="hu-HU" sz="2000" dirty="0"/>
              <a:t>közvilágítás korszerűsítése.</a:t>
            </a:r>
          </a:p>
          <a:p>
            <a:endParaRPr lang="hu-HU" sz="2000" dirty="0"/>
          </a:p>
          <a:p>
            <a:r>
              <a:rPr lang="hu-HU" sz="2000" dirty="0"/>
              <a:t>energiamenedzsment rendszerek bevezetése a közfeladat-ellátásban.</a:t>
            </a:r>
          </a:p>
          <a:p>
            <a:endParaRPr lang="hu-HU" sz="2000" dirty="0"/>
          </a:p>
        </p:txBody>
      </p:sp>
      <p:sp>
        <p:nvSpPr>
          <p:cNvPr id="6" name="Tartalom helye 2"/>
          <p:cNvSpPr txBox="1">
            <a:spLocks/>
          </p:cNvSpPr>
          <p:nvPr/>
        </p:nvSpPr>
        <p:spPr bwMode="auto">
          <a:xfrm>
            <a:off x="4788024" y="1484784"/>
            <a:ext cx="4321175" cy="5904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04299"/>
                </a:solidFill>
                <a:latin typeface="+mn-lt"/>
                <a:ea typeface="+mn-ea"/>
                <a:cs typeface="+mn-cs"/>
              </a:defRPr>
            </a:lvl1pPr>
            <a:lvl2pPr marL="742950" indent="-285750" algn="l" rtl="0" eaLnBrk="1" fontAlgn="base" hangingPunct="1">
              <a:spcBef>
                <a:spcPct val="20000"/>
              </a:spcBef>
              <a:spcAft>
                <a:spcPct val="0"/>
              </a:spcAft>
              <a:buChar char="–"/>
              <a:defRPr sz="2800">
                <a:solidFill>
                  <a:srgbClr val="004299"/>
                </a:solidFill>
                <a:latin typeface="+mn-lt"/>
              </a:defRPr>
            </a:lvl2pPr>
            <a:lvl3pPr marL="1143000" indent="-228600" algn="l" rtl="0" eaLnBrk="1" fontAlgn="base" hangingPunct="1">
              <a:spcBef>
                <a:spcPct val="20000"/>
              </a:spcBef>
              <a:spcAft>
                <a:spcPct val="0"/>
              </a:spcAft>
              <a:buChar char="•"/>
              <a:defRPr sz="2800">
                <a:solidFill>
                  <a:srgbClr val="004299"/>
                </a:solidFill>
                <a:latin typeface="+mn-lt"/>
              </a:defRPr>
            </a:lvl3pPr>
            <a:lvl4pPr marL="1600200" indent="-228600" algn="l" rtl="0" eaLnBrk="1" fontAlgn="base" hangingPunct="1">
              <a:spcBef>
                <a:spcPct val="20000"/>
              </a:spcBef>
              <a:spcAft>
                <a:spcPct val="0"/>
              </a:spcAft>
              <a:buChar char="–"/>
              <a:defRPr sz="2800">
                <a:solidFill>
                  <a:srgbClr val="004299"/>
                </a:solidFill>
                <a:latin typeface="+mn-lt"/>
              </a:defRPr>
            </a:lvl4pPr>
            <a:lvl5pPr marL="2057400" indent="-228600" algn="l" rtl="0" eaLnBrk="1" fontAlgn="base" hangingPunct="1">
              <a:spcBef>
                <a:spcPct val="20000"/>
              </a:spcBef>
              <a:spcAft>
                <a:spcPct val="0"/>
              </a:spcAft>
              <a:buChar char="»"/>
              <a:defRPr sz="2800">
                <a:solidFill>
                  <a:srgbClr val="004299"/>
                </a:solidFill>
                <a:latin typeface="+mn-lt"/>
              </a:defRPr>
            </a:lvl5pPr>
            <a:lvl6pPr marL="2514600" indent="-228600" algn="l" rtl="0" eaLnBrk="1" fontAlgn="base" hangingPunct="1">
              <a:spcBef>
                <a:spcPct val="20000"/>
              </a:spcBef>
              <a:spcAft>
                <a:spcPct val="0"/>
              </a:spcAft>
              <a:buChar char="»"/>
              <a:defRPr sz="2000">
                <a:solidFill>
                  <a:srgbClr val="004299"/>
                </a:solidFill>
                <a:latin typeface="+mn-lt"/>
              </a:defRPr>
            </a:lvl6pPr>
            <a:lvl7pPr marL="2971800" indent="-228600" algn="l" rtl="0" eaLnBrk="1" fontAlgn="base" hangingPunct="1">
              <a:spcBef>
                <a:spcPct val="20000"/>
              </a:spcBef>
              <a:spcAft>
                <a:spcPct val="0"/>
              </a:spcAft>
              <a:buChar char="»"/>
              <a:defRPr sz="2000">
                <a:solidFill>
                  <a:srgbClr val="004299"/>
                </a:solidFill>
                <a:latin typeface="+mn-lt"/>
              </a:defRPr>
            </a:lvl7pPr>
            <a:lvl8pPr marL="3429000" indent="-228600" algn="l" rtl="0" eaLnBrk="1" fontAlgn="base" hangingPunct="1">
              <a:spcBef>
                <a:spcPct val="20000"/>
              </a:spcBef>
              <a:spcAft>
                <a:spcPct val="0"/>
              </a:spcAft>
              <a:buChar char="»"/>
              <a:defRPr sz="2000">
                <a:solidFill>
                  <a:srgbClr val="004299"/>
                </a:solidFill>
                <a:latin typeface="+mn-lt"/>
              </a:defRPr>
            </a:lvl8pPr>
            <a:lvl9pPr marL="3886200" indent="-228600" algn="l" rtl="0" eaLnBrk="1" fontAlgn="base" hangingPunct="1">
              <a:spcBef>
                <a:spcPct val="20000"/>
              </a:spcBef>
              <a:spcAft>
                <a:spcPct val="0"/>
              </a:spcAft>
              <a:buChar char="»"/>
              <a:defRPr sz="2000">
                <a:solidFill>
                  <a:srgbClr val="004299"/>
                </a:solidFill>
                <a:latin typeface="+mn-lt"/>
              </a:defRPr>
            </a:lvl9pPr>
          </a:lstStyle>
          <a:p>
            <a:pPr marL="0" indent="0">
              <a:buFontTx/>
              <a:buNone/>
            </a:pPr>
            <a:r>
              <a:rPr lang="hu-HU" sz="2400" i="1" kern="0" dirty="0"/>
              <a:t>K</a:t>
            </a:r>
            <a:r>
              <a:rPr lang="hu-HU" sz="2400" i="1" dirty="0"/>
              <a:t>edvezményezettek</a:t>
            </a:r>
            <a:r>
              <a:rPr lang="hu-HU" sz="2400" i="1" kern="0" dirty="0"/>
              <a:t>:</a:t>
            </a:r>
          </a:p>
          <a:p>
            <a:r>
              <a:rPr lang="hu-HU" sz="2000" dirty="0" err="1"/>
              <a:t>távhőszolgáltatók</a:t>
            </a:r>
            <a:r>
              <a:rPr lang="hu-HU" sz="2000" dirty="0"/>
              <a:t>,</a:t>
            </a:r>
          </a:p>
          <a:p>
            <a:r>
              <a:rPr lang="hu-HU" sz="2000" dirty="0"/>
              <a:t>távhőtermelési célú gazdasági társaságok.</a:t>
            </a:r>
          </a:p>
          <a:p>
            <a:endParaRPr lang="hu-HU" sz="2000" dirty="0"/>
          </a:p>
          <a:p>
            <a:endParaRPr lang="hu-HU" sz="2000" dirty="0"/>
          </a:p>
          <a:p>
            <a:endParaRPr lang="hu-HU" sz="1500" dirty="0"/>
          </a:p>
          <a:p>
            <a:r>
              <a:rPr lang="hu-HU" sz="2000" dirty="0"/>
              <a:t>önkormányzatok.</a:t>
            </a:r>
          </a:p>
          <a:p>
            <a:endParaRPr lang="hu-HU" sz="2000" dirty="0"/>
          </a:p>
          <a:p>
            <a:r>
              <a:rPr lang="hu-HU" sz="2000" dirty="0"/>
              <a:t>központi költségvetési szervek.</a:t>
            </a:r>
          </a:p>
          <a:p>
            <a:endParaRPr lang="hu-HU" sz="2400" dirty="0"/>
          </a:p>
          <a:p>
            <a:pPr marL="0" indent="0">
              <a:buFontTx/>
              <a:buNone/>
            </a:pPr>
            <a:endParaRPr lang="hu-HU" sz="2400" b="1" kern="0" dirty="0"/>
          </a:p>
        </p:txBody>
      </p:sp>
      <p:cxnSp>
        <p:nvCxnSpPr>
          <p:cNvPr id="8" name="Egyenes összekötő 7"/>
          <p:cNvCxnSpPr/>
          <p:nvPr/>
        </p:nvCxnSpPr>
        <p:spPr>
          <a:xfrm>
            <a:off x="-36512" y="3501008"/>
            <a:ext cx="914400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Egyenes összekötő 8"/>
          <p:cNvCxnSpPr/>
          <p:nvPr/>
        </p:nvCxnSpPr>
        <p:spPr>
          <a:xfrm>
            <a:off x="-36512" y="4581128"/>
            <a:ext cx="914400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81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KÖRNYEZETI ÉS ENERGIAHATÉKONYSÁGI OPERATÍV PROGRAM (KEHOP)</a:t>
            </a:r>
          </a:p>
        </p:txBody>
      </p:sp>
      <p:sp>
        <p:nvSpPr>
          <p:cNvPr id="3" name="Tartalom helye 2"/>
          <p:cNvSpPr>
            <a:spLocks noGrp="1"/>
          </p:cNvSpPr>
          <p:nvPr>
            <p:ph idx="1"/>
          </p:nvPr>
        </p:nvSpPr>
        <p:spPr>
          <a:xfrm>
            <a:off x="179512" y="692696"/>
            <a:ext cx="8642350" cy="5904656"/>
          </a:xfrm>
        </p:spPr>
        <p:txBody>
          <a:bodyPr/>
          <a:lstStyle/>
          <a:p>
            <a:pPr marL="0" indent="0">
              <a:buNone/>
            </a:pPr>
            <a:r>
              <a:rPr lang="hu-HU" sz="2400" b="1" dirty="0"/>
              <a:t>5. prioritás: Energiahatékonyság növelése, megújuló energiaforrások alkalmazása.</a:t>
            </a:r>
          </a:p>
        </p:txBody>
      </p:sp>
      <p:sp>
        <p:nvSpPr>
          <p:cNvPr id="4" name="Dia számának helye 3"/>
          <p:cNvSpPr>
            <a:spLocks noGrp="1"/>
          </p:cNvSpPr>
          <p:nvPr>
            <p:ph type="sldNum" sz="quarter" idx="10"/>
          </p:nvPr>
        </p:nvSpPr>
        <p:spPr/>
        <p:txBody>
          <a:bodyPr/>
          <a:lstStyle/>
          <a:p>
            <a:fld id="{B13F524C-F24A-47FB-BDA3-EC29C9588E6C}" type="slidenum">
              <a:rPr lang="hu-HU" smtClean="0"/>
              <a:pPr/>
              <a:t>32</a:t>
            </a:fld>
            <a:endParaRPr lang="hu-HU" dirty="0"/>
          </a:p>
        </p:txBody>
      </p:sp>
      <p:sp>
        <p:nvSpPr>
          <p:cNvPr id="5" name="Tartalom helye 2"/>
          <p:cNvSpPr txBox="1">
            <a:spLocks/>
          </p:cNvSpPr>
          <p:nvPr/>
        </p:nvSpPr>
        <p:spPr bwMode="auto">
          <a:xfrm>
            <a:off x="179512" y="1412776"/>
            <a:ext cx="4321175" cy="5904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04299"/>
                </a:solidFill>
                <a:latin typeface="+mn-lt"/>
                <a:ea typeface="+mn-ea"/>
                <a:cs typeface="+mn-cs"/>
              </a:defRPr>
            </a:lvl1pPr>
            <a:lvl2pPr marL="742950" indent="-285750" algn="l" rtl="0" eaLnBrk="1" fontAlgn="base" hangingPunct="1">
              <a:spcBef>
                <a:spcPct val="20000"/>
              </a:spcBef>
              <a:spcAft>
                <a:spcPct val="0"/>
              </a:spcAft>
              <a:buChar char="–"/>
              <a:defRPr sz="2800">
                <a:solidFill>
                  <a:srgbClr val="004299"/>
                </a:solidFill>
                <a:latin typeface="+mn-lt"/>
              </a:defRPr>
            </a:lvl2pPr>
            <a:lvl3pPr marL="1143000" indent="-228600" algn="l" rtl="0" eaLnBrk="1" fontAlgn="base" hangingPunct="1">
              <a:spcBef>
                <a:spcPct val="20000"/>
              </a:spcBef>
              <a:spcAft>
                <a:spcPct val="0"/>
              </a:spcAft>
              <a:buChar char="•"/>
              <a:defRPr sz="2800">
                <a:solidFill>
                  <a:srgbClr val="004299"/>
                </a:solidFill>
                <a:latin typeface="+mn-lt"/>
              </a:defRPr>
            </a:lvl3pPr>
            <a:lvl4pPr marL="1600200" indent="-228600" algn="l" rtl="0" eaLnBrk="1" fontAlgn="base" hangingPunct="1">
              <a:spcBef>
                <a:spcPct val="20000"/>
              </a:spcBef>
              <a:spcAft>
                <a:spcPct val="0"/>
              </a:spcAft>
              <a:buChar char="–"/>
              <a:defRPr sz="2800">
                <a:solidFill>
                  <a:srgbClr val="004299"/>
                </a:solidFill>
                <a:latin typeface="+mn-lt"/>
              </a:defRPr>
            </a:lvl4pPr>
            <a:lvl5pPr marL="2057400" indent="-228600" algn="l" rtl="0" eaLnBrk="1" fontAlgn="base" hangingPunct="1">
              <a:spcBef>
                <a:spcPct val="20000"/>
              </a:spcBef>
              <a:spcAft>
                <a:spcPct val="0"/>
              </a:spcAft>
              <a:buChar char="»"/>
              <a:defRPr sz="2800">
                <a:solidFill>
                  <a:srgbClr val="004299"/>
                </a:solidFill>
                <a:latin typeface="+mn-lt"/>
              </a:defRPr>
            </a:lvl5pPr>
            <a:lvl6pPr marL="2514600" indent="-228600" algn="l" rtl="0" eaLnBrk="1" fontAlgn="base" hangingPunct="1">
              <a:spcBef>
                <a:spcPct val="20000"/>
              </a:spcBef>
              <a:spcAft>
                <a:spcPct val="0"/>
              </a:spcAft>
              <a:buChar char="»"/>
              <a:defRPr sz="2000">
                <a:solidFill>
                  <a:srgbClr val="004299"/>
                </a:solidFill>
                <a:latin typeface="+mn-lt"/>
              </a:defRPr>
            </a:lvl6pPr>
            <a:lvl7pPr marL="2971800" indent="-228600" algn="l" rtl="0" eaLnBrk="1" fontAlgn="base" hangingPunct="1">
              <a:spcBef>
                <a:spcPct val="20000"/>
              </a:spcBef>
              <a:spcAft>
                <a:spcPct val="0"/>
              </a:spcAft>
              <a:buChar char="»"/>
              <a:defRPr sz="2000">
                <a:solidFill>
                  <a:srgbClr val="004299"/>
                </a:solidFill>
                <a:latin typeface="+mn-lt"/>
              </a:defRPr>
            </a:lvl7pPr>
            <a:lvl8pPr marL="3429000" indent="-228600" algn="l" rtl="0" eaLnBrk="1" fontAlgn="base" hangingPunct="1">
              <a:spcBef>
                <a:spcPct val="20000"/>
              </a:spcBef>
              <a:spcAft>
                <a:spcPct val="0"/>
              </a:spcAft>
              <a:buChar char="»"/>
              <a:defRPr sz="2000">
                <a:solidFill>
                  <a:srgbClr val="004299"/>
                </a:solidFill>
                <a:latin typeface="+mn-lt"/>
              </a:defRPr>
            </a:lvl8pPr>
            <a:lvl9pPr marL="3886200" indent="-228600" algn="l" rtl="0" eaLnBrk="1" fontAlgn="base" hangingPunct="1">
              <a:spcBef>
                <a:spcPct val="20000"/>
              </a:spcBef>
              <a:spcAft>
                <a:spcPct val="0"/>
              </a:spcAft>
              <a:buChar char="»"/>
              <a:defRPr sz="2000">
                <a:solidFill>
                  <a:srgbClr val="004299"/>
                </a:solidFill>
                <a:latin typeface="+mn-lt"/>
              </a:defRPr>
            </a:lvl9pPr>
          </a:lstStyle>
          <a:p>
            <a:pPr marL="0" indent="0">
              <a:buFontTx/>
              <a:buNone/>
            </a:pPr>
            <a:r>
              <a:rPr lang="hu-HU" sz="2400" i="1" kern="0" dirty="0"/>
              <a:t>Intézkedések:</a:t>
            </a:r>
          </a:p>
          <a:p>
            <a:r>
              <a:rPr lang="hu-HU" sz="2000" dirty="0"/>
              <a:t>az energiatudatosság növelése komplex szemléletformálási programok megvalósításán keresztül.</a:t>
            </a:r>
          </a:p>
          <a:p>
            <a:endParaRPr lang="hu-HU" sz="2000" dirty="0"/>
          </a:p>
          <a:p>
            <a:endParaRPr lang="hu-HU" sz="2000" dirty="0"/>
          </a:p>
          <a:p>
            <a:endParaRPr lang="hu-HU" sz="2000" dirty="0"/>
          </a:p>
          <a:p>
            <a:endParaRPr lang="hu-HU" sz="1000" dirty="0"/>
          </a:p>
          <a:p>
            <a:r>
              <a:rPr lang="hu-HU" sz="2000" dirty="0"/>
              <a:t>a villamos energia-rendszer alkalmassá tétele a megújuló, energiahatékonysági és kibocsátás-csökkentési célok végrehajtására.</a:t>
            </a:r>
          </a:p>
          <a:p>
            <a:endParaRPr lang="hu-HU" sz="2000" dirty="0"/>
          </a:p>
          <a:p>
            <a:endParaRPr lang="hu-HU" sz="2000" dirty="0"/>
          </a:p>
        </p:txBody>
      </p:sp>
      <p:sp>
        <p:nvSpPr>
          <p:cNvPr id="6" name="Tartalom helye 2"/>
          <p:cNvSpPr txBox="1">
            <a:spLocks/>
          </p:cNvSpPr>
          <p:nvPr/>
        </p:nvSpPr>
        <p:spPr bwMode="auto">
          <a:xfrm>
            <a:off x="4788024" y="1412776"/>
            <a:ext cx="4321175" cy="5904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04299"/>
                </a:solidFill>
                <a:latin typeface="+mn-lt"/>
                <a:ea typeface="+mn-ea"/>
                <a:cs typeface="+mn-cs"/>
              </a:defRPr>
            </a:lvl1pPr>
            <a:lvl2pPr marL="742950" indent="-285750" algn="l" rtl="0" eaLnBrk="1" fontAlgn="base" hangingPunct="1">
              <a:spcBef>
                <a:spcPct val="20000"/>
              </a:spcBef>
              <a:spcAft>
                <a:spcPct val="0"/>
              </a:spcAft>
              <a:buChar char="–"/>
              <a:defRPr sz="2800">
                <a:solidFill>
                  <a:srgbClr val="004299"/>
                </a:solidFill>
                <a:latin typeface="+mn-lt"/>
              </a:defRPr>
            </a:lvl2pPr>
            <a:lvl3pPr marL="1143000" indent="-228600" algn="l" rtl="0" eaLnBrk="1" fontAlgn="base" hangingPunct="1">
              <a:spcBef>
                <a:spcPct val="20000"/>
              </a:spcBef>
              <a:spcAft>
                <a:spcPct val="0"/>
              </a:spcAft>
              <a:buChar char="•"/>
              <a:defRPr sz="2800">
                <a:solidFill>
                  <a:srgbClr val="004299"/>
                </a:solidFill>
                <a:latin typeface="+mn-lt"/>
              </a:defRPr>
            </a:lvl3pPr>
            <a:lvl4pPr marL="1600200" indent="-228600" algn="l" rtl="0" eaLnBrk="1" fontAlgn="base" hangingPunct="1">
              <a:spcBef>
                <a:spcPct val="20000"/>
              </a:spcBef>
              <a:spcAft>
                <a:spcPct val="0"/>
              </a:spcAft>
              <a:buChar char="–"/>
              <a:defRPr sz="2800">
                <a:solidFill>
                  <a:srgbClr val="004299"/>
                </a:solidFill>
                <a:latin typeface="+mn-lt"/>
              </a:defRPr>
            </a:lvl4pPr>
            <a:lvl5pPr marL="2057400" indent="-228600" algn="l" rtl="0" eaLnBrk="1" fontAlgn="base" hangingPunct="1">
              <a:spcBef>
                <a:spcPct val="20000"/>
              </a:spcBef>
              <a:spcAft>
                <a:spcPct val="0"/>
              </a:spcAft>
              <a:buChar char="»"/>
              <a:defRPr sz="2800">
                <a:solidFill>
                  <a:srgbClr val="004299"/>
                </a:solidFill>
                <a:latin typeface="+mn-lt"/>
              </a:defRPr>
            </a:lvl5pPr>
            <a:lvl6pPr marL="2514600" indent="-228600" algn="l" rtl="0" eaLnBrk="1" fontAlgn="base" hangingPunct="1">
              <a:spcBef>
                <a:spcPct val="20000"/>
              </a:spcBef>
              <a:spcAft>
                <a:spcPct val="0"/>
              </a:spcAft>
              <a:buChar char="»"/>
              <a:defRPr sz="2000">
                <a:solidFill>
                  <a:srgbClr val="004299"/>
                </a:solidFill>
                <a:latin typeface="+mn-lt"/>
              </a:defRPr>
            </a:lvl6pPr>
            <a:lvl7pPr marL="2971800" indent="-228600" algn="l" rtl="0" eaLnBrk="1" fontAlgn="base" hangingPunct="1">
              <a:spcBef>
                <a:spcPct val="20000"/>
              </a:spcBef>
              <a:spcAft>
                <a:spcPct val="0"/>
              </a:spcAft>
              <a:buChar char="»"/>
              <a:defRPr sz="2000">
                <a:solidFill>
                  <a:srgbClr val="004299"/>
                </a:solidFill>
                <a:latin typeface="+mn-lt"/>
              </a:defRPr>
            </a:lvl7pPr>
            <a:lvl8pPr marL="3429000" indent="-228600" algn="l" rtl="0" eaLnBrk="1" fontAlgn="base" hangingPunct="1">
              <a:spcBef>
                <a:spcPct val="20000"/>
              </a:spcBef>
              <a:spcAft>
                <a:spcPct val="0"/>
              </a:spcAft>
              <a:buChar char="»"/>
              <a:defRPr sz="2000">
                <a:solidFill>
                  <a:srgbClr val="004299"/>
                </a:solidFill>
                <a:latin typeface="+mn-lt"/>
              </a:defRPr>
            </a:lvl8pPr>
            <a:lvl9pPr marL="3886200" indent="-228600" algn="l" rtl="0" eaLnBrk="1" fontAlgn="base" hangingPunct="1">
              <a:spcBef>
                <a:spcPct val="20000"/>
              </a:spcBef>
              <a:spcAft>
                <a:spcPct val="0"/>
              </a:spcAft>
              <a:buChar char="»"/>
              <a:defRPr sz="2000">
                <a:solidFill>
                  <a:srgbClr val="004299"/>
                </a:solidFill>
                <a:latin typeface="+mn-lt"/>
              </a:defRPr>
            </a:lvl9pPr>
          </a:lstStyle>
          <a:p>
            <a:pPr marL="0" indent="0">
              <a:buFontTx/>
              <a:buNone/>
            </a:pPr>
            <a:r>
              <a:rPr lang="hu-HU" sz="2400" i="1" kern="0" dirty="0"/>
              <a:t>K</a:t>
            </a:r>
            <a:r>
              <a:rPr lang="hu-HU" sz="2400" i="1" dirty="0"/>
              <a:t>edvezményezettek</a:t>
            </a:r>
            <a:r>
              <a:rPr lang="hu-HU" sz="2400" i="1" kern="0" dirty="0"/>
              <a:t>:</a:t>
            </a:r>
          </a:p>
          <a:p>
            <a:r>
              <a:rPr lang="hu-HU" sz="2000" dirty="0"/>
              <a:t>civil szervezetek,</a:t>
            </a:r>
          </a:p>
          <a:p>
            <a:r>
              <a:rPr lang="hu-HU" sz="2000" dirty="0"/>
              <a:t>önkormányzatok,</a:t>
            </a:r>
          </a:p>
          <a:p>
            <a:r>
              <a:rPr lang="hu-HU" sz="2000" dirty="0"/>
              <a:t>oktatási intézmények,</a:t>
            </a:r>
          </a:p>
          <a:p>
            <a:r>
              <a:rPr lang="hu-HU" sz="2000" dirty="0"/>
              <a:t>központi költségvetési szervek,</a:t>
            </a:r>
          </a:p>
          <a:p>
            <a:r>
              <a:rPr lang="hu-HU" sz="2000" dirty="0"/>
              <a:t>lakosság,</a:t>
            </a:r>
          </a:p>
          <a:p>
            <a:r>
              <a:rPr lang="hu-HU" sz="2000" dirty="0"/>
              <a:t>gazdasági társaságok,</a:t>
            </a:r>
          </a:p>
          <a:p>
            <a:r>
              <a:rPr lang="hu-HU" sz="2000" dirty="0"/>
              <a:t>nonprofit szektor.</a:t>
            </a:r>
          </a:p>
          <a:p>
            <a:r>
              <a:rPr lang="hu-HU" sz="2000" dirty="0"/>
              <a:t>villamos energia-kereskedők,</a:t>
            </a:r>
          </a:p>
          <a:p>
            <a:r>
              <a:rPr lang="hu-HU" sz="2000" dirty="0"/>
              <a:t>az elosztói rendszerüzemeltetők,</a:t>
            </a:r>
          </a:p>
          <a:p>
            <a:r>
              <a:rPr lang="hu-HU" sz="2000" dirty="0"/>
              <a:t>villamos energia-termelői engedélyesek,</a:t>
            </a:r>
          </a:p>
          <a:p>
            <a:r>
              <a:rPr lang="hu-HU" sz="2000" dirty="0"/>
              <a:t>átviteli rendszerirányító telekommunikációs társaságok.</a:t>
            </a:r>
          </a:p>
          <a:p>
            <a:pPr marL="0" indent="0">
              <a:buFontTx/>
              <a:buNone/>
            </a:pPr>
            <a:endParaRPr lang="hu-HU" sz="2400" b="1" kern="0" dirty="0"/>
          </a:p>
        </p:txBody>
      </p:sp>
      <p:cxnSp>
        <p:nvCxnSpPr>
          <p:cNvPr id="9" name="Egyenes összekötő 8"/>
          <p:cNvCxnSpPr/>
          <p:nvPr/>
        </p:nvCxnSpPr>
        <p:spPr>
          <a:xfrm>
            <a:off x="-36512" y="4437112"/>
            <a:ext cx="914400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717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TERÜLET- ÉS TELEPÜLÉSFEJLESZTÉSI OPERATÍV PROGRAM (TOP)</a:t>
            </a:r>
          </a:p>
        </p:txBody>
      </p:sp>
      <p:sp>
        <p:nvSpPr>
          <p:cNvPr id="3" name="Tartalom helye 2"/>
          <p:cNvSpPr>
            <a:spLocks noGrp="1"/>
          </p:cNvSpPr>
          <p:nvPr>
            <p:ph idx="1"/>
          </p:nvPr>
        </p:nvSpPr>
        <p:spPr>
          <a:xfrm>
            <a:off x="179512" y="764704"/>
            <a:ext cx="8642350" cy="5904656"/>
          </a:xfrm>
        </p:spPr>
        <p:txBody>
          <a:bodyPr/>
          <a:lstStyle/>
          <a:p>
            <a:pPr marL="0" indent="0">
              <a:buNone/>
            </a:pPr>
            <a:r>
              <a:rPr lang="hu-HU" sz="2400" dirty="0"/>
              <a:t>TOP fő küldetése, hogy kereteket biztosítson a területileg decentralizált fejlesztések tervezéséhez és megvalósításához. Törekvések tematikus fókuszában két tényező áll (1 157 milliárd Ft):</a:t>
            </a:r>
          </a:p>
          <a:p>
            <a:r>
              <a:rPr lang="hu-HU" sz="2400" dirty="0"/>
              <a:t>térség-specifikus gazdasági növekedés és foglakoztatás-bővítés: a TOP erős gazdaság-fejlesztési orientációja miatt jelentősen hozzájárul ahhoz a kormányzati törekvéshez, amely szerint a 2014–2020-as uniós fejlesztési források 60%-ának közvetlenül a gazdaságfejlesztést kell szolgálniuk,</a:t>
            </a:r>
          </a:p>
          <a:p>
            <a:r>
              <a:rPr lang="hu-HU" sz="2400" dirty="0"/>
              <a:t>területi és települési önkormányzati kompetenciákba eső feladatellátás kapcsán felmerülő fejlesztési szükségletek kielégítéséhez szintén keretet ad. Ezért a TOP fejlesztései között helyet kapnak a közvetlenül a közszférára, a helyi társadalomra és környezetre irányuló fejlesztések is.</a:t>
            </a:r>
          </a:p>
        </p:txBody>
      </p:sp>
      <p:sp>
        <p:nvSpPr>
          <p:cNvPr id="4" name="Dia számának helye 3"/>
          <p:cNvSpPr>
            <a:spLocks noGrp="1"/>
          </p:cNvSpPr>
          <p:nvPr>
            <p:ph type="sldNum" sz="quarter" idx="10"/>
          </p:nvPr>
        </p:nvSpPr>
        <p:spPr/>
        <p:txBody>
          <a:bodyPr/>
          <a:lstStyle/>
          <a:p>
            <a:fld id="{B13F524C-F24A-47FB-BDA3-EC29C9588E6C}" type="slidenum">
              <a:rPr lang="hu-HU" smtClean="0"/>
              <a:pPr/>
              <a:t>33</a:t>
            </a:fld>
            <a:endParaRPr lang="hu-HU" dirty="0"/>
          </a:p>
        </p:txBody>
      </p:sp>
    </p:spTree>
    <p:extLst>
      <p:ext uri="{BB962C8B-B14F-4D97-AF65-F5344CB8AC3E}">
        <p14:creationId xmlns:p14="http://schemas.microsoft.com/office/powerpoint/2010/main" val="40376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TERÜLET- ÉS TELEPÜLÉSFEJLESZTÉSI OPERATÍV PROGRAM (TOP)</a:t>
            </a:r>
          </a:p>
        </p:txBody>
      </p:sp>
      <p:sp>
        <p:nvSpPr>
          <p:cNvPr id="3" name="Tartalom helye 2"/>
          <p:cNvSpPr>
            <a:spLocks noGrp="1"/>
          </p:cNvSpPr>
          <p:nvPr>
            <p:ph idx="1"/>
          </p:nvPr>
        </p:nvSpPr>
        <p:spPr>
          <a:xfrm>
            <a:off x="179512" y="764704"/>
            <a:ext cx="8642350" cy="5904656"/>
          </a:xfrm>
        </p:spPr>
        <p:txBody>
          <a:bodyPr/>
          <a:lstStyle/>
          <a:p>
            <a:pPr marL="457200" indent="-457200">
              <a:buFont typeface="+mj-lt"/>
              <a:buAutoNum type="arabicPeriod"/>
            </a:pPr>
            <a:r>
              <a:rPr lang="hu-HU" sz="2400" b="1" dirty="0"/>
              <a:t>prioritás: Térségi gazdaságfejlesztés a foglalkoztatási helyzet javítása érdekében.</a:t>
            </a:r>
          </a:p>
          <a:p>
            <a:pPr marL="457200" indent="-457200">
              <a:buFont typeface="+mj-lt"/>
              <a:buAutoNum type="arabicPeriod"/>
            </a:pPr>
            <a:r>
              <a:rPr lang="hu-HU" sz="2400" b="1" dirty="0"/>
              <a:t>prioritás: Befektetők és lakosság számára vonzó városi és várostérségi környezet fejlesztése, megújítása.</a:t>
            </a:r>
          </a:p>
          <a:p>
            <a:pPr marL="457200" indent="-457200">
              <a:buFont typeface="+mj-lt"/>
              <a:buAutoNum type="arabicPeriod"/>
            </a:pPr>
            <a:r>
              <a:rPr lang="hu-HU" sz="2400" b="1" dirty="0"/>
              <a:t>prioritás: Alacsony széndioxid kibocsátású gazdaságra való áttérés kiemelten a városi területeken.</a:t>
            </a:r>
          </a:p>
          <a:p>
            <a:pPr marL="457200" indent="-457200">
              <a:buFont typeface="+mj-lt"/>
              <a:buAutoNum type="arabicPeriod"/>
            </a:pPr>
            <a:r>
              <a:rPr lang="hu-HU" sz="2400" b="1" dirty="0"/>
              <a:t>prioritás: A társadalmi befogadás erősítése és a közösségi szolgáltatások helyi szintű fejlesztése.</a:t>
            </a:r>
          </a:p>
          <a:p>
            <a:pPr marL="457200" indent="-457200">
              <a:buFont typeface="+mj-lt"/>
              <a:buAutoNum type="arabicPeriod"/>
            </a:pPr>
            <a:r>
              <a:rPr lang="hu-HU" sz="2400" b="1" dirty="0"/>
              <a:t>prioritás: Közösségi szinten irányított várostérségi helyi fejlesztések (CLLD típusú fejlesztések).</a:t>
            </a:r>
          </a:p>
          <a:p>
            <a:pPr marL="457200" indent="-457200">
              <a:buFont typeface="+mj-lt"/>
              <a:buAutoNum type="arabicPeriod"/>
            </a:pPr>
            <a:r>
              <a:rPr lang="hu-HU" sz="2400" b="1" dirty="0"/>
              <a:t>prioritás: Megyei és helyi emberi erőforrás fejlesztések, társadalmi befogadás és foglalkoztatás-ösztönzés.</a:t>
            </a:r>
          </a:p>
          <a:p>
            <a:endParaRPr lang="hu-HU" sz="2400" b="1" dirty="0"/>
          </a:p>
        </p:txBody>
      </p:sp>
      <p:sp>
        <p:nvSpPr>
          <p:cNvPr id="4" name="Dia számának helye 3"/>
          <p:cNvSpPr>
            <a:spLocks noGrp="1"/>
          </p:cNvSpPr>
          <p:nvPr>
            <p:ph type="sldNum" sz="quarter" idx="10"/>
          </p:nvPr>
        </p:nvSpPr>
        <p:spPr/>
        <p:txBody>
          <a:bodyPr/>
          <a:lstStyle/>
          <a:p>
            <a:fld id="{B13F524C-F24A-47FB-BDA3-EC29C9588E6C}" type="slidenum">
              <a:rPr lang="hu-HU" smtClean="0"/>
              <a:pPr/>
              <a:t>34</a:t>
            </a:fld>
            <a:endParaRPr lang="hu-HU" dirty="0"/>
          </a:p>
        </p:txBody>
      </p:sp>
    </p:spTree>
    <p:extLst>
      <p:ext uri="{BB962C8B-B14F-4D97-AF65-F5344CB8AC3E}">
        <p14:creationId xmlns:p14="http://schemas.microsoft.com/office/powerpoint/2010/main" val="1644558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TERÜLET- ÉS TELEPÜLÉSFEJLESZTÉSI OPERATÍV PROGRAM (TOP)</a:t>
            </a:r>
          </a:p>
        </p:txBody>
      </p:sp>
      <p:sp>
        <p:nvSpPr>
          <p:cNvPr id="3" name="Tartalom helye 2"/>
          <p:cNvSpPr>
            <a:spLocks noGrp="1"/>
          </p:cNvSpPr>
          <p:nvPr>
            <p:ph idx="1"/>
          </p:nvPr>
        </p:nvSpPr>
        <p:spPr>
          <a:xfrm>
            <a:off x="179512" y="692696"/>
            <a:ext cx="8642350" cy="5904656"/>
          </a:xfrm>
        </p:spPr>
        <p:txBody>
          <a:bodyPr/>
          <a:lstStyle/>
          <a:p>
            <a:pPr marL="0" indent="0">
              <a:buNone/>
            </a:pPr>
            <a:r>
              <a:rPr lang="hu-HU" sz="2400" b="1" dirty="0"/>
              <a:t>1. prioritás: Térségi gazdaságfejlesztés a foglalkoztatási helyzet javítása érdekében.</a:t>
            </a:r>
          </a:p>
        </p:txBody>
      </p:sp>
      <p:sp>
        <p:nvSpPr>
          <p:cNvPr id="4" name="Dia számának helye 3"/>
          <p:cNvSpPr>
            <a:spLocks noGrp="1"/>
          </p:cNvSpPr>
          <p:nvPr>
            <p:ph type="sldNum" sz="quarter" idx="10"/>
          </p:nvPr>
        </p:nvSpPr>
        <p:spPr/>
        <p:txBody>
          <a:bodyPr/>
          <a:lstStyle/>
          <a:p>
            <a:fld id="{B13F524C-F24A-47FB-BDA3-EC29C9588E6C}" type="slidenum">
              <a:rPr lang="hu-HU" smtClean="0"/>
              <a:pPr/>
              <a:t>35</a:t>
            </a:fld>
            <a:endParaRPr lang="hu-HU" dirty="0"/>
          </a:p>
        </p:txBody>
      </p:sp>
      <p:sp>
        <p:nvSpPr>
          <p:cNvPr id="5" name="Tartalom helye 2"/>
          <p:cNvSpPr txBox="1">
            <a:spLocks/>
          </p:cNvSpPr>
          <p:nvPr/>
        </p:nvSpPr>
        <p:spPr bwMode="auto">
          <a:xfrm>
            <a:off x="179512" y="1412776"/>
            <a:ext cx="4321175" cy="5904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04299"/>
                </a:solidFill>
                <a:latin typeface="+mn-lt"/>
                <a:ea typeface="+mn-ea"/>
                <a:cs typeface="+mn-cs"/>
              </a:defRPr>
            </a:lvl1pPr>
            <a:lvl2pPr marL="742950" indent="-285750" algn="l" rtl="0" eaLnBrk="1" fontAlgn="base" hangingPunct="1">
              <a:spcBef>
                <a:spcPct val="20000"/>
              </a:spcBef>
              <a:spcAft>
                <a:spcPct val="0"/>
              </a:spcAft>
              <a:buChar char="–"/>
              <a:defRPr sz="2800">
                <a:solidFill>
                  <a:srgbClr val="004299"/>
                </a:solidFill>
                <a:latin typeface="+mn-lt"/>
              </a:defRPr>
            </a:lvl2pPr>
            <a:lvl3pPr marL="1143000" indent="-228600" algn="l" rtl="0" eaLnBrk="1" fontAlgn="base" hangingPunct="1">
              <a:spcBef>
                <a:spcPct val="20000"/>
              </a:spcBef>
              <a:spcAft>
                <a:spcPct val="0"/>
              </a:spcAft>
              <a:buChar char="•"/>
              <a:defRPr sz="2800">
                <a:solidFill>
                  <a:srgbClr val="004299"/>
                </a:solidFill>
                <a:latin typeface="+mn-lt"/>
              </a:defRPr>
            </a:lvl3pPr>
            <a:lvl4pPr marL="1600200" indent="-228600" algn="l" rtl="0" eaLnBrk="1" fontAlgn="base" hangingPunct="1">
              <a:spcBef>
                <a:spcPct val="20000"/>
              </a:spcBef>
              <a:spcAft>
                <a:spcPct val="0"/>
              </a:spcAft>
              <a:buChar char="–"/>
              <a:defRPr sz="2800">
                <a:solidFill>
                  <a:srgbClr val="004299"/>
                </a:solidFill>
                <a:latin typeface="+mn-lt"/>
              </a:defRPr>
            </a:lvl4pPr>
            <a:lvl5pPr marL="2057400" indent="-228600" algn="l" rtl="0" eaLnBrk="1" fontAlgn="base" hangingPunct="1">
              <a:spcBef>
                <a:spcPct val="20000"/>
              </a:spcBef>
              <a:spcAft>
                <a:spcPct val="0"/>
              </a:spcAft>
              <a:buChar char="»"/>
              <a:defRPr sz="2800">
                <a:solidFill>
                  <a:srgbClr val="004299"/>
                </a:solidFill>
                <a:latin typeface="+mn-lt"/>
              </a:defRPr>
            </a:lvl5pPr>
            <a:lvl6pPr marL="2514600" indent="-228600" algn="l" rtl="0" eaLnBrk="1" fontAlgn="base" hangingPunct="1">
              <a:spcBef>
                <a:spcPct val="20000"/>
              </a:spcBef>
              <a:spcAft>
                <a:spcPct val="0"/>
              </a:spcAft>
              <a:buChar char="»"/>
              <a:defRPr sz="2000">
                <a:solidFill>
                  <a:srgbClr val="004299"/>
                </a:solidFill>
                <a:latin typeface="+mn-lt"/>
              </a:defRPr>
            </a:lvl6pPr>
            <a:lvl7pPr marL="2971800" indent="-228600" algn="l" rtl="0" eaLnBrk="1" fontAlgn="base" hangingPunct="1">
              <a:spcBef>
                <a:spcPct val="20000"/>
              </a:spcBef>
              <a:spcAft>
                <a:spcPct val="0"/>
              </a:spcAft>
              <a:buChar char="»"/>
              <a:defRPr sz="2000">
                <a:solidFill>
                  <a:srgbClr val="004299"/>
                </a:solidFill>
                <a:latin typeface="+mn-lt"/>
              </a:defRPr>
            </a:lvl7pPr>
            <a:lvl8pPr marL="3429000" indent="-228600" algn="l" rtl="0" eaLnBrk="1" fontAlgn="base" hangingPunct="1">
              <a:spcBef>
                <a:spcPct val="20000"/>
              </a:spcBef>
              <a:spcAft>
                <a:spcPct val="0"/>
              </a:spcAft>
              <a:buChar char="»"/>
              <a:defRPr sz="2000">
                <a:solidFill>
                  <a:srgbClr val="004299"/>
                </a:solidFill>
                <a:latin typeface="+mn-lt"/>
              </a:defRPr>
            </a:lvl8pPr>
            <a:lvl9pPr marL="3886200" indent="-228600" algn="l" rtl="0" eaLnBrk="1" fontAlgn="base" hangingPunct="1">
              <a:spcBef>
                <a:spcPct val="20000"/>
              </a:spcBef>
              <a:spcAft>
                <a:spcPct val="0"/>
              </a:spcAft>
              <a:buChar char="»"/>
              <a:defRPr sz="2000">
                <a:solidFill>
                  <a:srgbClr val="004299"/>
                </a:solidFill>
                <a:latin typeface="+mn-lt"/>
              </a:defRPr>
            </a:lvl9pPr>
          </a:lstStyle>
          <a:p>
            <a:pPr marL="0" indent="0">
              <a:buFontTx/>
              <a:buNone/>
            </a:pPr>
            <a:r>
              <a:rPr lang="hu-HU" sz="2400" i="1" kern="0" dirty="0"/>
              <a:t>Intézkedések:</a:t>
            </a:r>
          </a:p>
          <a:p>
            <a:r>
              <a:rPr lang="hu-HU" sz="2000" dirty="0"/>
              <a:t>térségi szintű integrált foglalkoztatás orientált gazdaságfejlesztés.</a:t>
            </a:r>
          </a:p>
          <a:p>
            <a:endParaRPr lang="hu-HU" sz="500" dirty="0"/>
          </a:p>
          <a:p>
            <a:r>
              <a:rPr lang="hu-HU" sz="2000" dirty="0"/>
              <a:t>alternatív helyi, térségi és  hálózati gazdaságfejlesztés.</a:t>
            </a:r>
          </a:p>
          <a:p>
            <a:endParaRPr lang="hu-HU" sz="2000" dirty="0"/>
          </a:p>
          <a:p>
            <a:endParaRPr lang="hu-HU" sz="1500" dirty="0"/>
          </a:p>
          <a:p>
            <a:r>
              <a:rPr lang="hu-HU" sz="2000" dirty="0"/>
              <a:t>térségi kísérleti fejlesztések.</a:t>
            </a:r>
          </a:p>
          <a:p>
            <a:endParaRPr lang="hu-HU" sz="2000" dirty="0"/>
          </a:p>
          <a:p>
            <a:endParaRPr lang="hu-HU" sz="2500" dirty="0"/>
          </a:p>
          <a:p>
            <a:r>
              <a:rPr lang="hu-HU" sz="2000" dirty="0"/>
              <a:t>megyei alternatív befektetés és beruházás ösztönzés, projekt előkészítés, marketing.</a:t>
            </a:r>
          </a:p>
          <a:p>
            <a:endParaRPr lang="hu-HU" sz="2000" dirty="0"/>
          </a:p>
          <a:p>
            <a:endParaRPr lang="hu-HU" sz="2000" dirty="0"/>
          </a:p>
          <a:p>
            <a:endParaRPr lang="hu-HU" sz="2000" dirty="0"/>
          </a:p>
          <a:p>
            <a:endParaRPr lang="hu-HU" sz="2000" dirty="0"/>
          </a:p>
        </p:txBody>
      </p:sp>
      <p:sp>
        <p:nvSpPr>
          <p:cNvPr id="6" name="Tartalom helye 2"/>
          <p:cNvSpPr txBox="1">
            <a:spLocks/>
          </p:cNvSpPr>
          <p:nvPr/>
        </p:nvSpPr>
        <p:spPr bwMode="auto">
          <a:xfrm>
            <a:off x="4788024" y="1412776"/>
            <a:ext cx="4321175" cy="5904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rgbClr val="004299"/>
                </a:solidFill>
                <a:latin typeface="+mn-lt"/>
                <a:ea typeface="+mn-ea"/>
                <a:cs typeface="+mn-cs"/>
              </a:defRPr>
            </a:lvl1pPr>
            <a:lvl2pPr marL="742950" indent="-285750" algn="l" rtl="0" eaLnBrk="1" fontAlgn="base" hangingPunct="1">
              <a:spcBef>
                <a:spcPct val="20000"/>
              </a:spcBef>
              <a:spcAft>
                <a:spcPct val="0"/>
              </a:spcAft>
              <a:buChar char="–"/>
              <a:defRPr sz="2800">
                <a:solidFill>
                  <a:srgbClr val="004299"/>
                </a:solidFill>
                <a:latin typeface="+mn-lt"/>
              </a:defRPr>
            </a:lvl2pPr>
            <a:lvl3pPr marL="1143000" indent="-228600" algn="l" rtl="0" eaLnBrk="1" fontAlgn="base" hangingPunct="1">
              <a:spcBef>
                <a:spcPct val="20000"/>
              </a:spcBef>
              <a:spcAft>
                <a:spcPct val="0"/>
              </a:spcAft>
              <a:buChar char="•"/>
              <a:defRPr sz="2800">
                <a:solidFill>
                  <a:srgbClr val="004299"/>
                </a:solidFill>
                <a:latin typeface="+mn-lt"/>
              </a:defRPr>
            </a:lvl3pPr>
            <a:lvl4pPr marL="1600200" indent="-228600" algn="l" rtl="0" eaLnBrk="1" fontAlgn="base" hangingPunct="1">
              <a:spcBef>
                <a:spcPct val="20000"/>
              </a:spcBef>
              <a:spcAft>
                <a:spcPct val="0"/>
              </a:spcAft>
              <a:buChar char="–"/>
              <a:defRPr sz="2800">
                <a:solidFill>
                  <a:srgbClr val="004299"/>
                </a:solidFill>
                <a:latin typeface="+mn-lt"/>
              </a:defRPr>
            </a:lvl4pPr>
            <a:lvl5pPr marL="2057400" indent="-228600" algn="l" rtl="0" eaLnBrk="1" fontAlgn="base" hangingPunct="1">
              <a:spcBef>
                <a:spcPct val="20000"/>
              </a:spcBef>
              <a:spcAft>
                <a:spcPct val="0"/>
              </a:spcAft>
              <a:buChar char="»"/>
              <a:defRPr sz="2800">
                <a:solidFill>
                  <a:srgbClr val="004299"/>
                </a:solidFill>
                <a:latin typeface="+mn-lt"/>
              </a:defRPr>
            </a:lvl5pPr>
            <a:lvl6pPr marL="2514600" indent="-228600" algn="l" rtl="0" eaLnBrk="1" fontAlgn="base" hangingPunct="1">
              <a:spcBef>
                <a:spcPct val="20000"/>
              </a:spcBef>
              <a:spcAft>
                <a:spcPct val="0"/>
              </a:spcAft>
              <a:buChar char="»"/>
              <a:defRPr sz="2000">
                <a:solidFill>
                  <a:srgbClr val="004299"/>
                </a:solidFill>
                <a:latin typeface="+mn-lt"/>
              </a:defRPr>
            </a:lvl6pPr>
            <a:lvl7pPr marL="2971800" indent="-228600" algn="l" rtl="0" eaLnBrk="1" fontAlgn="base" hangingPunct="1">
              <a:spcBef>
                <a:spcPct val="20000"/>
              </a:spcBef>
              <a:spcAft>
                <a:spcPct val="0"/>
              </a:spcAft>
              <a:buChar char="»"/>
              <a:defRPr sz="2000">
                <a:solidFill>
                  <a:srgbClr val="004299"/>
                </a:solidFill>
                <a:latin typeface="+mn-lt"/>
              </a:defRPr>
            </a:lvl7pPr>
            <a:lvl8pPr marL="3429000" indent="-228600" algn="l" rtl="0" eaLnBrk="1" fontAlgn="base" hangingPunct="1">
              <a:spcBef>
                <a:spcPct val="20000"/>
              </a:spcBef>
              <a:spcAft>
                <a:spcPct val="0"/>
              </a:spcAft>
              <a:buChar char="»"/>
              <a:defRPr sz="2000">
                <a:solidFill>
                  <a:srgbClr val="004299"/>
                </a:solidFill>
                <a:latin typeface="+mn-lt"/>
              </a:defRPr>
            </a:lvl8pPr>
            <a:lvl9pPr marL="3886200" indent="-228600" algn="l" rtl="0" eaLnBrk="1" fontAlgn="base" hangingPunct="1">
              <a:spcBef>
                <a:spcPct val="20000"/>
              </a:spcBef>
              <a:spcAft>
                <a:spcPct val="0"/>
              </a:spcAft>
              <a:buChar char="»"/>
              <a:defRPr sz="2000">
                <a:solidFill>
                  <a:srgbClr val="004299"/>
                </a:solidFill>
                <a:latin typeface="+mn-lt"/>
              </a:defRPr>
            </a:lvl9pPr>
          </a:lstStyle>
          <a:p>
            <a:pPr marL="0" indent="0">
              <a:buFontTx/>
              <a:buNone/>
            </a:pPr>
            <a:r>
              <a:rPr lang="hu-HU" sz="2400" i="1" kern="0" dirty="0"/>
              <a:t>K</a:t>
            </a:r>
            <a:r>
              <a:rPr lang="hu-HU" sz="2400" i="1" dirty="0"/>
              <a:t>edvezményezettek</a:t>
            </a:r>
            <a:r>
              <a:rPr lang="hu-HU" sz="2400" i="1" kern="0" dirty="0"/>
              <a:t>:</a:t>
            </a:r>
          </a:p>
          <a:p>
            <a:r>
              <a:rPr lang="hu-HU" sz="2000" dirty="0"/>
              <a:t>önkormányzatok,</a:t>
            </a:r>
          </a:p>
          <a:p>
            <a:r>
              <a:rPr lang="hu-HU" sz="2000" dirty="0"/>
              <a:t>magán és önkormányzati tulajdonú gazdasági társaságok.</a:t>
            </a:r>
          </a:p>
          <a:p>
            <a:r>
              <a:rPr lang="hu-HU" sz="2000" dirty="0"/>
              <a:t>önkormányzatok,</a:t>
            </a:r>
          </a:p>
          <a:p>
            <a:r>
              <a:rPr lang="hu-HU" sz="2000" dirty="0"/>
              <a:t>többségében önkormányzati tulajdonú gazdasági társaságok, nonprofit szervezetek.</a:t>
            </a:r>
          </a:p>
          <a:p>
            <a:r>
              <a:rPr lang="hu-HU" sz="2000" dirty="0"/>
              <a:t>térségi szintű KKV kezdeményezéseket előmozdító nonprofit intézményhálózat.</a:t>
            </a:r>
          </a:p>
          <a:p>
            <a:endParaRPr lang="hu-HU" sz="1000" dirty="0"/>
          </a:p>
          <a:p>
            <a:r>
              <a:rPr lang="hu-HU" sz="2000" dirty="0"/>
              <a:t>térségi szintű befektetés- és </a:t>
            </a:r>
            <a:r>
              <a:rPr lang="hu-HU" sz="2000" dirty="0" err="1"/>
              <a:t>beruházásöszönzéssel</a:t>
            </a:r>
            <a:r>
              <a:rPr lang="hu-HU" sz="2000" dirty="0"/>
              <a:t> foglalkozó szervezetek.</a:t>
            </a:r>
          </a:p>
          <a:p>
            <a:endParaRPr lang="hu-HU" sz="2000" dirty="0"/>
          </a:p>
          <a:p>
            <a:endParaRPr lang="hu-HU" sz="2400" dirty="0"/>
          </a:p>
          <a:p>
            <a:endParaRPr lang="hu-HU" sz="2400" dirty="0"/>
          </a:p>
          <a:p>
            <a:pPr marL="0" indent="0">
              <a:buFontTx/>
              <a:buNone/>
            </a:pPr>
            <a:endParaRPr lang="hu-HU" sz="2400" b="1" kern="0" dirty="0"/>
          </a:p>
        </p:txBody>
      </p:sp>
      <p:cxnSp>
        <p:nvCxnSpPr>
          <p:cNvPr id="9" name="Egyenes összekötő 8"/>
          <p:cNvCxnSpPr/>
          <p:nvPr/>
        </p:nvCxnSpPr>
        <p:spPr>
          <a:xfrm>
            <a:off x="0" y="4221088"/>
            <a:ext cx="914400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Egyenes összekötő 7"/>
          <p:cNvCxnSpPr/>
          <p:nvPr/>
        </p:nvCxnSpPr>
        <p:spPr>
          <a:xfrm>
            <a:off x="0" y="2924944"/>
            <a:ext cx="914400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Egyenes összekötő 9"/>
          <p:cNvCxnSpPr/>
          <p:nvPr/>
        </p:nvCxnSpPr>
        <p:spPr>
          <a:xfrm>
            <a:off x="-36512" y="5301208"/>
            <a:ext cx="914400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650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TERÜLET- ÉS TELEPÜLÉSFEJLESZTÉSI OPERATÍV PROGRAM (TOP)</a:t>
            </a:r>
          </a:p>
        </p:txBody>
      </p:sp>
      <p:sp>
        <p:nvSpPr>
          <p:cNvPr id="3" name="Tartalom helye 2"/>
          <p:cNvSpPr>
            <a:spLocks noGrp="1"/>
          </p:cNvSpPr>
          <p:nvPr>
            <p:ph idx="1"/>
          </p:nvPr>
        </p:nvSpPr>
        <p:spPr>
          <a:xfrm>
            <a:off x="179512" y="836712"/>
            <a:ext cx="8642350" cy="5256584"/>
          </a:xfrm>
        </p:spPr>
        <p:txBody>
          <a:bodyPr/>
          <a:lstStyle/>
          <a:p>
            <a:pPr marL="0" indent="0">
              <a:buNone/>
            </a:pPr>
            <a:r>
              <a:rPr lang="hu-HU" sz="2400" i="1" dirty="0"/>
              <a:t>Intézkedések:</a:t>
            </a:r>
            <a:endParaRPr lang="hu-HU" sz="2400" dirty="0"/>
          </a:p>
          <a:p>
            <a:r>
              <a:rPr lang="hu-HU" sz="2000" dirty="0"/>
              <a:t>a szociális alapszolgáltatásokhoz és gyermekjóléti alapellátásokhoz (bölcsőde, családi napközik stb.), valamint óvodai el-látáshoz való hozzáférés javítása és a szolgáltatások minőségének fejlesztése.</a:t>
            </a:r>
          </a:p>
          <a:p>
            <a:pPr marL="0" indent="0">
              <a:buNone/>
            </a:pPr>
            <a:r>
              <a:rPr lang="hu-HU" sz="2400" i="1" dirty="0"/>
              <a:t>Kedvezményezettek:</a:t>
            </a:r>
            <a:endParaRPr lang="hu-HU" sz="2400" dirty="0"/>
          </a:p>
          <a:p>
            <a:r>
              <a:rPr lang="hu-HU" sz="2000" dirty="0"/>
              <a:t>fenntartó települési önkormányzatok,</a:t>
            </a:r>
          </a:p>
          <a:p>
            <a:r>
              <a:rPr lang="hu-HU" sz="2000" dirty="0"/>
              <a:t>kisebbségi önkormányzatok, illetve ezek társulásai,</a:t>
            </a:r>
          </a:p>
          <a:p>
            <a:r>
              <a:rPr lang="hu-HU" sz="2000" dirty="0"/>
              <a:t>a szociális és gyermekjóléti intézmények,</a:t>
            </a:r>
          </a:p>
          <a:p>
            <a:r>
              <a:rPr lang="hu-HU" sz="2000" dirty="0"/>
              <a:t>non-profit szervezetek,</a:t>
            </a:r>
          </a:p>
          <a:p>
            <a:r>
              <a:rPr lang="hu-HU" sz="2000" dirty="0"/>
              <a:t>egyházak,</a:t>
            </a:r>
          </a:p>
          <a:p>
            <a:r>
              <a:rPr lang="hu-HU" sz="2000" dirty="0"/>
              <a:t>civil szervezetek,</a:t>
            </a:r>
          </a:p>
          <a:p>
            <a:r>
              <a:rPr lang="hu-HU" sz="2000" dirty="0"/>
              <a:t>napközbeni ellátást nyújtó intézmények.</a:t>
            </a:r>
          </a:p>
        </p:txBody>
      </p:sp>
      <p:sp>
        <p:nvSpPr>
          <p:cNvPr id="4" name="Dia számának helye 3"/>
          <p:cNvSpPr>
            <a:spLocks noGrp="1"/>
          </p:cNvSpPr>
          <p:nvPr>
            <p:ph type="sldNum" sz="quarter" idx="10"/>
          </p:nvPr>
        </p:nvSpPr>
        <p:spPr/>
        <p:txBody>
          <a:bodyPr/>
          <a:lstStyle/>
          <a:p>
            <a:fld id="{B13F524C-F24A-47FB-BDA3-EC29C9588E6C}" type="slidenum">
              <a:rPr lang="hu-HU" smtClean="0"/>
              <a:pPr/>
              <a:t>36</a:t>
            </a:fld>
            <a:endParaRPr lang="hu-HU" dirty="0"/>
          </a:p>
        </p:txBody>
      </p:sp>
    </p:spTree>
    <p:extLst>
      <p:ext uri="{BB962C8B-B14F-4D97-AF65-F5344CB8AC3E}">
        <p14:creationId xmlns:p14="http://schemas.microsoft.com/office/powerpoint/2010/main" val="2003825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TERÜLET- ÉS TELEPÜLÉSFEJLESZTÉSI OPERATÍV PROGRAM (TOP)</a:t>
            </a:r>
          </a:p>
        </p:txBody>
      </p:sp>
      <p:sp>
        <p:nvSpPr>
          <p:cNvPr id="3" name="Tartalom helye 2"/>
          <p:cNvSpPr>
            <a:spLocks noGrp="1"/>
          </p:cNvSpPr>
          <p:nvPr>
            <p:ph idx="1"/>
          </p:nvPr>
        </p:nvSpPr>
        <p:spPr>
          <a:xfrm>
            <a:off x="179512" y="836712"/>
            <a:ext cx="8642350" cy="5256584"/>
          </a:xfrm>
        </p:spPr>
        <p:txBody>
          <a:bodyPr/>
          <a:lstStyle/>
          <a:p>
            <a:pPr marL="0" indent="0">
              <a:buNone/>
            </a:pPr>
            <a:r>
              <a:rPr lang="hu-HU" sz="2400" b="1" dirty="0"/>
              <a:t>2. prioritás: Befektetők és lakosság számára vonzó városi és várostérségi környezet fejlesztése, megújítása.</a:t>
            </a:r>
          </a:p>
          <a:p>
            <a:r>
              <a:rPr lang="hu-HU" sz="2000" dirty="0"/>
              <a:t>a települési környezet integrált és környezettudatos megújítása.</a:t>
            </a:r>
          </a:p>
          <a:p>
            <a:r>
              <a:rPr lang="hu-HU" sz="2000" dirty="0"/>
              <a:t>belterületen fekvő barnamezős területek rehabilitációja.</a:t>
            </a:r>
          </a:p>
          <a:p>
            <a:r>
              <a:rPr lang="hu-HU" sz="2000" dirty="0"/>
              <a:t>kis léptékű települési környezetvédelmi infrastruktúra fejlesztések.</a:t>
            </a:r>
          </a:p>
          <a:p>
            <a:pPr marL="0" indent="0">
              <a:buNone/>
            </a:pPr>
            <a:r>
              <a:rPr lang="hu-HU" sz="2400" i="1" dirty="0"/>
              <a:t>Kedvezményezettek:</a:t>
            </a:r>
            <a:endParaRPr lang="hu-HU" sz="2400" dirty="0"/>
          </a:p>
          <a:p>
            <a:r>
              <a:rPr lang="hu-HU" sz="2000" dirty="0"/>
              <a:t>települési önkormányzatok,</a:t>
            </a:r>
          </a:p>
          <a:p>
            <a:r>
              <a:rPr lang="hu-HU" sz="2000" dirty="0"/>
              <a:t>kisebbségi önkormányzatok, illetve ezek társulásai,</a:t>
            </a:r>
          </a:p>
          <a:p>
            <a:r>
              <a:rPr lang="hu-HU" sz="2000" dirty="0"/>
              <a:t>magán- és önkormányzati tulajdonú gazdasági társaságok.</a:t>
            </a:r>
          </a:p>
        </p:txBody>
      </p:sp>
      <p:sp>
        <p:nvSpPr>
          <p:cNvPr id="4" name="Dia számának helye 3"/>
          <p:cNvSpPr>
            <a:spLocks noGrp="1"/>
          </p:cNvSpPr>
          <p:nvPr>
            <p:ph type="sldNum" sz="quarter" idx="10"/>
          </p:nvPr>
        </p:nvSpPr>
        <p:spPr/>
        <p:txBody>
          <a:bodyPr/>
          <a:lstStyle/>
          <a:p>
            <a:fld id="{B13F524C-F24A-47FB-BDA3-EC29C9588E6C}" type="slidenum">
              <a:rPr lang="hu-HU" smtClean="0"/>
              <a:pPr/>
              <a:t>37</a:t>
            </a:fld>
            <a:endParaRPr lang="hu-HU" dirty="0"/>
          </a:p>
        </p:txBody>
      </p:sp>
    </p:spTree>
    <p:extLst>
      <p:ext uri="{BB962C8B-B14F-4D97-AF65-F5344CB8AC3E}">
        <p14:creationId xmlns:p14="http://schemas.microsoft.com/office/powerpoint/2010/main" val="35881894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TERÜLET- ÉS TELEPÜLÉSFEJLESZTÉSI OPERATÍV PROGRAM (TOP)</a:t>
            </a:r>
          </a:p>
        </p:txBody>
      </p:sp>
      <p:sp>
        <p:nvSpPr>
          <p:cNvPr id="3" name="Tartalom helye 2"/>
          <p:cNvSpPr>
            <a:spLocks noGrp="1"/>
          </p:cNvSpPr>
          <p:nvPr>
            <p:ph idx="1"/>
          </p:nvPr>
        </p:nvSpPr>
        <p:spPr>
          <a:xfrm>
            <a:off x="179512" y="836712"/>
            <a:ext cx="8642350" cy="5256584"/>
          </a:xfrm>
        </p:spPr>
        <p:txBody>
          <a:bodyPr/>
          <a:lstStyle/>
          <a:p>
            <a:pPr marL="0" indent="0">
              <a:buNone/>
            </a:pPr>
            <a:r>
              <a:rPr lang="hu-HU" sz="2400" b="1" dirty="0"/>
              <a:t>3. prioritás: Alacsony széndioxid kibocsátású gazdaságra való áttérés kiemelten a városi területeken.</a:t>
            </a:r>
          </a:p>
          <a:p>
            <a:pPr marL="0" indent="0">
              <a:buNone/>
            </a:pPr>
            <a:endParaRPr lang="hu-HU" sz="2400" i="1" dirty="0"/>
          </a:p>
          <a:p>
            <a:pPr marL="0" indent="0">
              <a:buNone/>
            </a:pPr>
            <a:r>
              <a:rPr lang="hu-HU" sz="2400" i="1" dirty="0"/>
              <a:t>Intézkedések:</a:t>
            </a:r>
            <a:endParaRPr lang="hu-HU" sz="2400" dirty="0"/>
          </a:p>
          <a:p>
            <a:r>
              <a:rPr lang="hu-HU" sz="2000" dirty="0"/>
              <a:t>alacsony szén-dioxid-kibocsátást célzó stratégiák támogatása.</a:t>
            </a:r>
          </a:p>
          <a:p>
            <a:pPr marL="0" indent="0">
              <a:buNone/>
            </a:pPr>
            <a:endParaRPr lang="hu-HU" sz="2000" i="1" dirty="0"/>
          </a:p>
          <a:p>
            <a:pPr marL="0" indent="0">
              <a:buNone/>
            </a:pPr>
            <a:r>
              <a:rPr lang="hu-HU" sz="2400" i="1" dirty="0"/>
              <a:t>Kedvezményezettek:</a:t>
            </a:r>
            <a:endParaRPr lang="hu-HU" sz="2400" dirty="0"/>
          </a:p>
          <a:p>
            <a:pPr marL="0" indent="0">
              <a:buNone/>
            </a:pPr>
            <a:r>
              <a:rPr lang="hu-HU" sz="2000" dirty="0"/>
              <a:t>települési önkormányzatok, önkormányzati tulajdonú gazdasági társaságok, magántulajdonú gazdasági társaságok, a nagyobb – akár csak részben – helyi alapanyagokat felhasználó, az előállításhoz helyi munkaerőt alkalmazó kis- és középvállalkozások.</a:t>
            </a:r>
          </a:p>
        </p:txBody>
      </p:sp>
      <p:sp>
        <p:nvSpPr>
          <p:cNvPr id="4" name="Dia számának helye 3"/>
          <p:cNvSpPr>
            <a:spLocks noGrp="1"/>
          </p:cNvSpPr>
          <p:nvPr>
            <p:ph type="sldNum" sz="quarter" idx="10"/>
          </p:nvPr>
        </p:nvSpPr>
        <p:spPr/>
        <p:txBody>
          <a:bodyPr/>
          <a:lstStyle/>
          <a:p>
            <a:fld id="{B13F524C-F24A-47FB-BDA3-EC29C9588E6C}" type="slidenum">
              <a:rPr lang="hu-HU" smtClean="0"/>
              <a:pPr/>
              <a:t>38</a:t>
            </a:fld>
            <a:endParaRPr lang="hu-HU" dirty="0"/>
          </a:p>
        </p:txBody>
      </p:sp>
    </p:spTree>
    <p:extLst>
      <p:ext uri="{BB962C8B-B14F-4D97-AF65-F5344CB8AC3E}">
        <p14:creationId xmlns:p14="http://schemas.microsoft.com/office/powerpoint/2010/main" val="2351339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TERÜLET- ÉS TELEPÜLÉSFEJLESZTÉSI OPERATÍV PROGRAM (TOP)</a:t>
            </a:r>
          </a:p>
        </p:txBody>
      </p:sp>
      <p:sp>
        <p:nvSpPr>
          <p:cNvPr id="3" name="Tartalom helye 2"/>
          <p:cNvSpPr>
            <a:spLocks noGrp="1"/>
          </p:cNvSpPr>
          <p:nvPr>
            <p:ph idx="1"/>
          </p:nvPr>
        </p:nvSpPr>
        <p:spPr>
          <a:xfrm>
            <a:off x="179512" y="908720"/>
            <a:ext cx="8642350" cy="5256584"/>
          </a:xfrm>
        </p:spPr>
        <p:txBody>
          <a:bodyPr/>
          <a:lstStyle/>
          <a:p>
            <a:pPr marL="0" indent="0">
              <a:buNone/>
            </a:pPr>
            <a:r>
              <a:rPr lang="hu-HU" sz="2400" b="1" dirty="0"/>
              <a:t>3. prioritás: Alacsony széndioxid kibocsátású gazdaságra való áttérés kiemelten a városi területeken.</a:t>
            </a:r>
          </a:p>
          <a:p>
            <a:pPr marL="0" indent="0">
              <a:buNone/>
            </a:pPr>
            <a:endParaRPr lang="hu-HU" sz="2400" i="1" dirty="0"/>
          </a:p>
          <a:p>
            <a:pPr marL="0" indent="0">
              <a:buNone/>
            </a:pPr>
            <a:r>
              <a:rPr lang="hu-HU" sz="2400" i="1" dirty="0"/>
              <a:t>2. Intézkedések:</a:t>
            </a:r>
            <a:endParaRPr lang="hu-HU" sz="2400" dirty="0"/>
          </a:p>
          <a:p>
            <a:r>
              <a:rPr lang="hu-HU" sz="2000" dirty="0"/>
              <a:t>kisléptékű közlekedési fejlesztések.</a:t>
            </a:r>
          </a:p>
          <a:p>
            <a:pPr marL="0" indent="0">
              <a:buNone/>
            </a:pPr>
            <a:endParaRPr lang="hu-HU" sz="2000" i="1" dirty="0"/>
          </a:p>
          <a:p>
            <a:pPr marL="0" indent="0">
              <a:buNone/>
            </a:pPr>
            <a:r>
              <a:rPr lang="hu-HU" sz="2400" i="1" dirty="0"/>
              <a:t>Kedvezményezettek:</a:t>
            </a:r>
            <a:endParaRPr lang="hu-HU" sz="2400" dirty="0"/>
          </a:p>
          <a:p>
            <a:pPr marL="0" indent="0">
              <a:buNone/>
            </a:pPr>
            <a:r>
              <a:rPr lang="hu-HU" sz="2000" dirty="0"/>
              <a:t>települési önkormányzatok, üzleti infrastruktúra-elemeket (pl. ipari parkok, telephelyek logisztikai központok, kiemelt növekedési zónák) üzemeltető gazdasági társaságai, VOLÁN társaságok, MÁV </a:t>
            </a:r>
            <a:r>
              <a:rPr lang="hu-HU" sz="2000" dirty="0" err="1"/>
              <a:t>Zrt</a:t>
            </a:r>
            <a:r>
              <a:rPr lang="hu-HU" sz="2000" dirty="0"/>
              <a:t>., NIF </a:t>
            </a:r>
            <a:r>
              <a:rPr lang="hu-HU" sz="2000" dirty="0" err="1"/>
              <a:t>Zrt</a:t>
            </a:r>
            <a:r>
              <a:rPr lang="hu-HU" sz="2000" dirty="0"/>
              <a:t>.</a:t>
            </a:r>
          </a:p>
        </p:txBody>
      </p:sp>
      <p:sp>
        <p:nvSpPr>
          <p:cNvPr id="4" name="Dia számának helye 3"/>
          <p:cNvSpPr>
            <a:spLocks noGrp="1"/>
          </p:cNvSpPr>
          <p:nvPr>
            <p:ph type="sldNum" sz="quarter" idx="10"/>
          </p:nvPr>
        </p:nvSpPr>
        <p:spPr/>
        <p:txBody>
          <a:bodyPr/>
          <a:lstStyle/>
          <a:p>
            <a:fld id="{B13F524C-F24A-47FB-BDA3-EC29C9588E6C}" type="slidenum">
              <a:rPr lang="hu-HU" smtClean="0"/>
              <a:pPr/>
              <a:t>39</a:t>
            </a:fld>
            <a:endParaRPr lang="hu-HU" dirty="0"/>
          </a:p>
        </p:txBody>
      </p:sp>
    </p:spTree>
    <p:extLst>
      <p:ext uri="{BB962C8B-B14F-4D97-AF65-F5344CB8AC3E}">
        <p14:creationId xmlns:p14="http://schemas.microsoft.com/office/powerpoint/2010/main" val="2953998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dirty="0"/>
          </a:p>
        </p:txBody>
      </p:sp>
      <p:sp>
        <p:nvSpPr>
          <p:cNvPr id="4" name="Dia számának helye 3"/>
          <p:cNvSpPr>
            <a:spLocks noGrp="1"/>
          </p:cNvSpPr>
          <p:nvPr>
            <p:ph type="sldNum" sz="quarter" idx="10"/>
          </p:nvPr>
        </p:nvSpPr>
        <p:spPr/>
        <p:txBody>
          <a:bodyPr/>
          <a:lstStyle/>
          <a:p>
            <a:fld id="{B13F524C-F24A-47FB-BDA3-EC29C9588E6C}" type="slidenum">
              <a:rPr lang="hu-HU" smtClean="0"/>
              <a:pPr/>
              <a:t>4</a:t>
            </a:fld>
            <a:endParaRPr lang="hu-HU"/>
          </a:p>
        </p:txBody>
      </p:sp>
      <p:graphicFrame>
        <p:nvGraphicFramePr>
          <p:cNvPr id="6" name="Objektum 5"/>
          <p:cNvGraphicFramePr>
            <a:graphicFrameLocks noGrp="1"/>
          </p:cNvGraphicFramePr>
          <p:nvPr>
            <p:extLst>
              <p:ext uri="{D42A27DB-BD31-4B8C-83A1-F6EECF244321}">
                <p14:modId xmlns:p14="http://schemas.microsoft.com/office/powerpoint/2010/main" val="2522317263"/>
              </p:ext>
            </p:extLst>
          </p:nvPr>
        </p:nvGraphicFramePr>
        <p:xfrm>
          <a:off x="4860032" y="1412776"/>
          <a:ext cx="4248150" cy="3168650"/>
        </p:xfrm>
        <a:graphic>
          <a:graphicData uri="http://schemas.openxmlformats.org/presentationml/2006/ole">
            <mc:AlternateContent xmlns:mc="http://schemas.openxmlformats.org/markup-compatibility/2006">
              <mc:Choice xmlns:v="urn:schemas-microsoft-com:vml" Requires="v">
                <p:oleObj spid="_x0000_s4126" name="Chart" r:id="rId3" imgW="5505551" imgH="4572034" progId="Excel.Chart.8">
                  <p:embed/>
                </p:oleObj>
              </mc:Choice>
              <mc:Fallback>
                <p:oleObj name="Chart" r:id="rId3" imgW="5505551" imgH="4572034" progId="Excel.Chart.8">
                  <p:embed/>
                  <p:pic>
                    <p:nvPicPr>
                      <p:cNvPr id="0" name=""/>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412776"/>
                        <a:ext cx="42481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églalap 6"/>
          <p:cNvSpPr/>
          <p:nvPr/>
        </p:nvSpPr>
        <p:spPr>
          <a:xfrm>
            <a:off x="611561" y="5157192"/>
            <a:ext cx="7560840" cy="723275"/>
          </a:xfrm>
          <a:prstGeom prst="rect">
            <a:avLst/>
          </a:prstGeom>
        </p:spPr>
        <p:txBody>
          <a:bodyPr wrap="square">
            <a:spAutoFit/>
          </a:bodyPr>
          <a:lstStyle/>
          <a:p>
            <a:pPr algn="just" eaLnBrk="1" hangingPunct="1">
              <a:spcAft>
                <a:spcPts val="600"/>
              </a:spcAft>
              <a:buFont typeface="Arial" charset="0"/>
              <a:buChar char="•"/>
            </a:pPr>
            <a:r>
              <a:rPr lang="hu-HU" altLang="hu-HU" dirty="0">
                <a:latin typeface="Times New Roman" pitchFamily="18" charset="0"/>
                <a:cs typeface="Times New Roman" pitchFamily="18" charset="0"/>
              </a:rPr>
              <a:t>Összes forrás:</a:t>
            </a:r>
            <a:r>
              <a:rPr lang="hu-HU" altLang="hu-HU" b="1" dirty="0">
                <a:latin typeface="Times New Roman" pitchFamily="18" charset="0"/>
                <a:cs typeface="Times New Roman" pitchFamily="18" charset="0"/>
              </a:rPr>
              <a:t> 11 502 milliárd forint </a:t>
            </a:r>
            <a:r>
              <a:rPr lang="hu-HU" altLang="hu-HU" dirty="0">
                <a:latin typeface="Times New Roman" pitchFamily="18" charset="0"/>
                <a:cs typeface="Times New Roman" pitchFamily="18" charset="0"/>
              </a:rPr>
              <a:t>(EU+hazai társfinanszírozás)</a:t>
            </a:r>
          </a:p>
          <a:p>
            <a:pPr algn="just" eaLnBrk="1" hangingPunct="1">
              <a:spcAft>
                <a:spcPts val="600"/>
              </a:spcAft>
              <a:buFont typeface="Arial" charset="0"/>
              <a:buChar char="•"/>
            </a:pPr>
            <a:r>
              <a:rPr lang="hu-HU" altLang="hu-HU" dirty="0">
                <a:latin typeface="Times New Roman" pitchFamily="18" charset="0"/>
                <a:cs typeface="Times New Roman" pitchFamily="18" charset="0"/>
              </a:rPr>
              <a:t>A strukturális és kohéziós alapok: </a:t>
            </a:r>
            <a:r>
              <a:rPr lang="hu-HU" altLang="hu-HU" b="1" dirty="0">
                <a:latin typeface="Times New Roman" pitchFamily="18" charset="0"/>
                <a:cs typeface="Times New Roman" pitchFamily="18" charset="0"/>
              </a:rPr>
              <a:t>7 484,6 milliárd forint </a:t>
            </a:r>
            <a:endParaRPr lang="hu-HU" altLang="hu-HU" dirty="0">
              <a:latin typeface="Times New Roman" pitchFamily="18" charset="0"/>
              <a:cs typeface="Times New Roman" pitchFamily="18" charset="0"/>
            </a:endParaRPr>
          </a:p>
        </p:txBody>
      </p:sp>
      <p:graphicFrame>
        <p:nvGraphicFramePr>
          <p:cNvPr id="3" name="Táblázat 2"/>
          <p:cNvGraphicFramePr>
            <a:graphicFrameLocks noGrp="1"/>
          </p:cNvGraphicFramePr>
          <p:nvPr>
            <p:extLst>
              <p:ext uri="{D42A27DB-BD31-4B8C-83A1-F6EECF244321}">
                <p14:modId xmlns:p14="http://schemas.microsoft.com/office/powerpoint/2010/main" val="2549559869"/>
              </p:ext>
            </p:extLst>
          </p:nvPr>
        </p:nvGraphicFramePr>
        <p:xfrm>
          <a:off x="35497" y="1943402"/>
          <a:ext cx="4824536" cy="2133670"/>
        </p:xfrm>
        <a:graphic>
          <a:graphicData uri="http://schemas.openxmlformats.org/drawingml/2006/table">
            <a:tbl>
              <a:tblPr firstRow="1" bandRow="1">
                <a:tableStyleId>{5C22544A-7EE6-4342-B048-85BDC9FD1C3A}</a:tableStyleId>
              </a:tblPr>
              <a:tblGrid>
                <a:gridCol w="4824536">
                  <a:extLst>
                    <a:ext uri="{9D8B030D-6E8A-4147-A177-3AD203B41FA5}">
                      <a16:colId xmlns:a16="http://schemas.microsoft.com/office/drawing/2014/main" val="20000"/>
                    </a:ext>
                  </a:extLst>
                </a:gridCol>
              </a:tblGrid>
              <a:tr h="291098">
                <a:tc>
                  <a:txBody>
                    <a:bodyPr/>
                    <a:lstStyle/>
                    <a:p>
                      <a:r>
                        <a:rPr lang="hu-HU" sz="1400" b="1" kern="1200" baseline="0" dirty="0">
                          <a:solidFill>
                            <a:schemeClr val="dk1"/>
                          </a:solidFill>
                          <a:latin typeface="+mn-lt"/>
                          <a:ea typeface="+mn-ea"/>
                          <a:cs typeface="+mn-cs"/>
                        </a:rPr>
                        <a:t>Gazdaságfejlesztési és Innovációs OP [GINOP]</a:t>
                      </a:r>
                    </a:p>
                  </a:txBody>
                  <a:tcPr marL="91446" marR="91446" marT="45725" marB="45725"/>
                </a:tc>
                <a:extLst>
                  <a:ext uri="{0D108BD9-81ED-4DB2-BD59-A6C34878D82A}">
                    <a16:rowId xmlns:a16="http://schemas.microsoft.com/office/drawing/2014/main" val="10000"/>
                  </a:ext>
                </a:extLst>
              </a:tr>
              <a:tr h="291098">
                <a:tc>
                  <a:txBody>
                    <a:bodyPr/>
                    <a:lstStyle/>
                    <a:p>
                      <a:r>
                        <a:rPr lang="hu-HU" sz="1400" b="1" kern="1200" baseline="0" dirty="0">
                          <a:solidFill>
                            <a:schemeClr val="dk1"/>
                          </a:solidFill>
                          <a:latin typeface="+mn-lt"/>
                          <a:ea typeface="+mn-ea"/>
                          <a:cs typeface="+mn-cs"/>
                        </a:rPr>
                        <a:t>Terület- és Településfejlesztési Operatív Program [TOP]</a:t>
                      </a:r>
                    </a:p>
                  </a:txBody>
                  <a:tcPr marL="91446" marR="91446" marT="45725" marB="45725"/>
                </a:tc>
                <a:extLst>
                  <a:ext uri="{0D108BD9-81ED-4DB2-BD59-A6C34878D82A}">
                    <a16:rowId xmlns:a16="http://schemas.microsoft.com/office/drawing/2014/main" val="10001"/>
                  </a:ext>
                </a:extLst>
              </a:tr>
              <a:tr h="291098">
                <a:tc>
                  <a:txBody>
                    <a:bodyPr/>
                    <a:lstStyle/>
                    <a:p>
                      <a:r>
                        <a:rPr lang="hu-HU" sz="1400" b="1" kern="1200" baseline="0" dirty="0">
                          <a:solidFill>
                            <a:schemeClr val="dk1"/>
                          </a:solidFill>
                          <a:latin typeface="+mn-lt"/>
                          <a:ea typeface="+mn-ea"/>
                          <a:cs typeface="+mn-cs"/>
                        </a:rPr>
                        <a:t>Versenyképes Közép-Magyarország OP [VEKOP]</a:t>
                      </a:r>
                    </a:p>
                  </a:txBody>
                  <a:tcPr marL="91446" marR="91446" marT="45725" marB="45725"/>
                </a:tc>
                <a:extLst>
                  <a:ext uri="{0D108BD9-81ED-4DB2-BD59-A6C34878D82A}">
                    <a16:rowId xmlns:a16="http://schemas.microsoft.com/office/drawing/2014/main" val="10002"/>
                  </a:ext>
                </a:extLst>
              </a:tr>
              <a:tr h="291098">
                <a:tc>
                  <a:txBody>
                    <a:bodyPr/>
                    <a:lstStyle/>
                    <a:p>
                      <a:r>
                        <a:rPr lang="hu-HU" sz="1400" b="1" kern="1200" baseline="0" dirty="0">
                          <a:solidFill>
                            <a:schemeClr val="dk1"/>
                          </a:solidFill>
                          <a:latin typeface="+mn-lt"/>
                          <a:ea typeface="+mn-ea"/>
                          <a:cs typeface="+mn-cs"/>
                        </a:rPr>
                        <a:t>Emberi Erőforrás Fejlesztési Operatív Program [EFOP]</a:t>
                      </a:r>
                    </a:p>
                  </a:txBody>
                  <a:tcPr marL="91446" marR="91446" marT="45725" marB="45725"/>
                </a:tc>
                <a:extLst>
                  <a:ext uri="{0D108BD9-81ED-4DB2-BD59-A6C34878D82A}">
                    <a16:rowId xmlns:a16="http://schemas.microsoft.com/office/drawing/2014/main" val="10003"/>
                  </a:ext>
                </a:extLst>
              </a:tr>
              <a:tr h="291098">
                <a:tc>
                  <a:txBody>
                    <a:bodyPr/>
                    <a:lstStyle/>
                    <a:p>
                      <a:r>
                        <a:rPr lang="hu-HU" sz="1400" b="1" kern="1200" baseline="0" dirty="0">
                          <a:solidFill>
                            <a:schemeClr val="dk1"/>
                          </a:solidFill>
                          <a:latin typeface="+mn-lt"/>
                          <a:ea typeface="+mn-ea"/>
                          <a:cs typeface="+mn-cs"/>
                        </a:rPr>
                        <a:t>Környezeti és Energetikai Hatékonysági OP [KEHOP]</a:t>
                      </a:r>
                    </a:p>
                  </a:txBody>
                  <a:tcPr marL="91446" marR="91446" marT="45725" marB="45725"/>
                </a:tc>
                <a:extLst>
                  <a:ext uri="{0D108BD9-81ED-4DB2-BD59-A6C34878D82A}">
                    <a16:rowId xmlns:a16="http://schemas.microsoft.com/office/drawing/2014/main" val="10004"/>
                  </a:ext>
                </a:extLst>
              </a:tr>
              <a:tr h="291098">
                <a:tc>
                  <a:txBody>
                    <a:bodyPr/>
                    <a:lstStyle/>
                    <a:p>
                      <a:r>
                        <a:rPr lang="hu-HU" sz="1400" b="1" kern="1200" baseline="0" dirty="0">
                          <a:solidFill>
                            <a:schemeClr val="dk1"/>
                          </a:solidFill>
                          <a:latin typeface="+mn-lt"/>
                          <a:ea typeface="+mn-ea"/>
                          <a:cs typeface="+mn-cs"/>
                        </a:rPr>
                        <a:t>Integrált Közlekedésfejlesztés Operatív Program [IKOP]</a:t>
                      </a:r>
                    </a:p>
                  </a:txBody>
                  <a:tcPr marL="91446" marR="91446" marT="45725" marB="45725"/>
                </a:tc>
                <a:extLst>
                  <a:ext uri="{0D108BD9-81ED-4DB2-BD59-A6C34878D82A}">
                    <a16:rowId xmlns:a16="http://schemas.microsoft.com/office/drawing/2014/main" val="10005"/>
                  </a:ext>
                </a:extLst>
              </a:tr>
              <a:tr h="291098">
                <a:tc>
                  <a:txBody>
                    <a:bodyPr/>
                    <a:lstStyle/>
                    <a:p>
                      <a:r>
                        <a:rPr lang="hu-HU" sz="1400" b="1" kern="1200" baseline="0" dirty="0">
                          <a:solidFill>
                            <a:schemeClr val="dk1"/>
                          </a:solidFill>
                          <a:latin typeface="+mn-lt"/>
                          <a:ea typeface="+mn-ea"/>
                          <a:cs typeface="+mn-cs"/>
                        </a:rPr>
                        <a:t>Közigazgatás-és Közszolgáltatás-fejlesztés OP (KÖFOP)</a:t>
                      </a:r>
                    </a:p>
                  </a:txBody>
                  <a:tcPr marL="91446" marR="91446" marT="45725" marB="457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56966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TERÜLET- ÉS TELEPÜLÉSFEJLESZTÉSI OPERATÍV PROGRAM (TOP)</a:t>
            </a:r>
          </a:p>
        </p:txBody>
      </p:sp>
      <p:sp>
        <p:nvSpPr>
          <p:cNvPr id="3" name="Tartalom helye 2"/>
          <p:cNvSpPr>
            <a:spLocks noGrp="1"/>
          </p:cNvSpPr>
          <p:nvPr>
            <p:ph idx="1"/>
          </p:nvPr>
        </p:nvSpPr>
        <p:spPr>
          <a:xfrm>
            <a:off x="179512" y="836712"/>
            <a:ext cx="8642350" cy="5256584"/>
          </a:xfrm>
        </p:spPr>
        <p:txBody>
          <a:bodyPr/>
          <a:lstStyle/>
          <a:p>
            <a:pPr marL="0" indent="0">
              <a:buNone/>
            </a:pPr>
            <a:r>
              <a:rPr lang="hu-HU" sz="2400" b="1" dirty="0"/>
              <a:t>3. prioritás: Alacsony széndioxid kibocsátású gazdaságra való áttérés kiemelten a városi területeken.</a:t>
            </a:r>
          </a:p>
          <a:p>
            <a:pPr marL="0" indent="0">
              <a:buNone/>
            </a:pPr>
            <a:endParaRPr lang="hu-HU" sz="2000" i="1" dirty="0"/>
          </a:p>
          <a:p>
            <a:pPr marL="0" indent="0">
              <a:buNone/>
            </a:pPr>
            <a:r>
              <a:rPr lang="hu-HU" sz="2400" i="1" dirty="0"/>
              <a:t>3. Intézkedések:</a:t>
            </a:r>
            <a:endParaRPr lang="hu-HU" sz="2400" dirty="0"/>
          </a:p>
          <a:p>
            <a:r>
              <a:rPr lang="hu-HU" sz="2000" dirty="0"/>
              <a:t>a települési önkormányzati infrastrukturális létesítményekben, önkormányzati tulajdonú, közfeladatokat ellátó intézményekben és az önkormányzati bérlakásokban az energiahatékonyság növelése és a megújuló energia felhasználás támogatása.</a:t>
            </a:r>
          </a:p>
          <a:p>
            <a:pPr marL="0" indent="0">
              <a:buNone/>
            </a:pPr>
            <a:r>
              <a:rPr lang="hu-HU" sz="2000" i="1" dirty="0"/>
              <a:t>Várható kedvezményezettek:</a:t>
            </a:r>
            <a:r>
              <a:rPr lang="hu-HU" sz="2000" dirty="0"/>
              <a:t> települési önkormányzatok.</a:t>
            </a:r>
          </a:p>
          <a:p>
            <a:endParaRPr lang="hu-HU" sz="2000" i="1" dirty="0"/>
          </a:p>
          <a:p>
            <a:pPr marL="0" indent="0">
              <a:buNone/>
            </a:pPr>
            <a:r>
              <a:rPr lang="hu-HU" sz="2400" i="1" dirty="0"/>
              <a:t>4. Intézkedések:</a:t>
            </a:r>
            <a:endParaRPr lang="hu-HU" sz="2400" dirty="0"/>
          </a:p>
          <a:p>
            <a:r>
              <a:rPr lang="hu-HU" sz="2000" dirty="0"/>
              <a:t>térségi és helyi léptékű energetikai potenciál kiaknázására épülő komplex fejlesztési programok.</a:t>
            </a:r>
          </a:p>
          <a:p>
            <a:pPr marL="0" indent="0">
              <a:buNone/>
            </a:pPr>
            <a:r>
              <a:rPr lang="hu-HU" sz="2000" i="1" dirty="0"/>
              <a:t>Várható kedvezményezettek:</a:t>
            </a:r>
            <a:r>
              <a:rPr lang="hu-HU" sz="2000" dirty="0"/>
              <a:t> települési önkormányzatok.</a:t>
            </a:r>
          </a:p>
        </p:txBody>
      </p:sp>
      <p:sp>
        <p:nvSpPr>
          <p:cNvPr id="4" name="Dia számának helye 3"/>
          <p:cNvSpPr>
            <a:spLocks noGrp="1"/>
          </p:cNvSpPr>
          <p:nvPr>
            <p:ph type="sldNum" sz="quarter" idx="10"/>
          </p:nvPr>
        </p:nvSpPr>
        <p:spPr/>
        <p:txBody>
          <a:bodyPr/>
          <a:lstStyle/>
          <a:p>
            <a:fld id="{B13F524C-F24A-47FB-BDA3-EC29C9588E6C}" type="slidenum">
              <a:rPr lang="hu-HU" smtClean="0"/>
              <a:pPr/>
              <a:t>40</a:t>
            </a:fld>
            <a:endParaRPr lang="hu-HU" dirty="0"/>
          </a:p>
        </p:txBody>
      </p:sp>
    </p:spTree>
    <p:extLst>
      <p:ext uri="{BB962C8B-B14F-4D97-AF65-F5344CB8AC3E}">
        <p14:creationId xmlns:p14="http://schemas.microsoft.com/office/powerpoint/2010/main" val="1122987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TERÜLET- ÉS TELEPÜLÉSFEJLESZTÉSI OPERATÍV PROGRAM (TOP)</a:t>
            </a:r>
          </a:p>
        </p:txBody>
      </p:sp>
      <p:sp>
        <p:nvSpPr>
          <p:cNvPr id="3" name="Tartalom helye 2"/>
          <p:cNvSpPr>
            <a:spLocks noGrp="1"/>
          </p:cNvSpPr>
          <p:nvPr>
            <p:ph idx="1"/>
          </p:nvPr>
        </p:nvSpPr>
        <p:spPr>
          <a:xfrm>
            <a:off x="179512" y="692696"/>
            <a:ext cx="8642350" cy="5256584"/>
          </a:xfrm>
        </p:spPr>
        <p:txBody>
          <a:bodyPr/>
          <a:lstStyle/>
          <a:p>
            <a:pPr marL="0" indent="0">
              <a:buNone/>
            </a:pPr>
            <a:r>
              <a:rPr lang="hu-HU" sz="2400" b="1" dirty="0"/>
              <a:t>4. prioritás: A társadalmi befogadás erősítése és a közösségi szolgáltatások helyi szintű fejlesztése.</a:t>
            </a:r>
          </a:p>
          <a:p>
            <a:pPr marL="0" indent="0">
              <a:buNone/>
            </a:pPr>
            <a:r>
              <a:rPr lang="hu-HU" sz="2400" i="1" dirty="0"/>
              <a:t>1. Intézkedések:</a:t>
            </a:r>
            <a:endParaRPr lang="hu-HU" sz="2400" dirty="0"/>
          </a:p>
          <a:p>
            <a:r>
              <a:rPr lang="hu-HU" sz="2000" dirty="0"/>
              <a:t>egészségügyi alapellátás és önkormányzati járóbeteg-ellátás infrastrukturális fejlesztése.</a:t>
            </a:r>
          </a:p>
          <a:p>
            <a:pPr marL="0" indent="0">
              <a:buNone/>
            </a:pPr>
            <a:r>
              <a:rPr lang="hu-HU" sz="2000" i="1" dirty="0"/>
              <a:t>Kedvezményezettek: </a:t>
            </a:r>
            <a:r>
              <a:rPr lang="hu-HU" sz="2000" dirty="0"/>
              <a:t>helyi önkormányzatok, önkormányzati fejlesztési társulások, többcélú kistérségi társulások, helyi önkormányzatok és önkormányzati társulások által létre-hozott non-profit gazdasági társaságok.</a:t>
            </a:r>
          </a:p>
          <a:p>
            <a:pPr marL="0" indent="0">
              <a:buNone/>
            </a:pPr>
            <a:endParaRPr lang="hu-HU" sz="500" dirty="0"/>
          </a:p>
          <a:p>
            <a:pPr marL="0" indent="0">
              <a:buNone/>
            </a:pPr>
            <a:r>
              <a:rPr lang="hu-HU" sz="2400" i="1" dirty="0"/>
              <a:t>2. Intézkedések:</a:t>
            </a:r>
            <a:endParaRPr lang="hu-HU" sz="2400" dirty="0"/>
          </a:p>
          <a:p>
            <a:r>
              <a:rPr lang="hu-HU" sz="2000" i="1" dirty="0"/>
              <a:t>a </a:t>
            </a:r>
            <a:r>
              <a:rPr lang="hu-HU" sz="2000" dirty="0"/>
              <a:t> szociális alapszolgáltatások infrastruktúrájának bővítése, fejlesztése.</a:t>
            </a:r>
          </a:p>
          <a:p>
            <a:r>
              <a:rPr lang="hu-HU" sz="2000" i="1" dirty="0"/>
              <a:t>Kedvezményezettek: f</a:t>
            </a:r>
            <a:r>
              <a:rPr lang="hu-HU" sz="2000" dirty="0"/>
              <a:t>enntartó települési önkormányzatok,</a:t>
            </a:r>
          </a:p>
          <a:p>
            <a:r>
              <a:rPr lang="hu-HU" sz="2000" dirty="0"/>
              <a:t>kisebbségi önkormányzatok, illetve ezek társulásai, szociális intézmények, non-profit szervezetek, egyházak, civil szervezetek, napközbeni ellátást nyújtó intézmények.</a:t>
            </a:r>
          </a:p>
          <a:p>
            <a:r>
              <a:rPr lang="hu-HU" sz="2000" dirty="0"/>
              <a:t>.</a:t>
            </a:r>
          </a:p>
        </p:txBody>
      </p:sp>
      <p:sp>
        <p:nvSpPr>
          <p:cNvPr id="4" name="Dia számának helye 3"/>
          <p:cNvSpPr>
            <a:spLocks noGrp="1"/>
          </p:cNvSpPr>
          <p:nvPr>
            <p:ph type="sldNum" sz="quarter" idx="10"/>
          </p:nvPr>
        </p:nvSpPr>
        <p:spPr/>
        <p:txBody>
          <a:bodyPr/>
          <a:lstStyle/>
          <a:p>
            <a:fld id="{B13F524C-F24A-47FB-BDA3-EC29C9588E6C}" type="slidenum">
              <a:rPr lang="hu-HU" smtClean="0"/>
              <a:pPr/>
              <a:t>41</a:t>
            </a:fld>
            <a:endParaRPr lang="hu-HU" dirty="0"/>
          </a:p>
        </p:txBody>
      </p:sp>
    </p:spTree>
    <p:extLst>
      <p:ext uri="{BB962C8B-B14F-4D97-AF65-F5344CB8AC3E}">
        <p14:creationId xmlns:p14="http://schemas.microsoft.com/office/powerpoint/2010/main" val="3361616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TERÜLET- ÉS TELEPÜLÉSFEJLESZTÉSI OPERATÍV PROGRAM (TOP)</a:t>
            </a:r>
          </a:p>
        </p:txBody>
      </p:sp>
      <p:sp>
        <p:nvSpPr>
          <p:cNvPr id="3" name="Tartalom helye 2"/>
          <p:cNvSpPr>
            <a:spLocks noGrp="1"/>
          </p:cNvSpPr>
          <p:nvPr>
            <p:ph idx="1"/>
          </p:nvPr>
        </p:nvSpPr>
        <p:spPr>
          <a:xfrm>
            <a:off x="179512" y="692696"/>
            <a:ext cx="8642350" cy="5256584"/>
          </a:xfrm>
        </p:spPr>
        <p:txBody>
          <a:bodyPr/>
          <a:lstStyle/>
          <a:p>
            <a:pPr marL="0" indent="0">
              <a:buNone/>
            </a:pPr>
            <a:r>
              <a:rPr lang="hu-HU" sz="2400" b="1" dirty="0"/>
              <a:t>4. prioritás: A társadalmi befogadás erősítése és a közösségi szolgáltatások helyi szintű fejlesztése.</a:t>
            </a:r>
          </a:p>
          <a:p>
            <a:pPr marL="0" indent="0">
              <a:buNone/>
            </a:pPr>
            <a:r>
              <a:rPr lang="hu-HU" sz="2400" i="1" dirty="0"/>
              <a:t>3. Intézkedések:</a:t>
            </a:r>
            <a:endParaRPr lang="hu-HU" sz="2400" dirty="0"/>
          </a:p>
          <a:p>
            <a:r>
              <a:rPr lang="hu-HU" sz="2000" dirty="0"/>
              <a:t>térségi és helyi közszolgáltatási és köz-igazgatási infrastruktúra-fejlesztés.</a:t>
            </a:r>
          </a:p>
          <a:p>
            <a:pPr marL="0" indent="0">
              <a:buNone/>
            </a:pPr>
            <a:r>
              <a:rPr lang="hu-HU" sz="2400" i="1" dirty="0"/>
              <a:t>Kedvezményezettek: </a:t>
            </a:r>
            <a:r>
              <a:rPr lang="hu-HU" sz="2000" dirty="0"/>
              <a:t>települési és megyei önkormányzatok, kisebbségi önkormányzatok, illetve ezek társulásai, közigazgatási intézmények.</a:t>
            </a:r>
          </a:p>
          <a:p>
            <a:pPr marL="0" indent="0">
              <a:buNone/>
            </a:pPr>
            <a:endParaRPr lang="hu-HU" sz="1000" dirty="0"/>
          </a:p>
          <a:p>
            <a:pPr marL="0" indent="0">
              <a:buNone/>
            </a:pPr>
            <a:r>
              <a:rPr lang="hu-HU" sz="2400" i="1" dirty="0"/>
              <a:t>4. Intézkedések:</a:t>
            </a:r>
            <a:endParaRPr lang="hu-HU" sz="2400" dirty="0"/>
          </a:p>
          <a:p>
            <a:r>
              <a:rPr lang="hu-HU" sz="2000" dirty="0"/>
              <a:t>szegénység és szegregáció által sújtott leromlott városrészek rehabilitációja.</a:t>
            </a:r>
          </a:p>
          <a:p>
            <a:pPr marL="0" indent="0">
              <a:buNone/>
            </a:pPr>
            <a:r>
              <a:rPr lang="hu-HU" sz="2400" i="1" dirty="0" err="1"/>
              <a:t>Kedvezményezettek:</a:t>
            </a:r>
            <a:r>
              <a:rPr lang="hu-HU" sz="2000" i="1" dirty="0" err="1"/>
              <a:t>h</a:t>
            </a:r>
            <a:r>
              <a:rPr lang="hu-HU" sz="2000" dirty="0" err="1"/>
              <a:t>elyi</a:t>
            </a:r>
            <a:r>
              <a:rPr lang="hu-HU" sz="2000" dirty="0"/>
              <a:t> önkormányzatok és társulásaik, valamint szövetségeik, nemzetiségi önkormányzatok, önkormányzati és állami intézmények, egyházak, egyházi és civil szervezetek, közfinanszírozott szociális és egészségügyi szolgáltatók.</a:t>
            </a:r>
          </a:p>
        </p:txBody>
      </p:sp>
      <p:sp>
        <p:nvSpPr>
          <p:cNvPr id="4" name="Dia számának helye 3"/>
          <p:cNvSpPr>
            <a:spLocks noGrp="1"/>
          </p:cNvSpPr>
          <p:nvPr>
            <p:ph type="sldNum" sz="quarter" idx="10"/>
          </p:nvPr>
        </p:nvSpPr>
        <p:spPr/>
        <p:txBody>
          <a:bodyPr/>
          <a:lstStyle/>
          <a:p>
            <a:fld id="{B13F524C-F24A-47FB-BDA3-EC29C9588E6C}" type="slidenum">
              <a:rPr lang="hu-HU" smtClean="0"/>
              <a:pPr/>
              <a:t>42</a:t>
            </a:fld>
            <a:endParaRPr lang="hu-HU" dirty="0"/>
          </a:p>
        </p:txBody>
      </p:sp>
    </p:spTree>
    <p:extLst>
      <p:ext uri="{BB962C8B-B14F-4D97-AF65-F5344CB8AC3E}">
        <p14:creationId xmlns:p14="http://schemas.microsoft.com/office/powerpoint/2010/main" val="2092303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TERÜLET- ÉS TELEPÜLÉSFEJLESZTÉSI OPERATÍV PROGRAM (TOP)</a:t>
            </a:r>
          </a:p>
        </p:txBody>
      </p:sp>
      <p:sp>
        <p:nvSpPr>
          <p:cNvPr id="3" name="Tartalom helye 2"/>
          <p:cNvSpPr>
            <a:spLocks noGrp="1"/>
          </p:cNvSpPr>
          <p:nvPr>
            <p:ph idx="1"/>
          </p:nvPr>
        </p:nvSpPr>
        <p:spPr>
          <a:xfrm>
            <a:off x="179512" y="692696"/>
            <a:ext cx="8642350" cy="5256584"/>
          </a:xfrm>
        </p:spPr>
        <p:txBody>
          <a:bodyPr/>
          <a:lstStyle/>
          <a:p>
            <a:pPr marL="0" indent="0">
              <a:buNone/>
            </a:pPr>
            <a:r>
              <a:rPr lang="hu-HU" sz="2400" b="1" dirty="0"/>
              <a:t>5. prioritás: Közösségi szinten irányított várostérségi helyi fejlesztések (CLLD típusú fejlesztések).</a:t>
            </a:r>
          </a:p>
          <a:p>
            <a:pPr marL="0" indent="0">
              <a:buNone/>
            </a:pPr>
            <a:endParaRPr lang="hu-HU" sz="500" i="1" dirty="0"/>
          </a:p>
          <a:p>
            <a:pPr marL="0" indent="0">
              <a:buNone/>
            </a:pPr>
            <a:r>
              <a:rPr lang="hu-HU" sz="2400" i="1" dirty="0"/>
              <a:t>1. Intézkedések:</a:t>
            </a:r>
            <a:endParaRPr lang="hu-HU" sz="2400" dirty="0"/>
          </a:p>
          <a:p>
            <a:r>
              <a:rPr lang="hu-HU" sz="2000" dirty="0"/>
              <a:t>közösségi szinten irányított helyi gazdaságfejlesztés.</a:t>
            </a:r>
          </a:p>
          <a:p>
            <a:pPr marL="0" indent="0">
              <a:buNone/>
            </a:pPr>
            <a:r>
              <a:rPr lang="hu-HU" sz="2400" i="1" dirty="0"/>
              <a:t>Kedvezményezettek</a:t>
            </a:r>
            <a:r>
              <a:rPr lang="hu-HU" sz="2000" i="1" dirty="0"/>
              <a:t>:</a:t>
            </a:r>
          </a:p>
          <a:p>
            <a:pPr marL="0" indent="0">
              <a:buNone/>
            </a:pPr>
            <a:r>
              <a:rPr lang="hu-HU" sz="2000" dirty="0"/>
              <a:t>közösségi szinten irányított helyi fejlesztési stratégiákat (CLLD) megvalósító helyi akciócsoportokban résztvevő, helyi akciócsoportok területén működő önkormányzatok és intézményeik, mikro- és kis- és középvállalkozások, civil szervezetek.</a:t>
            </a:r>
          </a:p>
          <a:p>
            <a:pPr marL="0" indent="0">
              <a:buNone/>
            </a:pPr>
            <a:endParaRPr lang="hu-HU" sz="500" dirty="0"/>
          </a:p>
          <a:p>
            <a:pPr marL="0" indent="0">
              <a:buNone/>
            </a:pPr>
            <a:r>
              <a:rPr lang="hu-HU" sz="2400" i="1" dirty="0"/>
              <a:t>2. Intézkedések:</a:t>
            </a:r>
            <a:endParaRPr lang="hu-HU" sz="2400" dirty="0"/>
          </a:p>
          <a:p>
            <a:r>
              <a:rPr lang="hu-HU" sz="2000" dirty="0"/>
              <a:t>helyi kapcsolódó közösségi terek és szolgáltatások fejlesztése.</a:t>
            </a:r>
          </a:p>
          <a:p>
            <a:pPr marL="0" indent="0">
              <a:buNone/>
            </a:pPr>
            <a:r>
              <a:rPr lang="hu-HU" sz="2400" i="1" dirty="0"/>
              <a:t>Kedvezményezettek:</a:t>
            </a:r>
          </a:p>
          <a:p>
            <a:pPr marL="0" indent="0">
              <a:buNone/>
            </a:pPr>
            <a:r>
              <a:rPr lang="hu-HU" sz="2000" i="1" dirty="0"/>
              <a:t>k</a:t>
            </a:r>
            <a:r>
              <a:rPr lang="hu-HU" sz="2000" dirty="0"/>
              <a:t>özösségi szinten irányított helyi fejlesztési stratégiákat (CLLD) megvalósító helyi akciócsoportokban résztvevő, helyi akciócsoportok területén működő önkormányzatok és intézményeik, civil szervezetek.</a:t>
            </a:r>
          </a:p>
        </p:txBody>
      </p:sp>
      <p:sp>
        <p:nvSpPr>
          <p:cNvPr id="4" name="Dia számának helye 3"/>
          <p:cNvSpPr>
            <a:spLocks noGrp="1"/>
          </p:cNvSpPr>
          <p:nvPr>
            <p:ph type="sldNum" sz="quarter" idx="10"/>
          </p:nvPr>
        </p:nvSpPr>
        <p:spPr/>
        <p:txBody>
          <a:bodyPr/>
          <a:lstStyle/>
          <a:p>
            <a:fld id="{B13F524C-F24A-47FB-BDA3-EC29C9588E6C}" type="slidenum">
              <a:rPr lang="hu-HU" smtClean="0"/>
              <a:pPr/>
              <a:t>43</a:t>
            </a:fld>
            <a:endParaRPr lang="hu-HU" dirty="0"/>
          </a:p>
        </p:txBody>
      </p:sp>
    </p:spTree>
    <p:extLst>
      <p:ext uri="{BB962C8B-B14F-4D97-AF65-F5344CB8AC3E}">
        <p14:creationId xmlns:p14="http://schemas.microsoft.com/office/powerpoint/2010/main" val="2851029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TERÜLET- ÉS TELEPÜLÉSFEJLESZTÉSI OPERATÍV PROGRAM (TOP)</a:t>
            </a:r>
          </a:p>
        </p:txBody>
      </p:sp>
      <p:sp>
        <p:nvSpPr>
          <p:cNvPr id="3" name="Tartalom helye 2"/>
          <p:cNvSpPr>
            <a:spLocks noGrp="1"/>
          </p:cNvSpPr>
          <p:nvPr>
            <p:ph idx="1"/>
          </p:nvPr>
        </p:nvSpPr>
        <p:spPr>
          <a:xfrm>
            <a:off x="179512" y="692696"/>
            <a:ext cx="8642350" cy="5256584"/>
          </a:xfrm>
        </p:spPr>
        <p:txBody>
          <a:bodyPr/>
          <a:lstStyle/>
          <a:p>
            <a:pPr marL="0" indent="0">
              <a:buNone/>
            </a:pPr>
            <a:r>
              <a:rPr lang="hu-HU" sz="2400" b="1" dirty="0"/>
              <a:t>6. prioritás: Megyei és helyi emberi erőforrás fejlesztések, társadalmi befogadás és foglalkoztatás-ösztönzés.</a:t>
            </a:r>
          </a:p>
          <a:p>
            <a:pPr marL="0" indent="0">
              <a:buNone/>
            </a:pPr>
            <a:endParaRPr lang="hu-HU" sz="2000" i="1" dirty="0"/>
          </a:p>
          <a:p>
            <a:pPr marL="0" indent="0">
              <a:buNone/>
            </a:pPr>
            <a:r>
              <a:rPr lang="hu-HU" sz="2400" i="1" dirty="0"/>
              <a:t>Intézkedések:</a:t>
            </a:r>
            <a:endParaRPr lang="hu-HU" sz="2400" dirty="0"/>
          </a:p>
          <a:p>
            <a:r>
              <a:rPr lang="hu-HU" sz="2000" dirty="0"/>
              <a:t>a foglalkoztatási szint javítása megyei, térségi és helyi alternatív foglalkoztatás bővítést célzó programok támogatásával.</a:t>
            </a:r>
          </a:p>
          <a:p>
            <a:r>
              <a:rPr lang="hu-HU" sz="2000" dirty="0"/>
              <a:t>a  munkavállalók készségeinek és a helyi gazdaság potenciális igényeinek közelítése.</a:t>
            </a:r>
          </a:p>
          <a:p>
            <a:pPr marL="0" indent="0">
              <a:buNone/>
            </a:pPr>
            <a:endParaRPr lang="hu-HU" sz="2000" i="1" dirty="0"/>
          </a:p>
          <a:p>
            <a:pPr marL="0" indent="0">
              <a:buNone/>
            </a:pPr>
            <a:r>
              <a:rPr lang="hu-HU" sz="2400" i="1" dirty="0"/>
              <a:t>Kedvezményezettek:</a:t>
            </a:r>
            <a:endParaRPr lang="hu-HU" sz="2400" dirty="0"/>
          </a:p>
          <a:p>
            <a:pPr marL="0" indent="0">
              <a:buNone/>
            </a:pPr>
            <a:r>
              <a:rPr lang="hu-HU" sz="2000" dirty="0"/>
              <a:t>helyi önkormányzatok, civil szervezetek, intézményfenntartók, KKV-k.</a:t>
            </a:r>
          </a:p>
        </p:txBody>
      </p:sp>
      <p:sp>
        <p:nvSpPr>
          <p:cNvPr id="4" name="Dia számának helye 3"/>
          <p:cNvSpPr>
            <a:spLocks noGrp="1"/>
          </p:cNvSpPr>
          <p:nvPr>
            <p:ph type="sldNum" sz="quarter" idx="10"/>
          </p:nvPr>
        </p:nvSpPr>
        <p:spPr/>
        <p:txBody>
          <a:bodyPr/>
          <a:lstStyle/>
          <a:p>
            <a:fld id="{B13F524C-F24A-47FB-BDA3-EC29C9588E6C}" type="slidenum">
              <a:rPr lang="hu-HU" smtClean="0"/>
              <a:pPr/>
              <a:t>44</a:t>
            </a:fld>
            <a:endParaRPr lang="hu-HU" dirty="0"/>
          </a:p>
        </p:txBody>
      </p:sp>
    </p:spTree>
    <p:extLst>
      <p:ext uri="{BB962C8B-B14F-4D97-AF65-F5344CB8AC3E}">
        <p14:creationId xmlns:p14="http://schemas.microsoft.com/office/powerpoint/2010/main" val="2647525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TERÜLET- ÉS TELEPÜLÉSFEJLESZTÉSI OPERATÍV PROGRAM (TOP)</a:t>
            </a:r>
          </a:p>
        </p:txBody>
      </p:sp>
      <p:sp>
        <p:nvSpPr>
          <p:cNvPr id="3" name="Tartalom helye 2"/>
          <p:cNvSpPr>
            <a:spLocks noGrp="1"/>
          </p:cNvSpPr>
          <p:nvPr>
            <p:ph idx="1"/>
          </p:nvPr>
        </p:nvSpPr>
        <p:spPr>
          <a:xfrm>
            <a:off x="179512" y="692696"/>
            <a:ext cx="8642350" cy="5256584"/>
          </a:xfrm>
        </p:spPr>
        <p:txBody>
          <a:bodyPr/>
          <a:lstStyle/>
          <a:p>
            <a:pPr marL="0" indent="0">
              <a:buNone/>
            </a:pPr>
            <a:r>
              <a:rPr lang="hu-HU" sz="2400" b="1" dirty="0"/>
              <a:t>6. prioritás: Megyei és helyi emberi erőforrás fejlesztések, társadalmi befogadás és foglalkoztatás-ösztönzés.</a:t>
            </a:r>
          </a:p>
          <a:p>
            <a:pPr marL="0" indent="0">
              <a:buNone/>
            </a:pPr>
            <a:endParaRPr lang="hu-HU" sz="2000" i="1" dirty="0"/>
          </a:p>
          <a:p>
            <a:pPr marL="0" indent="0">
              <a:buNone/>
            </a:pPr>
            <a:r>
              <a:rPr lang="hu-HU" sz="2400" i="1" dirty="0"/>
              <a:t>Intézkedések:</a:t>
            </a:r>
            <a:endParaRPr lang="hu-HU" sz="2400" dirty="0"/>
          </a:p>
          <a:p>
            <a:r>
              <a:rPr lang="hu-HU" sz="2000" dirty="0"/>
              <a:t>a helyi identitás növelése – az egyének és a lakóhely közötti kapcsolat erősítése.</a:t>
            </a:r>
          </a:p>
          <a:p>
            <a:r>
              <a:rPr lang="hu-HU" sz="2000" dirty="0"/>
              <a:t>megyei és helyi speciális közösségfejlesztést és társadalmi befogadást támogató fejlesztési programok.</a:t>
            </a:r>
          </a:p>
          <a:p>
            <a:r>
              <a:rPr lang="hu-HU" sz="2000" dirty="0"/>
              <a:t>a  helyi szerveződések elősegítése (civil szervezetek) – a civil szervezetek és a település/térség közintézményei, valamint a helyi lakosok közötti kapcsolat erősítése.</a:t>
            </a:r>
          </a:p>
          <a:p>
            <a:endParaRPr lang="hu-HU" sz="2000" dirty="0"/>
          </a:p>
          <a:p>
            <a:pPr marL="0" indent="0">
              <a:buNone/>
            </a:pPr>
            <a:r>
              <a:rPr lang="hu-HU" sz="2400" i="1" dirty="0"/>
              <a:t>Kedvezményezettek:</a:t>
            </a:r>
            <a:endParaRPr lang="hu-HU" sz="2400" dirty="0"/>
          </a:p>
          <a:p>
            <a:pPr marL="0" indent="0">
              <a:buNone/>
            </a:pPr>
            <a:r>
              <a:rPr lang="hu-HU" sz="2000" dirty="0"/>
              <a:t>vállalkozások, gazdálkodó szervek, felnőtt-képzési intézmények, non-profit szervezetek, helyi önkormányzatok, érdekképviseleti szervek.</a:t>
            </a:r>
          </a:p>
        </p:txBody>
      </p:sp>
      <p:sp>
        <p:nvSpPr>
          <p:cNvPr id="4" name="Dia számának helye 3"/>
          <p:cNvSpPr>
            <a:spLocks noGrp="1"/>
          </p:cNvSpPr>
          <p:nvPr>
            <p:ph type="sldNum" sz="quarter" idx="10"/>
          </p:nvPr>
        </p:nvSpPr>
        <p:spPr/>
        <p:txBody>
          <a:bodyPr/>
          <a:lstStyle/>
          <a:p>
            <a:fld id="{B13F524C-F24A-47FB-BDA3-EC29C9588E6C}" type="slidenum">
              <a:rPr lang="hu-HU" smtClean="0"/>
              <a:pPr/>
              <a:t>45</a:t>
            </a:fld>
            <a:endParaRPr lang="hu-HU" dirty="0"/>
          </a:p>
        </p:txBody>
      </p:sp>
    </p:spTree>
    <p:extLst>
      <p:ext uri="{BB962C8B-B14F-4D97-AF65-F5344CB8AC3E}">
        <p14:creationId xmlns:p14="http://schemas.microsoft.com/office/powerpoint/2010/main" val="1881530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TERÜLET- ÉS TELEPÜLÉSFEJLESZTÉSI OPERATÍV PROGRAM (TOP)</a:t>
            </a:r>
          </a:p>
        </p:txBody>
      </p:sp>
      <p:sp>
        <p:nvSpPr>
          <p:cNvPr id="3" name="Tartalom helye 2"/>
          <p:cNvSpPr>
            <a:spLocks noGrp="1"/>
          </p:cNvSpPr>
          <p:nvPr>
            <p:ph idx="1"/>
          </p:nvPr>
        </p:nvSpPr>
        <p:spPr>
          <a:xfrm>
            <a:off x="179512" y="692696"/>
            <a:ext cx="8642350" cy="5256584"/>
          </a:xfrm>
        </p:spPr>
        <p:txBody>
          <a:bodyPr/>
          <a:lstStyle/>
          <a:p>
            <a:pPr marL="0" indent="0">
              <a:buNone/>
            </a:pPr>
            <a:r>
              <a:rPr lang="hu-HU" sz="2400" b="1" dirty="0"/>
              <a:t>6. prioritás: Megyei és helyi emberi erőforrás fejlesztések, társadalmi befogadás és foglalkoztatás-ösztönzés.</a:t>
            </a:r>
          </a:p>
          <a:p>
            <a:pPr marL="0" indent="0">
              <a:buNone/>
            </a:pPr>
            <a:endParaRPr lang="hu-HU" sz="2000" i="1" dirty="0"/>
          </a:p>
          <a:p>
            <a:pPr marL="0" indent="0">
              <a:buNone/>
            </a:pPr>
            <a:r>
              <a:rPr lang="hu-HU" sz="2000" i="1" dirty="0"/>
              <a:t>6. Intézkedések:</a:t>
            </a:r>
            <a:endParaRPr lang="hu-HU" sz="2000" dirty="0"/>
          </a:p>
          <a:p>
            <a:r>
              <a:rPr lang="hu-HU" sz="2000" dirty="0"/>
              <a:t>helyi foglalkoztatást, munkába állást és családokat segítő programok és program-alapú fejlesztések (CLLD típusú fejlesztések).</a:t>
            </a:r>
          </a:p>
          <a:p>
            <a:pPr marL="0" indent="0">
              <a:buNone/>
            </a:pPr>
            <a:endParaRPr lang="hu-HU" sz="2000" i="1" dirty="0"/>
          </a:p>
          <a:p>
            <a:pPr marL="0" indent="0">
              <a:buNone/>
            </a:pPr>
            <a:r>
              <a:rPr lang="hu-HU" sz="2000" i="1" dirty="0"/>
              <a:t>Kedvezményezettek:</a:t>
            </a:r>
            <a:endParaRPr lang="hu-HU" sz="2000" dirty="0"/>
          </a:p>
          <a:p>
            <a:r>
              <a:rPr lang="hu-HU" sz="2000" i="1" dirty="0"/>
              <a:t>k</a:t>
            </a:r>
            <a:r>
              <a:rPr lang="hu-HU" sz="2000" dirty="0"/>
              <a:t>özösségi szinten irányított helyi fejlesztési stratégiákat (CLLD) megvalósító helyi akciócsoportokban résztvevő, helyi akciócsoportok területén működő önkormányzatok és intézményeik,</a:t>
            </a:r>
          </a:p>
          <a:p>
            <a:r>
              <a:rPr lang="hu-HU" sz="2000" dirty="0"/>
              <a:t>civil szervezetek.</a:t>
            </a:r>
          </a:p>
        </p:txBody>
      </p:sp>
      <p:sp>
        <p:nvSpPr>
          <p:cNvPr id="4" name="Dia számának helye 3"/>
          <p:cNvSpPr>
            <a:spLocks noGrp="1"/>
          </p:cNvSpPr>
          <p:nvPr>
            <p:ph type="sldNum" sz="quarter" idx="10"/>
          </p:nvPr>
        </p:nvSpPr>
        <p:spPr/>
        <p:txBody>
          <a:bodyPr/>
          <a:lstStyle/>
          <a:p>
            <a:fld id="{B13F524C-F24A-47FB-BDA3-EC29C9588E6C}" type="slidenum">
              <a:rPr lang="hu-HU" smtClean="0"/>
              <a:pPr/>
              <a:t>46</a:t>
            </a:fld>
            <a:endParaRPr lang="hu-HU" dirty="0"/>
          </a:p>
        </p:txBody>
      </p:sp>
    </p:spTree>
    <p:extLst>
      <p:ext uri="{BB962C8B-B14F-4D97-AF65-F5344CB8AC3E}">
        <p14:creationId xmlns:p14="http://schemas.microsoft.com/office/powerpoint/2010/main" val="38837614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322138" y="1340768"/>
            <a:ext cx="8642350" cy="5256584"/>
          </a:xfrm>
        </p:spPr>
        <p:txBody>
          <a:bodyPr/>
          <a:lstStyle/>
          <a:p>
            <a:pPr marL="0" indent="0">
              <a:buNone/>
            </a:pPr>
            <a:r>
              <a:rPr lang="hu-HU" sz="2400" dirty="0"/>
              <a:t>A 2014-2020-ra vonatkozó Versenyképes Közép-Magyarország Operatív Program (VEKOP) a rendelkezésre álló forrásokat három területre koncentrálja. Ez a három fő terület a következő (269 milliárd Ft):</a:t>
            </a:r>
          </a:p>
          <a:p>
            <a:r>
              <a:rPr lang="hu-HU" sz="2400" dirty="0"/>
              <a:t>regionális gazdasági teljesítmény fenntartható módon történő növelése (tudásgazdaság, kreativitás, innováció),</a:t>
            </a:r>
          </a:p>
          <a:p>
            <a:r>
              <a:rPr lang="hu-HU" sz="2400" dirty="0"/>
              <a:t>közösségi infrastruktúra fejlesztése,</a:t>
            </a:r>
          </a:p>
          <a:p>
            <a:r>
              <a:rPr lang="hu-HU" sz="2400" dirty="0"/>
              <a:t>foglalkoztathatóságot segítő társadalmi környezet fejlesztése.</a:t>
            </a:r>
          </a:p>
        </p:txBody>
      </p:sp>
      <p:sp>
        <p:nvSpPr>
          <p:cNvPr id="4" name="Dia számának helye 3"/>
          <p:cNvSpPr>
            <a:spLocks noGrp="1"/>
          </p:cNvSpPr>
          <p:nvPr>
            <p:ph type="sldNum" sz="quarter" idx="10"/>
          </p:nvPr>
        </p:nvSpPr>
        <p:spPr/>
        <p:txBody>
          <a:bodyPr/>
          <a:lstStyle/>
          <a:p>
            <a:fld id="{B13F524C-F24A-47FB-BDA3-EC29C9588E6C}" type="slidenum">
              <a:rPr lang="hu-HU" smtClean="0"/>
              <a:pPr/>
              <a:t>47</a:t>
            </a:fld>
            <a:endParaRPr lang="hu-HU" dirty="0"/>
          </a:p>
        </p:txBody>
      </p:sp>
    </p:spTree>
    <p:extLst>
      <p:ext uri="{BB962C8B-B14F-4D97-AF65-F5344CB8AC3E}">
        <p14:creationId xmlns:p14="http://schemas.microsoft.com/office/powerpoint/2010/main" val="367492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179512" y="1052736"/>
            <a:ext cx="8642350" cy="5256584"/>
          </a:xfrm>
        </p:spPr>
        <p:txBody>
          <a:bodyPr/>
          <a:lstStyle/>
          <a:p>
            <a:pPr marL="457200" indent="-457200">
              <a:buFont typeface="+mj-lt"/>
              <a:buAutoNum type="arabicPeriod"/>
            </a:pPr>
            <a:r>
              <a:rPr lang="hu-HU" sz="2400" b="1" dirty="0"/>
              <a:t>prioritás: Vállalkozások versenyképességének javítása, a foglalkoztatás ösztönzése és a tudásgazdaság fejlesztése</a:t>
            </a:r>
          </a:p>
          <a:p>
            <a:pPr marL="457200" indent="-457200">
              <a:buFont typeface="+mj-lt"/>
              <a:buAutoNum type="arabicPeriod"/>
            </a:pPr>
            <a:r>
              <a:rPr lang="hu-HU" sz="2400" b="1" dirty="0"/>
              <a:t>prioritás: Pénzügyi eszközök és szolgáltatások fejlesztése.</a:t>
            </a:r>
          </a:p>
          <a:p>
            <a:pPr marL="457200" indent="-457200">
              <a:buFont typeface="+mj-lt"/>
              <a:buAutoNum type="arabicPeriod"/>
            </a:pPr>
            <a:r>
              <a:rPr lang="hu-HU" sz="2400" b="1" dirty="0"/>
              <a:t>prioritás: Településfejlesztés.</a:t>
            </a:r>
          </a:p>
          <a:p>
            <a:pPr marL="457200" indent="-457200">
              <a:buFont typeface="+mj-lt"/>
              <a:buAutoNum type="arabicPeriod"/>
            </a:pPr>
            <a:r>
              <a:rPr lang="hu-HU" sz="2400" b="1" dirty="0"/>
              <a:t>prioritás: Térségi integrált közösségvezérelt fejlesztési programok – CLLD.</a:t>
            </a:r>
          </a:p>
          <a:p>
            <a:pPr marL="457200" indent="-457200">
              <a:buFont typeface="+mj-lt"/>
              <a:buAutoNum type="arabicPeriod"/>
            </a:pPr>
            <a:r>
              <a:rPr lang="hu-HU" sz="2400" b="1" dirty="0"/>
              <a:t>prioritás: Közszolgáltatások infrastrukturális hátterének energiahatékonysági célú fejlesztései illetve a szolgáltatások minőségének javítása.</a:t>
            </a:r>
          </a:p>
          <a:p>
            <a:pPr marL="457200" indent="-457200">
              <a:buFont typeface="+mj-lt"/>
              <a:buAutoNum type="arabicPeriod"/>
            </a:pPr>
            <a:r>
              <a:rPr lang="hu-HU" sz="2400" b="1" dirty="0"/>
              <a:t>prioritás: Társadalmi befogadást szolgáló programok.</a:t>
            </a:r>
          </a:p>
          <a:p>
            <a:pPr marL="457200" indent="-457200">
              <a:buFont typeface="+mj-lt"/>
              <a:buAutoNum type="arabicPeriod"/>
            </a:pPr>
            <a:r>
              <a:rPr lang="hu-HU" sz="2400" b="1" dirty="0"/>
              <a:t>prioritás: Foglalkoztathatóságot szolgáló programok.</a:t>
            </a:r>
          </a:p>
        </p:txBody>
      </p:sp>
      <p:sp>
        <p:nvSpPr>
          <p:cNvPr id="4" name="Dia számának helye 3"/>
          <p:cNvSpPr>
            <a:spLocks noGrp="1"/>
          </p:cNvSpPr>
          <p:nvPr>
            <p:ph type="sldNum" sz="quarter" idx="10"/>
          </p:nvPr>
        </p:nvSpPr>
        <p:spPr/>
        <p:txBody>
          <a:bodyPr/>
          <a:lstStyle/>
          <a:p>
            <a:fld id="{B13F524C-F24A-47FB-BDA3-EC29C9588E6C}" type="slidenum">
              <a:rPr lang="hu-HU" smtClean="0"/>
              <a:pPr/>
              <a:t>48</a:t>
            </a:fld>
            <a:endParaRPr lang="hu-HU" dirty="0"/>
          </a:p>
        </p:txBody>
      </p:sp>
    </p:spTree>
    <p:extLst>
      <p:ext uri="{BB962C8B-B14F-4D97-AF65-F5344CB8AC3E}">
        <p14:creationId xmlns:p14="http://schemas.microsoft.com/office/powerpoint/2010/main" val="610925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322138" y="1124744"/>
            <a:ext cx="8642350" cy="5256584"/>
          </a:xfrm>
        </p:spPr>
        <p:txBody>
          <a:bodyPr/>
          <a:lstStyle/>
          <a:p>
            <a:pPr marL="0" indent="0">
              <a:buNone/>
            </a:pPr>
            <a:r>
              <a:rPr lang="hu-HU" sz="2400" b="1" dirty="0"/>
              <a:t>1. prioritás: Vállalkozások versenyképességének javítása, a foglalkoztatás ösztönzése és a tudásgazdaság fejlesztése</a:t>
            </a:r>
          </a:p>
          <a:p>
            <a:pPr marL="0" indent="0">
              <a:buNone/>
            </a:pPr>
            <a:endParaRPr lang="hu-HU" sz="2400" i="1" dirty="0"/>
          </a:p>
          <a:p>
            <a:pPr marL="0" indent="0">
              <a:buNone/>
            </a:pPr>
            <a:r>
              <a:rPr lang="hu-HU" sz="2400" i="1" dirty="0"/>
              <a:t>1. Intézkedések:</a:t>
            </a:r>
            <a:endParaRPr lang="hu-HU" sz="2400" dirty="0"/>
          </a:p>
          <a:p>
            <a:r>
              <a:rPr lang="hu-HU" sz="2000" dirty="0"/>
              <a:t>támogató üzleti környezet fejlesztése (üzleti infrastruktúra </a:t>
            </a:r>
            <a:r>
              <a:rPr lang="hu-HU" sz="2000" dirty="0" err="1"/>
              <a:t>-pl</a:t>
            </a:r>
            <a:r>
              <a:rPr lang="hu-HU" sz="2000" dirty="0"/>
              <a:t>. ipari parkok, inkubátorházak, logisztikai központok-, vállalkozói együttműködések, klaszterek, vállalkozói készségek, képességek).</a:t>
            </a:r>
          </a:p>
          <a:p>
            <a:endParaRPr lang="hu-HU" sz="2000" dirty="0"/>
          </a:p>
          <a:p>
            <a:pPr marL="0" indent="0">
              <a:buNone/>
            </a:pPr>
            <a:r>
              <a:rPr lang="hu-HU" sz="2400" i="1" dirty="0"/>
              <a:t>Kedvezményezettek:</a:t>
            </a:r>
            <a:endParaRPr lang="hu-HU" sz="2400" dirty="0"/>
          </a:p>
          <a:p>
            <a:pPr marL="0" indent="0">
              <a:buNone/>
            </a:pPr>
            <a:r>
              <a:rPr lang="hu-HU" sz="2000" dirty="0"/>
              <a:t>A célterületen működő (esetenként kkv-nak nem minősülő) gazdálkodó szervezetek, egyesületek, köztestületek, alapítványok, vállalkozásfejlesztést segítő szervezetek.</a:t>
            </a:r>
          </a:p>
        </p:txBody>
      </p:sp>
      <p:sp>
        <p:nvSpPr>
          <p:cNvPr id="4" name="Dia számának helye 3"/>
          <p:cNvSpPr>
            <a:spLocks noGrp="1"/>
          </p:cNvSpPr>
          <p:nvPr>
            <p:ph type="sldNum" sz="quarter" idx="10"/>
          </p:nvPr>
        </p:nvSpPr>
        <p:spPr/>
        <p:txBody>
          <a:bodyPr/>
          <a:lstStyle/>
          <a:p>
            <a:fld id="{B13F524C-F24A-47FB-BDA3-EC29C9588E6C}" type="slidenum">
              <a:rPr lang="hu-HU" smtClean="0"/>
              <a:pPr/>
              <a:t>49</a:t>
            </a:fld>
            <a:endParaRPr lang="hu-HU" dirty="0"/>
          </a:p>
        </p:txBody>
      </p:sp>
    </p:spTree>
    <p:extLst>
      <p:ext uri="{BB962C8B-B14F-4D97-AF65-F5344CB8AC3E}">
        <p14:creationId xmlns:p14="http://schemas.microsoft.com/office/powerpoint/2010/main" val="335630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8073" y="115888"/>
            <a:ext cx="8676455" cy="549275"/>
          </a:xfrm>
        </p:spPr>
        <p:txBody>
          <a:bodyPr/>
          <a:lstStyle/>
          <a:p>
            <a:r>
              <a:rPr lang="hu-HU" sz="2400" dirty="0"/>
              <a:t>EMBERI ERŐFORRÁS FEJLESZTÉSI OPERATÍV PROGRAM (EFOP)</a:t>
            </a:r>
          </a:p>
        </p:txBody>
      </p:sp>
      <p:sp>
        <p:nvSpPr>
          <p:cNvPr id="3" name="Tartalom helye 2"/>
          <p:cNvSpPr>
            <a:spLocks noGrp="1"/>
          </p:cNvSpPr>
          <p:nvPr>
            <p:ph idx="1"/>
          </p:nvPr>
        </p:nvSpPr>
        <p:spPr/>
        <p:txBody>
          <a:bodyPr/>
          <a:lstStyle/>
          <a:p>
            <a:pPr marL="0" indent="0">
              <a:buNone/>
            </a:pPr>
            <a:r>
              <a:rPr lang="hu-HU" sz="2400" dirty="0"/>
              <a:t>Az EFOP stratégiai célja, hogy elősegítse a társadalmi befogadást, befektessen az oktatásba, növelje ezáltal a foglalkoztatást, valamint ösztönözze a technológiai fejlődést és az innovációt. (885 milliárd Ft)</a:t>
            </a:r>
          </a:p>
          <a:p>
            <a:pPr marL="457200" indent="-457200">
              <a:buAutoNum type="arabicPeriod"/>
            </a:pPr>
            <a:r>
              <a:rPr lang="hu-HU" sz="2400" b="1" dirty="0"/>
              <a:t>prioritás: Infrastrukturális beruházások a társadalmi befogadás területén.</a:t>
            </a:r>
          </a:p>
          <a:p>
            <a:pPr marL="457200" indent="-457200">
              <a:buAutoNum type="arabicPeriod"/>
            </a:pPr>
            <a:r>
              <a:rPr lang="hu-HU" sz="2400" b="1" dirty="0"/>
              <a:t>prioritás: Befogadó társadalom.</a:t>
            </a:r>
          </a:p>
          <a:p>
            <a:pPr marL="457200" indent="-457200">
              <a:buFontTx/>
              <a:buAutoNum type="arabicPeriod"/>
            </a:pPr>
            <a:r>
              <a:rPr lang="hu-HU" sz="2400" b="1" dirty="0"/>
              <a:t>prioritás: Infrastrukturális beruházások a gyarapodó tudástőke érdekében.</a:t>
            </a:r>
          </a:p>
          <a:p>
            <a:pPr marL="457200" indent="-457200">
              <a:buFontTx/>
              <a:buAutoNum type="arabicPeriod"/>
            </a:pPr>
            <a:r>
              <a:rPr lang="hu-HU" sz="2400" b="1" dirty="0"/>
              <a:t>prioritás Gyarapodó tudástőke.</a:t>
            </a:r>
          </a:p>
          <a:p>
            <a:pPr marL="457200" indent="-457200">
              <a:buFontTx/>
              <a:buAutoNum type="arabicPeriod"/>
            </a:pPr>
            <a:r>
              <a:rPr lang="hu-HU" sz="2400" b="1" dirty="0"/>
              <a:t>prioritás: Jó Állam.</a:t>
            </a:r>
          </a:p>
          <a:p>
            <a:pPr marL="457200" indent="-457200">
              <a:buFontTx/>
              <a:buAutoNum type="arabicPeriod"/>
            </a:pPr>
            <a:r>
              <a:rPr lang="hu-HU" sz="2400" b="1" dirty="0"/>
              <a:t>Helyi stratégiák végrehajtása, társadalmi innováció és transznacionális együttműködés.</a:t>
            </a:r>
          </a:p>
          <a:p>
            <a:pPr marL="457200" indent="-457200">
              <a:buAutoNum type="arabicPeriod"/>
            </a:pPr>
            <a:endParaRPr lang="hu-HU" sz="2400" b="1" dirty="0"/>
          </a:p>
          <a:p>
            <a:endParaRPr lang="hu-HU" sz="2400" dirty="0"/>
          </a:p>
        </p:txBody>
      </p:sp>
      <p:sp>
        <p:nvSpPr>
          <p:cNvPr id="4" name="Dia számának helye 3"/>
          <p:cNvSpPr>
            <a:spLocks noGrp="1"/>
          </p:cNvSpPr>
          <p:nvPr>
            <p:ph type="sldNum" sz="quarter" idx="10"/>
          </p:nvPr>
        </p:nvSpPr>
        <p:spPr/>
        <p:txBody>
          <a:bodyPr/>
          <a:lstStyle/>
          <a:p>
            <a:fld id="{B13F524C-F24A-47FB-BDA3-EC29C9588E6C}" type="slidenum">
              <a:rPr lang="hu-HU" smtClean="0"/>
              <a:pPr/>
              <a:t>5</a:t>
            </a:fld>
            <a:endParaRPr lang="hu-HU"/>
          </a:p>
        </p:txBody>
      </p:sp>
    </p:spTree>
    <p:extLst>
      <p:ext uri="{BB962C8B-B14F-4D97-AF65-F5344CB8AC3E}">
        <p14:creationId xmlns:p14="http://schemas.microsoft.com/office/powerpoint/2010/main" val="4331656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322138" y="1124744"/>
            <a:ext cx="8642350" cy="5256584"/>
          </a:xfrm>
        </p:spPr>
        <p:txBody>
          <a:bodyPr/>
          <a:lstStyle/>
          <a:p>
            <a:pPr marL="0" indent="0">
              <a:buNone/>
            </a:pPr>
            <a:r>
              <a:rPr lang="hu-HU" sz="2400" b="1" dirty="0"/>
              <a:t>1. prioritás: Vállalkozások versenyképességének javítása, a foglalkoztatás ösztönzése és a tudásgazdaság fejlesztése</a:t>
            </a:r>
          </a:p>
          <a:p>
            <a:pPr marL="0" indent="0">
              <a:buNone/>
            </a:pPr>
            <a:endParaRPr lang="hu-HU" sz="2400" i="1" dirty="0"/>
          </a:p>
          <a:p>
            <a:pPr marL="0" indent="0">
              <a:buNone/>
            </a:pPr>
            <a:r>
              <a:rPr lang="hu-HU" sz="2400" i="1" dirty="0"/>
              <a:t>2. Intézkedések:</a:t>
            </a:r>
            <a:endParaRPr lang="hu-HU" sz="2400" dirty="0"/>
          </a:p>
          <a:p>
            <a:r>
              <a:rPr lang="hu-HU" sz="2000" dirty="0"/>
              <a:t>kiemelt vállalkozói célcsoportok differenciált gazdaságfejlesztése (életszakasz szerint </a:t>
            </a:r>
            <a:r>
              <a:rPr lang="hu-HU" sz="2000" dirty="0" err="1"/>
              <a:t>-kezdő</a:t>
            </a:r>
            <a:r>
              <a:rPr lang="hu-HU" sz="2000" dirty="0"/>
              <a:t>, növekvő, érett vagy hanyatló, élethelyzet szerint </a:t>
            </a:r>
            <a:r>
              <a:rPr lang="hu-HU" sz="2000" dirty="0" err="1"/>
              <a:t>-pl</a:t>
            </a:r>
            <a:r>
              <a:rPr lang="hu-HU" sz="2000" dirty="0"/>
              <a:t>. beszállítóvá válás, külpiacra lépés).</a:t>
            </a:r>
          </a:p>
          <a:p>
            <a:endParaRPr lang="hu-HU" sz="2400" dirty="0"/>
          </a:p>
          <a:p>
            <a:pPr marL="0" indent="0">
              <a:buNone/>
            </a:pPr>
            <a:r>
              <a:rPr lang="hu-HU" sz="2400" i="1" dirty="0"/>
              <a:t>Kedvezményezettek:</a:t>
            </a:r>
            <a:endParaRPr lang="hu-HU" sz="2400" dirty="0"/>
          </a:p>
          <a:p>
            <a:pPr marL="0" indent="0">
              <a:buNone/>
            </a:pPr>
            <a:r>
              <a:rPr lang="hu-HU" sz="2000" dirty="0"/>
              <a:t>A célterületen működő (esetenként kkv-nak nem minősülő) gazdálkodó szervezetek, valamint egyesületek, köztestületek, alapítványok.</a:t>
            </a:r>
          </a:p>
        </p:txBody>
      </p:sp>
      <p:sp>
        <p:nvSpPr>
          <p:cNvPr id="4" name="Dia számának helye 3"/>
          <p:cNvSpPr>
            <a:spLocks noGrp="1"/>
          </p:cNvSpPr>
          <p:nvPr>
            <p:ph type="sldNum" sz="quarter" idx="10"/>
          </p:nvPr>
        </p:nvSpPr>
        <p:spPr/>
        <p:txBody>
          <a:bodyPr/>
          <a:lstStyle/>
          <a:p>
            <a:fld id="{B13F524C-F24A-47FB-BDA3-EC29C9588E6C}" type="slidenum">
              <a:rPr lang="hu-HU" smtClean="0"/>
              <a:pPr/>
              <a:t>50</a:t>
            </a:fld>
            <a:endParaRPr lang="hu-HU" dirty="0"/>
          </a:p>
        </p:txBody>
      </p:sp>
    </p:spTree>
    <p:extLst>
      <p:ext uri="{BB962C8B-B14F-4D97-AF65-F5344CB8AC3E}">
        <p14:creationId xmlns:p14="http://schemas.microsoft.com/office/powerpoint/2010/main" val="41133727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322138" y="1124744"/>
            <a:ext cx="8642350" cy="5256584"/>
          </a:xfrm>
        </p:spPr>
        <p:txBody>
          <a:bodyPr/>
          <a:lstStyle/>
          <a:p>
            <a:pPr marL="0" indent="0">
              <a:buNone/>
            </a:pPr>
            <a:r>
              <a:rPr lang="hu-HU" sz="2400" b="1" dirty="0"/>
              <a:t>1. prioritás: Vállalkozások versenyképességének javítása, a foglalkoztatás ösztönzése és a tudásgazdaság fejlesztése</a:t>
            </a:r>
          </a:p>
          <a:p>
            <a:pPr marL="0" indent="0">
              <a:buNone/>
            </a:pPr>
            <a:endParaRPr lang="hu-HU" sz="1500" i="1" dirty="0"/>
          </a:p>
          <a:p>
            <a:pPr marL="0" indent="0">
              <a:buNone/>
            </a:pPr>
            <a:r>
              <a:rPr lang="hu-HU" sz="2400" i="1" dirty="0"/>
              <a:t>3. Intézkedések:</a:t>
            </a:r>
            <a:endParaRPr lang="hu-HU" sz="2400" dirty="0"/>
          </a:p>
          <a:p>
            <a:r>
              <a:rPr lang="hu-HU" sz="2000" dirty="0"/>
              <a:t>vállalkozások foglalkoztatás orientált fejlesztései (munkahelyteremtést- és megőrzést célzó fejlesztések, munkavégzés minőségének fejlesztése, munkavállalói képességek fejlesztésese,esélyegyenlőségi célcsoportok foglalkoztatását elősegítő, társadalmi célú vállalkozások, szociális gazdaság, szociális vállalatok és védett szervezetek).</a:t>
            </a:r>
          </a:p>
          <a:p>
            <a:endParaRPr lang="hu-HU" sz="1500" dirty="0"/>
          </a:p>
          <a:p>
            <a:pPr marL="0" indent="0">
              <a:buNone/>
            </a:pPr>
            <a:r>
              <a:rPr lang="hu-HU" sz="2400" i="1" dirty="0"/>
              <a:t>Kedvezményezettek:</a:t>
            </a:r>
            <a:endParaRPr lang="hu-HU" sz="2400" dirty="0"/>
          </a:p>
          <a:p>
            <a:pPr marL="0" indent="0">
              <a:buNone/>
            </a:pPr>
            <a:r>
              <a:rPr lang="hu-HU" sz="2000" dirty="0"/>
              <a:t>A célterületen működő vagy a jövőben működni kívánó működő (esetenként kkv-nak nem minősülő) gazdálkodó szervezetek, egyesületek, köztestületek, alapítványok.</a:t>
            </a:r>
          </a:p>
        </p:txBody>
      </p:sp>
      <p:sp>
        <p:nvSpPr>
          <p:cNvPr id="4" name="Dia számának helye 3"/>
          <p:cNvSpPr>
            <a:spLocks noGrp="1"/>
          </p:cNvSpPr>
          <p:nvPr>
            <p:ph type="sldNum" sz="quarter" idx="10"/>
          </p:nvPr>
        </p:nvSpPr>
        <p:spPr/>
        <p:txBody>
          <a:bodyPr/>
          <a:lstStyle/>
          <a:p>
            <a:fld id="{B13F524C-F24A-47FB-BDA3-EC29C9588E6C}" type="slidenum">
              <a:rPr lang="hu-HU" smtClean="0"/>
              <a:pPr/>
              <a:t>51</a:t>
            </a:fld>
            <a:endParaRPr lang="hu-HU" dirty="0"/>
          </a:p>
        </p:txBody>
      </p:sp>
    </p:spTree>
    <p:extLst>
      <p:ext uri="{BB962C8B-B14F-4D97-AF65-F5344CB8AC3E}">
        <p14:creationId xmlns:p14="http://schemas.microsoft.com/office/powerpoint/2010/main" val="29011618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322138" y="1124744"/>
            <a:ext cx="8642350" cy="5256584"/>
          </a:xfrm>
        </p:spPr>
        <p:txBody>
          <a:bodyPr/>
          <a:lstStyle/>
          <a:p>
            <a:pPr marL="0" indent="0">
              <a:buNone/>
            </a:pPr>
            <a:r>
              <a:rPr lang="hu-HU" sz="2400" b="1" dirty="0"/>
              <a:t>1. prioritás: Vállalkozások versenyképességének javítása, a foglalkoztatás ösztönzése és a tudásgazdaság fejlesztése</a:t>
            </a:r>
            <a:endParaRPr lang="hu-HU" sz="1000" i="1" dirty="0"/>
          </a:p>
          <a:p>
            <a:pPr marL="0" indent="0">
              <a:buNone/>
            </a:pPr>
            <a:r>
              <a:rPr lang="hu-HU" sz="2400" i="1" dirty="0"/>
              <a:t>4. Intézkedések:</a:t>
            </a:r>
            <a:endParaRPr lang="hu-HU" sz="2400" dirty="0"/>
          </a:p>
          <a:p>
            <a:r>
              <a:rPr lang="hu-HU" sz="1800" dirty="0"/>
              <a:t>természeti és kulturális örökségi vonzerők, termékek, valamint az egészséggazdasághoz és a kreatív gazdasághoz kapcsolódó szolgáltatások fenntartható, innovatív fejlesztése (meghatározó adottságokkal rendelkező turisztikai termékek fejlesztése a Közép-Magyarország régióban, egészségturisztikai fejlesztések, időskori és </a:t>
            </a:r>
            <a:r>
              <a:rPr lang="hu-HU" sz="1800" dirty="0" err="1"/>
              <a:t>piacosítható</a:t>
            </a:r>
            <a:r>
              <a:rPr lang="hu-HU" sz="1800" dirty="0"/>
              <a:t> egészségügyi, orvosi, személyi és közösségi szolgáltatások fejlesztése, a kreatív gazdasághoz kapcsolódó szolgáltatások),</a:t>
            </a:r>
          </a:p>
          <a:p>
            <a:pPr marL="0" indent="0">
              <a:buNone/>
            </a:pPr>
            <a:r>
              <a:rPr lang="hu-HU" sz="2400" i="1" dirty="0"/>
              <a:t>Kedvezményezettek:</a:t>
            </a:r>
            <a:endParaRPr lang="hu-HU" sz="2400" dirty="0"/>
          </a:p>
          <a:p>
            <a:pPr marL="0" indent="0">
              <a:buNone/>
            </a:pPr>
            <a:r>
              <a:rPr lang="hu-HU" sz="1800" dirty="0"/>
              <a:t>az attrakciófejlesztések esetében állami, önkormányzati, illetve magántulajdonú gazdasági szervezetek, önkormányzatok; szolgáltatásfejlesztés esetében a profitorientált vállalkozások, az egészségügyi és jól-léti szolgáltatásfejlesztés, illetve a zarándokturisztikai fejlesztések, az ifjúsági és szociális turizmus kapcsán a kedvezményezettek között hangsúlyosan jelennek meg a civil és a közszféra szereplői.</a:t>
            </a:r>
          </a:p>
        </p:txBody>
      </p:sp>
      <p:sp>
        <p:nvSpPr>
          <p:cNvPr id="4" name="Dia számának helye 3"/>
          <p:cNvSpPr>
            <a:spLocks noGrp="1"/>
          </p:cNvSpPr>
          <p:nvPr>
            <p:ph type="sldNum" sz="quarter" idx="10"/>
          </p:nvPr>
        </p:nvSpPr>
        <p:spPr/>
        <p:txBody>
          <a:bodyPr/>
          <a:lstStyle/>
          <a:p>
            <a:fld id="{B13F524C-F24A-47FB-BDA3-EC29C9588E6C}" type="slidenum">
              <a:rPr lang="hu-HU" smtClean="0"/>
              <a:pPr/>
              <a:t>52</a:t>
            </a:fld>
            <a:endParaRPr lang="hu-HU" dirty="0"/>
          </a:p>
        </p:txBody>
      </p:sp>
    </p:spTree>
    <p:extLst>
      <p:ext uri="{BB962C8B-B14F-4D97-AF65-F5344CB8AC3E}">
        <p14:creationId xmlns:p14="http://schemas.microsoft.com/office/powerpoint/2010/main" val="330920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322138" y="1124744"/>
            <a:ext cx="8642350" cy="5256584"/>
          </a:xfrm>
        </p:spPr>
        <p:txBody>
          <a:bodyPr/>
          <a:lstStyle/>
          <a:p>
            <a:pPr marL="0" indent="0">
              <a:buNone/>
            </a:pPr>
            <a:r>
              <a:rPr lang="hu-HU" sz="2400" b="1" dirty="0"/>
              <a:t>1. prioritás: Vállalkozások versenyképességének javítása, a foglalkoztatás ösztönzése és a tudásgazdaság fejlesztése</a:t>
            </a:r>
            <a:endParaRPr lang="hu-HU" sz="1000" i="1" dirty="0"/>
          </a:p>
          <a:p>
            <a:pPr marL="0" indent="0">
              <a:buNone/>
            </a:pPr>
            <a:r>
              <a:rPr lang="hu-HU" sz="2400" i="1" dirty="0"/>
              <a:t>5. Intézkedések:</a:t>
            </a:r>
            <a:endParaRPr lang="hu-HU" sz="2400" dirty="0"/>
          </a:p>
          <a:p>
            <a:r>
              <a:rPr lang="hu-HU" sz="2000" dirty="0"/>
              <a:t>Vállalati K+F+I tevékenység támogatása (vállalatok önálló K+F+I tevékenységének támogatása, innovációs ökoszisztéma építés, vállalati K+F kapacitásfejlesztés, S3 specializációk, kiemelt növekedési zónák, KKV-k és feltalálók innovációs szolgáltatásvásárlásának és iparjogvédelmi tevékenységének támogatása),</a:t>
            </a:r>
          </a:p>
          <a:p>
            <a:pPr marL="0" indent="0">
              <a:buNone/>
            </a:pPr>
            <a:r>
              <a:rPr lang="hu-HU" sz="2400" i="1" dirty="0"/>
              <a:t>Kedvezményezettek:</a:t>
            </a:r>
            <a:endParaRPr lang="hu-HU" sz="2400" dirty="0"/>
          </a:p>
          <a:p>
            <a:pPr marL="0" indent="0">
              <a:buNone/>
            </a:pPr>
            <a:r>
              <a:rPr lang="hu-HU" sz="2000" dirty="0"/>
              <a:t>beavatkozásonként változó (gazdasági társaság, közfinanszírozású kutatóhelyek), stratégiai K+F+I együttműködések és kezdeményezések (együttműködésben végzett K+F+I projektek támogatása, K+F versenyképességi és kiválósági szerződések, ipari kutatóközpontok),</a:t>
            </a:r>
          </a:p>
        </p:txBody>
      </p:sp>
      <p:sp>
        <p:nvSpPr>
          <p:cNvPr id="4" name="Dia számának helye 3"/>
          <p:cNvSpPr>
            <a:spLocks noGrp="1"/>
          </p:cNvSpPr>
          <p:nvPr>
            <p:ph type="sldNum" sz="quarter" idx="10"/>
          </p:nvPr>
        </p:nvSpPr>
        <p:spPr/>
        <p:txBody>
          <a:bodyPr/>
          <a:lstStyle/>
          <a:p>
            <a:fld id="{B13F524C-F24A-47FB-BDA3-EC29C9588E6C}" type="slidenum">
              <a:rPr lang="hu-HU" smtClean="0"/>
              <a:pPr/>
              <a:t>53</a:t>
            </a:fld>
            <a:endParaRPr lang="hu-HU" dirty="0"/>
          </a:p>
        </p:txBody>
      </p:sp>
    </p:spTree>
    <p:extLst>
      <p:ext uri="{BB962C8B-B14F-4D97-AF65-F5344CB8AC3E}">
        <p14:creationId xmlns:p14="http://schemas.microsoft.com/office/powerpoint/2010/main" val="1923029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322138" y="1124744"/>
            <a:ext cx="8642350" cy="5256584"/>
          </a:xfrm>
        </p:spPr>
        <p:txBody>
          <a:bodyPr/>
          <a:lstStyle/>
          <a:p>
            <a:pPr marL="0" indent="0">
              <a:buNone/>
            </a:pPr>
            <a:r>
              <a:rPr lang="hu-HU" sz="2400" b="1" dirty="0"/>
              <a:t>1. prioritás: Vállalkozások versenyképességének javítása, a foglalkoztatás ösztönzése és a tudásgazdaság fejlesztése</a:t>
            </a:r>
            <a:endParaRPr lang="hu-HU" sz="1000" i="1" dirty="0"/>
          </a:p>
          <a:p>
            <a:pPr marL="0" indent="0">
              <a:buNone/>
            </a:pPr>
            <a:endParaRPr lang="hu-HU" sz="2400" i="1" dirty="0"/>
          </a:p>
          <a:p>
            <a:pPr marL="0" indent="0">
              <a:buNone/>
            </a:pPr>
            <a:r>
              <a:rPr lang="hu-HU" sz="2400" i="1" dirty="0"/>
              <a:t>6. Intézkedések:</a:t>
            </a:r>
            <a:endParaRPr lang="hu-HU" sz="2400" dirty="0"/>
          </a:p>
          <a:p>
            <a:r>
              <a:rPr lang="hu-HU" sz="2000" dirty="0"/>
              <a:t>kutatóintézeti és nemzetközi kiválóság (kutatóintézeti kiválósági központok, kutatóintézeti infrastruktúra fejlesztése, nemzetközi kutatási infrastruktúrákban való részvétel támogatása, nemzetközi K+F kapcsolatok fejlesztése).</a:t>
            </a:r>
          </a:p>
          <a:p>
            <a:pPr marL="0" indent="0">
              <a:buNone/>
            </a:pPr>
            <a:endParaRPr lang="hu-HU" sz="2400" i="1" dirty="0"/>
          </a:p>
          <a:p>
            <a:pPr marL="0" indent="0">
              <a:buNone/>
            </a:pPr>
            <a:r>
              <a:rPr lang="hu-HU" sz="2400" i="1" dirty="0"/>
              <a:t>Kedvezményezettek:</a:t>
            </a:r>
            <a:endParaRPr lang="hu-HU" sz="2400" dirty="0"/>
          </a:p>
          <a:p>
            <a:pPr marL="0" indent="0">
              <a:buNone/>
            </a:pPr>
            <a:r>
              <a:rPr lang="hu-HU" sz="2000" dirty="0"/>
              <a:t>beavatkozásonként változó (gazdasági társaság, közfinanszírozású kutatóhelyek).</a:t>
            </a:r>
          </a:p>
        </p:txBody>
      </p:sp>
      <p:sp>
        <p:nvSpPr>
          <p:cNvPr id="4" name="Dia számának helye 3"/>
          <p:cNvSpPr>
            <a:spLocks noGrp="1"/>
          </p:cNvSpPr>
          <p:nvPr>
            <p:ph type="sldNum" sz="quarter" idx="10"/>
          </p:nvPr>
        </p:nvSpPr>
        <p:spPr/>
        <p:txBody>
          <a:bodyPr/>
          <a:lstStyle/>
          <a:p>
            <a:fld id="{B13F524C-F24A-47FB-BDA3-EC29C9588E6C}" type="slidenum">
              <a:rPr lang="hu-HU" smtClean="0"/>
              <a:pPr/>
              <a:t>54</a:t>
            </a:fld>
            <a:endParaRPr lang="hu-HU" dirty="0"/>
          </a:p>
        </p:txBody>
      </p:sp>
    </p:spTree>
    <p:extLst>
      <p:ext uri="{BB962C8B-B14F-4D97-AF65-F5344CB8AC3E}">
        <p14:creationId xmlns:p14="http://schemas.microsoft.com/office/powerpoint/2010/main" val="9103928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322138" y="1124744"/>
            <a:ext cx="8642350" cy="5256584"/>
          </a:xfrm>
        </p:spPr>
        <p:txBody>
          <a:bodyPr/>
          <a:lstStyle/>
          <a:p>
            <a:pPr marL="0" indent="0">
              <a:buNone/>
            </a:pPr>
            <a:r>
              <a:rPr lang="hu-HU" sz="2400" b="1" dirty="0"/>
              <a:t>2. prioritás: Pénzügyi eszközök és szolgáltatások fejlesztése.</a:t>
            </a:r>
          </a:p>
          <a:p>
            <a:pPr marL="0" indent="0">
              <a:buNone/>
            </a:pPr>
            <a:r>
              <a:rPr lang="hu-HU" sz="2400" i="1" dirty="0"/>
              <a:t>1. Intézkedések:</a:t>
            </a:r>
            <a:endParaRPr lang="hu-HU" sz="2400" dirty="0"/>
          </a:p>
          <a:p>
            <a:r>
              <a:rPr lang="hu-HU" sz="2000" dirty="0"/>
              <a:t>pénzügyi eszközök hozzáférhetőségének javítása (hitel-, faktoring-, lízing-, illetve tőkeprogramok, továbbá nagyobb kockázatvállalást ösztönző garanciatermékek működtetése önállóan, illetve vissza nem térítendő forrásokkal kombinálva).</a:t>
            </a:r>
          </a:p>
          <a:p>
            <a:pPr marL="0" indent="0">
              <a:buNone/>
            </a:pPr>
            <a:r>
              <a:rPr lang="hu-HU" sz="2400" i="1" dirty="0"/>
              <a:t>Kedvezményezettek:</a:t>
            </a:r>
            <a:endParaRPr lang="hu-HU" sz="2400" dirty="0"/>
          </a:p>
          <a:p>
            <a:pPr marL="0" indent="0">
              <a:buNone/>
            </a:pPr>
            <a:r>
              <a:rPr lang="hu-HU" sz="2000" dirty="0"/>
              <a:t>pénzügyi intézmények (kizárólag a hitel és pénzkölcsön nyújtása, pénzügyi lízing, kezesség és bankgarancia vállalása pénzügyi szolgáltatások közül legalább egy tevékenységet végző pénzügyi intézmények), egyéb lízingcégek, megyei és fővárosi vállalkozásfejlesztési alapítványok és tőkealap-kezelők (pénzügyi közvetítők).</a:t>
            </a:r>
          </a:p>
        </p:txBody>
      </p:sp>
      <p:sp>
        <p:nvSpPr>
          <p:cNvPr id="4" name="Dia számának helye 3"/>
          <p:cNvSpPr>
            <a:spLocks noGrp="1"/>
          </p:cNvSpPr>
          <p:nvPr>
            <p:ph type="sldNum" sz="quarter" idx="10"/>
          </p:nvPr>
        </p:nvSpPr>
        <p:spPr/>
        <p:txBody>
          <a:bodyPr/>
          <a:lstStyle/>
          <a:p>
            <a:fld id="{B13F524C-F24A-47FB-BDA3-EC29C9588E6C}" type="slidenum">
              <a:rPr lang="hu-HU" smtClean="0"/>
              <a:pPr/>
              <a:t>55</a:t>
            </a:fld>
            <a:endParaRPr lang="hu-HU" dirty="0"/>
          </a:p>
        </p:txBody>
      </p:sp>
    </p:spTree>
    <p:extLst>
      <p:ext uri="{BB962C8B-B14F-4D97-AF65-F5344CB8AC3E}">
        <p14:creationId xmlns:p14="http://schemas.microsoft.com/office/powerpoint/2010/main" val="10461793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322138" y="1124744"/>
            <a:ext cx="8642350" cy="5256584"/>
          </a:xfrm>
        </p:spPr>
        <p:txBody>
          <a:bodyPr/>
          <a:lstStyle/>
          <a:p>
            <a:pPr marL="0" indent="0">
              <a:buNone/>
            </a:pPr>
            <a:r>
              <a:rPr lang="hu-HU" sz="2400" b="1" dirty="0"/>
              <a:t>2. prioritás: Pénzügyi eszközök és szolgáltatások fejlesztése.</a:t>
            </a:r>
          </a:p>
          <a:p>
            <a:pPr marL="0" indent="0">
              <a:buNone/>
            </a:pPr>
            <a:r>
              <a:rPr lang="hu-HU" sz="2400" i="1" dirty="0"/>
              <a:t>2. Intézkedések:</a:t>
            </a:r>
            <a:endParaRPr lang="hu-HU" sz="2400" dirty="0"/>
          </a:p>
          <a:p>
            <a:r>
              <a:rPr lang="hu-HU" sz="2000" dirty="0"/>
              <a:t>támogatásközvetítésben részt vevő pénzügyi közvetítők fejlesztése (pénzügyi közvetítő szervezetek részére kialakított képzési, tanácsadási programok, illetve a támogatás közvetítéséhez szükséges informatikai infrastruktúra kiépítésének támogatása).</a:t>
            </a:r>
          </a:p>
          <a:p>
            <a:pPr marL="0" indent="0">
              <a:buNone/>
            </a:pPr>
            <a:r>
              <a:rPr lang="hu-HU" sz="2400" i="1" dirty="0"/>
              <a:t>Kedvezményezettek:</a:t>
            </a:r>
            <a:endParaRPr lang="hu-HU" sz="2400" dirty="0"/>
          </a:p>
          <a:p>
            <a:r>
              <a:rPr lang="hu-HU" sz="2000" dirty="0"/>
              <a:t>pénzügyi intézmények (kizárólag a hitel és pénzkölcsön nyújtása, pénzügyi lízing, kezesség és bankgarancia vállalása pénzügyi szolgáltatások közül legalább egy tevékenységet végző pénzügyi intézmények), egyéb lízingcégek, megyei és fővárosi vállalkozásfejlesztési alapítványok és tőkealap-kezelők (pénzügyi közvetítők).</a:t>
            </a:r>
          </a:p>
        </p:txBody>
      </p:sp>
      <p:sp>
        <p:nvSpPr>
          <p:cNvPr id="4" name="Dia számának helye 3"/>
          <p:cNvSpPr>
            <a:spLocks noGrp="1"/>
          </p:cNvSpPr>
          <p:nvPr>
            <p:ph type="sldNum" sz="quarter" idx="10"/>
          </p:nvPr>
        </p:nvSpPr>
        <p:spPr/>
        <p:txBody>
          <a:bodyPr/>
          <a:lstStyle/>
          <a:p>
            <a:fld id="{B13F524C-F24A-47FB-BDA3-EC29C9588E6C}" type="slidenum">
              <a:rPr lang="hu-HU" smtClean="0"/>
              <a:pPr/>
              <a:t>56</a:t>
            </a:fld>
            <a:endParaRPr lang="hu-HU" dirty="0"/>
          </a:p>
        </p:txBody>
      </p:sp>
    </p:spTree>
    <p:extLst>
      <p:ext uri="{BB962C8B-B14F-4D97-AF65-F5344CB8AC3E}">
        <p14:creationId xmlns:p14="http://schemas.microsoft.com/office/powerpoint/2010/main" val="36762898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322138" y="1124744"/>
            <a:ext cx="8642350" cy="5256584"/>
          </a:xfrm>
        </p:spPr>
        <p:txBody>
          <a:bodyPr/>
          <a:lstStyle/>
          <a:p>
            <a:pPr marL="0" indent="0">
              <a:buNone/>
            </a:pPr>
            <a:r>
              <a:rPr lang="hu-HU" sz="2400" b="1" dirty="0"/>
              <a:t>2. prioritás: Pénzügyi eszközök és szolgáltatások fejlesztése.</a:t>
            </a:r>
          </a:p>
          <a:p>
            <a:pPr marL="0" indent="0">
              <a:buNone/>
            </a:pPr>
            <a:r>
              <a:rPr lang="hu-HU" sz="2400" i="1" dirty="0"/>
              <a:t>3. Intézkedések:</a:t>
            </a:r>
            <a:endParaRPr lang="hu-HU" sz="2400" dirty="0"/>
          </a:p>
          <a:p>
            <a:r>
              <a:rPr lang="hu-HU" sz="2000" dirty="0"/>
              <a:t>pénzügyi eszközök hozzáférhetőségének javítása K+F+I projekteknél (vállalkozások innovációs képességének javításának, illetve a gazdasági haszonnal kecsegtető innovatív ötleteik megvalósításának ösztönzése).</a:t>
            </a:r>
          </a:p>
          <a:p>
            <a:pPr marL="0" indent="0">
              <a:buNone/>
            </a:pPr>
            <a:r>
              <a:rPr lang="hu-HU" sz="2400" i="1" dirty="0"/>
              <a:t>Kedvezményezettek:</a:t>
            </a:r>
            <a:endParaRPr lang="hu-HU" sz="2400" dirty="0"/>
          </a:p>
          <a:p>
            <a:pPr marL="0" indent="0">
              <a:buNone/>
            </a:pPr>
            <a:r>
              <a:rPr lang="hu-HU" sz="2000" dirty="0"/>
              <a:t>pénzügyi intézmények (kizárólag a hitel és pénzkölcsön nyújtása, pénzügyi lízing, kezesség és bankgarancia vállalása pénzügyi szolgáltatások közül legalább egy tevékenységet végző pénzügyi intézmények), egyéb lízingcégek, megyei és fővárosi vállalkozásfejlesztési alapítványok és tőkealap-kezelők (pénzügyi közvetítők).</a:t>
            </a:r>
          </a:p>
        </p:txBody>
      </p:sp>
      <p:sp>
        <p:nvSpPr>
          <p:cNvPr id="4" name="Dia számának helye 3"/>
          <p:cNvSpPr>
            <a:spLocks noGrp="1"/>
          </p:cNvSpPr>
          <p:nvPr>
            <p:ph type="sldNum" sz="quarter" idx="10"/>
          </p:nvPr>
        </p:nvSpPr>
        <p:spPr/>
        <p:txBody>
          <a:bodyPr/>
          <a:lstStyle/>
          <a:p>
            <a:fld id="{B13F524C-F24A-47FB-BDA3-EC29C9588E6C}" type="slidenum">
              <a:rPr lang="hu-HU" smtClean="0"/>
              <a:pPr/>
              <a:t>57</a:t>
            </a:fld>
            <a:endParaRPr lang="hu-HU" dirty="0"/>
          </a:p>
        </p:txBody>
      </p:sp>
    </p:spTree>
    <p:extLst>
      <p:ext uri="{BB962C8B-B14F-4D97-AF65-F5344CB8AC3E}">
        <p14:creationId xmlns:p14="http://schemas.microsoft.com/office/powerpoint/2010/main" val="4014542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322138" y="1124744"/>
            <a:ext cx="8642350" cy="5256584"/>
          </a:xfrm>
        </p:spPr>
        <p:txBody>
          <a:bodyPr/>
          <a:lstStyle/>
          <a:p>
            <a:pPr marL="0" indent="0">
              <a:buNone/>
            </a:pPr>
            <a:r>
              <a:rPr lang="hu-HU" sz="2400" b="1" dirty="0"/>
              <a:t>2. prioritás: Pénzügyi eszközök és szolgáltatások fejlesztése.</a:t>
            </a:r>
          </a:p>
          <a:p>
            <a:pPr marL="0" indent="0">
              <a:buNone/>
            </a:pPr>
            <a:r>
              <a:rPr lang="hu-HU" sz="2400" i="1" dirty="0"/>
              <a:t>4. Intézkedések:</a:t>
            </a:r>
            <a:endParaRPr lang="hu-HU" sz="2400" dirty="0"/>
          </a:p>
          <a:p>
            <a:r>
              <a:rPr lang="hu-HU" sz="2000" dirty="0"/>
              <a:t>pénzügyi eszközök hozzáférhetőségének javítása energetikai projekteknél (vállalkozások, illetve önkormányzatok megújuló energia felhasználását és energiahatékonyság-növelését célzó fejlesztéseinek ösztönzése).</a:t>
            </a:r>
          </a:p>
          <a:p>
            <a:pPr marL="0" indent="0">
              <a:buNone/>
            </a:pPr>
            <a:r>
              <a:rPr lang="hu-HU" sz="2400" i="1" dirty="0"/>
              <a:t>Kedvezményezettek:</a:t>
            </a:r>
            <a:endParaRPr lang="hu-HU" sz="2400" dirty="0"/>
          </a:p>
          <a:p>
            <a:pPr marL="0" indent="0">
              <a:buNone/>
            </a:pPr>
            <a:r>
              <a:rPr lang="hu-HU" sz="2000" dirty="0"/>
              <a:t>pénzügyi intézmények (kizárólag a hitel és pénzkölcsön nyújtása, pénzügyi lízing, kezesség és bankgarancia vállalása pénzügyi szolgáltatások közül legalább egy tevékenységet végző pénzügyi intézmények), egyéb lízingcégek, megyei és fővárosi vállalkozásfejlesztési alapítványok és tőkealap-kezelők (pénzügyi közvetítők).</a:t>
            </a:r>
          </a:p>
        </p:txBody>
      </p:sp>
      <p:sp>
        <p:nvSpPr>
          <p:cNvPr id="4" name="Dia számának helye 3"/>
          <p:cNvSpPr>
            <a:spLocks noGrp="1"/>
          </p:cNvSpPr>
          <p:nvPr>
            <p:ph type="sldNum" sz="quarter" idx="10"/>
          </p:nvPr>
        </p:nvSpPr>
        <p:spPr/>
        <p:txBody>
          <a:bodyPr/>
          <a:lstStyle/>
          <a:p>
            <a:fld id="{B13F524C-F24A-47FB-BDA3-EC29C9588E6C}" type="slidenum">
              <a:rPr lang="hu-HU" smtClean="0"/>
              <a:pPr/>
              <a:t>58</a:t>
            </a:fld>
            <a:endParaRPr lang="hu-HU" dirty="0"/>
          </a:p>
        </p:txBody>
      </p:sp>
    </p:spTree>
    <p:extLst>
      <p:ext uri="{BB962C8B-B14F-4D97-AF65-F5344CB8AC3E}">
        <p14:creationId xmlns:p14="http://schemas.microsoft.com/office/powerpoint/2010/main" val="24789222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322138" y="1124744"/>
            <a:ext cx="8642350" cy="5256584"/>
          </a:xfrm>
        </p:spPr>
        <p:txBody>
          <a:bodyPr/>
          <a:lstStyle/>
          <a:p>
            <a:pPr marL="0" indent="0">
              <a:buNone/>
            </a:pPr>
            <a:r>
              <a:rPr lang="hu-HU" sz="2400" b="1" dirty="0"/>
              <a:t>2. prioritás: Pénzügyi eszközök és szolgáltatások fejlesztése.</a:t>
            </a:r>
          </a:p>
          <a:p>
            <a:pPr marL="0" indent="0">
              <a:buNone/>
            </a:pPr>
            <a:r>
              <a:rPr lang="hu-HU" sz="2400" i="1" dirty="0"/>
              <a:t>5. Intézkedések:</a:t>
            </a:r>
            <a:endParaRPr lang="hu-HU" sz="2400" dirty="0"/>
          </a:p>
          <a:p>
            <a:r>
              <a:rPr lang="hu-HU" sz="2000" dirty="0"/>
              <a:t>pénzügyi eszközök hozzáférhetőségének javítása az IKT célú projekteknél (vállalkozások infokommunikációs fejlesztéseinek, illetve az infokommunikációs területen tevékenykedő vállalkozások általános fejlesztéseinek ösztönzése).</a:t>
            </a:r>
          </a:p>
          <a:p>
            <a:pPr marL="0" indent="0">
              <a:buNone/>
            </a:pPr>
            <a:r>
              <a:rPr lang="hu-HU" sz="2400" i="1" dirty="0"/>
              <a:t>Kedvezményezettek:</a:t>
            </a:r>
            <a:endParaRPr lang="hu-HU" sz="2400" dirty="0"/>
          </a:p>
          <a:p>
            <a:pPr marL="0" indent="0">
              <a:buNone/>
            </a:pPr>
            <a:r>
              <a:rPr lang="hu-HU" sz="2000" dirty="0"/>
              <a:t>pénzügyi intézmények (kizárólag a hitel és pénzkölcsön nyújtása, pénzügyi lízing, kezesség és bankgarancia vállalása pénzügyi szolgáltatások közül legalább egy tevékenységet végző pénzügyi intézmények), egyéb lízingcégek, megyei és fővárosi vállalkozásfejlesztési alapítványok és tőkealap-kezelők (pénzügyi közvetítők).</a:t>
            </a:r>
          </a:p>
        </p:txBody>
      </p:sp>
      <p:sp>
        <p:nvSpPr>
          <p:cNvPr id="4" name="Dia számának helye 3"/>
          <p:cNvSpPr>
            <a:spLocks noGrp="1"/>
          </p:cNvSpPr>
          <p:nvPr>
            <p:ph type="sldNum" sz="quarter" idx="10"/>
          </p:nvPr>
        </p:nvSpPr>
        <p:spPr/>
        <p:txBody>
          <a:bodyPr/>
          <a:lstStyle/>
          <a:p>
            <a:fld id="{B13F524C-F24A-47FB-BDA3-EC29C9588E6C}" type="slidenum">
              <a:rPr lang="hu-HU" smtClean="0"/>
              <a:pPr/>
              <a:t>59</a:t>
            </a:fld>
            <a:endParaRPr lang="hu-HU" dirty="0"/>
          </a:p>
        </p:txBody>
      </p:sp>
    </p:spTree>
    <p:extLst>
      <p:ext uri="{BB962C8B-B14F-4D97-AF65-F5344CB8AC3E}">
        <p14:creationId xmlns:p14="http://schemas.microsoft.com/office/powerpoint/2010/main" val="2747078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8073" y="115888"/>
            <a:ext cx="8676455" cy="549275"/>
          </a:xfrm>
        </p:spPr>
        <p:txBody>
          <a:bodyPr/>
          <a:lstStyle/>
          <a:p>
            <a:r>
              <a:rPr lang="hu-HU" sz="2400" dirty="0"/>
              <a:t>EMBERI ERŐFORRÁS FEJLESZTÉSI OPERATÍV PROGRAM (EFOP)</a:t>
            </a:r>
          </a:p>
        </p:txBody>
      </p:sp>
      <p:sp>
        <p:nvSpPr>
          <p:cNvPr id="3" name="Tartalom helye 2"/>
          <p:cNvSpPr>
            <a:spLocks noGrp="1"/>
          </p:cNvSpPr>
          <p:nvPr>
            <p:ph idx="1"/>
          </p:nvPr>
        </p:nvSpPr>
        <p:spPr/>
        <p:txBody>
          <a:bodyPr/>
          <a:lstStyle/>
          <a:p>
            <a:pPr marL="0" indent="0">
              <a:buNone/>
            </a:pPr>
            <a:r>
              <a:rPr lang="hu-HU" sz="2400" dirty="0"/>
              <a:t>Az EFOP stratégiai célja, hogy elősegítse a társadalmi befogadást, befektessen az oktatásba, növelje ezáltal a foglalkoztatást, valamint ösztönözze a technológiai fejlődést és az innovációt.</a:t>
            </a:r>
          </a:p>
          <a:p>
            <a:endParaRPr lang="hu-HU" sz="2400" b="1" dirty="0"/>
          </a:p>
          <a:p>
            <a:pPr marL="0" indent="0">
              <a:buNone/>
            </a:pPr>
            <a:r>
              <a:rPr lang="hu-HU" sz="2400" b="1" dirty="0"/>
              <a:t>1. prioritás: Infrastrukturális beruházások a társadalmi befogadás területén.</a:t>
            </a:r>
          </a:p>
          <a:p>
            <a:pPr marL="0" indent="0">
              <a:buNone/>
            </a:pPr>
            <a:r>
              <a:rPr lang="hu-HU" sz="2400" i="1" dirty="0"/>
              <a:t>Intézkedések:</a:t>
            </a:r>
            <a:endParaRPr lang="hu-HU" sz="2400" dirty="0"/>
          </a:p>
          <a:p>
            <a:r>
              <a:rPr lang="hu-HU" sz="2000" dirty="0"/>
              <a:t>gyermekszegénység csökkentése,</a:t>
            </a:r>
          </a:p>
          <a:p>
            <a:r>
              <a:rPr lang="hu-HU" sz="2000" dirty="0"/>
              <a:t>mélyszegénységben élők felzárkóztatása,</a:t>
            </a:r>
          </a:p>
          <a:p>
            <a:r>
              <a:rPr lang="hu-HU" sz="2000" dirty="0" err="1"/>
              <a:t>szegregált</a:t>
            </a:r>
            <a:r>
              <a:rPr lang="hu-HU" sz="2000" dirty="0"/>
              <a:t> élethelyzetek feloldása,</a:t>
            </a:r>
          </a:p>
          <a:p>
            <a:r>
              <a:rPr lang="hu-HU" sz="2000" dirty="0"/>
              <a:t>társadalmi aktivitás fokozása.</a:t>
            </a:r>
          </a:p>
          <a:p>
            <a:endParaRPr lang="hu-HU" sz="2400" dirty="0"/>
          </a:p>
        </p:txBody>
      </p:sp>
      <p:sp>
        <p:nvSpPr>
          <p:cNvPr id="4" name="Dia számának helye 3"/>
          <p:cNvSpPr>
            <a:spLocks noGrp="1"/>
          </p:cNvSpPr>
          <p:nvPr>
            <p:ph type="sldNum" sz="quarter" idx="10"/>
          </p:nvPr>
        </p:nvSpPr>
        <p:spPr/>
        <p:txBody>
          <a:bodyPr/>
          <a:lstStyle/>
          <a:p>
            <a:fld id="{B13F524C-F24A-47FB-BDA3-EC29C9588E6C}" type="slidenum">
              <a:rPr lang="hu-HU" smtClean="0"/>
              <a:pPr/>
              <a:t>6</a:t>
            </a:fld>
            <a:endParaRPr lang="hu-HU"/>
          </a:p>
        </p:txBody>
      </p:sp>
    </p:spTree>
    <p:extLst>
      <p:ext uri="{BB962C8B-B14F-4D97-AF65-F5344CB8AC3E}">
        <p14:creationId xmlns:p14="http://schemas.microsoft.com/office/powerpoint/2010/main" val="40734924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251520" y="692696"/>
            <a:ext cx="8642350" cy="5256584"/>
          </a:xfrm>
        </p:spPr>
        <p:txBody>
          <a:bodyPr/>
          <a:lstStyle/>
          <a:p>
            <a:pPr marL="0" indent="0">
              <a:buNone/>
            </a:pPr>
            <a:r>
              <a:rPr lang="hu-HU" sz="2400" b="1" dirty="0"/>
              <a:t>3. prioritás: Településfejlesztés.</a:t>
            </a:r>
            <a:endParaRPr lang="hu-HU" sz="1000" i="1" dirty="0"/>
          </a:p>
          <a:p>
            <a:pPr marL="0" indent="0">
              <a:buNone/>
            </a:pPr>
            <a:r>
              <a:rPr lang="hu-HU" sz="2400" i="1" dirty="0"/>
              <a:t>1. Intézkedések:</a:t>
            </a:r>
            <a:endParaRPr lang="hu-HU" sz="2400" dirty="0"/>
          </a:p>
          <a:p>
            <a:r>
              <a:rPr lang="hu-HU" sz="2000" i="1" dirty="0"/>
              <a:t>i</a:t>
            </a:r>
            <a:r>
              <a:rPr lang="hu-HU" sz="2000" dirty="0"/>
              <a:t>ntegrált településfejlesztési akciók a Közép-magyarországi régióban (Pest megye településeinek környezet- és közterület-fejlesztése, Budapest infrastrukturális városfejlesztési programja).</a:t>
            </a:r>
          </a:p>
          <a:p>
            <a:pPr marL="0" indent="0">
              <a:buNone/>
            </a:pPr>
            <a:r>
              <a:rPr lang="hu-HU" sz="2400" i="1" dirty="0"/>
              <a:t>K</a:t>
            </a:r>
            <a:r>
              <a:rPr lang="hu-HU" sz="2400" dirty="0"/>
              <a:t>edvezményezettek:</a:t>
            </a:r>
          </a:p>
          <a:p>
            <a:pPr marL="0" indent="0">
              <a:buNone/>
            </a:pPr>
            <a:r>
              <a:rPr lang="hu-HU" sz="2000" dirty="0"/>
              <a:t>kerületi, fővárosi és települési önkormányzatok, kis- és középvállalkozások, civil szervezetek, kulturális intézmények.</a:t>
            </a:r>
          </a:p>
          <a:p>
            <a:pPr marL="0" indent="0">
              <a:buNone/>
            </a:pPr>
            <a:r>
              <a:rPr lang="hu-HU" sz="2400" i="1" dirty="0"/>
              <a:t>2. Intézkedések:</a:t>
            </a:r>
            <a:endParaRPr lang="hu-HU" sz="2400" dirty="0"/>
          </a:p>
          <a:p>
            <a:r>
              <a:rPr lang="hu-HU" sz="2000" dirty="0"/>
              <a:t>szociális </a:t>
            </a:r>
            <a:r>
              <a:rPr lang="hu-HU" sz="2000" dirty="0" err="1"/>
              <a:t>városrehabilitáció</a:t>
            </a:r>
            <a:r>
              <a:rPr lang="hu-HU" sz="2000" dirty="0"/>
              <a:t> (a KMR területén található társadalmilag és fizikailag is leromlott, </a:t>
            </a:r>
            <a:r>
              <a:rPr lang="hu-HU" sz="2000" dirty="0" err="1"/>
              <a:t>szegregálódó</a:t>
            </a:r>
            <a:r>
              <a:rPr lang="hu-HU" sz="2000" dirty="0"/>
              <a:t> városrészeken élő lakosság életminőségének javítása).</a:t>
            </a:r>
          </a:p>
          <a:p>
            <a:pPr marL="0" indent="0">
              <a:buNone/>
            </a:pPr>
            <a:r>
              <a:rPr lang="hu-HU" sz="2400" i="1" dirty="0"/>
              <a:t>Kedvezményezettek:</a:t>
            </a:r>
            <a:endParaRPr lang="hu-HU" sz="2400" dirty="0"/>
          </a:p>
          <a:p>
            <a:pPr marL="0" indent="0">
              <a:buNone/>
            </a:pPr>
            <a:r>
              <a:rPr lang="hu-HU" sz="2000" dirty="0"/>
              <a:t>kerületi, fővárosi és települési önkormányzatok, kis- és középvállalkozások, az akciókban érintett lakóközösségek, civil szervezetek, kulturális intézmények.</a:t>
            </a:r>
          </a:p>
          <a:p>
            <a:pPr marL="0" indent="0">
              <a:buNone/>
            </a:pPr>
            <a:endParaRPr lang="hu-HU" sz="2000" dirty="0"/>
          </a:p>
        </p:txBody>
      </p:sp>
      <p:sp>
        <p:nvSpPr>
          <p:cNvPr id="4" name="Dia számának helye 3"/>
          <p:cNvSpPr>
            <a:spLocks noGrp="1"/>
          </p:cNvSpPr>
          <p:nvPr>
            <p:ph type="sldNum" sz="quarter" idx="10"/>
          </p:nvPr>
        </p:nvSpPr>
        <p:spPr/>
        <p:txBody>
          <a:bodyPr/>
          <a:lstStyle/>
          <a:p>
            <a:fld id="{B13F524C-F24A-47FB-BDA3-EC29C9588E6C}" type="slidenum">
              <a:rPr lang="hu-HU" smtClean="0"/>
              <a:pPr/>
              <a:t>60</a:t>
            </a:fld>
            <a:endParaRPr lang="hu-HU" dirty="0"/>
          </a:p>
        </p:txBody>
      </p:sp>
    </p:spTree>
    <p:extLst>
      <p:ext uri="{BB962C8B-B14F-4D97-AF65-F5344CB8AC3E}">
        <p14:creationId xmlns:p14="http://schemas.microsoft.com/office/powerpoint/2010/main" val="35600517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251520" y="836712"/>
            <a:ext cx="8642350" cy="5256584"/>
          </a:xfrm>
        </p:spPr>
        <p:txBody>
          <a:bodyPr/>
          <a:lstStyle/>
          <a:p>
            <a:pPr marL="0" indent="0">
              <a:buNone/>
            </a:pPr>
            <a:r>
              <a:rPr lang="hu-HU" sz="2400" b="1" dirty="0"/>
              <a:t>3. prioritás: Településfejlesztés.</a:t>
            </a:r>
            <a:endParaRPr lang="hu-HU" sz="1000" i="1" dirty="0"/>
          </a:p>
          <a:p>
            <a:pPr marL="0" indent="0">
              <a:buNone/>
            </a:pPr>
            <a:r>
              <a:rPr lang="hu-HU" sz="2400" i="1" dirty="0"/>
              <a:t>3. Intézkedések:</a:t>
            </a:r>
            <a:endParaRPr lang="hu-HU" sz="2400" dirty="0"/>
          </a:p>
          <a:p>
            <a:r>
              <a:rPr lang="hu-HU" sz="2000" i="1" dirty="0"/>
              <a:t>„</a:t>
            </a:r>
            <a:r>
              <a:rPr lang="hu-HU" sz="2000" dirty="0"/>
              <a:t>Elsőként lakhatás” program (hajléktalanság megoldására irányuló kezdeményezés).</a:t>
            </a:r>
          </a:p>
          <a:p>
            <a:pPr marL="0" indent="0">
              <a:buNone/>
            </a:pPr>
            <a:r>
              <a:rPr lang="hu-HU" sz="2400" i="1" dirty="0"/>
              <a:t>Kedvezményezettek:</a:t>
            </a:r>
            <a:endParaRPr lang="hu-HU" sz="2400" dirty="0"/>
          </a:p>
          <a:p>
            <a:pPr marL="0" indent="0">
              <a:buNone/>
            </a:pPr>
            <a:r>
              <a:rPr lang="hu-HU" sz="2000" dirty="0"/>
              <a:t>hajléktalanellátó-rendszer intézményei, a programban résztvevő magánszemélyek, KMR területén működő kerületi, fővárosi, települési önkormányzatok.</a:t>
            </a:r>
          </a:p>
          <a:p>
            <a:pPr marL="0" indent="0">
              <a:buNone/>
            </a:pPr>
            <a:r>
              <a:rPr lang="hu-HU" sz="2400" i="1" dirty="0"/>
              <a:t>4. Intézkedések:</a:t>
            </a:r>
            <a:endParaRPr lang="hu-HU" sz="2400" dirty="0"/>
          </a:p>
          <a:p>
            <a:r>
              <a:rPr lang="hu-HU" sz="2000" i="1" dirty="0"/>
              <a:t>k</a:t>
            </a:r>
            <a:r>
              <a:rPr lang="hu-HU" sz="2000" dirty="0"/>
              <a:t>özösségi bérházprogram kialakítása (speciális bérház és közösség kialakítása).</a:t>
            </a:r>
          </a:p>
          <a:p>
            <a:pPr marL="0" indent="0">
              <a:buNone/>
            </a:pPr>
            <a:r>
              <a:rPr lang="hu-HU" sz="2400" i="1" dirty="0"/>
              <a:t>Kedvezményezettek:</a:t>
            </a:r>
            <a:endParaRPr lang="hu-HU" sz="2400" dirty="0"/>
          </a:p>
          <a:p>
            <a:pPr marL="0" indent="0">
              <a:buNone/>
            </a:pPr>
            <a:r>
              <a:rPr lang="hu-HU" sz="2000" dirty="0"/>
              <a:t>KMR területén működő kerületi, települési és fővárosi önkormányzatok, valamint ezek intézményei, civil szervezetek, és a programban résztvevő magánszemélyek.</a:t>
            </a:r>
          </a:p>
          <a:p>
            <a:pPr marL="0" indent="0">
              <a:buNone/>
            </a:pPr>
            <a:endParaRPr lang="hu-HU" sz="2000" dirty="0"/>
          </a:p>
        </p:txBody>
      </p:sp>
      <p:sp>
        <p:nvSpPr>
          <p:cNvPr id="4" name="Dia számának helye 3"/>
          <p:cNvSpPr>
            <a:spLocks noGrp="1"/>
          </p:cNvSpPr>
          <p:nvPr>
            <p:ph type="sldNum" sz="quarter" idx="10"/>
          </p:nvPr>
        </p:nvSpPr>
        <p:spPr/>
        <p:txBody>
          <a:bodyPr/>
          <a:lstStyle/>
          <a:p>
            <a:fld id="{B13F524C-F24A-47FB-BDA3-EC29C9588E6C}" type="slidenum">
              <a:rPr lang="hu-HU" smtClean="0"/>
              <a:pPr/>
              <a:t>61</a:t>
            </a:fld>
            <a:endParaRPr lang="hu-HU" dirty="0"/>
          </a:p>
        </p:txBody>
      </p:sp>
    </p:spTree>
    <p:extLst>
      <p:ext uri="{BB962C8B-B14F-4D97-AF65-F5344CB8AC3E}">
        <p14:creationId xmlns:p14="http://schemas.microsoft.com/office/powerpoint/2010/main" val="23936989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251520" y="836712"/>
            <a:ext cx="8642350" cy="5256584"/>
          </a:xfrm>
        </p:spPr>
        <p:txBody>
          <a:bodyPr/>
          <a:lstStyle/>
          <a:p>
            <a:pPr marL="0" indent="0">
              <a:buNone/>
            </a:pPr>
            <a:r>
              <a:rPr lang="hu-HU" sz="2400" b="1" dirty="0"/>
              <a:t>4. prioritás: Térségi integrált közösségvezérelt fejlesztési programok – CLLD.</a:t>
            </a:r>
            <a:endParaRPr lang="hu-HU" sz="2400" dirty="0"/>
          </a:p>
          <a:p>
            <a:pPr marL="0" indent="0">
              <a:buNone/>
            </a:pPr>
            <a:r>
              <a:rPr lang="hu-HU" sz="2400" i="1" dirty="0"/>
              <a:t>1. Intézkedések:</a:t>
            </a:r>
            <a:endParaRPr lang="hu-HU" sz="2400" dirty="0"/>
          </a:p>
          <a:p>
            <a:r>
              <a:rPr lang="hu-HU" sz="2000" dirty="0"/>
              <a:t>közösségvezérelt helyi gazdasági és civil fejlesztések, programok, rendezvények, akciók (helyi gazdaságfejlesztés, kisléptékű turisztikai fejlesztések).</a:t>
            </a:r>
          </a:p>
          <a:p>
            <a:pPr marL="0" indent="0">
              <a:buNone/>
            </a:pPr>
            <a:r>
              <a:rPr lang="hu-HU" sz="2400" i="1" dirty="0"/>
              <a:t>Kedvezményezettek:</a:t>
            </a:r>
            <a:endParaRPr lang="hu-HU" sz="2400" dirty="0"/>
          </a:p>
          <a:p>
            <a:pPr marL="0" indent="0">
              <a:buNone/>
            </a:pPr>
            <a:r>
              <a:rPr lang="hu-HU" sz="2000" dirty="0"/>
              <a:t>közösségi szinten irányított helyi fejlesztési stratégiákat megvalósító helyi akciócsoportokban résztvevő, helyi akciócsoportok területén működő önkormányzatok és intézményeik, mikro-, kis- és középvállalkozások, civil szervezetek.</a:t>
            </a:r>
          </a:p>
        </p:txBody>
      </p:sp>
      <p:sp>
        <p:nvSpPr>
          <p:cNvPr id="4" name="Dia számának helye 3"/>
          <p:cNvSpPr>
            <a:spLocks noGrp="1"/>
          </p:cNvSpPr>
          <p:nvPr>
            <p:ph type="sldNum" sz="quarter" idx="10"/>
          </p:nvPr>
        </p:nvSpPr>
        <p:spPr/>
        <p:txBody>
          <a:bodyPr/>
          <a:lstStyle/>
          <a:p>
            <a:fld id="{B13F524C-F24A-47FB-BDA3-EC29C9588E6C}" type="slidenum">
              <a:rPr lang="hu-HU" smtClean="0"/>
              <a:pPr/>
              <a:t>62</a:t>
            </a:fld>
            <a:endParaRPr lang="hu-HU" dirty="0"/>
          </a:p>
        </p:txBody>
      </p:sp>
    </p:spTree>
    <p:extLst>
      <p:ext uri="{BB962C8B-B14F-4D97-AF65-F5344CB8AC3E}">
        <p14:creationId xmlns:p14="http://schemas.microsoft.com/office/powerpoint/2010/main" val="10750181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251520" y="836712"/>
            <a:ext cx="8642350" cy="5256584"/>
          </a:xfrm>
        </p:spPr>
        <p:txBody>
          <a:bodyPr/>
          <a:lstStyle/>
          <a:p>
            <a:pPr marL="0" indent="0">
              <a:buNone/>
            </a:pPr>
            <a:r>
              <a:rPr lang="hu-HU" sz="2400" b="1" dirty="0"/>
              <a:t>4. prioritás: Térségi integrált közösségvezérelt fejlesztési programok – CLLD.</a:t>
            </a:r>
            <a:endParaRPr lang="hu-HU" sz="2400" dirty="0"/>
          </a:p>
          <a:p>
            <a:pPr marL="0" indent="0">
              <a:buNone/>
            </a:pPr>
            <a:r>
              <a:rPr lang="hu-HU" sz="2400" i="1" dirty="0"/>
              <a:t>2. Intézkedések:</a:t>
            </a:r>
            <a:endParaRPr lang="hu-HU" sz="2400" dirty="0"/>
          </a:p>
          <a:p>
            <a:r>
              <a:rPr lang="hu-HU" sz="2000" dirty="0"/>
              <a:t>helyi integrált település-, közösségi közlekedés- és környezetfejlesztés (helyi integrált településfejlesztési akciók, közösségi közlekedés fejlesztése, kerékpárhálózat fejlesztése, természeti, épített és kulturális környezeti értékek védelme, infrastrukturális fejlesztéseket kiegészítő szemléletformáló akciók).</a:t>
            </a:r>
          </a:p>
          <a:p>
            <a:pPr marL="0" indent="0">
              <a:buNone/>
            </a:pPr>
            <a:r>
              <a:rPr lang="hu-HU" sz="2400" i="1" dirty="0"/>
              <a:t>Kedvezményezettek:</a:t>
            </a:r>
            <a:endParaRPr lang="hu-HU" sz="2400" dirty="0"/>
          </a:p>
          <a:p>
            <a:pPr marL="0" indent="0">
              <a:buNone/>
            </a:pPr>
            <a:r>
              <a:rPr lang="hu-HU" sz="2000" dirty="0"/>
              <a:t>közösségi szinten irányított helyi fejlesztési stratégiákban résztvevő települési önkormányzatok és intézményeik, non-profit és civil szervezetek, vállalkozások.</a:t>
            </a:r>
          </a:p>
        </p:txBody>
      </p:sp>
      <p:sp>
        <p:nvSpPr>
          <p:cNvPr id="4" name="Dia számának helye 3"/>
          <p:cNvSpPr>
            <a:spLocks noGrp="1"/>
          </p:cNvSpPr>
          <p:nvPr>
            <p:ph type="sldNum" sz="quarter" idx="10"/>
          </p:nvPr>
        </p:nvSpPr>
        <p:spPr/>
        <p:txBody>
          <a:bodyPr/>
          <a:lstStyle/>
          <a:p>
            <a:fld id="{B13F524C-F24A-47FB-BDA3-EC29C9588E6C}" type="slidenum">
              <a:rPr lang="hu-HU" smtClean="0"/>
              <a:pPr/>
              <a:t>63</a:t>
            </a:fld>
            <a:endParaRPr lang="hu-HU" dirty="0"/>
          </a:p>
        </p:txBody>
      </p:sp>
    </p:spTree>
    <p:extLst>
      <p:ext uri="{BB962C8B-B14F-4D97-AF65-F5344CB8AC3E}">
        <p14:creationId xmlns:p14="http://schemas.microsoft.com/office/powerpoint/2010/main" val="29577962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251520" y="836712"/>
            <a:ext cx="8642350" cy="5256584"/>
          </a:xfrm>
        </p:spPr>
        <p:txBody>
          <a:bodyPr/>
          <a:lstStyle/>
          <a:p>
            <a:pPr marL="0" indent="0">
              <a:buNone/>
            </a:pPr>
            <a:r>
              <a:rPr lang="hu-HU" sz="2400" b="1" dirty="0"/>
              <a:t>4. prioritás: Térségi integrált közösségvezérelt fejlesztési programok – CLLD.</a:t>
            </a:r>
            <a:endParaRPr lang="hu-HU" sz="2400" dirty="0"/>
          </a:p>
          <a:p>
            <a:pPr marL="0" indent="0">
              <a:buNone/>
            </a:pPr>
            <a:r>
              <a:rPr lang="hu-HU" sz="2400" i="1" dirty="0"/>
              <a:t>3. Intézkedések:</a:t>
            </a:r>
            <a:endParaRPr lang="hu-HU" sz="2400" dirty="0"/>
          </a:p>
          <a:p>
            <a:r>
              <a:rPr lang="hu-HU" sz="2000" dirty="0"/>
              <a:t>munkába állást és a családokat segítő szociális intézmény- és hálózatfejlesztés (munkába állást és a családokat segítő szociális intézmény- és hálózatfejlesztés pl.: bölcsőde, családi napközik).</a:t>
            </a:r>
          </a:p>
          <a:p>
            <a:pPr marL="0" indent="0">
              <a:buNone/>
            </a:pPr>
            <a:r>
              <a:rPr lang="hu-HU" sz="2400" i="1" dirty="0"/>
              <a:t>Kedvezményezettek:</a:t>
            </a:r>
            <a:endParaRPr lang="hu-HU" sz="2400" dirty="0"/>
          </a:p>
          <a:p>
            <a:pPr marL="0" indent="0">
              <a:buNone/>
            </a:pPr>
            <a:r>
              <a:rPr lang="hu-HU" sz="2000" dirty="0"/>
              <a:t>közösségi szinten irányított helyi fejlesztési stratégiákban résztvevő településeken működő foglalkoztatási szolgálatok helyi kirendeltségei, szociális intézmények, non-profit és civil szervezetek.</a:t>
            </a:r>
          </a:p>
        </p:txBody>
      </p:sp>
      <p:sp>
        <p:nvSpPr>
          <p:cNvPr id="4" name="Dia számának helye 3"/>
          <p:cNvSpPr>
            <a:spLocks noGrp="1"/>
          </p:cNvSpPr>
          <p:nvPr>
            <p:ph type="sldNum" sz="quarter" idx="10"/>
          </p:nvPr>
        </p:nvSpPr>
        <p:spPr/>
        <p:txBody>
          <a:bodyPr/>
          <a:lstStyle/>
          <a:p>
            <a:fld id="{B13F524C-F24A-47FB-BDA3-EC29C9588E6C}" type="slidenum">
              <a:rPr lang="hu-HU" smtClean="0"/>
              <a:pPr/>
              <a:t>64</a:t>
            </a:fld>
            <a:endParaRPr lang="hu-HU" dirty="0"/>
          </a:p>
        </p:txBody>
      </p:sp>
    </p:spTree>
    <p:extLst>
      <p:ext uri="{BB962C8B-B14F-4D97-AF65-F5344CB8AC3E}">
        <p14:creationId xmlns:p14="http://schemas.microsoft.com/office/powerpoint/2010/main" val="33330406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178122" y="764704"/>
            <a:ext cx="8642350" cy="5256584"/>
          </a:xfrm>
        </p:spPr>
        <p:txBody>
          <a:bodyPr/>
          <a:lstStyle/>
          <a:p>
            <a:pPr marL="0" indent="0">
              <a:buNone/>
            </a:pPr>
            <a:r>
              <a:rPr lang="hu-HU" sz="2400" b="1" dirty="0"/>
              <a:t>5. prioritás: Közszolgáltatások infrastrukturális hátterének energiahatékonysági célú fejlesztései illetve a szolgáltatások minőségének javítása.</a:t>
            </a:r>
            <a:endParaRPr lang="hu-HU" sz="2400" dirty="0"/>
          </a:p>
          <a:p>
            <a:pPr marL="0" indent="0">
              <a:buNone/>
            </a:pPr>
            <a:r>
              <a:rPr lang="hu-HU" sz="2400" i="1" dirty="0"/>
              <a:t>1. Intézkedések:</a:t>
            </a:r>
            <a:endParaRPr lang="hu-HU" sz="2400" dirty="0"/>
          </a:p>
          <a:p>
            <a:r>
              <a:rPr lang="hu-HU" sz="2000" dirty="0"/>
              <a:t>gyermekek napközbeni ellátását nyújtó intézmények (bölcsődék, családi napközik) infrastrukturális hátterének energiahatékonysági célú fejlesztései illetve a szolgáltatások minőségének javítása.</a:t>
            </a:r>
          </a:p>
          <a:p>
            <a:pPr marL="0" indent="0">
              <a:buNone/>
            </a:pPr>
            <a:r>
              <a:rPr lang="hu-HU" sz="2400" i="1" dirty="0"/>
              <a:t>Kedvezményezettek:</a:t>
            </a:r>
            <a:endParaRPr lang="hu-HU" sz="2400" dirty="0"/>
          </a:p>
          <a:p>
            <a:pPr marL="0" indent="0">
              <a:buNone/>
            </a:pPr>
            <a:r>
              <a:rPr lang="hu-HU" sz="2400" dirty="0"/>
              <a:t>gyermekek napközbeni ellátását nyújtó intézményt fenntartó intézmények.</a:t>
            </a:r>
          </a:p>
          <a:p>
            <a:pPr marL="0" indent="0">
              <a:buNone/>
            </a:pPr>
            <a:r>
              <a:rPr lang="hu-HU" sz="2400" i="1" dirty="0"/>
              <a:t>2. Intézkedések:</a:t>
            </a:r>
            <a:endParaRPr lang="hu-HU" sz="2400" dirty="0"/>
          </a:p>
          <a:p>
            <a:r>
              <a:rPr lang="hu-HU" sz="2000" dirty="0"/>
              <a:t>szociális szolgáltatást nyújtó intézmények infrastrukturális fejlesztés.</a:t>
            </a:r>
          </a:p>
          <a:p>
            <a:pPr marL="0" indent="0">
              <a:buNone/>
            </a:pPr>
            <a:r>
              <a:rPr lang="hu-HU" sz="2400" i="1" dirty="0"/>
              <a:t>Kedvezményezettek:</a:t>
            </a:r>
            <a:endParaRPr lang="hu-HU" sz="2400" dirty="0"/>
          </a:p>
          <a:p>
            <a:pPr marL="0" indent="0">
              <a:buNone/>
            </a:pPr>
            <a:r>
              <a:rPr lang="hu-HU" sz="2000" dirty="0"/>
              <a:t>szociális szolgáltatást nyújtó intézményt fenntartó intézmények.</a:t>
            </a:r>
          </a:p>
        </p:txBody>
      </p:sp>
      <p:sp>
        <p:nvSpPr>
          <p:cNvPr id="4" name="Dia számának helye 3"/>
          <p:cNvSpPr>
            <a:spLocks noGrp="1"/>
          </p:cNvSpPr>
          <p:nvPr>
            <p:ph type="sldNum" sz="quarter" idx="10"/>
          </p:nvPr>
        </p:nvSpPr>
        <p:spPr/>
        <p:txBody>
          <a:bodyPr/>
          <a:lstStyle/>
          <a:p>
            <a:fld id="{B13F524C-F24A-47FB-BDA3-EC29C9588E6C}" type="slidenum">
              <a:rPr lang="hu-HU" smtClean="0"/>
              <a:pPr/>
              <a:t>65</a:t>
            </a:fld>
            <a:endParaRPr lang="hu-HU" dirty="0"/>
          </a:p>
        </p:txBody>
      </p:sp>
    </p:spTree>
    <p:extLst>
      <p:ext uri="{BB962C8B-B14F-4D97-AF65-F5344CB8AC3E}">
        <p14:creationId xmlns:p14="http://schemas.microsoft.com/office/powerpoint/2010/main" val="23919052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178122" y="764704"/>
            <a:ext cx="8642350" cy="5256584"/>
          </a:xfrm>
        </p:spPr>
        <p:txBody>
          <a:bodyPr/>
          <a:lstStyle/>
          <a:p>
            <a:pPr marL="0" indent="0">
              <a:buNone/>
            </a:pPr>
            <a:r>
              <a:rPr lang="hu-HU" sz="2400" b="1" dirty="0"/>
              <a:t>5. prioritás: Közszolgáltatások infrastrukturális hátterének energiahatékonysági célú fejlesztései illetve a szolgáltatások minőségének javítása.</a:t>
            </a:r>
            <a:endParaRPr lang="hu-HU" sz="2400" dirty="0"/>
          </a:p>
          <a:p>
            <a:pPr marL="0" indent="0">
              <a:buNone/>
            </a:pPr>
            <a:r>
              <a:rPr lang="hu-HU" sz="2400" i="1" dirty="0"/>
              <a:t>3. Intézkedések:</a:t>
            </a:r>
            <a:endParaRPr lang="hu-HU" sz="2400" dirty="0"/>
          </a:p>
          <a:p>
            <a:r>
              <a:rPr lang="hu-HU" sz="2000" dirty="0"/>
              <a:t>egészségügyi ellátást nyújtó intézmények infrastrukturális fejlesztés.</a:t>
            </a:r>
          </a:p>
          <a:p>
            <a:pPr marL="0" indent="0">
              <a:buNone/>
            </a:pPr>
            <a:r>
              <a:rPr lang="hu-HU" sz="2400" i="1" dirty="0"/>
              <a:t>Kedvezményezettek:</a:t>
            </a:r>
            <a:endParaRPr lang="hu-HU" sz="2400" dirty="0"/>
          </a:p>
          <a:p>
            <a:pPr marL="0" indent="0">
              <a:buNone/>
            </a:pPr>
            <a:r>
              <a:rPr lang="hu-HU" sz="2000" dirty="0"/>
              <a:t>Közép-magyarországi régióban működési engedéllyel rendelkező egészségügyi szolgáltató.</a:t>
            </a:r>
          </a:p>
          <a:p>
            <a:pPr marL="0" indent="0">
              <a:buNone/>
            </a:pPr>
            <a:endParaRPr lang="hu-HU" sz="2000" dirty="0"/>
          </a:p>
          <a:p>
            <a:pPr marL="0" indent="0">
              <a:buNone/>
            </a:pPr>
            <a:r>
              <a:rPr lang="hu-HU" sz="2400" i="1" dirty="0"/>
              <a:t>4. Intézkedések:</a:t>
            </a:r>
            <a:endParaRPr lang="hu-HU" sz="2400" dirty="0"/>
          </a:p>
          <a:p>
            <a:r>
              <a:rPr lang="hu-HU" sz="2000" dirty="0"/>
              <a:t>helyi önkormányzat kötelező feladatait ellátó intézményrendszer infrastrukturális fejlesztései,</a:t>
            </a:r>
          </a:p>
          <a:p>
            <a:pPr marL="0" indent="0">
              <a:buNone/>
            </a:pPr>
            <a:r>
              <a:rPr lang="hu-HU" sz="2400" i="1" dirty="0"/>
              <a:t>Kedvezményezettek</a:t>
            </a:r>
            <a:r>
              <a:rPr lang="hu-HU" sz="2400" dirty="0"/>
              <a:t>:</a:t>
            </a:r>
          </a:p>
          <a:p>
            <a:pPr marL="0" indent="0">
              <a:buNone/>
            </a:pPr>
            <a:r>
              <a:rPr lang="hu-HU" sz="2000" dirty="0"/>
              <a:t>fővárosi önkormányzat, kerületi önkormányzatok, KMR térségben található önkormányzatok.</a:t>
            </a:r>
          </a:p>
        </p:txBody>
      </p:sp>
      <p:sp>
        <p:nvSpPr>
          <p:cNvPr id="4" name="Dia számának helye 3"/>
          <p:cNvSpPr>
            <a:spLocks noGrp="1"/>
          </p:cNvSpPr>
          <p:nvPr>
            <p:ph type="sldNum" sz="quarter" idx="10"/>
          </p:nvPr>
        </p:nvSpPr>
        <p:spPr/>
        <p:txBody>
          <a:bodyPr/>
          <a:lstStyle/>
          <a:p>
            <a:fld id="{B13F524C-F24A-47FB-BDA3-EC29C9588E6C}" type="slidenum">
              <a:rPr lang="hu-HU" smtClean="0"/>
              <a:pPr/>
              <a:t>66</a:t>
            </a:fld>
            <a:endParaRPr lang="hu-HU" dirty="0"/>
          </a:p>
        </p:txBody>
      </p:sp>
    </p:spTree>
    <p:extLst>
      <p:ext uri="{BB962C8B-B14F-4D97-AF65-F5344CB8AC3E}">
        <p14:creationId xmlns:p14="http://schemas.microsoft.com/office/powerpoint/2010/main" val="18812459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178122" y="764704"/>
            <a:ext cx="8642350" cy="5256584"/>
          </a:xfrm>
        </p:spPr>
        <p:txBody>
          <a:bodyPr/>
          <a:lstStyle/>
          <a:p>
            <a:pPr marL="0" indent="0">
              <a:buNone/>
            </a:pPr>
            <a:r>
              <a:rPr lang="hu-HU" sz="2400" b="1" dirty="0"/>
              <a:t>5. prioritás: Közszolgáltatások infrastrukturális hátterének energiahatékonysági célú fejlesztései illetve a szolgáltatások minőségének javítása.</a:t>
            </a:r>
            <a:endParaRPr lang="hu-HU" sz="2400" dirty="0"/>
          </a:p>
          <a:p>
            <a:pPr marL="0" indent="0">
              <a:buNone/>
            </a:pPr>
            <a:r>
              <a:rPr lang="hu-HU" sz="2400" i="1" dirty="0"/>
              <a:t>5. Intézkedések:</a:t>
            </a:r>
            <a:endParaRPr lang="hu-HU" sz="2400" dirty="0"/>
          </a:p>
          <a:p>
            <a:r>
              <a:rPr lang="hu-HU" sz="2000" dirty="0"/>
              <a:t>energia és környezeti hatékonysági beruházások és megújuló energia alkalmazásának elősegítése,</a:t>
            </a:r>
          </a:p>
          <a:p>
            <a:r>
              <a:rPr lang="hu-HU" sz="2000" dirty="0"/>
              <a:t>közlekedési infrastruktúra energiahatékonysági célú fejlesztései (közúti elérhetőség javítása, regionális kerékpárforgalmi hálózat fejlesztése, közösségi közlekedés fejlesztése).</a:t>
            </a:r>
          </a:p>
          <a:p>
            <a:pPr marL="0" indent="0">
              <a:buNone/>
            </a:pPr>
            <a:r>
              <a:rPr lang="hu-HU" sz="2400" i="1" dirty="0"/>
              <a:t>Kedvezményezettek</a:t>
            </a:r>
            <a:r>
              <a:rPr lang="hu-HU" sz="2400" dirty="0"/>
              <a:t>:</a:t>
            </a:r>
          </a:p>
          <a:p>
            <a:pPr marL="0" indent="0">
              <a:buNone/>
            </a:pPr>
            <a:r>
              <a:rPr lang="hu-HU" sz="2000" dirty="0"/>
              <a:t>települési önkormányzatok, állami vagy önkormányzati többségi tulajdonú gazdasági társaságok, közlekedési közszolgáltatást végző gazdasági társaságok, civil szervezetek.</a:t>
            </a:r>
          </a:p>
        </p:txBody>
      </p:sp>
      <p:sp>
        <p:nvSpPr>
          <p:cNvPr id="4" name="Dia számának helye 3"/>
          <p:cNvSpPr>
            <a:spLocks noGrp="1"/>
          </p:cNvSpPr>
          <p:nvPr>
            <p:ph type="sldNum" sz="quarter" idx="10"/>
          </p:nvPr>
        </p:nvSpPr>
        <p:spPr/>
        <p:txBody>
          <a:bodyPr/>
          <a:lstStyle/>
          <a:p>
            <a:fld id="{B13F524C-F24A-47FB-BDA3-EC29C9588E6C}" type="slidenum">
              <a:rPr lang="hu-HU" smtClean="0"/>
              <a:pPr/>
              <a:t>67</a:t>
            </a:fld>
            <a:endParaRPr lang="hu-HU" dirty="0"/>
          </a:p>
        </p:txBody>
      </p:sp>
    </p:spTree>
    <p:extLst>
      <p:ext uri="{BB962C8B-B14F-4D97-AF65-F5344CB8AC3E}">
        <p14:creationId xmlns:p14="http://schemas.microsoft.com/office/powerpoint/2010/main" val="1891514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178122" y="764704"/>
            <a:ext cx="8642350" cy="5256584"/>
          </a:xfrm>
        </p:spPr>
        <p:txBody>
          <a:bodyPr/>
          <a:lstStyle/>
          <a:p>
            <a:pPr marL="0" indent="0">
              <a:buNone/>
            </a:pPr>
            <a:r>
              <a:rPr lang="hu-HU" sz="2400" b="1" dirty="0"/>
              <a:t>5. prioritás: Közszolgáltatások infrastrukturális hátterének energiahatékonysági célú fejlesztései illetve a szolgáltatások minőségének javítása.</a:t>
            </a:r>
            <a:endParaRPr lang="hu-HU" sz="2400" dirty="0"/>
          </a:p>
          <a:p>
            <a:pPr marL="0" indent="0">
              <a:buNone/>
            </a:pPr>
            <a:r>
              <a:rPr lang="hu-HU" sz="2400" i="1" dirty="0"/>
              <a:t>6. Intézkedések:</a:t>
            </a:r>
            <a:endParaRPr lang="hu-HU" sz="2400" dirty="0"/>
          </a:p>
          <a:p>
            <a:r>
              <a:rPr lang="hu-HU" sz="2000" dirty="0"/>
              <a:t>az alap- és középfokú oktatást nyújtó intézmények valamint az óvodai ellátást nyújtó intézmények infrastrukturális fejlesztése (leromlott állapotban lévő épületek energetikai és megújuló energiaforrás felhasználás szempontú fejlesztése, óvodai férőhelybővítés, iskolák, kollégiumok energetikai célú felújítása, kapacitásuk bővítése; tanórán kívüli a lakóhelyi társadalmi közösség számára felkínált tevékenységek helyszínének építése, felújítása, bővítése </a:t>
            </a:r>
            <a:r>
              <a:rPr lang="hu-HU" sz="2000" dirty="0" err="1"/>
              <a:t>-pl</a:t>
            </a:r>
            <a:r>
              <a:rPr lang="hu-HU" sz="2000" dirty="0"/>
              <a:t>.: tornaterem, klubhelyiség, könyvtár, színházterem, konyha, étkező, ….-,  informatikai berendezések, eszközök beszerzése ).</a:t>
            </a:r>
          </a:p>
          <a:p>
            <a:pPr marL="0" indent="0">
              <a:buNone/>
            </a:pPr>
            <a:r>
              <a:rPr lang="hu-HU" sz="2400" i="1" dirty="0"/>
              <a:t>Kedvezményezettek</a:t>
            </a:r>
            <a:r>
              <a:rPr lang="hu-HU" sz="2400" dirty="0"/>
              <a:t>:</a:t>
            </a:r>
          </a:p>
          <a:p>
            <a:pPr marL="0" indent="0">
              <a:buNone/>
            </a:pPr>
            <a:r>
              <a:rPr lang="hu-HU" sz="2000" dirty="0"/>
              <a:t>alap- és középfokú oktatást nyújtó intézmények fenntartói.</a:t>
            </a:r>
          </a:p>
        </p:txBody>
      </p:sp>
      <p:sp>
        <p:nvSpPr>
          <p:cNvPr id="4" name="Dia számának helye 3"/>
          <p:cNvSpPr>
            <a:spLocks noGrp="1"/>
          </p:cNvSpPr>
          <p:nvPr>
            <p:ph type="sldNum" sz="quarter" idx="10"/>
          </p:nvPr>
        </p:nvSpPr>
        <p:spPr/>
        <p:txBody>
          <a:bodyPr/>
          <a:lstStyle/>
          <a:p>
            <a:fld id="{B13F524C-F24A-47FB-BDA3-EC29C9588E6C}" type="slidenum">
              <a:rPr lang="hu-HU" smtClean="0"/>
              <a:pPr/>
              <a:t>68</a:t>
            </a:fld>
            <a:endParaRPr lang="hu-HU" dirty="0"/>
          </a:p>
        </p:txBody>
      </p:sp>
    </p:spTree>
    <p:extLst>
      <p:ext uri="{BB962C8B-B14F-4D97-AF65-F5344CB8AC3E}">
        <p14:creationId xmlns:p14="http://schemas.microsoft.com/office/powerpoint/2010/main" val="20891171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178122" y="764704"/>
            <a:ext cx="8642350" cy="5256584"/>
          </a:xfrm>
        </p:spPr>
        <p:txBody>
          <a:bodyPr/>
          <a:lstStyle/>
          <a:p>
            <a:pPr marL="0" indent="0">
              <a:buNone/>
            </a:pPr>
            <a:r>
              <a:rPr lang="hu-HU" sz="2400" b="1" dirty="0"/>
              <a:t>6. prioritás: Társadalmi befogadást szolgáló programok.</a:t>
            </a:r>
            <a:endParaRPr lang="hu-HU" sz="2400" dirty="0"/>
          </a:p>
          <a:p>
            <a:pPr marL="0" indent="0">
              <a:buNone/>
            </a:pPr>
            <a:r>
              <a:rPr lang="hu-HU" sz="2400" i="1" dirty="0"/>
              <a:t>1. Intézkedések:</a:t>
            </a:r>
            <a:endParaRPr lang="hu-HU" sz="2400" dirty="0"/>
          </a:p>
          <a:p>
            <a:r>
              <a:rPr lang="hu-HU" sz="2000" i="1" dirty="0"/>
              <a:t>s</a:t>
            </a:r>
            <a:r>
              <a:rPr lang="hu-HU" sz="2000" dirty="0"/>
              <a:t>zociális intézményi háló tartalom- és kompetenciafejlesztés (szociális intézmények regionális hálózatának kialakítása, szociális ellátórendszer tartalmának és minőségének fejlesztése, szociális képzések fejlesztése, házi segítségnyújtás fejlesztése célzott programokkal, hálózatépítés támogatásával, önkéntesség elterjesztésére, szervezett kampányokkal, hálózatépítés támogatásával).</a:t>
            </a:r>
          </a:p>
          <a:p>
            <a:pPr marL="0" indent="0">
              <a:buNone/>
            </a:pPr>
            <a:r>
              <a:rPr lang="hu-HU" sz="2400" i="1" dirty="0"/>
              <a:t>Kedvezményezettek</a:t>
            </a:r>
            <a:r>
              <a:rPr lang="hu-HU" sz="2400" dirty="0"/>
              <a:t>:</a:t>
            </a:r>
          </a:p>
          <a:p>
            <a:pPr marL="0" indent="0">
              <a:buNone/>
            </a:pPr>
            <a:r>
              <a:rPr lang="hu-HU" sz="2000" dirty="0"/>
              <a:t>NCSSZI, FSZK, NRSZH, Vakok Intézete, TISZK, BMIK, Foglalkoztatási és Szociális Hivatal, KMR Munkaügyi Központ, ORSZI, Bentlakásos intézményeket fenntartó központi szervek, megyei és települési önkormányzatok, civil és egyházi szervezetek, központi közigazgatási szervek, állami fenntartású intézmények.</a:t>
            </a:r>
          </a:p>
        </p:txBody>
      </p:sp>
      <p:sp>
        <p:nvSpPr>
          <p:cNvPr id="4" name="Dia számának helye 3"/>
          <p:cNvSpPr>
            <a:spLocks noGrp="1"/>
          </p:cNvSpPr>
          <p:nvPr>
            <p:ph type="sldNum" sz="quarter" idx="10"/>
          </p:nvPr>
        </p:nvSpPr>
        <p:spPr/>
        <p:txBody>
          <a:bodyPr/>
          <a:lstStyle/>
          <a:p>
            <a:fld id="{B13F524C-F24A-47FB-BDA3-EC29C9588E6C}" type="slidenum">
              <a:rPr lang="hu-HU" smtClean="0"/>
              <a:pPr/>
              <a:t>69</a:t>
            </a:fld>
            <a:endParaRPr lang="hu-HU" dirty="0"/>
          </a:p>
        </p:txBody>
      </p:sp>
    </p:spTree>
    <p:extLst>
      <p:ext uri="{BB962C8B-B14F-4D97-AF65-F5344CB8AC3E}">
        <p14:creationId xmlns:p14="http://schemas.microsoft.com/office/powerpoint/2010/main" val="1890079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8073" y="115888"/>
            <a:ext cx="8676455" cy="549275"/>
          </a:xfrm>
        </p:spPr>
        <p:txBody>
          <a:bodyPr/>
          <a:lstStyle/>
          <a:p>
            <a:r>
              <a:rPr lang="hu-HU" sz="2400" dirty="0"/>
              <a:t>EMBERI ERŐFORRÁS FEJLESZTÉSI OPERATÍV PROGRAM (EFOP)</a:t>
            </a:r>
          </a:p>
        </p:txBody>
      </p:sp>
      <p:sp>
        <p:nvSpPr>
          <p:cNvPr id="3" name="Tartalom helye 2"/>
          <p:cNvSpPr>
            <a:spLocks noGrp="1"/>
          </p:cNvSpPr>
          <p:nvPr>
            <p:ph idx="1"/>
          </p:nvPr>
        </p:nvSpPr>
        <p:spPr>
          <a:xfrm>
            <a:off x="250825" y="692497"/>
            <a:ext cx="8642350" cy="5184775"/>
          </a:xfrm>
        </p:spPr>
        <p:txBody>
          <a:bodyPr/>
          <a:lstStyle/>
          <a:p>
            <a:pPr marL="0" indent="0">
              <a:buNone/>
            </a:pPr>
            <a:r>
              <a:rPr lang="hu-HU" sz="2400" b="1" dirty="0"/>
              <a:t>2. prioritás: Befogadó társadalom.</a:t>
            </a:r>
          </a:p>
          <a:p>
            <a:pPr marL="0" indent="0">
              <a:buNone/>
            </a:pPr>
            <a:r>
              <a:rPr lang="hu-HU" sz="2400" i="1" dirty="0"/>
              <a:t>Intézkedések:</a:t>
            </a:r>
            <a:endParaRPr lang="hu-HU" sz="2400" dirty="0"/>
          </a:p>
          <a:p>
            <a:r>
              <a:rPr lang="hu-HU" sz="1900" dirty="0"/>
              <a:t>közösségépítés,</a:t>
            </a:r>
          </a:p>
          <a:p>
            <a:r>
              <a:rPr lang="hu-HU" sz="1900" dirty="0"/>
              <a:t>hátrányos megkülönböztetés előítéletek elleni küzdelem,</a:t>
            </a:r>
          </a:p>
          <a:p>
            <a:r>
              <a:rPr lang="hu-HU" sz="1900" dirty="0"/>
              <a:t>fiatalok és idősek támogatása,</a:t>
            </a:r>
          </a:p>
          <a:p>
            <a:r>
              <a:rPr lang="hu-HU" sz="1900" dirty="0"/>
              <a:t>hátrányos helyzetű emberek foglalkoztathatóságának fejlesztése,</a:t>
            </a:r>
          </a:p>
          <a:p>
            <a:r>
              <a:rPr lang="hu-HU" sz="1900" dirty="0"/>
              <a:t>foglalkoztatási rehabilitáció.</a:t>
            </a:r>
          </a:p>
          <a:p>
            <a:endParaRPr lang="hu-HU" sz="1400" dirty="0"/>
          </a:p>
          <a:p>
            <a:pPr marL="0" indent="0">
              <a:buNone/>
            </a:pPr>
            <a:r>
              <a:rPr lang="hu-HU" sz="2400" b="1" dirty="0"/>
              <a:t>3. prioritás: Infrastrukturális beruházások a gyarapodó tudástőke érdekében.</a:t>
            </a:r>
          </a:p>
          <a:p>
            <a:pPr marL="0" indent="0">
              <a:buNone/>
            </a:pPr>
            <a:r>
              <a:rPr lang="hu-HU" sz="2400" i="1" dirty="0"/>
              <a:t>Intézkedések:</a:t>
            </a:r>
            <a:endParaRPr lang="hu-HU" sz="2400" dirty="0"/>
          </a:p>
          <a:p>
            <a:r>
              <a:rPr lang="hu-HU" sz="1900" dirty="0"/>
              <a:t>az egészségügyi human erőforrás hiányának enyhítése és motivációjának fokozása,</a:t>
            </a:r>
          </a:p>
          <a:p>
            <a:r>
              <a:rPr lang="hu-HU" sz="1900" dirty="0"/>
              <a:t>a lakosság egészségtudatosságának növelésével az egészség megőrzése,</a:t>
            </a:r>
          </a:p>
          <a:p>
            <a:r>
              <a:rPr lang="hu-HU" sz="1900" dirty="0"/>
              <a:t>az ellátórendszer eredményességének és hatékonyságának fokozása, továbbá az egészségügyi intézmények struktúraváltásának elősegítése</a:t>
            </a:r>
          </a:p>
          <a:p>
            <a:endParaRPr lang="hu-HU" sz="1900" dirty="0"/>
          </a:p>
          <a:p>
            <a:endParaRPr lang="hu-HU" sz="1900" dirty="0"/>
          </a:p>
        </p:txBody>
      </p:sp>
      <p:sp>
        <p:nvSpPr>
          <p:cNvPr id="4" name="Dia számának helye 3"/>
          <p:cNvSpPr>
            <a:spLocks noGrp="1"/>
          </p:cNvSpPr>
          <p:nvPr>
            <p:ph type="sldNum" sz="quarter" idx="10"/>
          </p:nvPr>
        </p:nvSpPr>
        <p:spPr/>
        <p:txBody>
          <a:bodyPr/>
          <a:lstStyle/>
          <a:p>
            <a:fld id="{B13F524C-F24A-47FB-BDA3-EC29C9588E6C}" type="slidenum">
              <a:rPr lang="hu-HU" smtClean="0"/>
              <a:pPr/>
              <a:t>7</a:t>
            </a:fld>
            <a:endParaRPr lang="hu-HU"/>
          </a:p>
        </p:txBody>
      </p:sp>
    </p:spTree>
    <p:extLst>
      <p:ext uri="{BB962C8B-B14F-4D97-AF65-F5344CB8AC3E}">
        <p14:creationId xmlns:p14="http://schemas.microsoft.com/office/powerpoint/2010/main" val="1170869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178122" y="764704"/>
            <a:ext cx="8642350" cy="5256584"/>
          </a:xfrm>
        </p:spPr>
        <p:txBody>
          <a:bodyPr/>
          <a:lstStyle/>
          <a:p>
            <a:pPr marL="0" indent="0">
              <a:buNone/>
            </a:pPr>
            <a:r>
              <a:rPr lang="hu-HU" sz="2400" b="1" dirty="0"/>
              <a:t>6. prioritás: Társadalmi befogadást szolgáló programok.</a:t>
            </a:r>
            <a:endParaRPr lang="hu-HU" sz="2400" dirty="0"/>
          </a:p>
          <a:p>
            <a:pPr marL="0" indent="0">
              <a:buNone/>
            </a:pPr>
            <a:r>
              <a:rPr lang="hu-HU" sz="2400" i="1" dirty="0"/>
              <a:t>2. Intézkedések:</a:t>
            </a:r>
            <a:endParaRPr lang="hu-HU" sz="2400" dirty="0"/>
          </a:p>
          <a:p>
            <a:r>
              <a:rPr lang="hu-HU" sz="2000" i="1" dirty="0"/>
              <a:t>kiemelt társadalmi befogadás és szociális foglalkoztatási programok (k</a:t>
            </a:r>
            <a:r>
              <a:rPr lang="hu-HU" sz="2000" dirty="0"/>
              <a:t>ompetencia alapú oktatás, egyenlő hozzáférés elősegítése, nevelési-oktatási intézmények tanórai, tanórán kívüli és szabadidős tevékenységeinek támogatása a társadalmi befogadást elősegítő programok, hátrányos helyzetű gyermekek és fiatalok társadalmi integrációját segítő programok, nemzetiségi tanulók nevelésének és oktatásának segítése, civil szervezeteket fejlesztő programok a társadalmi együttélés és a helyi közösségek erősítésével, a mélyszegénységben, </a:t>
            </a:r>
            <a:r>
              <a:rPr lang="hu-HU" sz="2000" dirty="0" err="1"/>
              <a:t>szegregált</a:t>
            </a:r>
            <a:r>
              <a:rPr lang="hu-HU" sz="2000" dirty="0"/>
              <a:t> lakókörnyezetben élők számára felzárkózást nyújtó integrált programok, szakmai együttműködések - szakmai műhelyek- létrehozása).</a:t>
            </a:r>
          </a:p>
          <a:p>
            <a:pPr marL="0" indent="0">
              <a:buNone/>
            </a:pPr>
            <a:r>
              <a:rPr lang="hu-HU" sz="2400" i="1" dirty="0"/>
              <a:t>Kedvezményezettek</a:t>
            </a:r>
            <a:r>
              <a:rPr lang="hu-HU" sz="2400" dirty="0"/>
              <a:t>:</a:t>
            </a:r>
          </a:p>
          <a:p>
            <a:pPr marL="0" indent="0">
              <a:buNone/>
            </a:pPr>
            <a:r>
              <a:rPr lang="hu-HU" sz="2000" dirty="0"/>
              <a:t>települési önkormányzatok, kisebbségi önkormányzatok, illetve ezek társulásai, non-profit szervezetek, egyházak, civil szervezetek.</a:t>
            </a:r>
          </a:p>
        </p:txBody>
      </p:sp>
      <p:sp>
        <p:nvSpPr>
          <p:cNvPr id="4" name="Dia számának helye 3"/>
          <p:cNvSpPr>
            <a:spLocks noGrp="1"/>
          </p:cNvSpPr>
          <p:nvPr>
            <p:ph type="sldNum" sz="quarter" idx="10"/>
          </p:nvPr>
        </p:nvSpPr>
        <p:spPr/>
        <p:txBody>
          <a:bodyPr/>
          <a:lstStyle/>
          <a:p>
            <a:fld id="{B13F524C-F24A-47FB-BDA3-EC29C9588E6C}" type="slidenum">
              <a:rPr lang="hu-HU" smtClean="0"/>
              <a:pPr/>
              <a:t>70</a:t>
            </a:fld>
            <a:endParaRPr lang="hu-HU" dirty="0"/>
          </a:p>
        </p:txBody>
      </p:sp>
    </p:spTree>
    <p:extLst>
      <p:ext uri="{BB962C8B-B14F-4D97-AF65-F5344CB8AC3E}">
        <p14:creationId xmlns:p14="http://schemas.microsoft.com/office/powerpoint/2010/main" val="1492359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178122" y="764704"/>
            <a:ext cx="8642350" cy="5256584"/>
          </a:xfrm>
        </p:spPr>
        <p:txBody>
          <a:bodyPr/>
          <a:lstStyle/>
          <a:p>
            <a:pPr marL="0" indent="0">
              <a:buNone/>
            </a:pPr>
            <a:r>
              <a:rPr lang="hu-HU" sz="2400" b="1" dirty="0"/>
              <a:t>6. prioritás: Társadalmi befogadást szolgáló programok.</a:t>
            </a:r>
            <a:endParaRPr lang="hu-HU" sz="2400" dirty="0"/>
          </a:p>
          <a:p>
            <a:pPr marL="0" indent="0">
              <a:buNone/>
            </a:pPr>
            <a:r>
              <a:rPr lang="hu-HU" sz="2400" i="1" dirty="0"/>
              <a:t>3. Intézkedések:</a:t>
            </a:r>
            <a:endParaRPr lang="hu-HU" sz="2400" dirty="0"/>
          </a:p>
          <a:p>
            <a:r>
              <a:rPr lang="hu-HU" sz="2000" i="1" dirty="0"/>
              <a:t>egészségügyi ellátórendszer szolgáltatás- és kompetenciafejlesztése (e</a:t>
            </a:r>
            <a:r>
              <a:rPr lang="hu-HU" sz="2000" dirty="0"/>
              <a:t>gészségügyi ágazat szolgáltatásfejlesztése</a:t>
            </a:r>
            <a:r>
              <a:rPr lang="hu-HU" sz="2000" i="1" dirty="0"/>
              <a:t>, k</a:t>
            </a:r>
            <a:r>
              <a:rPr lang="hu-HU" sz="2000" dirty="0"/>
              <a:t>épzési- és módszertani tananyagok tartalomfejlesztésére</a:t>
            </a:r>
            <a:r>
              <a:rPr lang="hu-HU" sz="2000" i="1" dirty="0"/>
              <a:t>, p</a:t>
            </a:r>
            <a:r>
              <a:rPr lang="hu-HU" sz="2000" dirty="0"/>
              <a:t>revenciós kapacitások, szolgáltatások fejlesztése, krónikus betegségmenedzsment programok).</a:t>
            </a:r>
          </a:p>
          <a:p>
            <a:pPr marL="0" indent="0">
              <a:buNone/>
            </a:pPr>
            <a:r>
              <a:rPr lang="hu-HU" sz="2400" i="1" dirty="0"/>
              <a:t>Kedvezményezettek</a:t>
            </a:r>
            <a:r>
              <a:rPr lang="hu-HU" sz="2400" dirty="0"/>
              <a:t>:</a:t>
            </a:r>
          </a:p>
          <a:p>
            <a:pPr marL="0" indent="0">
              <a:buNone/>
            </a:pPr>
            <a:r>
              <a:rPr lang="hu-HU" sz="2000" dirty="0"/>
              <a:t>Budapest Főváros Önkormányzata, Országos Mentőszolgálat, Állami Egészségügyi Központ, egészségügyi szakellátó intézmények, kistérségek szakellátásra kötelezett önkormányzatai vagy azok fenntartói társulásai.</a:t>
            </a:r>
          </a:p>
        </p:txBody>
      </p:sp>
      <p:sp>
        <p:nvSpPr>
          <p:cNvPr id="4" name="Dia számának helye 3"/>
          <p:cNvSpPr>
            <a:spLocks noGrp="1"/>
          </p:cNvSpPr>
          <p:nvPr>
            <p:ph type="sldNum" sz="quarter" idx="10"/>
          </p:nvPr>
        </p:nvSpPr>
        <p:spPr/>
        <p:txBody>
          <a:bodyPr/>
          <a:lstStyle/>
          <a:p>
            <a:fld id="{B13F524C-F24A-47FB-BDA3-EC29C9588E6C}" type="slidenum">
              <a:rPr lang="hu-HU" smtClean="0"/>
              <a:pPr/>
              <a:t>71</a:t>
            </a:fld>
            <a:endParaRPr lang="hu-HU" dirty="0"/>
          </a:p>
        </p:txBody>
      </p:sp>
    </p:spTree>
    <p:extLst>
      <p:ext uri="{BB962C8B-B14F-4D97-AF65-F5344CB8AC3E}">
        <p14:creationId xmlns:p14="http://schemas.microsoft.com/office/powerpoint/2010/main" val="19500234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178122" y="764704"/>
            <a:ext cx="8642350" cy="5256584"/>
          </a:xfrm>
        </p:spPr>
        <p:txBody>
          <a:bodyPr/>
          <a:lstStyle/>
          <a:p>
            <a:pPr marL="0" indent="0">
              <a:buNone/>
            </a:pPr>
            <a:r>
              <a:rPr lang="hu-HU" sz="2400" b="1" dirty="0"/>
              <a:t>6. prioritás: Társadalmi befogadást szolgáló programok.</a:t>
            </a:r>
            <a:endParaRPr lang="hu-HU" sz="2400" dirty="0"/>
          </a:p>
          <a:p>
            <a:pPr marL="0" indent="0">
              <a:buNone/>
            </a:pPr>
            <a:r>
              <a:rPr lang="hu-HU" sz="2400" i="1" dirty="0"/>
              <a:t>4. Intézkedések:</a:t>
            </a:r>
            <a:endParaRPr lang="hu-HU" sz="2400" dirty="0"/>
          </a:p>
          <a:p>
            <a:r>
              <a:rPr lang="hu-HU" sz="2000" i="1" dirty="0"/>
              <a:t>oktatási </a:t>
            </a:r>
            <a:r>
              <a:rPr lang="hu-HU" sz="2000" dirty="0"/>
              <a:t>és köznevelési tartalomfejlesztési programok (felsőoktatási intézmények tartalmi fejlesztése, közoktatási-, közművelődési - és köznevelési intézmények programjainak támogatása, kulturális, oktatási és munkahelyi kapcsolati és </a:t>
            </a:r>
            <a:r>
              <a:rPr lang="hu-HU" sz="2000" dirty="0" err="1"/>
              <a:t>egészségmegőrzési</a:t>
            </a:r>
            <a:r>
              <a:rPr lang="hu-HU" sz="2000" dirty="0"/>
              <a:t>, - megerősítési kultúra fejlesztése).</a:t>
            </a:r>
          </a:p>
          <a:p>
            <a:pPr marL="0" indent="0">
              <a:buNone/>
            </a:pPr>
            <a:r>
              <a:rPr lang="hu-HU" sz="2400" i="1" dirty="0"/>
              <a:t>Kedvezményezettek</a:t>
            </a:r>
            <a:r>
              <a:rPr lang="hu-HU" sz="2400" dirty="0"/>
              <a:t>:</a:t>
            </a:r>
          </a:p>
          <a:p>
            <a:pPr marL="0" indent="0">
              <a:buNone/>
            </a:pPr>
            <a:r>
              <a:rPr lang="hu-HU" sz="2000" dirty="0"/>
              <a:t>közoktatási intézmény fenntartók, könyvtárak, települési és megyei önkormányzatok, önkormányzati társulások, egyházak, nonprofit szervezetek ill. kulturális intézmények, amennyiben gazdálkodását tekintve önállóak.</a:t>
            </a:r>
          </a:p>
        </p:txBody>
      </p:sp>
      <p:sp>
        <p:nvSpPr>
          <p:cNvPr id="4" name="Dia számának helye 3"/>
          <p:cNvSpPr>
            <a:spLocks noGrp="1"/>
          </p:cNvSpPr>
          <p:nvPr>
            <p:ph type="sldNum" sz="quarter" idx="10"/>
          </p:nvPr>
        </p:nvSpPr>
        <p:spPr/>
        <p:txBody>
          <a:bodyPr/>
          <a:lstStyle/>
          <a:p>
            <a:fld id="{B13F524C-F24A-47FB-BDA3-EC29C9588E6C}" type="slidenum">
              <a:rPr lang="hu-HU" smtClean="0"/>
              <a:pPr/>
              <a:t>72</a:t>
            </a:fld>
            <a:endParaRPr lang="hu-HU" dirty="0"/>
          </a:p>
        </p:txBody>
      </p:sp>
    </p:spTree>
    <p:extLst>
      <p:ext uri="{BB962C8B-B14F-4D97-AF65-F5344CB8AC3E}">
        <p14:creationId xmlns:p14="http://schemas.microsoft.com/office/powerpoint/2010/main" val="8570742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178122" y="764704"/>
            <a:ext cx="8642350" cy="5256584"/>
          </a:xfrm>
        </p:spPr>
        <p:txBody>
          <a:bodyPr/>
          <a:lstStyle/>
          <a:p>
            <a:pPr marL="0" indent="0">
              <a:buNone/>
            </a:pPr>
            <a:r>
              <a:rPr lang="hu-HU" sz="2400" b="1" dirty="0"/>
              <a:t>7. prioritás: Foglalkoztathatóságot szolgáló programok.</a:t>
            </a:r>
            <a:endParaRPr lang="hu-HU" sz="2400" dirty="0"/>
          </a:p>
          <a:p>
            <a:pPr marL="0" indent="0">
              <a:buNone/>
            </a:pPr>
            <a:endParaRPr lang="hu-HU" sz="2400" i="1" dirty="0"/>
          </a:p>
          <a:p>
            <a:pPr marL="0" indent="0">
              <a:buNone/>
            </a:pPr>
            <a:r>
              <a:rPr lang="hu-HU" sz="2400" i="1" dirty="0"/>
              <a:t>1. Intézkedések:</a:t>
            </a:r>
            <a:endParaRPr lang="hu-HU" sz="2400" dirty="0"/>
          </a:p>
          <a:p>
            <a:r>
              <a:rPr lang="hu-HU" sz="2000" dirty="0"/>
              <a:t>munkaerő-piaci belépés segítése (a vállalkozóvá válás támogatása, a munkaerő-piaci belépést elősegítő célzott támogatások).</a:t>
            </a:r>
          </a:p>
          <a:p>
            <a:pPr marL="0" indent="0">
              <a:buNone/>
            </a:pPr>
            <a:endParaRPr lang="hu-HU" sz="2400" i="1" dirty="0"/>
          </a:p>
          <a:p>
            <a:pPr marL="0" indent="0">
              <a:buNone/>
            </a:pPr>
            <a:r>
              <a:rPr lang="hu-HU" sz="2400" i="1" dirty="0"/>
              <a:t>Kedvezményezettek</a:t>
            </a:r>
            <a:r>
              <a:rPr lang="hu-HU" sz="2400" dirty="0"/>
              <a:t>:</a:t>
            </a:r>
          </a:p>
          <a:p>
            <a:pPr marL="0" indent="0">
              <a:buNone/>
            </a:pPr>
            <a:r>
              <a:rPr lang="hu-HU" sz="2000" dirty="0" err="1"/>
              <a:t>NFSZ-en</a:t>
            </a:r>
            <a:r>
              <a:rPr lang="hu-HU" sz="2000" dirty="0"/>
              <a:t> keresztül támogatva a tényleges kedvezményezettek a munkanélküliek és inaktívak illetve az őket foglalkoztató munkáltatók, NMH, munkaügyi központok, </a:t>
            </a:r>
            <a:r>
              <a:rPr lang="hu-HU" sz="2000" dirty="0" err="1"/>
              <a:t>NFSZ-szel</a:t>
            </a:r>
            <a:r>
              <a:rPr lang="hu-HU" sz="2000" dirty="0"/>
              <a:t> együttműködő szervezetek, nem állami non-profit szervezetek, társadalmi vállalkozások.</a:t>
            </a:r>
          </a:p>
        </p:txBody>
      </p:sp>
      <p:sp>
        <p:nvSpPr>
          <p:cNvPr id="4" name="Dia számának helye 3"/>
          <p:cNvSpPr>
            <a:spLocks noGrp="1"/>
          </p:cNvSpPr>
          <p:nvPr>
            <p:ph type="sldNum" sz="quarter" idx="10"/>
          </p:nvPr>
        </p:nvSpPr>
        <p:spPr/>
        <p:txBody>
          <a:bodyPr/>
          <a:lstStyle/>
          <a:p>
            <a:fld id="{B13F524C-F24A-47FB-BDA3-EC29C9588E6C}" type="slidenum">
              <a:rPr lang="hu-HU" smtClean="0"/>
              <a:pPr/>
              <a:t>73</a:t>
            </a:fld>
            <a:endParaRPr lang="hu-HU" dirty="0"/>
          </a:p>
        </p:txBody>
      </p:sp>
    </p:spTree>
    <p:extLst>
      <p:ext uri="{BB962C8B-B14F-4D97-AF65-F5344CB8AC3E}">
        <p14:creationId xmlns:p14="http://schemas.microsoft.com/office/powerpoint/2010/main" val="13591909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178122" y="764704"/>
            <a:ext cx="8642350" cy="5256584"/>
          </a:xfrm>
        </p:spPr>
        <p:txBody>
          <a:bodyPr/>
          <a:lstStyle/>
          <a:p>
            <a:pPr marL="0" indent="0">
              <a:buNone/>
            </a:pPr>
            <a:r>
              <a:rPr lang="hu-HU" sz="2400" b="1" dirty="0"/>
              <a:t>7. prioritás: Foglalkoztathatóságot szolgáló programok.</a:t>
            </a:r>
          </a:p>
          <a:p>
            <a:pPr marL="0" indent="0">
              <a:buNone/>
            </a:pPr>
            <a:r>
              <a:rPr lang="hu-HU" sz="2400" i="1" dirty="0"/>
              <a:t>2. Intézkedések:</a:t>
            </a:r>
            <a:endParaRPr lang="hu-HU" sz="2400" dirty="0"/>
          </a:p>
          <a:p>
            <a:r>
              <a:rPr lang="hu-HU" sz="1800" i="1" dirty="0"/>
              <a:t>fiatalok </a:t>
            </a:r>
            <a:r>
              <a:rPr lang="hu-HU" sz="1800" i="1" dirty="0" err="1"/>
              <a:t>munkaerőpiaci</a:t>
            </a:r>
            <a:r>
              <a:rPr lang="hu-HU" sz="1800" i="1" dirty="0"/>
              <a:t> integrációja</a:t>
            </a:r>
            <a:r>
              <a:rPr lang="hu-HU" sz="1800" dirty="0"/>
              <a:t> (ifjúsági garanciához kapcsolódó támogatások, </a:t>
            </a:r>
            <a:r>
              <a:rPr lang="hu-HU" sz="1800" dirty="0" err="1"/>
              <a:t>munkaerőpiaci</a:t>
            </a:r>
            <a:r>
              <a:rPr lang="hu-HU" sz="1800" dirty="0"/>
              <a:t> szolgáltatások támogatása).</a:t>
            </a:r>
          </a:p>
          <a:p>
            <a:pPr marL="0" indent="0">
              <a:buNone/>
            </a:pPr>
            <a:r>
              <a:rPr lang="hu-HU" sz="2400" i="1" dirty="0"/>
              <a:t>Kedvezményezettek</a:t>
            </a:r>
            <a:r>
              <a:rPr lang="hu-HU" sz="2400" dirty="0"/>
              <a:t>:</a:t>
            </a:r>
          </a:p>
          <a:p>
            <a:pPr marL="0" indent="0">
              <a:buNone/>
            </a:pPr>
            <a:r>
              <a:rPr lang="hu-HU" sz="1800" dirty="0" err="1"/>
              <a:t>NFSZ-en</a:t>
            </a:r>
            <a:r>
              <a:rPr lang="hu-HU" sz="1800" dirty="0"/>
              <a:t> keresztül valósul meg, partnerekkel (állami intézmények, munkáltatók, non-profit szféra) együttműködve.</a:t>
            </a:r>
          </a:p>
          <a:p>
            <a:pPr marL="0" indent="0">
              <a:buNone/>
            </a:pPr>
            <a:r>
              <a:rPr lang="hu-HU" sz="2400" i="1" dirty="0"/>
              <a:t>3. Intézkedések:</a:t>
            </a:r>
            <a:endParaRPr lang="hu-HU" sz="2400" dirty="0"/>
          </a:p>
          <a:p>
            <a:r>
              <a:rPr lang="hu-HU" sz="1800" i="1" dirty="0"/>
              <a:t>egész életen át tartó tanulás ösztönzése a szak- és felnőttképzés fejlesztésével</a:t>
            </a:r>
            <a:r>
              <a:rPr lang="hu-HU" sz="1800" dirty="0"/>
              <a:t> (kompetencia-fejlesztés és képzés, szakképzés és felnőttképzés fejlesztése, a duális képzés elterjesztése).</a:t>
            </a:r>
          </a:p>
          <a:p>
            <a:pPr marL="0" indent="0">
              <a:buNone/>
            </a:pPr>
            <a:r>
              <a:rPr lang="hu-HU" sz="2400" i="1" dirty="0"/>
              <a:t>Kedvezményezettek</a:t>
            </a:r>
            <a:r>
              <a:rPr lang="hu-HU" sz="2400" dirty="0"/>
              <a:t>:</a:t>
            </a:r>
          </a:p>
          <a:p>
            <a:pPr marL="0" indent="0">
              <a:buNone/>
            </a:pPr>
            <a:r>
              <a:rPr lang="hu-HU" sz="1800" dirty="0"/>
              <a:t>az intézkedés végrehajtása az </a:t>
            </a:r>
            <a:r>
              <a:rPr lang="hu-HU" sz="1800" dirty="0" err="1"/>
              <a:t>NFSZ-en</a:t>
            </a:r>
            <a:r>
              <a:rPr lang="hu-HU" sz="1800" dirty="0"/>
              <a:t>/</a:t>
            </a:r>
            <a:r>
              <a:rPr lang="hu-HU" sz="1800" dirty="0" err="1"/>
              <a:t>NMH-n</a:t>
            </a:r>
            <a:r>
              <a:rPr lang="hu-HU" sz="1800" dirty="0"/>
              <a:t> keresztül történik, külső szolgáltatók/partnerek bevonásával, a támogatás tényleges kedvezményezettjei a kompetencia-fejlesztésben és képzésben érintett munkaképes korú népesség, valamint közvetve az intézkedésben támogatott egyéneket foglalkoztató munkáltatók.</a:t>
            </a:r>
          </a:p>
        </p:txBody>
      </p:sp>
      <p:sp>
        <p:nvSpPr>
          <p:cNvPr id="4" name="Dia számának helye 3"/>
          <p:cNvSpPr>
            <a:spLocks noGrp="1"/>
          </p:cNvSpPr>
          <p:nvPr>
            <p:ph type="sldNum" sz="quarter" idx="10"/>
          </p:nvPr>
        </p:nvSpPr>
        <p:spPr/>
        <p:txBody>
          <a:bodyPr/>
          <a:lstStyle/>
          <a:p>
            <a:fld id="{B13F524C-F24A-47FB-BDA3-EC29C9588E6C}" type="slidenum">
              <a:rPr lang="hu-HU" smtClean="0"/>
              <a:pPr/>
              <a:t>74</a:t>
            </a:fld>
            <a:endParaRPr lang="hu-HU" dirty="0"/>
          </a:p>
        </p:txBody>
      </p:sp>
    </p:spTree>
    <p:extLst>
      <p:ext uri="{BB962C8B-B14F-4D97-AF65-F5344CB8AC3E}">
        <p14:creationId xmlns:p14="http://schemas.microsoft.com/office/powerpoint/2010/main" val="33985070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VERSENYKÉPES KÖZÉP-MAGYARORSZÁG OPERATÍV PROGRAM (VEKOP)</a:t>
            </a:r>
          </a:p>
        </p:txBody>
      </p:sp>
      <p:sp>
        <p:nvSpPr>
          <p:cNvPr id="3" name="Tartalom helye 2"/>
          <p:cNvSpPr>
            <a:spLocks noGrp="1"/>
          </p:cNvSpPr>
          <p:nvPr>
            <p:ph idx="1"/>
          </p:nvPr>
        </p:nvSpPr>
        <p:spPr>
          <a:xfrm>
            <a:off x="178122" y="908720"/>
            <a:ext cx="8642350" cy="5256584"/>
          </a:xfrm>
        </p:spPr>
        <p:txBody>
          <a:bodyPr/>
          <a:lstStyle/>
          <a:p>
            <a:pPr marL="0" indent="0">
              <a:buNone/>
            </a:pPr>
            <a:r>
              <a:rPr lang="hu-HU" sz="2400" b="1" dirty="0"/>
              <a:t>7. prioritás: Foglalkoztathatóságot szolgáló programok.</a:t>
            </a:r>
          </a:p>
          <a:p>
            <a:pPr marL="0" indent="0">
              <a:buNone/>
            </a:pPr>
            <a:endParaRPr lang="hu-HU" sz="2400" i="1" dirty="0"/>
          </a:p>
          <a:p>
            <a:pPr marL="0" indent="0">
              <a:buNone/>
            </a:pPr>
            <a:r>
              <a:rPr lang="hu-HU" sz="2400" i="1" dirty="0"/>
              <a:t>4. Intézkedések:</a:t>
            </a:r>
            <a:endParaRPr lang="hu-HU" sz="2400" dirty="0"/>
          </a:p>
          <a:p>
            <a:r>
              <a:rPr lang="hu-HU" sz="2000" dirty="0"/>
              <a:t>munkaerő-piaci rugalmasság és alkalmazkodóképesség fejlesztése</a:t>
            </a:r>
          </a:p>
          <a:p>
            <a:pPr marL="0" indent="0">
              <a:buNone/>
            </a:pPr>
            <a:r>
              <a:rPr lang="hu-HU" sz="2400" i="1" dirty="0"/>
              <a:t>Kedvezményezettek</a:t>
            </a:r>
            <a:r>
              <a:rPr lang="hu-HU" sz="2400" dirty="0"/>
              <a:t>:</a:t>
            </a:r>
          </a:p>
          <a:p>
            <a:pPr marL="0" indent="0">
              <a:buNone/>
            </a:pPr>
            <a:r>
              <a:rPr lang="hu-HU" sz="2400" dirty="0"/>
              <a:t>munkáltatók, szociális partnerek, NMH.</a:t>
            </a:r>
          </a:p>
        </p:txBody>
      </p:sp>
      <p:sp>
        <p:nvSpPr>
          <p:cNvPr id="4" name="Dia számának helye 3"/>
          <p:cNvSpPr>
            <a:spLocks noGrp="1"/>
          </p:cNvSpPr>
          <p:nvPr>
            <p:ph type="sldNum" sz="quarter" idx="10"/>
          </p:nvPr>
        </p:nvSpPr>
        <p:spPr/>
        <p:txBody>
          <a:bodyPr/>
          <a:lstStyle/>
          <a:p>
            <a:fld id="{B13F524C-F24A-47FB-BDA3-EC29C9588E6C}" type="slidenum">
              <a:rPr lang="hu-HU" smtClean="0"/>
              <a:pPr/>
              <a:t>75</a:t>
            </a:fld>
            <a:endParaRPr lang="hu-HU" dirty="0"/>
          </a:p>
        </p:txBody>
      </p:sp>
    </p:spTree>
    <p:extLst>
      <p:ext uri="{BB962C8B-B14F-4D97-AF65-F5344CB8AC3E}">
        <p14:creationId xmlns:p14="http://schemas.microsoft.com/office/powerpoint/2010/main" val="25715769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MAGYAR HALÁSZATI OPERATÍV PROGRAM (MAHOP)</a:t>
            </a:r>
          </a:p>
        </p:txBody>
      </p:sp>
      <p:sp>
        <p:nvSpPr>
          <p:cNvPr id="3" name="Tartalom helye 2"/>
          <p:cNvSpPr>
            <a:spLocks noGrp="1"/>
          </p:cNvSpPr>
          <p:nvPr>
            <p:ph idx="1"/>
          </p:nvPr>
        </p:nvSpPr>
        <p:spPr>
          <a:xfrm>
            <a:off x="178122" y="908720"/>
            <a:ext cx="8642350" cy="5256584"/>
          </a:xfrm>
        </p:spPr>
        <p:txBody>
          <a:bodyPr/>
          <a:lstStyle/>
          <a:p>
            <a:pPr marL="0" indent="0">
              <a:buNone/>
            </a:pPr>
            <a:r>
              <a:rPr lang="hu-HU" sz="2400" b="1" dirty="0"/>
              <a:t>Célja:</a:t>
            </a:r>
          </a:p>
          <a:p>
            <a:r>
              <a:rPr lang="hu-HU" sz="2400" dirty="0"/>
              <a:t>a versenyképes, gazdaságilag életképes, valamint társadalmi és környezeti szempontból fenntartható halászat és </a:t>
            </a:r>
            <a:r>
              <a:rPr lang="hu-HU" sz="2400" dirty="0" err="1"/>
              <a:t>akvakultúra</a:t>
            </a:r>
            <a:r>
              <a:rPr lang="hu-HU" sz="2400" dirty="0"/>
              <a:t> előmozdítása,</a:t>
            </a:r>
          </a:p>
          <a:p>
            <a:r>
              <a:rPr lang="hu-HU" sz="2400" dirty="0"/>
              <a:t>a közös halászati politika végrehajtásának elősegítése,</a:t>
            </a:r>
          </a:p>
          <a:p>
            <a:r>
              <a:rPr lang="hu-HU" sz="2400" dirty="0"/>
              <a:t>a halászati területek kiegyensúlyozott és inkluzív fejlesztésének előmozdítása,</a:t>
            </a:r>
          </a:p>
          <a:p>
            <a:r>
              <a:rPr lang="hu-HU" sz="2400" dirty="0"/>
              <a:t>az integrált uniós tengerpolitika végrehajtásának elősegítése.</a:t>
            </a:r>
          </a:p>
        </p:txBody>
      </p:sp>
      <p:sp>
        <p:nvSpPr>
          <p:cNvPr id="4" name="Dia számának helye 3"/>
          <p:cNvSpPr>
            <a:spLocks noGrp="1"/>
          </p:cNvSpPr>
          <p:nvPr>
            <p:ph type="sldNum" sz="quarter" idx="10"/>
          </p:nvPr>
        </p:nvSpPr>
        <p:spPr/>
        <p:txBody>
          <a:bodyPr/>
          <a:lstStyle/>
          <a:p>
            <a:fld id="{B13F524C-F24A-47FB-BDA3-EC29C9588E6C}" type="slidenum">
              <a:rPr lang="hu-HU" smtClean="0"/>
              <a:pPr/>
              <a:t>76</a:t>
            </a:fld>
            <a:endParaRPr lang="hu-HU" dirty="0"/>
          </a:p>
        </p:txBody>
      </p:sp>
    </p:spTree>
    <p:extLst>
      <p:ext uri="{BB962C8B-B14F-4D97-AF65-F5344CB8AC3E}">
        <p14:creationId xmlns:p14="http://schemas.microsoft.com/office/powerpoint/2010/main" val="21887374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MAGYAR HALÁSZATI OPERATÍV PROGRAM (MAHOP)</a:t>
            </a:r>
          </a:p>
        </p:txBody>
      </p:sp>
      <p:sp>
        <p:nvSpPr>
          <p:cNvPr id="3" name="Tartalom helye 2"/>
          <p:cNvSpPr>
            <a:spLocks noGrp="1"/>
          </p:cNvSpPr>
          <p:nvPr>
            <p:ph idx="1"/>
          </p:nvPr>
        </p:nvSpPr>
        <p:spPr>
          <a:xfrm>
            <a:off x="178122" y="1052736"/>
            <a:ext cx="8642350" cy="5256584"/>
          </a:xfrm>
        </p:spPr>
        <p:txBody>
          <a:bodyPr/>
          <a:lstStyle/>
          <a:p>
            <a:pPr marL="457200" indent="-457200">
              <a:buFont typeface="+mj-lt"/>
              <a:buAutoNum type="arabicPeriod"/>
            </a:pPr>
            <a:r>
              <a:rPr lang="hu-HU" sz="2400" b="1" dirty="0"/>
              <a:t>prioritás: A fenntartható és erőforrás-hatékony halászat és </a:t>
            </a:r>
            <a:r>
              <a:rPr lang="hu-HU" sz="2400" b="1" dirty="0" err="1"/>
              <a:t>akvakultúra</a:t>
            </a:r>
            <a:r>
              <a:rPr lang="hu-HU" sz="2400" b="1" dirty="0"/>
              <a:t> előmozdítása, beleértve az ezekhez kapcsolódó feldolgozást is.</a:t>
            </a:r>
          </a:p>
          <a:p>
            <a:pPr marL="457200" indent="-457200">
              <a:buFont typeface="+mj-lt"/>
              <a:buAutoNum type="arabicPeriod"/>
            </a:pPr>
            <a:r>
              <a:rPr lang="hu-HU" sz="2400" b="1" dirty="0"/>
              <a:t>prioritás: Az innovatív, versenyképes és tudásalapú halászat és </a:t>
            </a:r>
            <a:r>
              <a:rPr lang="hu-HU" sz="2400" b="1" dirty="0" err="1"/>
              <a:t>akvakultúra</a:t>
            </a:r>
            <a:r>
              <a:rPr lang="hu-HU" sz="2400" b="1" dirty="0"/>
              <a:t> előmozdítása, beleértve az ezekhez kapcsolódó feldolgozást is</a:t>
            </a:r>
          </a:p>
          <a:p>
            <a:pPr marL="457200" indent="-457200">
              <a:buFont typeface="+mj-lt"/>
              <a:buAutoNum type="arabicPeriod"/>
            </a:pPr>
            <a:r>
              <a:rPr lang="hu-HU" sz="2400" b="1" dirty="0"/>
              <a:t>prioritás: A közös halászati politika végrehajtásának előmozdítása.</a:t>
            </a:r>
          </a:p>
          <a:p>
            <a:pPr marL="457200" indent="-457200">
              <a:buFont typeface="+mj-lt"/>
              <a:buAutoNum type="arabicPeriod"/>
            </a:pPr>
            <a:r>
              <a:rPr lang="hu-HU" sz="2400" b="1" dirty="0"/>
              <a:t>prioritás: Foglalkoztatás és a területi kohézió növelése, technikai segítségnyújtás.</a:t>
            </a:r>
          </a:p>
          <a:p>
            <a:pPr marL="457200" indent="-457200">
              <a:buFont typeface="+mj-lt"/>
              <a:buAutoNum type="arabicPeriod"/>
            </a:pPr>
            <a:r>
              <a:rPr lang="hu-HU" sz="2400" b="1" dirty="0"/>
              <a:t>prioritás: Technikai segítségnyújtás.</a:t>
            </a:r>
          </a:p>
          <a:p>
            <a:pPr marL="457200" indent="-457200">
              <a:buFont typeface="+mj-lt"/>
              <a:buAutoNum type="arabicPeriod"/>
            </a:pPr>
            <a:endParaRPr lang="hu-HU" sz="2400" b="1" dirty="0"/>
          </a:p>
        </p:txBody>
      </p:sp>
      <p:sp>
        <p:nvSpPr>
          <p:cNvPr id="4" name="Dia számának helye 3"/>
          <p:cNvSpPr>
            <a:spLocks noGrp="1"/>
          </p:cNvSpPr>
          <p:nvPr>
            <p:ph type="sldNum" sz="quarter" idx="10"/>
          </p:nvPr>
        </p:nvSpPr>
        <p:spPr/>
        <p:txBody>
          <a:bodyPr/>
          <a:lstStyle/>
          <a:p>
            <a:fld id="{B13F524C-F24A-47FB-BDA3-EC29C9588E6C}" type="slidenum">
              <a:rPr lang="hu-HU" smtClean="0"/>
              <a:pPr/>
              <a:t>77</a:t>
            </a:fld>
            <a:endParaRPr lang="hu-HU" dirty="0"/>
          </a:p>
        </p:txBody>
      </p:sp>
    </p:spTree>
    <p:extLst>
      <p:ext uri="{BB962C8B-B14F-4D97-AF65-F5344CB8AC3E}">
        <p14:creationId xmlns:p14="http://schemas.microsoft.com/office/powerpoint/2010/main" val="14998731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MAGYAR HALÁSZATI OPERATÍV PROGRAM (MAHOP)</a:t>
            </a:r>
          </a:p>
        </p:txBody>
      </p:sp>
      <p:sp>
        <p:nvSpPr>
          <p:cNvPr id="3" name="Tartalom helye 2"/>
          <p:cNvSpPr>
            <a:spLocks noGrp="1"/>
          </p:cNvSpPr>
          <p:nvPr>
            <p:ph idx="1"/>
          </p:nvPr>
        </p:nvSpPr>
        <p:spPr>
          <a:xfrm>
            <a:off x="178122" y="908720"/>
            <a:ext cx="8642350" cy="5256584"/>
          </a:xfrm>
        </p:spPr>
        <p:txBody>
          <a:bodyPr/>
          <a:lstStyle/>
          <a:p>
            <a:pPr marL="0" indent="0">
              <a:buNone/>
            </a:pPr>
            <a:r>
              <a:rPr lang="hu-HU" sz="2400" b="1" dirty="0"/>
              <a:t>1. prioritás: A fenntartható és erőforrás-hatékony halászat és </a:t>
            </a:r>
            <a:r>
              <a:rPr lang="hu-HU" sz="2400" b="1" dirty="0" err="1"/>
              <a:t>akvakultúra</a:t>
            </a:r>
            <a:r>
              <a:rPr lang="hu-HU" sz="2400" b="1" dirty="0"/>
              <a:t> előmozdítása, beleértve az ezekhez kapcsolódó feldolgozást is.</a:t>
            </a:r>
          </a:p>
          <a:p>
            <a:pPr marL="0" indent="0">
              <a:buNone/>
            </a:pPr>
            <a:r>
              <a:rPr lang="hu-HU" sz="2400" i="1" dirty="0"/>
              <a:t>Intézkedések:</a:t>
            </a:r>
            <a:endParaRPr lang="hu-HU" sz="2400" dirty="0"/>
          </a:p>
          <a:p>
            <a:r>
              <a:rPr lang="hu-HU" sz="2000" dirty="0"/>
              <a:t>természetes vízi halászat innovációs és versenyképességének, valamint környezeti fenntarthatóságának támogatása, előmozdítása,</a:t>
            </a:r>
          </a:p>
          <a:p>
            <a:r>
              <a:rPr lang="hu-HU" sz="2000" dirty="0"/>
              <a:t>kiegészítő tevékenységek-új jövedelemformák,</a:t>
            </a:r>
          </a:p>
          <a:p>
            <a:r>
              <a:rPr lang="hu-HU" sz="2000" dirty="0"/>
              <a:t>a vízi állat- és növényvilág védelmét és gyarapodását szolgáló statikus vagy mozgó létesítmények építésének támogatása,</a:t>
            </a:r>
          </a:p>
          <a:p>
            <a:r>
              <a:rPr lang="hu-HU" sz="2000" dirty="0"/>
              <a:t>a halászati tevékenységek által érintett NATURA 2000 területek jó természetvédelmi helyzetének elérése, javítása,</a:t>
            </a:r>
          </a:p>
        </p:txBody>
      </p:sp>
      <p:sp>
        <p:nvSpPr>
          <p:cNvPr id="4" name="Dia számának helye 3"/>
          <p:cNvSpPr>
            <a:spLocks noGrp="1"/>
          </p:cNvSpPr>
          <p:nvPr>
            <p:ph type="sldNum" sz="quarter" idx="10"/>
          </p:nvPr>
        </p:nvSpPr>
        <p:spPr/>
        <p:txBody>
          <a:bodyPr/>
          <a:lstStyle/>
          <a:p>
            <a:fld id="{B13F524C-F24A-47FB-BDA3-EC29C9588E6C}" type="slidenum">
              <a:rPr lang="hu-HU" smtClean="0"/>
              <a:pPr/>
              <a:t>78</a:t>
            </a:fld>
            <a:endParaRPr lang="hu-HU" dirty="0"/>
          </a:p>
        </p:txBody>
      </p:sp>
    </p:spTree>
    <p:extLst>
      <p:ext uri="{BB962C8B-B14F-4D97-AF65-F5344CB8AC3E}">
        <p14:creationId xmlns:p14="http://schemas.microsoft.com/office/powerpoint/2010/main" val="35092913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MAGYAR HALÁSZATI OPERATÍV PROGRAM (MAHOP)</a:t>
            </a:r>
          </a:p>
        </p:txBody>
      </p:sp>
      <p:sp>
        <p:nvSpPr>
          <p:cNvPr id="3" name="Tartalom helye 2"/>
          <p:cNvSpPr>
            <a:spLocks noGrp="1"/>
          </p:cNvSpPr>
          <p:nvPr>
            <p:ph idx="1"/>
          </p:nvPr>
        </p:nvSpPr>
        <p:spPr>
          <a:xfrm>
            <a:off x="178122" y="908720"/>
            <a:ext cx="8642350" cy="5256584"/>
          </a:xfrm>
        </p:spPr>
        <p:txBody>
          <a:bodyPr/>
          <a:lstStyle/>
          <a:p>
            <a:pPr marL="0" indent="0">
              <a:buNone/>
            </a:pPr>
            <a:r>
              <a:rPr lang="hu-HU" sz="2400" b="1" dirty="0"/>
              <a:t>1. prioritás: A fenntartható és erőforrás-hatékony halászat és </a:t>
            </a:r>
            <a:r>
              <a:rPr lang="hu-HU" sz="2400" b="1" dirty="0" err="1"/>
              <a:t>akvakultúra</a:t>
            </a:r>
            <a:r>
              <a:rPr lang="hu-HU" sz="2400" b="1" dirty="0"/>
              <a:t> előmozdítása, beleértve az ezekhez kapcsolódó feldolgozást is.</a:t>
            </a:r>
          </a:p>
          <a:p>
            <a:pPr marL="0" indent="0">
              <a:buNone/>
            </a:pPr>
            <a:r>
              <a:rPr lang="hu-HU" sz="2400" i="1" dirty="0"/>
              <a:t>Intézkedések:</a:t>
            </a:r>
            <a:endParaRPr lang="hu-HU" sz="2400" dirty="0"/>
          </a:p>
          <a:p>
            <a:r>
              <a:rPr lang="hu-HU" sz="2000" dirty="0"/>
              <a:t>a környezetre gyakorolt negatív hatás csökkentésének vagy a környezetre gyakorolt pozitív hatás fokozásának és az erőforrás-felhasználás hatékonyság növelésének támogatása az </a:t>
            </a:r>
            <a:r>
              <a:rPr lang="hu-HU" sz="2000" dirty="0" err="1"/>
              <a:t>akvakultúrában</a:t>
            </a:r>
            <a:r>
              <a:rPr lang="hu-HU" sz="2000" dirty="0"/>
              <a:t>,</a:t>
            </a:r>
          </a:p>
          <a:p>
            <a:r>
              <a:rPr lang="hu-HU" sz="2000" dirty="0"/>
              <a:t>a környezetvédelmi vezetési és hitelesítési rendszerekre és az ökológiai </a:t>
            </a:r>
            <a:r>
              <a:rPr lang="hu-HU" sz="2000" dirty="0" err="1"/>
              <a:t>akvakultúrára</a:t>
            </a:r>
            <a:r>
              <a:rPr lang="hu-HU" sz="2000" dirty="0"/>
              <a:t> való áttérés,</a:t>
            </a:r>
          </a:p>
          <a:p>
            <a:r>
              <a:rPr lang="hu-HU" sz="2000" dirty="0"/>
              <a:t>olyan extenzív </a:t>
            </a:r>
            <a:r>
              <a:rPr lang="hu-HU" sz="2000" dirty="0" err="1"/>
              <a:t>akvakultúra</a:t>
            </a:r>
            <a:r>
              <a:rPr lang="hu-HU" sz="2000" dirty="0"/>
              <a:t> formák támogatása, amelyek magukban foglalják a környezet és a biológiai sokféleség megőrzését és javítását, valamint a tájképnek és az </a:t>
            </a:r>
            <a:r>
              <a:rPr lang="hu-HU" sz="2000" dirty="0" err="1"/>
              <a:t>akvakultúra-övezetek</a:t>
            </a:r>
            <a:r>
              <a:rPr lang="hu-HU" sz="2000" dirty="0"/>
              <a:t> hagyományos tulajdonságainak a megóvását,</a:t>
            </a:r>
          </a:p>
          <a:p>
            <a:r>
              <a:rPr lang="hu-HU" sz="2000" dirty="0"/>
              <a:t>innováció az </a:t>
            </a:r>
            <a:r>
              <a:rPr lang="hu-HU" sz="2000" dirty="0" err="1"/>
              <a:t>akvakultúrában</a:t>
            </a:r>
            <a:r>
              <a:rPr lang="hu-HU" sz="2000" dirty="0"/>
              <a:t>.</a:t>
            </a:r>
          </a:p>
        </p:txBody>
      </p:sp>
      <p:sp>
        <p:nvSpPr>
          <p:cNvPr id="4" name="Dia számának helye 3"/>
          <p:cNvSpPr>
            <a:spLocks noGrp="1"/>
          </p:cNvSpPr>
          <p:nvPr>
            <p:ph type="sldNum" sz="quarter" idx="10"/>
          </p:nvPr>
        </p:nvSpPr>
        <p:spPr/>
        <p:txBody>
          <a:bodyPr/>
          <a:lstStyle/>
          <a:p>
            <a:fld id="{B13F524C-F24A-47FB-BDA3-EC29C9588E6C}" type="slidenum">
              <a:rPr lang="hu-HU" smtClean="0"/>
              <a:pPr/>
              <a:t>79</a:t>
            </a:fld>
            <a:endParaRPr lang="hu-HU" dirty="0"/>
          </a:p>
        </p:txBody>
      </p:sp>
    </p:spTree>
    <p:extLst>
      <p:ext uri="{BB962C8B-B14F-4D97-AF65-F5344CB8AC3E}">
        <p14:creationId xmlns:p14="http://schemas.microsoft.com/office/powerpoint/2010/main" val="2606217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8073" y="115888"/>
            <a:ext cx="8676455" cy="549275"/>
          </a:xfrm>
        </p:spPr>
        <p:txBody>
          <a:bodyPr/>
          <a:lstStyle/>
          <a:p>
            <a:r>
              <a:rPr lang="hu-HU" sz="2400" dirty="0"/>
              <a:t>EMBERI ERŐFORRÁS FEJLESZTÉSI OPERATÍV PROGRAM (EFOP)</a:t>
            </a:r>
          </a:p>
        </p:txBody>
      </p:sp>
      <p:sp>
        <p:nvSpPr>
          <p:cNvPr id="3" name="Tartalom helye 2"/>
          <p:cNvSpPr>
            <a:spLocks noGrp="1"/>
          </p:cNvSpPr>
          <p:nvPr>
            <p:ph idx="1"/>
          </p:nvPr>
        </p:nvSpPr>
        <p:spPr>
          <a:xfrm>
            <a:off x="250825" y="836513"/>
            <a:ext cx="8642350" cy="5184775"/>
          </a:xfrm>
        </p:spPr>
        <p:txBody>
          <a:bodyPr/>
          <a:lstStyle/>
          <a:p>
            <a:pPr marL="0" indent="0">
              <a:buNone/>
            </a:pPr>
            <a:r>
              <a:rPr lang="hu-HU" sz="2400" b="1" dirty="0"/>
              <a:t>4. prioritás Gyarapodó tudástőke.</a:t>
            </a:r>
          </a:p>
          <a:p>
            <a:pPr marL="0" indent="0">
              <a:buNone/>
            </a:pPr>
            <a:r>
              <a:rPr lang="hu-HU" sz="2400" i="1" dirty="0"/>
              <a:t>Intézkedések:</a:t>
            </a:r>
            <a:endParaRPr lang="hu-HU" sz="2400" dirty="0"/>
          </a:p>
          <a:p>
            <a:r>
              <a:rPr lang="hu-HU" sz="2000" dirty="0"/>
              <a:t>felsőfokú végzettséggel rendelkezők számának növelése,</a:t>
            </a:r>
          </a:p>
          <a:p>
            <a:r>
              <a:rPr lang="hu-HU" sz="2000" dirty="0"/>
              <a:t>utánpótlás mennyiségi és minőségi megerősítése a humán intézményekben dolgozók körében és a kutatás-fejlesztésben,</a:t>
            </a:r>
          </a:p>
          <a:p>
            <a:r>
              <a:rPr lang="hu-HU" sz="2000" dirty="0"/>
              <a:t>civil szervezetek támogatása.</a:t>
            </a:r>
          </a:p>
          <a:p>
            <a:endParaRPr lang="hu-HU" sz="2400" dirty="0"/>
          </a:p>
          <a:p>
            <a:pPr marL="0" indent="0">
              <a:buNone/>
            </a:pPr>
            <a:r>
              <a:rPr lang="hu-HU" sz="2400" b="1" dirty="0"/>
              <a:t>5. prioritás: Jó Állam.</a:t>
            </a:r>
          </a:p>
          <a:p>
            <a:pPr marL="0" indent="0">
              <a:buNone/>
            </a:pPr>
            <a:r>
              <a:rPr lang="hu-HU" sz="2400" i="1" dirty="0"/>
              <a:t>Intézkedések:</a:t>
            </a:r>
            <a:endParaRPr lang="hu-HU" sz="2400" dirty="0"/>
          </a:p>
          <a:p>
            <a:r>
              <a:rPr lang="hu-HU" sz="2000" dirty="0"/>
              <a:t>civil szervezetek támogatása,</a:t>
            </a:r>
          </a:p>
          <a:p>
            <a:r>
              <a:rPr lang="hu-HU" sz="2000" dirty="0"/>
              <a:t>közigazgatás hatékonyságának fokozása,</a:t>
            </a:r>
          </a:p>
          <a:p>
            <a:r>
              <a:rPr lang="hu-HU" sz="2000" dirty="0"/>
              <a:t>igazságügy korszerűsítése,</a:t>
            </a:r>
          </a:p>
          <a:p>
            <a:r>
              <a:rPr lang="hu-HU" sz="2000" dirty="0"/>
              <a:t>közigazgatási szolgáltatások fejlesztése,</a:t>
            </a:r>
          </a:p>
          <a:p>
            <a:r>
              <a:rPr lang="hu-HU" sz="2000" dirty="0"/>
              <a:t>hatósági eljárások racionalizálása.</a:t>
            </a:r>
          </a:p>
        </p:txBody>
      </p:sp>
      <p:sp>
        <p:nvSpPr>
          <p:cNvPr id="4" name="Dia számának helye 3"/>
          <p:cNvSpPr>
            <a:spLocks noGrp="1"/>
          </p:cNvSpPr>
          <p:nvPr>
            <p:ph type="sldNum" sz="quarter" idx="10"/>
          </p:nvPr>
        </p:nvSpPr>
        <p:spPr/>
        <p:txBody>
          <a:bodyPr/>
          <a:lstStyle/>
          <a:p>
            <a:fld id="{B13F524C-F24A-47FB-BDA3-EC29C9588E6C}" type="slidenum">
              <a:rPr lang="hu-HU" smtClean="0"/>
              <a:pPr/>
              <a:t>8</a:t>
            </a:fld>
            <a:endParaRPr lang="hu-HU"/>
          </a:p>
        </p:txBody>
      </p:sp>
    </p:spTree>
    <p:extLst>
      <p:ext uri="{BB962C8B-B14F-4D97-AF65-F5344CB8AC3E}">
        <p14:creationId xmlns:p14="http://schemas.microsoft.com/office/powerpoint/2010/main" val="37490909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MAGYAR HALÁSZATI OPERATÍV PROGRAM (MAHOP)</a:t>
            </a:r>
          </a:p>
        </p:txBody>
      </p:sp>
      <p:sp>
        <p:nvSpPr>
          <p:cNvPr id="3" name="Tartalom helye 2"/>
          <p:cNvSpPr>
            <a:spLocks noGrp="1"/>
          </p:cNvSpPr>
          <p:nvPr>
            <p:ph idx="1"/>
          </p:nvPr>
        </p:nvSpPr>
        <p:spPr>
          <a:xfrm>
            <a:off x="178122" y="908720"/>
            <a:ext cx="8642350" cy="5256584"/>
          </a:xfrm>
        </p:spPr>
        <p:txBody>
          <a:bodyPr/>
          <a:lstStyle/>
          <a:p>
            <a:pPr marL="0" indent="0">
              <a:buNone/>
            </a:pPr>
            <a:r>
              <a:rPr lang="hu-HU" sz="2400" b="1" dirty="0"/>
              <a:t>2. prioritás: Az innovatív, versenyképes és tudásalapú halászat és </a:t>
            </a:r>
            <a:r>
              <a:rPr lang="hu-HU" sz="2400" b="1" dirty="0" err="1"/>
              <a:t>akvakultúra</a:t>
            </a:r>
            <a:r>
              <a:rPr lang="hu-HU" sz="2400" b="1" dirty="0"/>
              <a:t> előmozdítása, beleértve az ezekhez kapcsolódó feldolgozást is</a:t>
            </a:r>
          </a:p>
          <a:p>
            <a:pPr marL="0" indent="0">
              <a:buNone/>
            </a:pPr>
            <a:r>
              <a:rPr lang="hu-HU" sz="2400" i="1" dirty="0"/>
              <a:t>Intézkedések:</a:t>
            </a:r>
            <a:endParaRPr lang="hu-HU" sz="2400" dirty="0"/>
          </a:p>
          <a:p>
            <a:r>
              <a:rPr lang="hu-HU" sz="2000" dirty="0"/>
              <a:t>az innováció </a:t>
            </a:r>
            <a:r>
              <a:rPr lang="hu-HU" sz="2000" dirty="0" err="1"/>
              <a:t>akvakultúra</a:t>
            </a:r>
            <a:r>
              <a:rPr lang="hu-HU" sz="2000" dirty="0"/>
              <a:t> terén történő ösztönzése,</a:t>
            </a:r>
          </a:p>
          <a:p>
            <a:r>
              <a:rPr lang="hu-HU" sz="2000" dirty="0"/>
              <a:t>az </a:t>
            </a:r>
            <a:r>
              <a:rPr lang="hu-HU" sz="2000" dirty="0" err="1"/>
              <a:t>akvakultúra</a:t>
            </a:r>
            <a:r>
              <a:rPr lang="hu-HU" sz="2000" dirty="0"/>
              <a:t> termelő beruházásainak támogatása,</a:t>
            </a:r>
          </a:p>
          <a:p>
            <a:r>
              <a:rPr lang="hu-HU" sz="2000" dirty="0"/>
              <a:t>új jövedelemformák és hozzáadott érték támogatása,</a:t>
            </a:r>
          </a:p>
          <a:p>
            <a:r>
              <a:rPr lang="hu-HU" sz="2000" dirty="0"/>
              <a:t>gazdálkodásirányítási és tanácsadási szolgáltatások </a:t>
            </a:r>
            <a:r>
              <a:rPr lang="hu-HU" sz="2000" dirty="0" err="1"/>
              <a:t>akvakultúra-gazdaságok</a:t>
            </a:r>
            <a:r>
              <a:rPr lang="hu-HU" sz="2000" dirty="0"/>
              <a:t> számára,</a:t>
            </a:r>
          </a:p>
          <a:p>
            <a:r>
              <a:rPr lang="hu-HU" sz="2000" dirty="0"/>
              <a:t>humán tőke és a hálózatépítés előmozdítása,</a:t>
            </a:r>
          </a:p>
          <a:p>
            <a:r>
              <a:rPr lang="hu-HU" sz="2000" dirty="0"/>
              <a:t>az </a:t>
            </a:r>
            <a:r>
              <a:rPr lang="hu-HU" sz="2000" dirty="0" err="1"/>
              <a:t>akvakultúra-telepek</a:t>
            </a:r>
            <a:r>
              <a:rPr lang="hu-HU" sz="2000" dirty="0"/>
              <a:t> potenciáljának növelése,</a:t>
            </a:r>
          </a:p>
          <a:p>
            <a:r>
              <a:rPr lang="hu-HU" sz="2000" dirty="0"/>
              <a:t>termelési és piaci értékesítési tervek támogatása,</a:t>
            </a:r>
          </a:p>
          <a:p>
            <a:r>
              <a:rPr lang="hu-HU" sz="2000" dirty="0"/>
              <a:t>piaci értékesítési intézkedések.</a:t>
            </a:r>
          </a:p>
        </p:txBody>
      </p:sp>
      <p:sp>
        <p:nvSpPr>
          <p:cNvPr id="4" name="Dia számának helye 3"/>
          <p:cNvSpPr>
            <a:spLocks noGrp="1"/>
          </p:cNvSpPr>
          <p:nvPr>
            <p:ph type="sldNum" sz="quarter" idx="10"/>
          </p:nvPr>
        </p:nvSpPr>
        <p:spPr/>
        <p:txBody>
          <a:bodyPr/>
          <a:lstStyle/>
          <a:p>
            <a:fld id="{B13F524C-F24A-47FB-BDA3-EC29C9588E6C}" type="slidenum">
              <a:rPr lang="hu-HU" smtClean="0"/>
              <a:pPr/>
              <a:t>80</a:t>
            </a:fld>
            <a:endParaRPr lang="hu-HU" dirty="0"/>
          </a:p>
        </p:txBody>
      </p:sp>
    </p:spTree>
    <p:extLst>
      <p:ext uri="{BB962C8B-B14F-4D97-AF65-F5344CB8AC3E}">
        <p14:creationId xmlns:p14="http://schemas.microsoft.com/office/powerpoint/2010/main" val="12282575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MAGYAR HALÁSZATI OPERATÍV PROGRAM (MAHOP)</a:t>
            </a:r>
          </a:p>
        </p:txBody>
      </p:sp>
      <p:sp>
        <p:nvSpPr>
          <p:cNvPr id="3" name="Tartalom helye 2"/>
          <p:cNvSpPr>
            <a:spLocks noGrp="1"/>
          </p:cNvSpPr>
          <p:nvPr>
            <p:ph idx="1"/>
          </p:nvPr>
        </p:nvSpPr>
        <p:spPr>
          <a:xfrm>
            <a:off x="178122" y="908720"/>
            <a:ext cx="8642350" cy="5256584"/>
          </a:xfrm>
        </p:spPr>
        <p:txBody>
          <a:bodyPr/>
          <a:lstStyle/>
          <a:p>
            <a:pPr marL="0" indent="0">
              <a:buNone/>
            </a:pPr>
            <a:r>
              <a:rPr lang="hu-HU" sz="2400" b="1" dirty="0"/>
              <a:t>3. prioritás: A közös halászati politika végrehajtásának előmozdítása.</a:t>
            </a:r>
          </a:p>
          <a:p>
            <a:pPr marL="0" indent="0">
              <a:buNone/>
            </a:pPr>
            <a:r>
              <a:rPr lang="hu-HU" sz="2400" i="1" dirty="0"/>
              <a:t>Intézkedések:</a:t>
            </a:r>
            <a:endParaRPr lang="hu-HU" sz="2400" dirty="0"/>
          </a:p>
          <a:p>
            <a:r>
              <a:rPr lang="hu-HU" sz="2000" dirty="0"/>
              <a:t>biológiai, technikai, környezetvédelmi és társadalmi-gazdasági elsődleges adatok gyűjtésének, kezelésének és felhasználásának támogatása,</a:t>
            </a:r>
          </a:p>
          <a:p>
            <a:r>
              <a:rPr lang="hu-HU" sz="2000" dirty="0"/>
              <a:t>ellenőrzés és végrehajtás.</a:t>
            </a:r>
          </a:p>
          <a:p>
            <a:pPr marL="0" indent="0">
              <a:buNone/>
            </a:pPr>
            <a:endParaRPr lang="hu-HU" sz="1000" b="1" dirty="0"/>
          </a:p>
          <a:p>
            <a:pPr marL="0" indent="0">
              <a:buNone/>
            </a:pPr>
            <a:r>
              <a:rPr lang="hu-HU" sz="2400" b="1" dirty="0"/>
              <a:t>4. prioritás: Foglalkoztatás és a területi kohézió növelése, technikai segítségnyújtás.</a:t>
            </a:r>
          </a:p>
          <a:p>
            <a:pPr marL="0" indent="0">
              <a:buNone/>
            </a:pPr>
            <a:r>
              <a:rPr lang="hu-HU" sz="2400" i="1" dirty="0"/>
              <a:t>Intézkedések:</a:t>
            </a:r>
            <a:endParaRPr lang="hu-HU" sz="2400" dirty="0"/>
          </a:p>
          <a:p>
            <a:r>
              <a:rPr lang="hu-HU" sz="2000" dirty="0"/>
              <a:t>halászati területek fejlesztése.</a:t>
            </a:r>
          </a:p>
          <a:p>
            <a:pPr marL="0" indent="0">
              <a:buNone/>
            </a:pPr>
            <a:endParaRPr lang="hu-HU" sz="1000" b="1" dirty="0"/>
          </a:p>
          <a:p>
            <a:pPr marL="0" indent="0">
              <a:buNone/>
            </a:pPr>
            <a:r>
              <a:rPr lang="hu-HU" sz="2400" b="1" dirty="0"/>
              <a:t>5. prioritás: Technikai segítségnyújtás.</a:t>
            </a:r>
          </a:p>
          <a:p>
            <a:pPr marL="0" indent="0">
              <a:buNone/>
            </a:pPr>
            <a:r>
              <a:rPr lang="hu-HU" sz="2400" i="1" dirty="0"/>
              <a:t> </a:t>
            </a:r>
            <a:r>
              <a:rPr lang="hu-HU" sz="2000" dirty="0"/>
              <a:t>Tervezés alatt.</a:t>
            </a:r>
          </a:p>
        </p:txBody>
      </p:sp>
      <p:sp>
        <p:nvSpPr>
          <p:cNvPr id="4" name="Dia számának helye 3"/>
          <p:cNvSpPr>
            <a:spLocks noGrp="1"/>
          </p:cNvSpPr>
          <p:nvPr>
            <p:ph type="sldNum" sz="quarter" idx="10"/>
          </p:nvPr>
        </p:nvSpPr>
        <p:spPr/>
        <p:txBody>
          <a:bodyPr/>
          <a:lstStyle/>
          <a:p>
            <a:fld id="{B13F524C-F24A-47FB-BDA3-EC29C9588E6C}" type="slidenum">
              <a:rPr lang="hu-HU" smtClean="0"/>
              <a:pPr/>
              <a:t>81</a:t>
            </a:fld>
            <a:endParaRPr lang="hu-HU" dirty="0"/>
          </a:p>
        </p:txBody>
      </p:sp>
    </p:spTree>
    <p:extLst>
      <p:ext uri="{BB962C8B-B14F-4D97-AF65-F5344CB8AC3E}">
        <p14:creationId xmlns:p14="http://schemas.microsoft.com/office/powerpoint/2010/main" val="16386589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VIDÉKFEJLESZTÉSI PROGRAM (VP)</a:t>
            </a:r>
          </a:p>
        </p:txBody>
      </p:sp>
      <p:sp>
        <p:nvSpPr>
          <p:cNvPr id="3" name="Tartalom helye 2"/>
          <p:cNvSpPr>
            <a:spLocks noGrp="1"/>
          </p:cNvSpPr>
          <p:nvPr>
            <p:ph idx="1"/>
          </p:nvPr>
        </p:nvSpPr>
        <p:spPr>
          <a:xfrm>
            <a:off x="178122" y="692696"/>
            <a:ext cx="8642350" cy="5256584"/>
          </a:xfrm>
        </p:spPr>
        <p:txBody>
          <a:bodyPr/>
          <a:lstStyle/>
          <a:p>
            <a:pPr marL="457200" indent="-457200">
              <a:buFont typeface="+mj-lt"/>
              <a:buAutoNum type="arabicPeriod"/>
            </a:pPr>
            <a:r>
              <a:rPr lang="hu-HU" sz="1900" b="1" dirty="0"/>
              <a:t>prioritás:</a:t>
            </a:r>
            <a:r>
              <a:rPr lang="hu-HU" sz="1900" dirty="0"/>
              <a:t> A tudásátadás és az innováció előmozdítása a mezőgazdáságban, az erdészetben és a vidéki térségekben</a:t>
            </a:r>
          </a:p>
          <a:p>
            <a:pPr marL="457200" indent="-457200">
              <a:buFont typeface="+mj-lt"/>
              <a:buAutoNum type="arabicPeriod"/>
            </a:pPr>
            <a:r>
              <a:rPr lang="hu-HU" sz="1900" b="1" dirty="0"/>
              <a:t>prioritás :</a:t>
            </a:r>
            <a:r>
              <a:rPr lang="hu-HU" sz="1900" dirty="0"/>
              <a:t> A gazdaságok életképességének és versenyképességének fokozása a mezőgazdasági termelés valamennyi típusa és valamennyi régió esetében, az innovatív mezőgazdasági technológiák és a fenntartható erdőgazdálkodás elősegítése.</a:t>
            </a:r>
          </a:p>
          <a:p>
            <a:pPr marL="457200" indent="-457200">
              <a:buFont typeface="+mj-lt"/>
              <a:buAutoNum type="arabicPeriod"/>
            </a:pPr>
            <a:r>
              <a:rPr lang="hu-HU" sz="1900" b="1" dirty="0"/>
              <a:t>prioritás :</a:t>
            </a:r>
            <a:r>
              <a:rPr lang="hu-HU" sz="1900" dirty="0"/>
              <a:t> Az élelmiszerláncok szervezése, ideértve a mezőgazdasági termékek feldolgozást és értékesítését, állatjólét, kockázatkezelés a mezőgazdaság terén történő előmozdítása.</a:t>
            </a:r>
          </a:p>
          <a:p>
            <a:pPr marL="457200" indent="-457200">
              <a:buFont typeface="+mj-lt"/>
              <a:buAutoNum type="arabicPeriod"/>
            </a:pPr>
            <a:r>
              <a:rPr lang="hu-HU" sz="1900" b="1" dirty="0"/>
              <a:t>prioritás :</a:t>
            </a:r>
            <a:r>
              <a:rPr lang="hu-HU" sz="1900" dirty="0"/>
              <a:t> A mezőgazdasághoz és az erdészethez kapcsolódó ökoszisztémák állapotának helyreállítása, megőrzése és javítása</a:t>
            </a:r>
          </a:p>
          <a:p>
            <a:pPr marL="457200" indent="-457200">
              <a:buFont typeface="+mj-lt"/>
              <a:buAutoNum type="arabicPeriod"/>
            </a:pPr>
            <a:r>
              <a:rPr lang="hu-HU" sz="1900" b="1" dirty="0"/>
              <a:t>prioritás :</a:t>
            </a:r>
            <a:r>
              <a:rPr lang="hu-HU" sz="1900" dirty="0"/>
              <a:t> Az erőforrás hatékonyság előmozdítása, valamint az alacsony széndioxid kibocsátású és az éghajlatváltozás hatásaihoz alkalmazkodni képes gazdaság irányába történő elmozdulás támogatása a mezőgazdasági, az élelmiszer-ipari és az erdészeti ágazatokban</a:t>
            </a:r>
          </a:p>
          <a:p>
            <a:pPr marL="457200" indent="-457200">
              <a:buFont typeface="+mj-lt"/>
              <a:buAutoNum type="arabicPeriod"/>
            </a:pPr>
            <a:r>
              <a:rPr lang="hu-HU" sz="1900" b="1" dirty="0"/>
              <a:t>prioritás :</a:t>
            </a:r>
            <a:r>
              <a:rPr lang="hu-HU" sz="1900" dirty="0"/>
              <a:t> A társadalmi befogadás előmozdítása, a szegénység csökkentése és a gazdasági fejlődés támogatása a vidéki térségekben</a:t>
            </a:r>
          </a:p>
        </p:txBody>
      </p:sp>
      <p:sp>
        <p:nvSpPr>
          <p:cNvPr id="4" name="Dia számának helye 3"/>
          <p:cNvSpPr>
            <a:spLocks noGrp="1"/>
          </p:cNvSpPr>
          <p:nvPr>
            <p:ph type="sldNum" sz="quarter" idx="10"/>
          </p:nvPr>
        </p:nvSpPr>
        <p:spPr/>
        <p:txBody>
          <a:bodyPr/>
          <a:lstStyle/>
          <a:p>
            <a:fld id="{B13F524C-F24A-47FB-BDA3-EC29C9588E6C}" type="slidenum">
              <a:rPr lang="hu-HU" smtClean="0"/>
              <a:pPr/>
              <a:t>82</a:t>
            </a:fld>
            <a:endParaRPr lang="hu-HU" dirty="0"/>
          </a:p>
        </p:txBody>
      </p:sp>
    </p:spTree>
    <p:extLst>
      <p:ext uri="{BB962C8B-B14F-4D97-AF65-F5344CB8AC3E}">
        <p14:creationId xmlns:p14="http://schemas.microsoft.com/office/powerpoint/2010/main" val="32381398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VIDÉKFEJLESZTÉSI PROGRAM (VP)</a:t>
            </a:r>
          </a:p>
        </p:txBody>
      </p:sp>
      <p:sp>
        <p:nvSpPr>
          <p:cNvPr id="3" name="Tartalom helye 2"/>
          <p:cNvSpPr>
            <a:spLocks noGrp="1"/>
          </p:cNvSpPr>
          <p:nvPr>
            <p:ph idx="1"/>
          </p:nvPr>
        </p:nvSpPr>
        <p:spPr>
          <a:xfrm>
            <a:off x="178122" y="908720"/>
            <a:ext cx="8642350" cy="5256584"/>
          </a:xfrm>
        </p:spPr>
        <p:txBody>
          <a:bodyPr/>
          <a:lstStyle/>
          <a:p>
            <a:pPr marL="0" indent="0">
              <a:buNone/>
            </a:pPr>
            <a:r>
              <a:rPr lang="hu-HU" sz="2400" b="1" dirty="0"/>
              <a:t>1.  PRIORITÁS:</a:t>
            </a:r>
            <a:r>
              <a:rPr lang="hu-HU" sz="2400" dirty="0"/>
              <a:t> A tudásátadás és az innováció előmozdítása a mezőgazdáságban, az erdészetben és a vidéki térségekben</a:t>
            </a:r>
          </a:p>
          <a:p>
            <a:r>
              <a:rPr lang="hu-HU" sz="2000" dirty="0"/>
              <a:t>szaktanácsadás</a:t>
            </a:r>
          </a:p>
          <a:p>
            <a:r>
              <a:rPr lang="hu-HU" sz="2000" dirty="0"/>
              <a:t>kutatás-fejlesztés és innováció</a:t>
            </a:r>
          </a:p>
          <a:p>
            <a:r>
              <a:rPr lang="hu-HU" sz="2000" dirty="0"/>
              <a:t>gazdasági szereplők együttműködésének fejlesztése</a:t>
            </a:r>
          </a:p>
          <a:p>
            <a:r>
              <a:rPr lang="hu-HU" sz="2000" dirty="0"/>
              <a:t>tudástőke bővítése,</a:t>
            </a:r>
          </a:p>
          <a:p>
            <a:r>
              <a:rPr lang="hu-HU" sz="2000" dirty="0"/>
              <a:t>szakképzések, az egész életen át tartó tanulás előmozdítása</a:t>
            </a:r>
          </a:p>
        </p:txBody>
      </p:sp>
      <p:sp>
        <p:nvSpPr>
          <p:cNvPr id="4" name="Dia számának helye 3"/>
          <p:cNvSpPr>
            <a:spLocks noGrp="1"/>
          </p:cNvSpPr>
          <p:nvPr>
            <p:ph type="sldNum" sz="quarter" idx="10"/>
          </p:nvPr>
        </p:nvSpPr>
        <p:spPr/>
        <p:txBody>
          <a:bodyPr/>
          <a:lstStyle/>
          <a:p>
            <a:fld id="{B13F524C-F24A-47FB-BDA3-EC29C9588E6C}" type="slidenum">
              <a:rPr lang="hu-HU" smtClean="0"/>
              <a:pPr/>
              <a:t>83</a:t>
            </a:fld>
            <a:endParaRPr lang="hu-HU" dirty="0"/>
          </a:p>
        </p:txBody>
      </p:sp>
    </p:spTree>
    <p:extLst>
      <p:ext uri="{BB962C8B-B14F-4D97-AF65-F5344CB8AC3E}">
        <p14:creationId xmlns:p14="http://schemas.microsoft.com/office/powerpoint/2010/main" val="1137019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VIDÉKFEJLESZTÉSI PROGRAM (VP)</a:t>
            </a:r>
          </a:p>
        </p:txBody>
      </p:sp>
      <p:sp>
        <p:nvSpPr>
          <p:cNvPr id="3" name="Tartalom helye 2"/>
          <p:cNvSpPr>
            <a:spLocks noGrp="1"/>
          </p:cNvSpPr>
          <p:nvPr>
            <p:ph idx="1"/>
          </p:nvPr>
        </p:nvSpPr>
        <p:spPr>
          <a:xfrm>
            <a:off x="178122" y="908720"/>
            <a:ext cx="8642350" cy="5256584"/>
          </a:xfrm>
        </p:spPr>
        <p:txBody>
          <a:bodyPr/>
          <a:lstStyle/>
          <a:p>
            <a:pPr marL="0" indent="0">
              <a:buNone/>
            </a:pPr>
            <a:r>
              <a:rPr lang="hu-HU" sz="2400" b="1" dirty="0"/>
              <a:t>2. prioritás:</a:t>
            </a:r>
            <a:r>
              <a:rPr lang="hu-HU" sz="2400" dirty="0"/>
              <a:t> A gazdaságok életképességének és versenyképességének fokozása a mezőgazdasági termelés valamennyi típusa és valamennyi régió esetében, az innovatív mezőgazdasági technológiák és a fenntartható erdőgazdálkodás elősegítése.</a:t>
            </a:r>
          </a:p>
          <a:p>
            <a:r>
              <a:rPr lang="hu-HU" sz="2000" dirty="0"/>
              <a:t>fiatal mezőgazdasági termelők támogatása</a:t>
            </a:r>
          </a:p>
          <a:p>
            <a:r>
              <a:rPr lang="hu-HU" sz="2000" dirty="0"/>
              <a:t>felkészítések, képzések, </a:t>
            </a:r>
            <a:r>
              <a:rPr lang="hu-HU" sz="2000" dirty="0" err="1"/>
              <a:t>mentorálások</a:t>
            </a:r>
            <a:endParaRPr lang="hu-HU" sz="2000" dirty="0"/>
          </a:p>
          <a:p>
            <a:r>
              <a:rPr lang="hu-HU" sz="2000" dirty="0"/>
              <a:t>farmgyakornoki programok támogatása</a:t>
            </a:r>
          </a:p>
          <a:p>
            <a:r>
              <a:rPr lang="hu-HU" sz="2000" dirty="0"/>
              <a:t>oktatási intézményekkel és regionális képző központokkal való együttműködés</a:t>
            </a:r>
          </a:p>
          <a:p>
            <a:r>
              <a:rPr lang="hu-HU" sz="2000" dirty="0"/>
              <a:t>bemutató gazdaságok támogatása</a:t>
            </a:r>
          </a:p>
        </p:txBody>
      </p:sp>
      <p:sp>
        <p:nvSpPr>
          <p:cNvPr id="4" name="Dia számának helye 3"/>
          <p:cNvSpPr>
            <a:spLocks noGrp="1"/>
          </p:cNvSpPr>
          <p:nvPr>
            <p:ph type="sldNum" sz="quarter" idx="10"/>
          </p:nvPr>
        </p:nvSpPr>
        <p:spPr/>
        <p:txBody>
          <a:bodyPr/>
          <a:lstStyle/>
          <a:p>
            <a:fld id="{B13F524C-F24A-47FB-BDA3-EC29C9588E6C}" type="slidenum">
              <a:rPr lang="hu-HU" smtClean="0"/>
              <a:pPr/>
              <a:t>84</a:t>
            </a:fld>
            <a:endParaRPr lang="hu-HU" dirty="0"/>
          </a:p>
        </p:txBody>
      </p:sp>
    </p:spTree>
    <p:extLst>
      <p:ext uri="{BB962C8B-B14F-4D97-AF65-F5344CB8AC3E}">
        <p14:creationId xmlns:p14="http://schemas.microsoft.com/office/powerpoint/2010/main" val="10184728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VIDÉKFEJLESZTÉSI PROGRAM (VP)</a:t>
            </a:r>
          </a:p>
        </p:txBody>
      </p:sp>
      <p:sp>
        <p:nvSpPr>
          <p:cNvPr id="3" name="Tartalom helye 2"/>
          <p:cNvSpPr>
            <a:spLocks noGrp="1"/>
          </p:cNvSpPr>
          <p:nvPr>
            <p:ph idx="1"/>
          </p:nvPr>
        </p:nvSpPr>
        <p:spPr>
          <a:xfrm>
            <a:off x="178122" y="764704"/>
            <a:ext cx="8642350" cy="5256584"/>
          </a:xfrm>
        </p:spPr>
        <p:txBody>
          <a:bodyPr/>
          <a:lstStyle/>
          <a:p>
            <a:pPr marL="0" indent="0">
              <a:buNone/>
            </a:pPr>
            <a:r>
              <a:rPr lang="hu-HU" sz="2400" b="1" dirty="0"/>
              <a:t>3.  prioritás:</a:t>
            </a:r>
            <a:r>
              <a:rPr lang="hu-HU" sz="2400" dirty="0"/>
              <a:t> Az élelmiszerláncok szervezése, ideértve a mezőgazdasági termékek feldolgozást és értékesítését, állatjólét, kockázatkezelés a mezőgazdaság terén történő előmozdítása.</a:t>
            </a:r>
          </a:p>
          <a:p>
            <a:r>
              <a:rPr lang="hu-HU" sz="2000" dirty="0"/>
              <a:t>élelmiszeripari üzemek szerkezetátalakításának előmozdítása (eszközbeszerzés)</a:t>
            </a:r>
          </a:p>
          <a:p>
            <a:r>
              <a:rPr lang="hu-HU" sz="2000" dirty="0"/>
              <a:t>mezőgazdasági termékek feldolgozásához kapcsolódó beruházások támogatása</a:t>
            </a:r>
          </a:p>
          <a:p>
            <a:r>
              <a:rPr lang="hu-HU" sz="2000" dirty="0"/>
              <a:t>innovációs együttműködés, speciális és kísérleti projektek támogatása</a:t>
            </a:r>
          </a:p>
          <a:p>
            <a:r>
              <a:rPr lang="hu-HU" sz="2000" dirty="0"/>
              <a:t>mezőgazdasági, erdőgazdálkodási termékek és élelmiszerek minőségrendszereinek fejlesztése</a:t>
            </a:r>
          </a:p>
          <a:p>
            <a:r>
              <a:rPr lang="hu-HU" sz="2000" dirty="0"/>
              <a:t>termelői és vállalati együttműködések ösztönzése</a:t>
            </a:r>
          </a:p>
          <a:p>
            <a:r>
              <a:rPr lang="hu-HU" sz="2000" dirty="0"/>
              <a:t>mezőgazdasági kockázatkezelés: katasztrófaesemények megelőzése, víztározó kapacitás fejlesztése,</a:t>
            </a:r>
          </a:p>
          <a:p>
            <a:r>
              <a:rPr lang="hu-HU" sz="2000" dirty="0"/>
              <a:t>állatjóléti intézkedések: állattartó gazdaságok támogatása</a:t>
            </a:r>
          </a:p>
          <a:p>
            <a:r>
              <a:rPr lang="hu-HU" sz="2000" dirty="0"/>
              <a:t>termelői csoportok létrehozása</a:t>
            </a:r>
          </a:p>
        </p:txBody>
      </p:sp>
      <p:sp>
        <p:nvSpPr>
          <p:cNvPr id="4" name="Dia számának helye 3"/>
          <p:cNvSpPr>
            <a:spLocks noGrp="1"/>
          </p:cNvSpPr>
          <p:nvPr>
            <p:ph type="sldNum" sz="quarter" idx="10"/>
          </p:nvPr>
        </p:nvSpPr>
        <p:spPr/>
        <p:txBody>
          <a:bodyPr/>
          <a:lstStyle/>
          <a:p>
            <a:fld id="{B13F524C-F24A-47FB-BDA3-EC29C9588E6C}" type="slidenum">
              <a:rPr lang="hu-HU" smtClean="0"/>
              <a:pPr/>
              <a:t>85</a:t>
            </a:fld>
            <a:endParaRPr lang="hu-HU" dirty="0"/>
          </a:p>
        </p:txBody>
      </p:sp>
    </p:spTree>
    <p:extLst>
      <p:ext uri="{BB962C8B-B14F-4D97-AF65-F5344CB8AC3E}">
        <p14:creationId xmlns:p14="http://schemas.microsoft.com/office/powerpoint/2010/main" val="20768770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VIDÉKFEJLESZTÉSI PROGRAM (VP)</a:t>
            </a:r>
          </a:p>
        </p:txBody>
      </p:sp>
      <p:sp>
        <p:nvSpPr>
          <p:cNvPr id="3" name="Tartalom helye 2"/>
          <p:cNvSpPr>
            <a:spLocks noGrp="1"/>
          </p:cNvSpPr>
          <p:nvPr>
            <p:ph idx="1"/>
          </p:nvPr>
        </p:nvSpPr>
        <p:spPr>
          <a:xfrm>
            <a:off x="178122" y="764704"/>
            <a:ext cx="8642350" cy="5256584"/>
          </a:xfrm>
        </p:spPr>
        <p:txBody>
          <a:bodyPr/>
          <a:lstStyle/>
          <a:p>
            <a:pPr marL="0" indent="0">
              <a:buNone/>
            </a:pPr>
            <a:r>
              <a:rPr lang="hu-HU" sz="2400" b="1" dirty="0"/>
              <a:t>4.  prioritás:</a:t>
            </a:r>
            <a:r>
              <a:rPr lang="hu-HU" sz="2400" dirty="0"/>
              <a:t> A mezőgazdasághoz és az erdészethez kapcsolódó ökoszisztémák állapotának helyreállítása, megőrzése és javítása</a:t>
            </a:r>
          </a:p>
          <a:p>
            <a:r>
              <a:rPr lang="hu-HU" sz="2000" dirty="0"/>
              <a:t>ökológiai gazdálkodás támogatása;</a:t>
            </a:r>
          </a:p>
          <a:p>
            <a:r>
              <a:rPr lang="hu-HU" sz="2000" dirty="0"/>
              <a:t>a mezőgazdasági genetikai erőforrások megőrzésének támogatása;</a:t>
            </a:r>
          </a:p>
          <a:p>
            <a:r>
              <a:rPr lang="hu-HU" sz="2000" dirty="0" err="1"/>
              <a:t>biodiverzitás</a:t>
            </a:r>
            <a:r>
              <a:rPr lang="hu-HU" sz="2000" dirty="0"/>
              <a:t> fenntartása és javítása;</a:t>
            </a:r>
          </a:p>
          <a:p>
            <a:r>
              <a:rPr lang="hu-HU" sz="2000" dirty="0"/>
              <a:t>NATURA 2000 területek megőrzése</a:t>
            </a:r>
          </a:p>
          <a:p>
            <a:r>
              <a:rPr lang="hu-HU" sz="2000" dirty="0"/>
              <a:t>vizeink mennyiségi és minőségi védelme;</a:t>
            </a:r>
          </a:p>
          <a:p>
            <a:r>
              <a:rPr lang="hu-HU" sz="2000" dirty="0"/>
              <a:t>talajok védelme, fenntartható hasznosítása;</a:t>
            </a:r>
          </a:p>
          <a:p>
            <a:r>
              <a:rPr lang="hu-HU" sz="2000" dirty="0"/>
              <a:t>erdei </a:t>
            </a:r>
            <a:r>
              <a:rPr lang="hu-HU" sz="2000" dirty="0" err="1"/>
              <a:t>biodiverzitás</a:t>
            </a:r>
            <a:r>
              <a:rPr lang="hu-HU" sz="2000" dirty="0"/>
              <a:t> védelme és fejlesztése kiemelten a magas természetességű erdőkben;</a:t>
            </a:r>
          </a:p>
          <a:p>
            <a:r>
              <a:rPr lang="hu-HU" sz="2000" dirty="0"/>
              <a:t>minőségi rendszerek (PEFC), faanyag eredetigazolási rendszer bevezetése</a:t>
            </a:r>
          </a:p>
        </p:txBody>
      </p:sp>
      <p:sp>
        <p:nvSpPr>
          <p:cNvPr id="4" name="Dia számának helye 3"/>
          <p:cNvSpPr>
            <a:spLocks noGrp="1"/>
          </p:cNvSpPr>
          <p:nvPr>
            <p:ph type="sldNum" sz="quarter" idx="10"/>
          </p:nvPr>
        </p:nvSpPr>
        <p:spPr/>
        <p:txBody>
          <a:bodyPr/>
          <a:lstStyle/>
          <a:p>
            <a:fld id="{B13F524C-F24A-47FB-BDA3-EC29C9588E6C}" type="slidenum">
              <a:rPr lang="hu-HU" smtClean="0"/>
              <a:pPr/>
              <a:t>86</a:t>
            </a:fld>
            <a:endParaRPr lang="hu-HU" dirty="0"/>
          </a:p>
        </p:txBody>
      </p:sp>
    </p:spTree>
    <p:extLst>
      <p:ext uri="{BB962C8B-B14F-4D97-AF65-F5344CB8AC3E}">
        <p14:creationId xmlns:p14="http://schemas.microsoft.com/office/powerpoint/2010/main" val="34515215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VIDÉKFEJLESZTÉSI PROGRAM (VP)</a:t>
            </a:r>
          </a:p>
        </p:txBody>
      </p:sp>
      <p:sp>
        <p:nvSpPr>
          <p:cNvPr id="3" name="Tartalom helye 2"/>
          <p:cNvSpPr>
            <a:spLocks noGrp="1"/>
          </p:cNvSpPr>
          <p:nvPr>
            <p:ph idx="1"/>
          </p:nvPr>
        </p:nvSpPr>
        <p:spPr>
          <a:xfrm>
            <a:off x="178122" y="692696"/>
            <a:ext cx="8642350" cy="5256584"/>
          </a:xfrm>
        </p:spPr>
        <p:txBody>
          <a:bodyPr/>
          <a:lstStyle/>
          <a:p>
            <a:pPr marL="0" indent="0">
              <a:buNone/>
            </a:pPr>
            <a:r>
              <a:rPr lang="hu-HU" sz="2400" b="1" dirty="0"/>
              <a:t>5.  prioritás:</a:t>
            </a:r>
            <a:r>
              <a:rPr lang="hu-HU" sz="2400" dirty="0"/>
              <a:t> Az erőforrás hatékonyság előmozdítása, valamint az alacsony széndioxid kibocsátású és az éghajlatváltozás hatásaihoz alkalmazkodni képes gazdaság irányába történő elmozdulás támogatása a mezőgazdasági, az élelmiszer-ipari és az erdészeti ágazatokban</a:t>
            </a:r>
          </a:p>
          <a:p>
            <a:r>
              <a:rPr lang="hu-HU" sz="1800" dirty="0"/>
              <a:t>meglévő mezőgazdasági épület és kertészeti technológia energiahatékonyságának javítása (termál kutak -, növényházak korszerűsítése)</a:t>
            </a:r>
          </a:p>
          <a:p>
            <a:r>
              <a:rPr lang="hu-HU" sz="1800" dirty="0"/>
              <a:t>az állattartás épületeinek korszerűsítése (állattartó telepek korszerűsítése, meglévő férőhelyek felújítása, tetőfelújítás, szigetelés, technológiai korszerűsítés)</a:t>
            </a:r>
          </a:p>
          <a:p>
            <a:r>
              <a:rPr lang="hu-HU" sz="1800" dirty="0"/>
              <a:t>terményszárítás energiahatékonyságának javítás (létesítmény felújítás, eszközbeszerzés, új terményszárítók és tisztítók beszerzése)</a:t>
            </a:r>
          </a:p>
          <a:p>
            <a:r>
              <a:rPr lang="hu-HU" sz="1800" dirty="0"/>
              <a:t>mezőgazdasági melléktermékek és hulladék energetikai célú felhasználása (biomassza </a:t>
            </a:r>
            <a:r>
              <a:rPr lang="hu-HU" sz="1800" dirty="0" err="1"/>
              <a:t>hőtermelő</a:t>
            </a:r>
            <a:r>
              <a:rPr lang="hu-HU" sz="1800" dirty="0"/>
              <a:t> berendezések és ezek kiegészítőinek beszerzése, biogáz előállítására és hasznosítására szolgáló berendezések beszerzése)</a:t>
            </a:r>
          </a:p>
          <a:p>
            <a:r>
              <a:rPr lang="hu-HU" sz="1800" dirty="0"/>
              <a:t>erdészettel kapcsolatos intézkedések: erdőborítottság és fásított területek növelése</a:t>
            </a:r>
          </a:p>
          <a:p>
            <a:r>
              <a:rPr lang="hu-HU" sz="1800" dirty="0"/>
              <a:t>élelmiszer feldolgozással kapcsolatos intézkedések</a:t>
            </a:r>
          </a:p>
        </p:txBody>
      </p:sp>
      <p:sp>
        <p:nvSpPr>
          <p:cNvPr id="4" name="Dia számának helye 3"/>
          <p:cNvSpPr>
            <a:spLocks noGrp="1"/>
          </p:cNvSpPr>
          <p:nvPr>
            <p:ph type="sldNum" sz="quarter" idx="10"/>
          </p:nvPr>
        </p:nvSpPr>
        <p:spPr/>
        <p:txBody>
          <a:bodyPr/>
          <a:lstStyle/>
          <a:p>
            <a:fld id="{B13F524C-F24A-47FB-BDA3-EC29C9588E6C}" type="slidenum">
              <a:rPr lang="hu-HU" smtClean="0"/>
              <a:pPr/>
              <a:t>87</a:t>
            </a:fld>
            <a:endParaRPr lang="hu-HU" dirty="0"/>
          </a:p>
        </p:txBody>
      </p:sp>
    </p:spTree>
    <p:extLst>
      <p:ext uri="{BB962C8B-B14F-4D97-AF65-F5344CB8AC3E}">
        <p14:creationId xmlns:p14="http://schemas.microsoft.com/office/powerpoint/2010/main" val="36250794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z="2400" dirty="0"/>
              <a:t>VIDÉKFEJLESZTÉSI PROGRAM (VP)</a:t>
            </a:r>
          </a:p>
        </p:txBody>
      </p:sp>
      <p:sp>
        <p:nvSpPr>
          <p:cNvPr id="3" name="Tartalom helye 2"/>
          <p:cNvSpPr>
            <a:spLocks noGrp="1"/>
          </p:cNvSpPr>
          <p:nvPr>
            <p:ph idx="1"/>
          </p:nvPr>
        </p:nvSpPr>
        <p:spPr>
          <a:xfrm>
            <a:off x="178122" y="1052736"/>
            <a:ext cx="8642350" cy="5256584"/>
          </a:xfrm>
        </p:spPr>
        <p:txBody>
          <a:bodyPr/>
          <a:lstStyle/>
          <a:p>
            <a:pPr marL="0" indent="0">
              <a:buNone/>
            </a:pPr>
            <a:r>
              <a:rPr lang="hu-HU" sz="2400" b="1" dirty="0"/>
              <a:t>6.  prioritás:</a:t>
            </a:r>
            <a:r>
              <a:rPr lang="hu-HU" sz="2400" dirty="0"/>
              <a:t> A társadalmi befogadás előmozdítása, a szegénység csökkentése és a gazdasági fejlődés támogatása a vidéki térségekben</a:t>
            </a:r>
          </a:p>
          <a:p>
            <a:r>
              <a:rPr lang="hu-HU" sz="2000" dirty="0" err="1"/>
              <a:t>mikrovállalkozások</a:t>
            </a:r>
            <a:r>
              <a:rPr lang="hu-HU" sz="2000" dirty="0"/>
              <a:t> fejlesztése</a:t>
            </a:r>
          </a:p>
          <a:p>
            <a:r>
              <a:rPr lang="hu-HU" sz="2000" dirty="0"/>
              <a:t>alapvető szolgáltatások és a falvak megújítása a vidéki térségekben:</a:t>
            </a:r>
          </a:p>
          <a:p>
            <a:pPr lvl="1"/>
            <a:r>
              <a:rPr lang="hu-HU" sz="2000" dirty="0"/>
              <a:t>kismértékű infrastruktúra és megújuló energia beruházások támogatása,</a:t>
            </a:r>
          </a:p>
          <a:p>
            <a:pPr lvl="1"/>
            <a:r>
              <a:rPr lang="hu-HU" sz="2000" dirty="0"/>
              <a:t>alapvető szolgáltatások létrehozásának támogatása,</a:t>
            </a:r>
          </a:p>
          <a:p>
            <a:pPr lvl="1"/>
            <a:r>
              <a:rPr lang="hu-HU" sz="2000" dirty="0"/>
              <a:t>helyi természeti, táji és kulturális értékekre alapozott rekreációs és turisztikai infrastruktúra beruházások támogatása</a:t>
            </a:r>
          </a:p>
        </p:txBody>
      </p:sp>
      <p:sp>
        <p:nvSpPr>
          <p:cNvPr id="4" name="Dia számának helye 3"/>
          <p:cNvSpPr>
            <a:spLocks noGrp="1"/>
          </p:cNvSpPr>
          <p:nvPr>
            <p:ph type="sldNum" sz="quarter" idx="10"/>
          </p:nvPr>
        </p:nvSpPr>
        <p:spPr/>
        <p:txBody>
          <a:bodyPr/>
          <a:lstStyle/>
          <a:p>
            <a:fld id="{B13F524C-F24A-47FB-BDA3-EC29C9588E6C}" type="slidenum">
              <a:rPr lang="hu-HU" smtClean="0"/>
              <a:pPr/>
              <a:t>88</a:t>
            </a:fld>
            <a:endParaRPr lang="hu-HU" dirty="0"/>
          </a:p>
        </p:txBody>
      </p:sp>
    </p:spTree>
    <p:extLst>
      <p:ext uri="{BB962C8B-B14F-4D97-AF65-F5344CB8AC3E}">
        <p14:creationId xmlns:p14="http://schemas.microsoft.com/office/powerpoint/2010/main" val="2012748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ctrTitle"/>
          </p:nvPr>
        </p:nvSpPr>
        <p:spPr>
          <a:xfrm>
            <a:off x="3779838" y="3429000"/>
            <a:ext cx="5184775" cy="2016224"/>
          </a:xfrm>
        </p:spPr>
        <p:txBody>
          <a:bodyPr/>
          <a:lstStyle/>
          <a:p>
            <a:pPr algn="ctr"/>
            <a:r>
              <a:rPr lang="hu-HU" sz="5400" dirty="0"/>
              <a:t>Köszönöm </a:t>
            </a:r>
            <a:br>
              <a:rPr lang="hu-HU" sz="5400" dirty="0"/>
            </a:br>
            <a:r>
              <a:rPr lang="hu-HU" sz="5400" dirty="0"/>
              <a:t>a figyelmet!</a:t>
            </a:r>
          </a:p>
        </p:txBody>
      </p:sp>
      <p:sp>
        <p:nvSpPr>
          <p:cNvPr id="4" name="Dia számának helye 3"/>
          <p:cNvSpPr>
            <a:spLocks noGrp="1"/>
          </p:cNvSpPr>
          <p:nvPr>
            <p:ph type="sldNum" sz="quarter" idx="4294967295"/>
          </p:nvPr>
        </p:nvSpPr>
        <p:spPr>
          <a:xfrm>
            <a:off x="7010400" y="6029325"/>
            <a:ext cx="2133600" cy="279400"/>
          </a:xfrm>
        </p:spPr>
        <p:txBody>
          <a:bodyPr/>
          <a:lstStyle/>
          <a:p>
            <a:fld id="{B13F524C-F24A-47FB-BDA3-EC29C9588E6C}" type="slidenum">
              <a:rPr lang="hu-HU" smtClean="0"/>
              <a:pPr/>
              <a:t>89</a:t>
            </a:fld>
            <a:endParaRPr lang="hu-HU"/>
          </a:p>
        </p:txBody>
      </p:sp>
    </p:spTree>
    <p:extLst>
      <p:ext uri="{BB962C8B-B14F-4D97-AF65-F5344CB8AC3E}">
        <p14:creationId xmlns:p14="http://schemas.microsoft.com/office/powerpoint/2010/main" val="2346107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8073" y="115888"/>
            <a:ext cx="8676455" cy="549275"/>
          </a:xfrm>
        </p:spPr>
        <p:txBody>
          <a:bodyPr/>
          <a:lstStyle/>
          <a:p>
            <a:r>
              <a:rPr lang="hu-HU" sz="2400" dirty="0"/>
              <a:t>EMBERI ERŐFORRÁS FEJLESZTÉSI OPERATÍV PROGRAM (EFOP)</a:t>
            </a:r>
          </a:p>
        </p:txBody>
      </p:sp>
      <p:sp>
        <p:nvSpPr>
          <p:cNvPr id="3" name="Tartalom helye 2"/>
          <p:cNvSpPr>
            <a:spLocks noGrp="1"/>
          </p:cNvSpPr>
          <p:nvPr>
            <p:ph idx="1"/>
          </p:nvPr>
        </p:nvSpPr>
        <p:spPr>
          <a:xfrm>
            <a:off x="250825" y="836513"/>
            <a:ext cx="8642350" cy="5184775"/>
          </a:xfrm>
        </p:spPr>
        <p:txBody>
          <a:bodyPr/>
          <a:lstStyle/>
          <a:p>
            <a:pPr marL="0" indent="0">
              <a:buNone/>
            </a:pPr>
            <a:r>
              <a:rPr lang="hu-HU" sz="2400" b="1" dirty="0"/>
              <a:t>6. Helyi stratégiák végrehajtása, társadalmi innováció és transznacionális együttműködés.</a:t>
            </a:r>
          </a:p>
          <a:p>
            <a:pPr marL="0" indent="0">
              <a:buNone/>
            </a:pPr>
            <a:r>
              <a:rPr lang="hu-HU" sz="2400" i="1" dirty="0"/>
              <a:t>Intézkedések:</a:t>
            </a:r>
            <a:endParaRPr lang="hu-HU" sz="2400" dirty="0"/>
          </a:p>
          <a:p>
            <a:r>
              <a:rPr lang="hu-HU" sz="2000" dirty="0"/>
              <a:t>területi leszakadási folyamatok megállítása,</a:t>
            </a:r>
          </a:p>
          <a:p>
            <a:r>
              <a:rPr lang="hu-HU" sz="2000" dirty="0"/>
              <a:t>civil szervezetek és önkormányzatok határon átnyúló kapcsolatainak erősítése,</a:t>
            </a:r>
          </a:p>
          <a:p>
            <a:r>
              <a:rPr lang="hu-HU" sz="2000" dirty="0"/>
              <a:t>közösségfejlesztő szervezetek együttműködésének támogatása.</a:t>
            </a:r>
          </a:p>
          <a:p>
            <a:pPr marL="0" indent="0">
              <a:buNone/>
            </a:pPr>
            <a:endParaRPr lang="hu-HU" sz="2400" i="1" dirty="0"/>
          </a:p>
          <a:p>
            <a:pPr marL="0" indent="0">
              <a:buNone/>
            </a:pPr>
            <a:r>
              <a:rPr lang="hu-HU" sz="2400" i="1" dirty="0"/>
              <a:t>Kedvezményezettek:</a:t>
            </a:r>
            <a:endParaRPr lang="hu-HU" sz="2400" dirty="0"/>
          </a:p>
          <a:p>
            <a:pPr marL="0" indent="0">
              <a:buNone/>
            </a:pPr>
            <a:r>
              <a:rPr lang="hu-HU" sz="2000" dirty="0"/>
              <a:t>civil szervezetek, egyházak, egyházi szervezetek, nemzetiségi önkormányzatok, </a:t>
            </a:r>
            <a:r>
              <a:rPr lang="hu-HU" sz="2000" dirty="0" err="1"/>
              <a:t>önkormányzatok</a:t>
            </a:r>
            <a:r>
              <a:rPr lang="hu-HU" sz="2000" dirty="0"/>
              <a:t> és intézményeik, felsőoktatási intézménye, szociális szövetkezetek, közfinanszírozott egészségügyi szolgáltatók, központi költségvetési szerv, nemzetiségi önkormányzatok, költségvetési szervek, nem állami szereplők.</a:t>
            </a:r>
          </a:p>
        </p:txBody>
      </p:sp>
      <p:sp>
        <p:nvSpPr>
          <p:cNvPr id="4" name="Dia számának helye 3"/>
          <p:cNvSpPr>
            <a:spLocks noGrp="1"/>
          </p:cNvSpPr>
          <p:nvPr>
            <p:ph type="sldNum" sz="quarter" idx="10"/>
          </p:nvPr>
        </p:nvSpPr>
        <p:spPr/>
        <p:txBody>
          <a:bodyPr/>
          <a:lstStyle/>
          <a:p>
            <a:fld id="{B13F524C-F24A-47FB-BDA3-EC29C9588E6C}" type="slidenum">
              <a:rPr lang="hu-HU" smtClean="0"/>
              <a:pPr/>
              <a:t>9</a:t>
            </a:fld>
            <a:endParaRPr lang="hu-HU"/>
          </a:p>
        </p:txBody>
      </p:sp>
    </p:spTree>
    <p:extLst>
      <p:ext uri="{BB962C8B-B14F-4D97-AF65-F5344CB8AC3E}">
        <p14:creationId xmlns:p14="http://schemas.microsoft.com/office/powerpoint/2010/main" val="2279282043"/>
      </p:ext>
    </p:extLst>
  </p:cSld>
  <p:clrMapOvr>
    <a:masterClrMapping/>
  </p:clrMapOvr>
</p:sld>
</file>

<file path=ppt/theme/theme1.xml><?xml version="1.0" encoding="utf-8"?>
<a:theme xmlns:a="http://schemas.openxmlformats.org/drawingml/2006/main" name="KTK_prezentacio_sablon_1021_3">
  <a:themeElements>
    <a:clrScheme name="KTK_prezentacio_sablon_1021_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TK_prezentacio_sablon_1021_3">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KTK_prezentacio_sablon_1021_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TK_prezentacio_sablon_1021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TK_prezentacio_sablon_1021_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TK_prezentacio_sablon_1021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TK_prezentacio_sablon_1021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TK_prezentacio_sablon_1021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TK_prezentacio_sablon_1021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TK_prezentacio_sablon_1021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TK_prezentacio_sablon_1021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TK_prezentacio_sablon_1021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TK_prezentacio_sablon_1021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TK_prezentacio_sablon_1021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KTK_prezentacio_sablon_1021_3</Template>
  <TotalTime>4647</TotalTime>
  <Words>4818</Words>
  <Application>Microsoft Office PowerPoint</Application>
  <PresentationFormat>Diavetítés a képernyőre (4:3 oldalarány)</PresentationFormat>
  <Paragraphs>865</Paragraphs>
  <Slides>89</Slides>
  <Notes>0</Notes>
  <HiddenSlides>0</HiddenSlides>
  <MMClips>0</MMClips>
  <ScaleCrop>false</ScaleCrop>
  <HeadingPairs>
    <vt:vector size="8" baseType="variant">
      <vt:variant>
        <vt:lpstr>Használt betűtípusok</vt:lpstr>
      </vt:variant>
      <vt:variant>
        <vt:i4>3</vt:i4>
      </vt:variant>
      <vt:variant>
        <vt:lpstr>Téma</vt:lpstr>
      </vt:variant>
      <vt:variant>
        <vt:i4>1</vt:i4>
      </vt:variant>
      <vt:variant>
        <vt:lpstr>Beágyazott OLE kiszolgálók</vt:lpstr>
      </vt:variant>
      <vt:variant>
        <vt:i4>1</vt:i4>
      </vt:variant>
      <vt:variant>
        <vt:lpstr>Diacímek</vt:lpstr>
      </vt:variant>
      <vt:variant>
        <vt:i4>89</vt:i4>
      </vt:variant>
    </vt:vector>
  </HeadingPairs>
  <TitlesOfParts>
    <vt:vector size="94" baseType="lpstr">
      <vt:lpstr>Arial</vt:lpstr>
      <vt:lpstr>Times New Roman</vt:lpstr>
      <vt:lpstr>Trebuchet MS</vt:lpstr>
      <vt:lpstr>KTK_prezentacio_sablon_1021_3</vt:lpstr>
      <vt:lpstr>Chart</vt:lpstr>
      <vt:lpstr>PowerPoint-bemutató</vt:lpstr>
      <vt:lpstr>PowerPoint-bemutató</vt:lpstr>
      <vt:lpstr>PowerPoint-bemutató</vt:lpstr>
      <vt:lpstr>PowerPoint-bemutató</vt:lpstr>
      <vt:lpstr>EMBERI ERŐFORRÁS FEJLESZTÉSI OPERATÍV PROGRAM (EFOP)</vt:lpstr>
      <vt:lpstr>EMBERI ERŐFORRÁS FEJLESZTÉSI OPERATÍV PROGRAM (EFOP)</vt:lpstr>
      <vt:lpstr>EMBERI ERŐFORRÁS FEJLESZTÉSI OPERATÍV PROGRAM (EFOP)</vt:lpstr>
      <vt:lpstr>EMBERI ERŐFORRÁS FEJLESZTÉSI OPERATÍV PROGRAM (EFOP)</vt:lpstr>
      <vt:lpstr>EMBERI ERŐFORRÁS FEJLESZTÉSI OPERATÍV PROGRAM (EFOP)</vt:lpstr>
      <vt:lpstr>GAZDASÁGFEJLESZTÉSI ÉS INNOVÁCIÓS OPERATÍV PROGRAM (GINOP)</vt:lpstr>
      <vt:lpstr>GAZDASÁGFEJLESZTÉSI ÉS INNOVÁCIÓS OPERATÍV PROGRAM (GINOP)</vt:lpstr>
      <vt:lpstr>GAZDASÁGFEJLESZTÉSI ÉS INNOVÁCIÓS OPERATÍV PROGRAM (GINOP)</vt:lpstr>
      <vt:lpstr>GAZDASÁGFEJLESZTÉSI ÉS INNOVÁCIÓS OPERATÍV PROGRAM (GINOP)</vt:lpstr>
      <vt:lpstr>GAZDASÁGFEJLESZTÉSI ÉS INNOVÁCIÓS OPERATÍV PROGRAM (GINOP)</vt:lpstr>
      <vt:lpstr>GAZDASÁGFEJLESZTÉSI ÉS INNOVÁCIÓS OPERATÍV PROGRAM (GINOP)</vt:lpstr>
      <vt:lpstr>GAZDASÁGFEJLESZTÉSI ÉS INNOVÁCIÓS OPERATÍV PROGRAM (GINOP)</vt:lpstr>
      <vt:lpstr>GAZDASÁGFEJLESZTÉSI ÉS INNOVÁCIÓS OPERATÍV PROGRAM (GINOP)</vt:lpstr>
      <vt:lpstr>INTEGRÁLT KÖZLEKEDÉSFEJLESZTÉSI OPERATÍV PROGRAM (IKOP)</vt:lpstr>
      <vt:lpstr>INTEGRÁLT KÖZLEKEDÉSFEJLESZTÉSI OPERATÍV PROGRAM (IKOP)</vt:lpstr>
      <vt:lpstr>INTEGRÁLT KÖZLEKEDÉSFEJLESZTÉSI OPERATÍV PROGRAM (IKOP)</vt:lpstr>
      <vt:lpstr>INTEGRÁLT KÖZLEKEDÉSFEJLESZTÉSI OPERATÍV PROGRAM (IKOP)</vt:lpstr>
      <vt:lpstr>INTEGRÁLT KÖZLEKEDÉSFEJLESZTÉSI OPERATÍV PROGRAM (IKOP)</vt:lpstr>
      <vt:lpstr>INTEGRÁLT KÖZLEKEDÉSFEJLESZTÉSI OPERATÍV PROGRAM (IKOP)</vt:lpstr>
      <vt:lpstr>KÖRNYEZETI ÉS ENERGIAHATÉKONYSÁGI OPERATÍV PROGRAM (KEHOP)</vt:lpstr>
      <vt:lpstr>KÖRNYEZETI ÉS ENERGIAHATÉKONYSÁGI OPERATÍV PROGRAM (KEHOP)</vt:lpstr>
      <vt:lpstr>KÖRNYEZETI ÉS ENERGIAHATÉKONYSÁGI OPERATÍV PROGRAM (KEHOP)</vt:lpstr>
      <vt:lpstr>KÖRNYEZETI ÉS ENERGIAHATÉKONYSÁGI OPERATÍV PROGRAM (KEHOP)</vt:lpstr>
      <vt:lpstr>KÖRNYEZETI ÉS ENERGIAHATÉKONYSÁGI OPERATÍV PROGRAM (KEHOP)</vt:lpstr>
      <vt:lpstr>KÖRNYEZETI ÉS ENERGIAHATÉKONYSÁGI OPERATÍV PROGRAM (KEHOP)</vt:lpstr>
      <vt:lpstr>KÖRNYEZETI ÉS ENERGIAHATÉKONYSÁGI OPERATÍV PROGRAM (KEHOP)</vt:lpstr>
      <vt:lpstr>KÖRNYEZETI ÉS ENERGIAHATÉKONYSÁGI OPERATÍV PROGRAM (KEHOP)</vt:lpstr>
      <vt:lpstr>KÖRNYEZETI ÉS ENERGIAHATÉKONYSÁGI OPERATÍV PROGRAM (KEHOP)</vt:lpstr>
      <vt:lpstr>TERÜLET- ÉS TELEPÜLÉSFEJLESZTÉSI OPERATÍV PROGRAM (TOP)</vt:lpstr>
      <vt:lpstr>TERÜLET- ÉS TELEPÜLÉSFEJLESZTÉSI OPERATÍV PROGRAM (TOP)</vt:lpstr>
      <vt:lpstr>TERÜLET- ÉS TELEPÜLÉSFEJLESZTÉSI OPERATÍV PROGRAM (TOP)</vt:lpstr>
      <vt:lpstr>TERÜLET- ÉS TELEPÜLÉSFEJLESZTÉSI OPERATÍV PROGRAM (TOP)</vt:lpstr>
      <vt:lpstr>TERÜLET- ÉS TELEPÜLÉSFEJLESZTÉSI OPERATÍV PROGRAM (TOP)</vt:lpstr>
      <vt:lpstr>TERÜLET- ÉS TELEPÜLÉSFEJLESZTÉSI OPERATÍV PROGRAM (TOP)</vt:lpstr>
      <vt:lpstr>TERÜLET- ÉS TELEPÜLÉSFEJLESZTÉSI OPERATÍV PROGRAM (TOP)</vt:lpstr>
      <vt:lpstr>TERÜLET- ÉS TELEPÜLÉSFEJLESZTÉSI OPERATÍV PROGRAM (TOP)</vt:lpstr>
      <vt:lpstr>TERÜLET- ÉS TELEPÜLÉSFEJLESZTÉSI OPERATÍV PROGRAM (TOP)</vt:lpstr>
      <vt:lpstr>TERÜLET- ÉS TELEPÜLÉSFEJLESZTÉSI OPERATÍV PROGRAM (TOP)</vt:lpstr>
      <vt:lpstr>TERÜLET- ÉS TELEPÜLÉSFEJLESZTÉSI OPERATÍV PROGRAM (TOP)</vt:lpstr>
      <vt:lpstr>TERÜLET- ÉS TELEPÜLÉSFEJLESZTÉSI OPERATÍV PROGRAM (TOP)</vt:lpstr>
      <vt:lpstr>TERÜLET- ÉS TELEPÜLÉSFEJLESZTÉSI OPERATÍV PROGRAM (TOP)</vt:lpstr>
      <vt:lpstr>TERÜLET- ÉS TELEPÜLÉSFEJLESZTÉSI OPERATÍV PROGRAM (TOP)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VERSENYKÉPES KÖZÉP-MAGYARORSZÁG OPERATÍV PROGRAM (VEKOP)</vt:lpstr>
      <vt:lpstr>MAGYAR HALÁSZATI OPERATÍV PROGRAM (MAHOP)</vt:lpstr>
      <vt:lpstr>MAGYAR HALÁSZATI OPERATÍV PROGRAM (MAHOP)</vt:lpstr>
      <vt:lpstr>MAGYAR HALÁSZATI OPERATÍV PROGRAM (MAHOP)</vt:lpstr>
      <vt:lpstr>MAGYAR HALÁSZATI OPERATÍV PROGRAM (MAHOP)</vt:lpstr>
      <vt:lpstr>MAGYAR HALÁSZATI OPERATÍV PROGRAM (MAHOP)</vt:lpstr>
      <vt:lpstr>MAGYAR HALÁSZATI OPERATÍV PROGRAM (MAHOP)</vt:lpstr>
      <vt:lpstr>VIDÉKFEJLESZTÉSI PROGRAM (VP)</vt:lpstr>
      <vt:lpstr>VIDÉKFEJLESZTÉSI PROGRAM (VP)</vt:lpstr>
      <vt:lpstr>VIDÉKFEJLESZTÉSI PROGRAM (VP)</vt:lpstr>
      <vt:lpstr>VIDÉKFEJLESZTÉSI PROGRAM (VP)</vt:lpstr>
      <vt:lpstr>VIDÉKFEJLESZTÉSI PROGRAM (VP)</vt:lpstr>
      <vt:lpstr>VIDÉKFEJLESZTÉSI PROGRAM (VP)</vt:lpstr>
      <vt:lpstr>VIDÉKFEJLESZTÉSI PROGRAM (VP)</vt:lpstr>
      <vt:lpstr>Köszönöm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Innovációmarketing</dc:title>
  <dc:creator>Rideg András</dc:creator>
  <cp:lastModifiedBy>Merza Péter</cp:lastModifiedBy>
  <cp:revision>256</cp:revision>
  <dcterms:created xsi:type="dcterms:W3CDTF">2011-02-06T19:02:38Z</dcterms:created>
  <dcterms:modified xsi:type="dcterms:W3CDTF">2019-09-16T06:44:25Z</dcterms:modified>
</cp:coreProperties>
</file>