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8"/>
  </p:notesMasterIdLst>
  <p:handoutMasterIdLst>
    <p:handoutMasterId r:id="rId49"/>
  </p:handoutMasterIdLst>
  <p:sldIdLst>
    <p:sldId id="305" r:id="rId2"/>
    <p:sldId id="338" r:id="rId3"/>
    <p:sldId id="339" r:id="rId4"/>
    <p:sldId id="342" r:id="rId5"/>
    <p:sldId id="384" r:id="rId6"/>
    <p:sldId id="385" r:id="rId7"/>
    <p:sldId id="386" r:id="rId8"/>
    <p:sldId id="387" r:id="rId9"/>
    <p:sldId id="341" r:id="rId10"/>
    <p:sldId id="343" r:id="rId11"/>
    <p:sldId id="357" r:id="rId12"/>
    <p:sldId id="358" r:id="rId13"/>
    <p:sldId id="359" r:id="rId14"/>
    <p:sldId id="344" r:id="rId15"/>
    <p:sldId id="345" r:id="rId16"/>
    <p:sldId id="346" r:id="rId17"/>
    <p:sldId id="347" r:id="rId18"/>
    <p:sldId id="348" r:id="rId19"/>
    <p:sldId id="349" r:id="rId20"/>
    <p:sldId id="360" r:id="rId21"/>
    <p:sldId id="361" r:id="rId22"/>
    <p:sldId id="366" r:id="rId23"/>
    <p:sldId id="367" r:id="rId24"/>
    <p:sldId id="362" r:id="rId25"/>
    <p:sldId id="364" r:id="rId26"/>
    <p:sldId id="365" r:id="rId27"/>
    <p:sldId id="381" r:id="rId28"/>
    <p:sldId id="382" r:id="rId29"/>
    <p:sldId id="383" r:id="rId30"/>
    <p:sldId id="350" r:id="rId31"/>
    <p:sldId id="351" r:id="rId32"/>
    <p:sldId id="352" r:id="rId33"/>
    <p:sldId id="368" r:id="rId34"/>
    <p:sldId id="379" r:id="rId35"/>
    <p:sldId id="380" r:id="rId36"/>
    <p:sldId id="356" r:id="rId37"/>
    <p:sldId id="353" r:id="rId38"/>
    <p:sldId id="369" r:id="rId39"/>
    <p:sldId id="370" r:id="rId40"/>
    <p:sldId id="371" r:id="rId41"/>
    <p:sldId id="373" r:id="rId42"/>
    <p:sldId id="374" r:id="rId43"/>
    <p:sldId id="378" r:id="rId44"/>
    <p:sldId id="376" r:id="rId45"/>
    <p:sldId id="377" r:id="rId46"/>
    <p:sldId id="337" r:id="rId4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ra" initials="P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5338"/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E1CEAB-7C41-4F23-93FE-12942BDA4B73}" type="datetimeFigureOut">
              <a:rPr lang="hu-HU"/>
              <a:pPr/>
              <a:t>2019. 09. 30.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A3918-9B16-4AEF-A23E-49A0F94F3F6E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76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3E85B2-E5DE-45AD-B8A3-324361F5250F}" type="datetimeFigureOut">
              <a:rPr lang="hu-HU"/>
              <a:pPr/>
              <a:t>2019. 09. 30.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3D65E-F4C2-4E15-98F5-9EC7C40A56CF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9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A579F8-46FD-4D1F-903B-2CE0C72117A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F08551-5ECC-4752-8770-553F4C8C0FC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3F524C-F24A-47FB-BDA3-EC29C9588E6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37C52C-06CF-4B68-82F1-1AE795BC72C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2E5CA9-F20B-44CC-89AA-1CFE62AC6D3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5BB83-3DDB-4D8E-BBE3-5EEEF14FECD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6F04A1-59D4-4627-A417-3148D17164E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2B0339-3D01-4D4A-A5E6-4DDE1241FF0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FD4D00-D03A-49A5-BD25-C52F6E8ECB2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28BD41-83F8-409D-9BFE-82BCA637A0A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10F9D5EA-0F10-434A-BFF7-50574BCA3090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u.wikipedia.org/wiki/Kaize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/index.php?title=%C3%89rt%C3%A9k%C3%A1ram-t%C3%A9rk%C3%A9p&amp;action=edit&amp;redlink=1" TargetMode="External"/><Relationship Id="rId7" Type="http://schemas.openxmlformats.org/officeDocument/2006/relationships/hyperlink" Target="https://hu.wikipedia.org/w/index.php?title=Standard&amp;action=edit&amp;redlink=1" TargetMode="External"/><Relationship Id="rId2" Type="http://schemas.openxmlformats.org/officeDocument/2006/relationships/hyperlink" Target="https://hu.wikipedia.org/wiki/Marke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.wikipedia.org/wiki/Kaizen" TargetMode="External"/><Relationship Id="rId5" Type="http://schemas.openxmlformats.org/officeDocument/2006/relationships/hyperlink" Target="https://hu.wikipedia.org/w/index.php?title=H%C3%BAz%C3%B3rendszer&amp;action=edit&amp;redlink=1" TargetMode="External"/><Relationship Id="rId4" Type="http://schemas.openxmlformats.org/officeDocument/2006/relationships/hyperlink" Target="https://hu.wikipedia.org/wiki/Akad%C3%A1lytalan_%C3%A1raml%C3%A1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M%C3%A9rn%C3%B6ki_tudom%C3%A1ny" TargetMode="External"/><Relationship Id="rId2" Type="http://schemas.openxmlformats.org/officeDocument/2006/relationships/hyperlink" Target="https://hu.wikipedia.org/wiki/Jap%C3%A1n_nyel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 bwMode="auto">
          <a:xfrm>
            <a:off x="971600" y="321297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r>
              <a:rPr lang="hu-HU" sz="3600" b="1" kern="0" dirty="0"/>
              <a:t>Pályázatok menedzselése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 bwMode="auto">
          <a:xfrm>
            <a:off x="3779838" y="4149155"/>
            <a:ext cx="5364162" cy="158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hu-HU" kern="0" dirty="0"/>
              <a:t>dr. Merza Péter</a:t>
            </a:r>
            <a:br>
              <a:rPr lang="hu-HU" kern="0" dirty="0"/>
            </a:br>
            <a:r>
              <a:rPr lang="hu-HU" kern="0" dirty="0"/>
              <a:t>Pécs, 2019.09.23.</a:t>
            </a:r>
          </a:p>
          <a:p>
            <a:pPr algn="ctr"/>
            <a:r>
              <a:rPr lang="hu-HU" kern="0" dirty="0"/>
              <a:t>Projekttervezési technikák</a:t>
            </a:r>
          </a:p>
        </p:txBody>
      </p:sp>
    </p:spTree>
    <p:extLst>
      <p:ext uri="{BB962C8B-B14F-4D97-AF65-F5344CB8AC3E}">
        <p14:creationId xmlns:p14="http://schemas.microsoft.com/office/powerpoint/2010/main" val="1027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projektmenedzsment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Clr>
                <a:schemeClr val="tx1"/>
              </a:buClr>
              <a:buFontTx/>
              <a:buNone/>
            </a:pPr>
            <a:endParaRPr lang="hu-HU" altLang="hu-HU" sz="1400" dirty="0">
              <a:solidFill>
                <a:srgbClr val="CC3300"/>
              </a:solidFill>
              <a:latin typeface="Calibri" pitchFamily="34" charset="0"/>
            </a:endParaRPr>
          </a:p>
          <a:p>
            <a:pPr algn="ctr">
              <a:buFontTx/>
              <a:buNone/>
            </a:pPr>
            <a:endParaRPr lang="hu-HU" altLang="hu-HU" dirty="0">
              <a:solidFill>
                <a:srgbClr val="6C5338"/>
              </a:solidFill>
              <a:latin typeface="Calibri" pitchFamily="34" charset="0"/>
            </a:endParaRPr>
          </a:p>
          <a:p>
            <a:pPr algn="ctr">
              <a:buFontTx/>
              <a:buNone/>
            </a:pPr>
            <a:r>
              <a:rPr lang="hu-HU" altLang="hu-HU" dirty="0" err="1">
                <a:solidFill>
                  <a:srgbClr val="6C5338"/>
                </a:solidFill>
                <a:latin typeface="Calibri" pitchFamily="34" charset="0"/>
              </a:rPr>
              <a:t>Motzel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 (1998): </a:t>
            </a:r>
          </a:p>
          <a:p>
            <a:pPr algn="ctr">
              <a:buFontTx/>
              <a:buNone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„A menedzsment feladatok, a menedzsment szervezet, illetve egy projekt megvalósításához alkalmazott menedzsment technikák és – eszközök összessége.”</a:t>
            </a:r>
          </a:p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433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Projektek szervezeten belüli kapcsolatai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88840"/>
            <a:ext cx="78914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742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0825" y="2636912"/>
            <a:ext cx="8642350" cy="3313038"/>
          </a:xfrm>
        </p:spPr>
        <p:txBody>
          <a:bodyPr/>
          <a:lstStyle/>
          <a:p>
            <a:pPr marL="0" indent="0" algn="ctr">
              <a:buNone/>
            </a:pPr>
            <a:r>
              <a:rPr lang="hu-HU" sz="4000" dirty="0"/>
              <a:t>Projektek ciklusa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4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Általános ciklus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268413"/>
            <a:ext cx="6956425" cy="417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2570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PDCA-ciklus / PDSA	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solidFill>
                  <a:srgbClr val="6C5338"/>
                </a:solidFill>
              </a:rPr>
              <a:t>Deming-kerék</a:t>
            </a:r>
            <a:endParaRPr lang="hu-HU" dirty="0">
              <a:solidFill>
                <a:srgbClr val="6C5338"/>
              </a:solidFill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07" y="1377157"/>
            <a:ext cx="6300787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973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életciklus modellek 2.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07" y="1268413"/>
            <a:ext cx="630078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8473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– életciklus fázisai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268413"/>
            <a:ext cx="6372225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199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Projektciklus innovációs spirál modellje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1304925"/>
            <a:ext cx="6372225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552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2800" dirty="0"/>
              <a:t>3. Projekttervezés folyamata és a megvalósítás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07" y="1701007"/>
            <a:ext cx="6300787" cy="345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866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projekttervezés fő kérdései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690960" y="1700808"/>
            <a:ext cx="1684337" cy="5127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8775" indent="-358775" defTabSz="957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77875" indent="-298450" defTabSz="9572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96975" indent="-239713" defTabSz="957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76400" indent="-239713" defTabSz="9572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54238" indent="-238125" defTabSz="9572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hu-HU" altLang="hu-HU" sz="2400">
                <a:solidFill>
                  <a:srgbClr val="996633"/>
                </a:solidFill>
                <a:latin typeface="Calibri" pitchFamily="34" charset="0"/>
              </a:rPr>
              <a:t>Mit?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690960" y="2419945"/>
            <a:ext cx="1684337" cy="5127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8775" indent="-358775" defTabSz="957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77875" indent="-298450" defTabSz="9572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96975" indent="-239713" defTabSz="957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76400" indent="-239713" defTabSz="9572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54238" indent="-238125" defTabSz="9572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hu-HU" altLang="hu-HU" sz="2400">
                <a:solidFill>
                  <a:srgbClr val="996633"/>
                </a:solidFill>
                <a:latin typeface="Calibri" pitchFamily="34" charset="0"/>
              </a:rPr>
              <a:t>Hogyan?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1690960" y="3140670"/>
            <a:ext cx="1684337" cy="5127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8775" indent="-358775" defTabSz="957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77875" indent="-298450" defTabSz="9572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96975" indent="-239713" defTabSz="957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76400" indent="-239713" defTabSz="9572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54238" indent="-238125" defTabSz="9572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hu-HU" altLang="hu-HU" sz="2400">
                <a:solidFill>
                  <a:srgbClr val="996633"/>
                </a:solidFill>
                <a:latin typeface="Calibri" pitchFamily="34" charset="0"/>
              </a:rPr>
              <a:t>Ki? Mivel?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690960" y="3861395"/>
            <a:ext cx="1684337" cy="5127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8775" indent="-358775" defTabSz="957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77875" indent="-298450" defTabSz="9572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96975" indent="-239713" defTabSz="957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76400" indent="-239713" defTabSz="9572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54238" indent="-238125" defTabSz="9572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hu-HU" altLang="hu-HU" sz="2400">
                <a:solidFill>
                  <a:srgbClr val="996633"/>
                </a:solidFill>
                <a:latin typeface="Calibri" pitchFamily="34" charset="0"/>
              </a:rPr>
              <a:t>Mikor?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1690960" y="4580533"/>
            <a:ext cx="1684337" cy="5127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8775" indent="-358775" defTabSz="957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77875" indent="-298450" defTabSz="9572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96975" indent="-239713" defTabSz="957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76400" indent="-239713" defTabSz="9572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54238" indent="-238125" defTabSz="9572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hu-HU" altLang="hu-HU" sz="2400">
                <a:solidFill>
                  <a:srgbClr val="996633"/>
                </a:solidFill>
                <a:latin typeface="Calibri" pitchFamily="34" charset="0"/>
              </a:rPr>
              <a:t>Mennyiért?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4038872" y="1700808"/>
            <a:ext cx="3773488" cy="5127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8775" indent="-358775" defTabSz="957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77875" indent="-298450" defTabSz="9572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96975" indent="-239713" defTabSz="957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76400" indent="-239713" defTabSz="9572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54238" indent="-238125" defTabSz="9572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hu-HU" altLang="hu-HU" sz="2400" i="0" dirty="0">
                <a:solidFill>
                  <a:srgbClr val="996633"/>
                </a:solidFill>
                <a:latin typeface="Calibri" pitchFamily="34" charset="0"/>
              </a:rPr>
              <a:t>Gyakorlati célok áttekintése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3491185" y="1988145"/>
            <a:ext cx="473075" cy="80963"/>
          </a:xfrm>
          <a:custGeom>
            <a:avLst/>
            <a:gdLst>
              <a:gd name="T0" fmla="*/ 170193681 w 21600"/>
              <a:gd name="T1" fmla="*/ 0 h 21600"/>
              <a:gd name="T2" fmla="*/ 0 w 21600"/>
              <a:gd name="T3" fmla="*/ 568758 h 21600"/>
              <a:gd name="T4" fmla="*/ 170193681 w 21600"/>
              <a:gd name="T5" fmla="*/ 1137504 h 21600"/>
              <a:gd name="T6" fmla="*/ 226925076 w 21600"/>
              <a:gd name="T7" fmla="*/ 56875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hu-HU"/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4038872" y="2419945"/>
            <a:ext cx="3773488" cy="5127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8775" indent="-358775" defTabSz="957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77875" indent="-298450" defTabSz="9572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96975" indent="-239713" defTabSz="957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76400" indent="-239713" defTabSz="9572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54238" indent="-238125" defTabSz="9572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hu-HU" altLang="hu-HU" sz="2400" i="0">
                <a:solidFill>
                  <a:srgbClr val="996633"/>
                </a:solidFill>
                <a:latin typeface="Calibri" pitchFamily="34" charset="0"/>
              </a:rPr>
              <a:t>Részletes feladatterv</a:t>
            </a: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3564210" y="2637433"/>
            <a:ext cx="473075" cy="80962"/>
          </a:xfrm>
          <a:custGeom>
            <a:avLst/>
            <a:gdLst>
              <a:gd name="T0" fmla="*/ 170193681 w 21600"/>
              <a:gd name="T1" fmla="*/ 0 h 21600"/>
              <a:gd name="T2" fmla="*/ 0 w 21600"/>
              <a:gd name="T3" fmla="*/ 568732 h 21600"/>
              <a:gd name="T4" fmla="*/ 170193681 w 21600"/>
              <a:gd name="T5" fmla="*/ 1137460 h 21600"/>
              <a:gd name="T6" fmla="*/ 226925076 w 21600"/>
              <a:gd name="T7" fmla="*/ 56873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hu-HU"/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4038872" y="3140670"/>
            <a:ext cx="3773488" cy="5127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8775" indent="-358775" defTabSz="957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77875" indent="-298450" defTabSz="9572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96975" indent="-239713" defTabSz="957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76400" indent="-239713" defTabSz="9572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54238" indent="-238125" defTabSz="9572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hu-HU" altLang="hu-HU" sz="2400" i="0">
                <a:solidFill>
                  <a:srgbClr val="996633"/>
                </a:solidFill>
                <a:latin typeface="Calibri" pitchFamily="34" charset="0"/>
              </a:rPr>
              <a:t>Erőforrás-felhasználási terv</a:t>
            </a:r>
          </a:p>
        </p:txBody>
      </p:sp>
      <p:sp>
        <p:nvSpPr>
          <p:cNvPr id="15" name="AutoShape 21"/>
          <p:cNvSpPr>
            <a:spLocks noChangeArrowheads="1"/>
          </p:cNvSpPr>
          <p:nvPr/>
        </p:nvSpPr>
        <p:spPr bwMode="auto">
          <a:xfrm>
            <a:off x="3564210" y="3356570"/>
            <a:ext cx="473075" cy="80963"/>
          </a:xfrm>
          <a:custGeom>
            <a:avLst/>
            <a:gdLst>
              <a:gd name="T0" fmla="*/ 170193681 w 21600"/>
              <a:gd name="T1" fmla="*/ 0 h 21600"/>
              <a:gd name="T2" fmla="*/ 0 w 21600"/>
              <a:gd name="T3" fmla="*/ 568758 h 21600"/>
              <a:gd name="T4" fmla="*/ 170193681 w 21600"/>
              <a:gd name="T5" fmla="*/ 1137504 h 21600"/>
              <a:gd name="T6" fmla="*/ 226925076 w 21600"/>
              <a:gd name="T7" fmla="*/ 56875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hu-HU"/>
          </a:p>
        </p:txBody>
      </p:sp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4038872" y="3861395"/>
            <a:ext cx="3773488" cy="512763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8775" indent="-358775" defTabSz="957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77875" indent="-298450" defTabSz="9572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96975" indent="-239713" defTabSz="957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76400" indent="-239713" defTabSz="9572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54238" indent="-238125" defTabSz="9572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hu-HU" altLang="hu-HU" sz="2400" i="0">
                <a:solidFill>
                  <a:srgbClr val="996633"/>
                </a:solidFill>
                <a:latin typeface="Calibri" pitchFamily="34" charset="0"/>
              </a:rPr>
              <a:t>Ütemterv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4038872" y="4580533"/>
            <a:ext cx="3773488" cy="512762"/>
          </a:xfrm>
          <a:prstGeom prst="rect">
            <a:avLst/>
          </a:prstGeom>
          <a:solidFill>
            <a:srgbClr val="FFFF66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58775" indent="-358775" defTabSz="9572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77875" indent="-298450" defTabSz="95726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96975" indent="-239713" defTabSz="9572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76400" indent="-239713" defTabSz="95726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154238" indent="-238125" defTabSz="95726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6114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686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5258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83038" indent="-238125" defTabSz="957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1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hu-HU" altLang="hu-HU" sz="2400" i="0">
                <a:solidFill>
                  <a:srgbClr val="996633"/>
                </a:solidFill>
                <a:latin typeface="Calibri" pitchFamily="34" charset="0"/>
              </a:rPr>
              <a:t>Költségvetés</a:t>
            </a:r>
          </a:p>
        </p:txBody>
      </p:sp>
      <p:sp>
        <p:nvSpPr>
          <p:cNvPr id="18" name="AutoShape 24"/>
          <p:cNvSpPr>
            <a:spLocks noChangeArrowheads="1"/>
          </p:cNvSpPr>
          <p:nvPr/>
        </p:nvSpPr>
        <p:spPr bwMode="auto">
          <a:xfrm>
            <a:off x="3491185" y="4796433"/>
            <a:ext cx="473075" cy="80962"/>
          </a:xfrm>
          <a:custGeom>
            <a:avLst/>
            <a:gdLst>
              <a:gd name="T0" fmla="*/ 170193681 w 21600"/>
              <a:gd name="T1" fmla="*/ 0 h 21600"/>
              <a:gd name="T2" fmla="*/ 0 w 21600"/>
              <a:gd name="T3" fmla="*/ 568732 h 21600"/>
              <a:gd name="T4" fmla="*/ 170193681 w 21600"/>
              <a:gd name="T5" fmla="*/ 1137460 h 21600"/>
              <a:gd name="T6" fmla="*/ 226925076 w 21600"/>
              <a:gd name="T7" fmla="*/ 56873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hu-HU"/>
          </a:p>
        </p:txBody>
      </p:sp>
      <p:sp>
        <p:nvSpPr>
          <p:cNvPr id="19" name="AutoShape 25"/>
          <p:cNvSpPr>
            <a:spLocks noChangeArrowheads="1"/>
          </p:cNvSpPr>
          <p:nvPr/>
        </p:nvSpPr>
        <p:spPr bwMode="auto">
          <a:xfrm>
            <a:off x="3564210" y="4077295"/>
            <a:ext cx="473075" cy="80963"/>
          </a:xfrm>
          <a:custGeom>
            <a:avLst/>
            <a:gdLst>
              <a:gd name="T0" fmla="*/ 170193681 w 21600"/>
              <a:gd name="T1" fmla="*/ 0 h 21600"/>
              <a:gd name="T2" fmla="*/ 0 w 21600"/>
              <a:gd name="T3" fmla="*/ 568758 h 21600"/>
              <a:gd name="T4" fmla="*/ 170193681 w 21600"/>
              <a:gd name="T5" fmla="*/ 1137504 h 21600"/>
              <a:gd name="T6" fmla="*/ 226925076 w 21600"/>
              <a:gd name="T7" fmla="*/ 56875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1"/>
          </a:solidFill>
          <a:ln w="1905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hu-HU"/>
          </a:p>
        </p:txBody>
      </p:sp>
      <p:sp>
        <p:nvSpPr>
          <p:cNvPr id="20" name="Dia számának helye 1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93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fogalma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spcBef>
                <a:spcPct val="0"/>
              </a:spcBef>
              <a:buFontTx/>
              <a:buNone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A projektek</a:t>
            </a:r>
            <a:r>
              <a:rPr lang="hu-HU" altLang="hu-HU" dirty="0">
                <a:latin typeface="Calibri" pitchFamily="34" charset="0"/>
              </a:rPr>
              <a:t> </a:t>
            </a:r>
          </a:p>
          <a:p>
            <a:pPr marL="609600" indent="-609600" algn="just">
              <a:spcBef>
                <a:spcPct val="0"/>
              </a:spcBef>
              <a:buFont typeface="Wingdings" pitchFamily="2" charset="2"/>
              <a:buAutoNum type="arabicParenBoth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időben</a:t>
            </a:r>
            <a:r>
              <a:rPr lang="hu-HU" altLang="hu-HU" dirty="0">
                <a:latin typeface="Calibri" pitchFamily="34" charset="0"/>
              </a:rPr>
              <a:t> </a:t>
            </a:r>
            <a:r>
              <a:rPr lang="hu-HU" altLang="hu-HU" dirty="0">
                <a:solidFill>
                  <a:srgbClr val="CC3300"/>
                </a:solidFill>
                <a:latin typeface="Calibri" pitchFamily="34" charset="0"/>
              </a:rPr>
              <a:t>behatárolt</a:t>
            </a:r>
            <a:r>
              <a:rPr lang="hu-HU" altLang="hu-HU" dirty="0">
                <a:latin typeface="Calibri" pitchFamily="34" charset="0"/>
              </a:rPr>
              <a:t>, </a:t>
            </a:r>
          </a:p>
          <a:p>
            <a:pPr marL="609600" indent="-609600" algn="just">
              <a:spcBef>
                <a:spcPct val="0"/>
              </a:spcBef>
              <a:buFont typeface="Wingdings" pitchFamily="2" charset="2"/>
              <a:buAutoNum type="arabicParenBoth"/>
            </a:pPr>
            <a:r>
              <a:rPr lang="hu-HU" altLang="hu-HU" dirty="0">
                <a:solidFill>
                  <a:srgbClr val="CC3300"/>
                </a:solidFill>
                <a:latin typeface="Calibri" pitchFamily="34" charset="0"/>
              </a:rPr>
              <a:t>gyakorlati</a:t>
            </a:r>
            <a:r>
              <a:rPr lang="hu-HU" altLang="hu-HU" dirty="0">
                <a:latin typeface="Calibri" pitchFamily="34" charset="0"/>
              </a:rPr>
              <a:t> 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vonatkozású absztrakt</a:t>
            </a:r>
            <a:r>
              <a:rPr lang="hu-HU" altLang="hu-HU" dirty="0">
                <a:latin typeface="Calibri" pitchFamily="34" charset="0"/>
              </a:rPr>
              <a:t> </a:t>
            </a:r>
            <a:r>
              <a:rPr lang="hu-HU" altLang="hu-HU" dirty="0">
                <a:solidFill>
                  <a:srgbClr val="CC3300"/>
                </a:solidFill>
                <a:latin typeface="Calibri" pitchFamily="34" charset="0"/>
              </a:rPr>
              <a:t>tervek</a:t>
            </a:r>
            <a:r>
              <a:rPr lang="hu-HU" altLang="hu-HU" dirty="0">
                <a:latin typeface="Calibri" pitchFamily="34" charset="0"/>
              </a:rPr>
              <a:t>, </a:t>
            </a:r>
          </a:p>
          <a:p>
            <a:pPr marL="609600" indent="-609600" algn="just">
              <a:spcBef>
                <a:spcPct val="0"/>
              </a:spcBef>
              <a:buFont typeface="Wingdings" pitchFamily="2" charset="2"/>
              <a:buAutoNum type="arabicParenBoth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melyek</a:t>
            </a:r>
            <a:r>
              <a:rPr lang="hu-HU" altLang="hu-HU" dirty="0">
                <a:latin typeface="Calibri" pitchFamily="34" charset="0"/>
              </a:rPr>
              <a:t> </a:t>
            </a:r>
            <a:r>
              <a:rPr lang="hu-HU" altLang="hu-HU" dirty="0">
                <a:solidFill>
                  <a:srgbClr val="CC3300"/>
                </a:solidFill>
                <a:latin typeface="Calibri" pitchFamily="34" charset="0"/>
              </a:rPr>
              <a:t>méretük,</a:t>
            </a:r>
            <a:r>
              <a:rPr lang="hu-HU" altLang="hu-HU" dirty="0">
                <a:solidFill>
                  <a:srgbClr val="993300"/>
                </a:solidFill>
                <a:latin typeface="Calibri" pitchFamily="34" charset="0"/>
              </a:rPr>
              <a:t> </a:t>
            </a:r>
          </a:p>
          <a:p>
            <a:pPr marL="609600" indent="-609600" algn="just">
              <a:spcBef>
                <a:spcPct val="0"/>
              </a:spcBef>
              <a:buFont typeface="Wingdings" pitchFamily="2" charset="2"/>
              <a:buAutoNum type="arabicParenBoth"/>
            </a:pPr>
            <a:r>
              <a:rPr lang="hu-HU" altLang="hu-HU" dirty="0">
                <a:solidFill>
                  <a:srgbClr val="CC3300"/>
                </a:solidFill>
                <a:latin typeface="Calibri" pitchFamily="34" charset="0"/>
              </a:rPr>
              <a:t>bonyolultságuk,</a:t>
            </a:r>
            <a:r>
              <a:rPr lang="hu-HU" altLang="hu-HU" dirty="0">
                <a:solidFill>
                  <a:srgbClr val="993300"/>
                </a:solidFill>
                <a:latin typeface="Calibri" pitchFamily="34" charset="0"/>
              </a:rPr>
              <a:t> </a:t>
            </a:r>
          </a:p>
          <a:p>
            <a:pPr marL="609600" indent="-609600" algn="just">
              <a:spcBef>
                <a:spcPct val="0"/>
              </a:spcBef>
              <a:buFont typeface="Wingdings" pitchFamily="2" charset="2"/>
              <a:buAutoNum type="arabicParenBoth"/>
            </a:pPr>
            <a:r>
              <a:rPr lang="hu-HU" altLang="hu-HU" dirty="0">
                <a:solidFill>
                  <a:srgbClr val="CC3300"/>
                </a:solidFill>
                <a:latin typeface="Calibri" pitchFamily="34" charset="0"/>
              </a:rPr>
              <a:t>újdonságtartalmuk</a:t>
            </a:r>
            <a:r>
              <a:rPr lang="hu-HU" altLang="hu-HU" dirty="0">
                <a:latin typeface="Calibri" pitchFamily="34" charset="0"/>
              </a:rPr>
              <a:t> 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és</a:t>
            </a:r>
            <a:r>
              <a:rPr lang="hu-HU" altLang="hu-HU" dirty="0">
                <a:latin typeface="Calibri" pitchFamily="34" charset="0"/>
              </a:rPr>
              <a:t> </a:t>
            </a:r>
          </a:p>
          <a:p>
            <a:pPr marL="609600" indent="-609600" algn="just">
              <a:spcBef>
                <a:spcPct val="0"/>
              </a:spcBef>
              <a:buFont typeface="Wingdings" pitchFamily="2" charset="2"/>
              <a:buAutoNum type="arabicParenBoth"/>
            </a:pPr>
            <a:r>
              <a:rPr lang="hu-HU" altLang="hu-HU" dirty="0">
                <a:solidFill>
                  <a:srgbClr val="CC3300"/>
                </a:solidFill>
                <a:latin typeface="Calibri" pitchFamily="34" charset="0"/>
              </a:rPr>
              <a:t>jelentőségük</a:t>
            </a:r>
            <a:r>
              <a:rPr lang="hu-HU" altLang="hu-HU" dirty="0">
                <a:latin typeface="Calibri" pitchFamily="34" charset="0"/>
              </a:rPr>
              <a:t> 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következtében a menedzsment</a:t>
            </a:r>
          </a:p>
          <a:p>
            <a:pPr marL="609600" indent="-609600" algn="just">
              <a:spcBef>
                <a:spcPct val="0"/>
              </a:spcBef>
              <a:buFont typeface="Wingdings" pitchFamily="2" charset="2"/>
              <a:buAutoNum type="arabicParenBoth"/>
            </a:pPr>
            <a:r>
              <a:rPr lang="hu-HU" altLang="hu-HU" dirty="0">
                <a:solidFill>
                  <a:srgbClr val="CC3300"/>
                </a:solidFill>
                <a:latin typeface="Calibri" pitchFamily="34" charset="0"/>
              </a:rPr>
              <a:t>rutinszerű</a:t>
            </a:r>
            <a:r>
              <a:rPr lang="hu-HU" altLang="hu-HU" dirty="0">
                <a:solidFill>
                  <a:srgbClr val="993300"/>
                </a:solidFill>
                <a:latin typeface="Calibri" pitchFamily="34" charset="0"/>
              </a:rPr>
              <a:t> 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megoldási metódusaival nem oldhatók meg kielégítően.</a:t>
            </a:r>
          </a:p>
          <a:p>
            <a:pPr marL="609600" indent="-609600" algn="just">
              <a:spcBef>
                <a:spcPct val="0"/>
              </a:spcBef>
              <a:buFontTx/>
              <a:buNone/>
            </a:pPr>
            <a:r>
              <a:rPr lang="hu-HU" altLang="hu-HU" dirty="0">
                <a:latin typeface="Calibri" pitchFamily="34" charset="0"/>
              </a:rPr>
              <a:t> </a:t>
            </a:r>
            <a:r>
              <a:rPr lang="en-US" altLang="hu-HU" dirty="0">
                <a:solidFill>
                  <a:srgbClr val="6C5338"/>
                </a:solidFill>
                <a:latin typeface="Calibri" pitchFamily="34" charset="0"/>
                <a:cs typeface="Arial" charset="0"/>
              </a:rPr>
              <a:t>[</a:t>
            </a:r>
            <a:r>
              <a:rPr lang="hu-HU" altLang="hu-HU" dirty="0" err="1">
                <a:solidFill>
                  <a:srgbClr val="6C5338"/>
                </a:solidFill>
                <a:latin typeface="Calibri" pitchFamily="34" charset="0"/>
                <a:cs typeface="Arial" charset="0"/>
              </a:rPr>
              <a:t>Aggteleky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  <a:cs typeface="Arial" charset="0"/>
              </a:rPr>
              <a:t> – Bajna, 1994.</a:t>
            </a:r>
            <a:r>
              <a:rPr lang="en-US" altLang="hu-HU" dirty="0">
                <a:solidFill>
                  <a:srgbClr val="6C5338"/>
                </a:solidFill>
                <a:latin typeface="Calibri" pitchFamily="34" charset="0"/>
                <a:cs typeface="Arial" charset="0"/>
              </a:rPr>
              <a:t>]</a:t>
            </a:r>
            <a:endParaRPr lang="hu-HU" altLang="hu-HU" dirty="0">
              <a:solidFill>
                <a:srgbClr val="6C5338"/>
              </a:solidFill>
              <a:latin typeface="Calibri" pitchFamily="34" charset="0"/>
              <a:cs typeface="Arial" charset="0"/>
            </a:endParaRPr>
          </a:p>
          <a:p>
            <a:pPr marL="609600" indent="-609600" algn="just">
              <a:spcBef>
                <a:spcPct val="0"/>
              </a:spcBef>
              <a:buFontTx/>
              <a:buNone/>
            </a:pPr>
            <a:r>
              <a:rPr lang="hu-HU" altLang="hu-HU" dirty="0">
                <a:solidFill>
                  <a:srgbClr val="CC3300"/>
                </a:solidFill>
                <a:latin typeface="Calibri" pitchFamily="34" charset="0"/>
                <a:cs typeface="Arial" charset="0"/>
              </a:rPr>
              <a:t>Eredet:</a:t>
            </a:r>
            <a:r>
              <a:rPr lang="hu-HU" altLang="hu-HU" dirty="0">
                <a:latin typeface="Calibri" pitchFamily="34" charset="0"/>
                <a:cs typeface="Arial" charset="0"/>
              </a:rPr>
              <a:t> 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  <a:cs typeface="Arial" charset="0"/>
              </a:rPr>
              <a:t>Hadászat és űrhajózás</a:t>
            </a:r>
            <a:endParaRPr lang="hu-HU" altLang="hu-HU" dirty="0">
              <a:solidFill>
                <a:srgbClr val="6C5338"/>
              </a:solidFill>
              <a:latin typeface="Calibri" pitchFamily="34" charset="0"/>
            </a:endParaRPr>
          </a:p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42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Projektszervezet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68413"/>
            <a:ext cx="7273925" cy="368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555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Projektorientált szervezet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557338"/>
            <a:ext cx="7121525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3805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Projektrésztvevők tulajdonságai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125538"/>
            <a:ext cx="6059488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9058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szervezeti kultúra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dirty="0">
                <a:solidFill>
                  <a:srgbClr val="6C5338"/>
                </a:solidFill>
              </a:rPr>
              <a:t>Verbális szimbólumok</a:t>
            </a:r>
          </a:p>
          <a:p>
            <a:pPr lvl="1"/>
            <a:r>
              <a:rPr lang="hu-HU" altLang="hu-HU" sz="2400" dirty="0">
                <a:solidFill>
                  <a:srgbClr val="6C5338"/>
                </a:solidFill>
              </a:rPr>
              <a:t>Projekt nyelvezet, szakzsargon</a:t>
            </a:r>
          </a:p>
          <a:p>
            <a:pPr lvl="1"/>
            <a:r>
              <a:rPr lang="hu-HU" altLang="hu-HU" sz="2400" dirty="0">
                <a:solidFill>
                  <a:srgbClr val="6C5338"/>
                </a:solidFill>
              </a:rPr>
              <a:t>Közös történetek, anekdoták</a:t>
            </a:r>
          </a:p>
          <a:p>
            <a:pPr lvl="1"/>
            <a:r>
              <a:rPr lang="hu-HU" altLang="hu-HU" sz="2400" dirty="0">
                <a:solidFill>
                  <a:srgbClr val="6C5338"/>
                </a:solidFill>
              </a:rPr>
              <a:t>Projektszlogen</a:t>
            </a:r>
          </a:p>
          <a:p>
            <a:r>
              <a:rPr lang="hu-HU" altLang="hu-HU" dirty="0">
                <a:solidFill>
                  <a:srgbClr val="6C5338"/>
                </a:solidFill>
              </a:rPr>
              <a:t>Interakciós szimbólumok</a:t>
            </a:r>
          </a:p>
          <a:p>
            <a:pPr lvl="1"/>
            <a:r>
              <a:rPr lang="hu-HU" altLang="hu-HU" sz="2400" dirty="0">
                <a:solidFill>
                  <a:srgbClr val="6C5338"/>
                </a:solidFill>
              </a:rPr>
              <a:t>Projekttel kapcsolatos események</a:t>
            </a:r>
          </a:p>
          <a:p>
            <a:pPr lvl="1"/>
            <a:r>
              <a:rPr lang="hu-HU" altLang="hu-HU" sz="2400" dirty="0">
                <a:solidFill>
                  <a:srgbClr val="6C5338"/>
                </a:solidFill>
              </a:rPr>
              <a:t>Ülésrend</a:t>
            </a:r>
          </a:p>
          <a:p>
            <a:pPr lvl="1"/>
            <a:r>
              <a:rPr lang="hu-HU" altLang="hu-HU" sz="2400" dirty="0">
                <a:solidFill>
                  <a:srgbClr val="6C5338"/>
                </a:solidFill>
              </a:rPr>
              <a:t>Magázódás, tegeződés</a:t>
            </a:r>
          </a:p>
          <a:p>
            <a:r>
              <a:rPr lang="hu-HU" altLang="hu-HU" dirty="0">
                <a:solidFill>
                  <a:srgbClr val="6C5338"/>
                </a:solidFill>
              </a:rPr>
              <a:t>Tárgyiasult szimbólumok</a:t>
            </a:r>
          </a:p>
          <a:p>
            <a:pPr lvl="1"/>
            <a:r>
              <a:rPr lang="hu-HU" altLang="hu-HU" sz="2400" dirty="0">
                <a:solidFill>
                  <a:srgbClr val="6C5338"/>
                </a:solidFill>
              </a:rPr>
              <a:t>Projektarculat kidolgozása</a:t>
            </a:r>
          </a:p>
          <a:p>
            <a:pPr lvl="1"/>
            <a:r>
              <a:rPr lang="hu-HU" altLang="hu-HU" sz="2400" dirty="0">
                <a:solidFill>
                  <a:srgbClr val="6C5338"/>
                </a:solidFill>
              </a:rPr>
              <a:t>Projekthelyiség berendezése</a:t>
            </a:r>
          </a:p>
          <a:p>
            <a:pPr lvl="1"/>
            <a:r>
              <a:rPr lang="hu-HU" altLang="hu-HU" sz="2400" dirty="0">
                <a:solidFill>
                  <a:srgbClr val="6C5338"/>
                </a:solidFill>
              </a:rPr>
              <a:t>Projekt szervezeti ábra</a:t>
            </a:r>
          </a:p>
          <a:p>
            <a:endParaRPr lang="hu-HU" dirty="0">
              <a:solidFill>
                <a:srgbClr val="6C5338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005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Stakeholder-térkép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196975"/>
            <a:ext cx="6119813" cy="3605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0404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0"/>
            <a:ext cx="8172399" cy="692696"/>
          </a:xfrm>
        </p:spPr>
        <p:txBody>
          <a:bodyPr>
            <a:normAutofit/>
          </a:bodyPr>
          <a:lstStyle/>
          <a:p>
            <a:r>
              <a:rPr lang="hu-HU" dirty="0"/>
              <a:t>Érintettség-hatalom mátrix 1.</a:t>
            </a:r>
          </a:p>
        </p:txBody>
      </p:sp>
      <p:sp>
        <p:nvSpPr>
          <p:cNvPr id="48133" name="Line 8"/>
          <p:cNvSpPr>
            <a:spLocks noChangeShapeType="1"/>
          </p:cNvSpPr>
          <p:nvPr/>
        </p:nvSpPr>
        <p:spPr bwMode="auto">
          <a:xfrm>
            <a:off x="971004" y="5445125"/>
            <a:ext cx="6337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>
              <a:solidFill>
                <a:srgbClr val="6C5338"/>
              </a:solidFill>
            </a:endParaRPr>
          </a:p>
        </p:txBody>
      </p:sp>
      <p:sp>
        <p:nvSpPr>
          <p:cNvPr id="48134" name="Line 9"/>
          <p:cNvSpPr>
            <a:spLocks noChangeShapeType="1"/>
          </p:cNvSpPr>
          <p:nvPr/>
        </p:nvSpPr>
        <p:spPr bwMode="auto">
          <a:xfrm flipV="1">
            <a:off x="971600" y="1628775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hu-HU">
              <a:solidFill>
                <a:srgbClr val="6C5338"/>
              </a:solidFill>
            </a:endParaRPr>
          </a:p>
        </p:txBody>
      </p:sp>
      <p:sp>
        <p:nvSpPr>
          <p:cNvPr id="48135" name="Text Box 10"/>
          <p:cNvSpPr txBox="1">
            <a:spLocks noChangeArrowheads="1"/>
          </p:cNvSpPr>
          <p:nvPr/>
        </p:nvSpPr>
        <p:spPr bwMode="auto">
          <a:xfrm>
            <a:off x="1187450" y="4581525"/>
            <a:ext cx="1871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1800" b="1">
              <a:solidFill>
                <a:srgbClr val="6C5338"/>
              </a:solidFill>
            </a:endParaRPr>
          </a:p>
        </p:txBody>
      </p:sp>
      <p:sp>
        <p:nvSpPr>
          <p:cNvPr id="48136" name="Text Box 11"/>
          <p:cNvSpPr txBox="1">
            <a:spLocks noChangeArrowheads="1"/>
          </p:cNvSpPr>
          <p:nvPr/>
        </p:nvSpPr>
        <p:spPr bwMode="auto">
          <a:xfrm>
            <a:off x="1403350" y="4437063"/>
            <a:ext cx="1800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 sz="1800" b="1">
              <a:solidFill>
                <a:srgbClr val="6C5338"/>
              </a:solidFill>
            </a:endParaRPr>
          </a:p>
        </p:txBody>
      </p:sp>
      <p:sp>
        <p:nvSpPr>
          <p:cNvPr id="48137" name="Rectangle 15"/>
          <p:cNvSpPr>
            <a:spLocks noChangeArrowheads="1"/>
          </p:cNvSpPr>
          <p:nvPr/>
        </p:nvSpPr>
        <p:spPr bwMode="auto">
          <a:xfrm>
            <a:off x="1403350" y="4724400"/>
            <a:ext cx="15843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1800" b="1" dirty="0">
                <a:solidFill>
                  <a:srgbClr val="6C5338"/>
                </a:solidFill>
              </a:rPr>
              <a:t>Partnerek</a:t>
            </a:r>
          </a:p>
        </p:txBody>
      </p:sp>
      <p:sp>
        <p:nvSpPr>
          <p:cNvPr id="48138" name="Rectangle 16"/>
          <p:cNvSpPr>
            <a:spLocks noChangeArrowheads="1"/>
          </p:cNvSpPr>
          <p:nvPr/>
        </p:nvSpPr>
        <p:spPr bwMode="auto">
          <a:xfrm>
            <a:off x="3851275" y="4724400"/>
            <a:ext cx="1584325" cy="503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1800" b="1" dirty="0">
                <a:solidFill>
                  <a:srgbClr val="6C5338"/>
                </a:solidFill>
              </a:rPr>
              <a:t>Lakosság</a:t>
            </a:r>
          </a:p>
        </p:txBody>
      </p:sp>
      <p:sp>
        <p:nvSpPr>
          <p:cNvPr id="48139" name="Rectangle 17"/>
          <p:cNvSpPr>
            <a:spLocks noChangeArrowheads="1"/>
          </p:cNvSpPr>
          <p:nvPr/>
        </p:nvSpPr>
        <p:spPr bwMode="auto">
          <a:xfrm>
            <a:off x="2411413" y="4005263"/>
            <a:ext cx="1727200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1800" b="1" dirty="0">
                <a:solidFill>
                  <a:srgbClr val="6C5338"/>
                </a:solidFill>
              </a:rPr>
              <a:t>Alkalmazottak</a:t>
            </a:r>
          </a:p>
        </p:txBody>
      </p:sp>
      <p:sp>
        <p:nvSpPr>
          <p:cNvPr id="48140" name="Rectangle 18"/>
          <p:cNvSpPr>
            <a:spLocks noChangeArrowheads="1"/>
          </p:cNvSpPr>
          <p:nvPr/>
        </p:nvSpPr>
        <p:spPr bwMode="auto">
          <a:xfrm>
            <a:off x="3563938" y="3284538"/>
            <a:ext cx="15843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1800" b="1">
                <a:solidFill>
                  <a:srgbClr val="6C5338"/>
                </a:solidFill>
              </a:rPr>
              <a:t>Szállítók</a:t>
            </a:r>
          </a:p>
        </p:txBody>
      </p:sp>
      <p:sp>
        <p:nvSpPr>
          <p:cNvPr id="48141" name="Rectangle 19"/>
          <p:cNvSpPr>
            <a:spLocks noChangeArrowheads="1"/>
          </p:cNvSpPr>
          <p:nvPr/>
        </p:nvSpPr>
        <p:spPr bwMode="auto">
          <a:xfrm>
            <a:off x="2484438" y="2636838"/>
            <a:ext cx="14398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1800" b="1">
                <a:solidFill>
                  <a:srgbClr val="6C5338"/>
                </a:solidFill>
              </a:rPr>
              <a:t>Vevők</a:t>
            </a:r>
          </a:p>
        </p:txBody>
      </p:sp>
      <p:sp>
        <p:nvSpPr>
          <p:cNvPr id="48142" name="Rectangle 20"/>
          <p:cNvSpPr>
            <a:spLocks noChangeArrowheads="1"/>
          </p:cNvSpPr>
          <p:nvPr/>
        </p:nvSpPr>
        <p:spPr bwMode="auto">
          <a:xfrm>
            <a:off x="3924300" y="1844675"/>
            <a:ext cx="1584325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1800" b="1" dirty="0">
                <a:solidFill>
                  <a:srgbClr val="6C5338"/>
                </a:solidFill>
              </a:rPr>
              <a:t>Tulajdonosok</a:t>
            </a:r>
          </a:p>
        </p:txBody>
      </p:sp>
      <p:sp>
        <p:nvSpPr>
          <p:cNvPr id="48143" name="Rectangle 21"/>
          <p:cNvSpPr>
            <a:spLocks noChangeArrowheads="1"/>
          </p:cNvSpPr>
          <p:nvPr/>
        </p:nvSpPr>
        <p:spPr bwMode="auto">
          <a:xfrm>
            <a:off x="1331913" y="1844675"/>
            <a:ext cx="13684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1800" b="1" dirty="0">
                <a:solidFill>
                  <a:srgbClr val="6C5338"/>
                </a:solidFill>
              </a:rPr>
              <a:t>Állam</a:t>
            </a:r>
          </a:p>
        </p:txBody>
      </p:sp>
      <p:sp>
        <p:nvSpPr>
          <p:cNvPr id="48144" name="Rectangle 22"/>
          <p:cNvSpPr>
            <a:spLocks noChangeArrowheads="1"/>
          </p:cNvSpPr>
          <p:nvPr/>
        </p:nvSpPr>
        <p:spPr bwMode="auto">
          <a:xfrm rot="-5400000">
            <a:off x="-684510" y="2996406"/>
            <a:ext cx="2663825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1800" b="1" dirty="0">
                <a:solidFill>
                  <a:srgbClr val="6C5338"/>
                </a:solidFill>
              </a:rPr>
              <a:t>Befolyásoló képesség</a:t>
            </a:r>
          </a:p>
        </p:txBody>
      </p:sp>
      <p:sp>
        <p:nvSpPr>
          <p:cNvPr id="48145" name="Rectangle 24"/>
          <p:cNvSpPr>
            <a:spLocks noChangeArrowheads="1"/>
          </p:cNvSpPr>
          <p:nvPr/>
        </p:nvSpPr>
        <p:spPr bwMode="auto">
          <a:xfrm>
            <a:off x="4572000" y="5661025"/>
            <a:ext cx="2808288" cy="3603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hu-HU" sz="1800" b="1" dirty="0">
                <a:solidFill>
                  <a:srgbClr val="6C5338"/>
                </a:solidFill>
              </a:rPr>
              <a:t>Az érintettség mértéke</a:t>
            </a:r>
          </a:p>
        </p:txBody>
      </p:sp>
      <p:sp>
        <p:nvSpPr>
          <p:cNvPr id="17" name="Dia számának helye 3"/>
          <p:cNvSpPr>
            <a:spLocks noGrp="1"/>
          </p:cNvSpPr>
          <p:nvPr>
            <p:ph type="sldNum" sz="quarter" idx="10"/>
          </p:nvPr>
        </p:nvSpPr>
        <p:spPr>
          <a:xfrm>
            <a:off x="6804025" y="6029325"/>
            <a:ext cx="2133600" cy="279400"/>
          </a:xfrm>
        </p:spPr>
        <p:txBody>
          <a:bodyPr/>
          <a:lstStyle/>
          <a:p>
            <a:fld id="{B13F524C-F24A-47FB-BDA3-EC29C9588E6C}" type="slidenum">
              <a:rPr lang="hu-HU" smtClean="0"/>
              <a:pPr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64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  <p:bldP spid="48134" grpId="0" animBg="1"/>
      <p:bldP spid="48137" grpId="0" animBg="1"/>
      <p:bldP spid="48138" grpId="0" animBg="1"/>
      <p:bldP spid="48139" grpId="0" animBg="1"/>
      <p:bldP spid="48140" grpId="0" animBg="1"/>
      <p:bldP spid="48141" grpId="0" animBg="1"/>
      <p:bldP spid="48142" grpId="0" animBg="1"/>
      <p:bldP spid="48143" grpId="0" animBg="1"/>
      <p:bldP spid="48144" grpId="0" animBg="1"/>
      <p:bldP spid="481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37519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C5338"/>
                          </a:solidFill>
                          <a:effectLst/>
                          <a:latin typeface="Arial" charset="0"/>
                        </a:rPr>
                        <a:t>            Érdek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6C5338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C5338"/>
                          </a:solidFill>
                          <a:effectLst/>
                          <a:latin typeface="Arial" charset="0"/>
                        </a:rPr>
                        <a:t>Hatalom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C5338"/>
                          </a:solidFill>
                          <a:effectLst/>
                          <a:latin typeface="Arial" charset="0"/>
                        </a:rPr>
                        <a:t>Fontos számára érdekeinek érvényesítése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C5338"/>
                          </a:solidFill>
                          <a:effectLst/>
                          <a:latin typeface="Arial" charset="0"/>
                        </a:rPr>
                        <a:t>Nem fontos számára érdekeinek érvényesítése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C5338"/>
                          </a:solidFill>
                          <a:effectLst/>
                          <a:latin typeface="Arial" charset="0"/>
                        </a:rPr>
                        <a:t>Nem rendelkezik különösebb hatalommal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C5338"/>
                          </a:solidFill>
                          <a:effectLst/>
                          <a:latin typeface="Arial" charset="0"/>
                        </a:rPr>
                        <a:t>Mellékszereplők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C5338"/>
                          </a:solidFill>
                          <a:effectLst/>
                          <a:latin typeface="Arial" charset="0"/>
                        </a:rPr>
                        <a:t>Nézők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C5338"/>
                          </a:solidFill>
                          <a:effectLst/>
                          <a:latin typeface="Arial" charset="0"/>
                        </a:rPr>
                        <a:t>Jelentős hatalommal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6C5338"/>
                          </a:solidFill>
                          <a:effectLst/>
                          <a:latin typeface="Arial" charset="0"/>
                        </a:rPr>
                        <a:t>rendelkezik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6C5338"/>
                          </a:solidFill>
                          <a:effectLst/>
                          <a:latin typeface="Arial" charset="0"/>
                        </a:rPr>
                        <a:t>Kulcsszereplők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C5338"/>
                          </a:solidFill>
                          <a:effectLst/>
                          <a:latin typeface="Arial" charset="0"/>
                        </a:rPr>
                        <a:t>Vendég-művészek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ia számának helye 3"/>
          <p:cNvSpPr>
            <a:spLocks noGrp="1"/>
          </p:cNvSpPr>
          <p:nvPr>
            <p:ph type="sldNum" sz="quarter" idx="10"/>
          </p:nvPr>
        </p:nvSpPr>
        <p:spPr>
          <a:xfrm>
            <a:off x="6804025" y="6029325"/>
            <a:ext cx="2133600" cy="279400"/>
          </a:xfrm>
        </p:spPr>
        <p:txBody>
          <a:bodyPr/>
          <a:lstStyle/>
          <a:p>
            <a:fld id="{B13F524C-F24A-47FB-BDA3-EC29C9588E6C}" type="slidenum">
              <a:rPr lang="hu-HU" smtClean="0"/>
              <a:pPr/>
              <a:t>26</a:t>
            </a:fld>
            <a:endParaRPr lang="hu-HU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971600" y="-3990"/>
            <a:ext cx="8172399" cy="69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r>
              <a:rPr lang="hu-HU" kern="0" dirty="0"/>
              <a:t>Érintettség-hatalom mátrix 2.</a:t>
            </a:r>
          </a:p>
        </p:txBody>
      </p:sp>
    </p:spTree>
    <p:extLst>
      <p:ext uri="{BB962C8B-B14F-4D97-AF65-F5344CB8AC3E}">
        <p14:creationId xmlns:p14="http://schemas.microsoft.com/office/powerpoint/2010/main" val="834813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Projektmenedzsment – SCRUM módszer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6C5338"/>
                </a:solidFill>
              </a:rPr>
              <a:t>Eredete: szoftverfejlesztés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27</a:t>
            </a:fld>
            <a:endParaRPr lang="hu-HU"/>
          </a:p>
        </p:txBody>
      </p:sp>
      <p:pic>
        <p:nvPicPr>
          <p:cNvPr id="2050" name="Picture 2" descr="Scrum proc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68046"/>
            <a:ext cx="4896544" cy="4439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365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Projektmenedzsment – SCRUM módszer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b="1" dirty="0" err="1">
                <a:solidFill>
                  <a:srgbClr val="6C5338"/>
                </a:solidFill>
              </a:rPr>
              <a:t>Product</a:t>
            </a:r>
            <a:r>
              <a:rPr lang="hu-HU" sz="2400" b="1" dirty="0">
                <a:solidFill>
                  <a:srgbClr val="6C5338"/>
                </a:solidFill>
              </a:rPr>
              <a:t> </a:t>
            </a:r>
            <a:r>
              <a:rPr lang="hu-HU" sz="2400" b="1" dirty="0" err="1">
                <a:solidFill>
                  <a:srgbClr val="6C5338"/>
                </a:solidFill>
              </a:rPr>
              <a:t>owner</a:t>
            </a:r>
            <a:r>
              <a:rPr lang="hu-HU" sz="2400" dirty="0">
                <a:solidFill>
                  <a:srgbClr val="6C5338"/>
                </a:solidFill>
              </a:rPr>
              <a:t>: az ügyfél hangja, biztosítja, hogy a </a:t>
            </a:r>
            <a:r>
              <a:rPr lang="hu-HU" sz="2400" dirty="0" err="1">
                <a:solidFill>
                  <a:srgbClr val="6C5338"/>
                </a:solidFill>
              </a:rPr>
              <a:t>Scrum</a:t>
            </a:r>
            <a:r>
              <a:rPr lang="hu-HU" sz="2400" dirty="0">
                <a:solidFill>
                  <a:srgbClr val="6C5338"/>
                </a:solidFill>
              </a:rPr>
              <a:t> Team üzleti szempontból a megfelelő feladatokon dolgozzon.</a:t>
            </a:r>
          </a:p>
          <a:p>
            <a:r>
              <a:rPr lang="hu-HU" sz="2400" b="1" dirty="0" err="1">
                <a:solidFill>
                  <a:srgbClr val="6C5338"/>
                </a:solidFill>
              </a:rPr>
              <a:t>Scrum</a:t>
            </a:r>
            <a:r>
              <a:rPr lang="hu-HU" sz="2400" b="1" dirty="0">
                <a:solidFill>
                  <a:srgbClr val="6C5338"/>
                </a:solidFill>
              </a:rPr>
              <a:t> Master</a:t>
            </a:r>
            <a:r>
              <a:rPr lang="hu-HU" sz="2400" dirty="0">
                <a:solidFill>
                  <a:srgbClr val="6C5338"/>
                </a:solidFill>
              </a:rPr>
              <a:t>: ő a fejlesztőcsapat edzője. Feladata az akadályok elhárítása, hogy a kitűzött cél elérése érdekében a munkát el lehessen végezni. Ő érti a legjobban a </a:t>
            </a:r>
            <a:r>
              <a:rPr lang="hu-HU" sz="2400" dirty="0" err="1">
                <a:solidFill>
                  <a:srgbClr val="6C5338"/>
                </a:solidFill>
              </a:rPr>
              <a:t>Scrum</a:t>
            </a:r>
            <a:r>
              <a:rPr lang="hu-HU" sz="2400" dirty="0">
                <a:solidFill>
                  <a:srgbClr val="6C5338"/>
                </a:solidFill>
              </a:rPr>
              <a:t> módszert, ő finomítja, igazítja az adott céghez.</a:t>
            </a:r>
          </a:p>
          <a:p>
            <a:r>
              <a:rPr lang="hu-HU" sz="2400" b="1" dirty="0" err="1">
                <a:solidFill>
                  <a:srgbClr val="6C5338"/>
                </a:solidFill>
              </a:rPr>
              <a:t>Scrum</a:t>
            </a:r>
            <a:r>
              <a:rPr lang="hu-HU" sz="2400" b="1" dirty="0">
                <a:solidFill>
                  <a:srgbClr val="6C5338"/>
                </a:solidFill>
              </a:rPr>
              <a:t> team</a:t>
            </a:r>
            <a:r>
              <a:rPr lang="hu-HU" sz="2400" dirty="0">
                <a:solidFill>
                  <a:srgbClr val="6C5338"/>
                </a:solidFill>
              </a:rPr>
              <a:t>: 3-9 emberből álló csapat, akik a tervben meghatározott feladatok kivitelezését végzik a sprint alatt. A </a:t>
            </a:r>
            <a:r>
              <a:rPr lang="hu-HU" sz="2400" dirty="0" err="1">
                <a:solidFill>
                  <a:srgbClr val="6C5338"/>
                </a:solidFill>
              </a:rPr>
              <a:t>Scrum</a:t>
            </a:r>
            <a:r>
              <a:rPr lang="hu-HU" sz="2400" dirty="0">
                <a:solidFill>
                  <a:srgbClr val="6C5338"/>
                </a:solidFill>
              </a:rPr>
              <a:t> szemléletmóddal készített projektek során több féle programozási módszer használható. </a:t>
            </a:r>
            <a:endParaRPr lang="hu-HU" sz="2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96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200" b="1" dirty="0" err="1">
                <a:solidFill>
                  <a:srgbClr val="6C5338"/>
                </a:solidFill>
              </a:rPr>
              <a:t>Product</a:t>
            </a:r>
            <a:r>
              <a:rPr lang="hu-HU" sz="2200" b="1" dirty="0">
                <a:solidFill>
                  <a:srgbClr val="6C5338"/>
                </a:solidFill>
              </a:rPr>
              <a:t> </a:t>
            </a:r>
            <a:r>
              <a:rPr lang="hu-HU" sz="2200" b="1" dirty="0" err="1">
                <a:solidFill>
                  <a:srgbClr val="6C5338"/>
                </a:solidFill>
              </a:rPr>
              <a:t>backlog</a:t>
            </a:r>
            <a:r>
              <a:rPr lang="hu-HU" sz="2200" b="1" dirty="0">
                <a:solidFill>
                  <a:srgbClr val="6C5338"/>
                </a:solidFill>
              </a:rPr>
              <a:t>:</a:t>
            </a:r>
            <a:r>
              <a:rPr lang="hu-HU" sz="2200" dirty="0">
                <a:solidFill>
                  <a:srgbClr val="6C5338"/>
                </a:solidFill>
              </a:rPr>
              <a:t> a követelmények fontossági sorrendbe rakott listája, amelyben a feladatok sorrendje folyamatosan változhat. A </a:t>
            </a:r>
            <a:r>
              <a:rPr lang="hu-HU" sz="2200" dirty="0" err="1">
                <a:solidFill>
                  <a:srgbClr val="6C5338"/>
                </a:solidFill>
              </a:rPr>
              <a:t>Product</a:t>
            </a:r>
            <a:r>
              <a:rPr lang="hu-HU" sz="2200" dirty="0">
                <a:solidFill>
                  <a:srgbClr val="6C5338"/>
                </a:solidFill>
              </a:rPr>
              <a:t> </a:t>
            </a:r>
            <a:r>
              <a:rPr lang="hu-HU" sz="2200" dirty="0" err="1">
                <a:solidFill>
                  <a:srgbClr val="6C5338"/>
                </a:solidFill>
              </a:rPr>
              <a:t>Owner</a:t>
            </a:r>
            <a:r>
              <a:rPr lang="hu-HU" sz="2200" dirty="0">
                <a:solidFill>
                  <a:srgbClr val="6C5338"/>
                </a:solidFill>
              </a:rPr>
              <a:t> készíti el az igények és specifikációk alapján. Az ügyfél nyelvén van megfogalmazva.</a:t>
            </a:r>
          </a:p>
          <a:p>
            <a:r>
              <a:rPr lang="hu-HU" sz="2200" b="1" dirty="0">
                <a:solidFill>
                  <a:srgbClr val="6C5338"/>
                </a:solidFill>
              </a:rPr>
              <a:t>Sprint tervezési meeting:</a:t>
            </a:r>
            <a:r>
              <a:rPr lang="hu-HU" sz="2200" dirty="0">
                <a:solidFill>
                  <a:srgbClr val="6C5338"/>
                </a:solidFill>
              </a:rPr>
              <a:t> a sprint elkezdése előtt közvetlen megtartott találkozó, amelyen eldöntésre kerül, hogy a </a:t>
            </a:r>
            <a:r>
              <a:rPr lang="hu-HU" sz="2200" dirty="0" err="1">
                <a:solidFill>
                  <a:srgbClr val="6C5338"/>
                </a:solidFill>
              </a:rPr>
              <a:t>Product</a:t>
            </a:r>
            <a:r>
              <a:rPr lang="hu-HU" sz="2200" dirty="0">
                <a:solidFill>
                  <a:srgbClr val="6C5338"/>
                </a:solidFill>
              </a:rPr>
              <a:t> </a:t>
            </a:r>
            <a:r>
              <a:rPr lang="hu-HU" sz="2200" dirty="0" err="1">
                <a:solidFill>
                  <a:srgbClr val="6C5338"/>
                </a:solidFill>
              </a:rPr>
              <a:t>backlog-ban</a:t>
            </a:r>
            <a:r>
              <a:rPr lang="hu-HU" sz="2200" dirty="0">
                <a:solidFill>
                  <a:srgbClr val="6C5338"/>
                </a:solidFill>
              </a:rPr>
              <a:t> meghatározott feladatok közül melyik lesz kivitelezve.</a:t>
            </a:r>
          </a:p>
          <a:p>
            <a:r>
              <a:rPr lang="hu-HU" sz="2200" b="1" dirty="0">
                <a:solidFill>
                  <a:srgbClr val="6C5338"/>
                </a:solidFill>
              </a:rPr>
              <a:t>Sprint</a:t>
            </a:r>
            <a:r>
              <a:rPr lang="hu-HU" sz="2200" dirty="0">
                <a:solidFill>
                  <a:srgbClr val="6C5338"/>
                </a:solidFill>
              </a:rPr>
              <a:t>: kb. 30 napos ciklus, amikor a Sprint tervezési meeting-en meghatározott feladatok kivitelezésre kerülnek. A sprint közben minden nap fix időben 15-20 perces találkozó van, amelyen átnézik, hogy az utolsó találkozó óta mi lett kész, minek kell elkészülnie a következő találkozóig és milyen akadályok merültek fel.</a:t>
            </a:r>
          </a:p>
          <a:p>
            <a:endParaRPr lang="hu-HU" sz="2200" dirty="0">
              <a:solidFill>
                <a:srgbClr val="6C5338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29</a:t>
            </a:fld>
            <a:endParaRPr lang="hu-HU"/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900113" y="115888"/>
            <a:ext cx="7993062" cy="549275"/>
          </a:xfrm>
        </p:spPr>
        <p:txBody>
          <a:bodyPr/>
          <a:lstStyle/>
          <a:p>
            <a:r>
              <a:rPr lang="hu-HU" dirty="0"/>
              <a:t>Projektmenedzsment – SCRUM módszer</a:t>
            </a:r>
          </a:p>
        </p:txBody>
      </p:sp>
    </p:spTree>
    <p:extLst>
      <p:ext uri="{BB962C8B-B14F-4D97-AF65-F5344CB8AC3E}">
        <p14:creationId xmlns:p14="http://schemas.microsoft.com/office/powerpoint/2010/main" val="233364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Projektek közös ismérvei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>
              <a:buFontTx/>
              <a:buAutoNum type="arabicPeriod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Tervszerűség</a:t>
            </a:r>
          </a:p>
          <a:p>
            <a:pPr marL="609600" indent="-609600" algn="just">
              <a:buFontTx/>
              <a:buAutoNum type="arabicPeriod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Időbeli korlát</a:t>
            </a:r>
          </a:p>
          <a:p>
            <a:pPr marL="609600" indent="-609600" algn="just">
              <a:buFontTx/>
              <a:buAutoNum type="arabicPeriod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Egyediség - Újdonság</a:t>
            </a:r>
          </a:p>
          <a:p>
            <a:pPr marL="609600" indent="-609600" algn="just">
              <a:buFontTx/>
              <a:buAutoNum type="arabicPeriod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Ideiglenes jelleg</a:t>
            </a:r>
          </a:p>
          <a:p>
            <a:pPr marL="609600" indent="-609600" algn="just">
              <a:buFontTx/>
              <a:buAutoNum type="arabicPeriod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Stratégiai szemlélet – Társadalmi jelleg</a:t>
            </a:r>
          </a:p>
          <a:p>
            <a:pPr marL="609600" indent="-609600" algn="just">
              <a:buFontTx/>
              <a:buAutoNum type="arabicPeriod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Cél- és eredményszemlélet</a:t>
            </a:r>
          </a:p>
          <a:p>
            <a:pPr marL="609600" indent="-609600" algn="just">
              <a:buFontTx/>
              <a:buAutoNum type="arabicPeriod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Komplexitás</a:t>
            </a:r>
          </a:p>
          <a:p>
            <a:pPr marL="609600" indent="-609600" algn="just">
              <a:buFontTx/>
              <a:buAutoNum type="arabicPeriod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Erőforráskorlátok</a:t>
            </a:r>
          </a:p>
          <a:p>
            <a:pPr marL="609600" indent="-609600" algn="just">
              <a:buFontTx/>
              <a:buAutoNum type="arabicPeriod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Csapatmunka</a:t>
            </a:r>
          </a:p>
          <a:p>
            <a:pPr marL="609600" indent="-609600" algn="just">
              <a:buFontTx/>
              <a:buAutoNum type="arabicPeriod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Külső meghatározottság</a:t>
            </a:r>
          </a:p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1947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Projektterv készítésének menete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1. 	Projektcél (</a:t>
            </a:r>
            <a:r>
              <a:rPr lang="hu-HU" altLang="hu-HU" dirty="0" err="1">
                <a:solidFill>
                  <a:srgbClr val="6C5338"/>
                </a:solidFill>
                <a:latin typeface="Calibri" pitchFamily="34" charset="0"/>
              </a:rPr>
              <a:t>-feladat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) definiálás (</a:t>
            </a:r>
            <a:r>
              <a:rPr lang="hu-HU" altLang="hu-HU" dirty="0" err="1">
                <a:solidFill>
                  <a:srgbClr val="6C5338"/>
                </a:solidFill>
                <a:latin typeface="Calibri" pitchFamily="34" charset="0"/>
              </a:rPr>
              <a:t>focus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) </a:t>
            </a:r>
          </a:p>
          <a:p>
            <a:pPr marL="609600" indent="-609600">
              <a:buFontTx/>
              <a:buNone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2.	Feladatlebontási struktúra elkészítése</a:t>
            </a:r>
          </a:p>
          <a:p>
            <a:pPr marL="609600" indent="-609600">
              <a:buFontTx/>
              <a:buAutoNum type="arabicPeriod" startAt="3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Logikai kapcsolatok meghatározása</a:t>
            </a:r>
          </a:p>
          <a:p>
            <a:pPr marL="609600" indent="-609600">
              <a:buFontTx/>
              <a:buAutoNum type="arabicPeriod" startAt="3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Erőforrás tervezés</a:t>
            </a:r>
          </a:p>
          <a:p>
            <a:pPr marL="609600" indent="-609600">
              <a:buFontTx/>
              <a:buNone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5.	Költség- és időtervezés (</a:t>
            </a:r>
            <a:r>
              <a:rPr lang="hu-HU" altLang="hu-HU" dirty="0" err="1">
                <a:solidFill>
                  <a:srgbClr val="6C5338"/>
                </a:solidFill>
                <a:latin typeface="Calibri" pitchFamily="34" charset="0"/>
              </a:rPr>
              <a:t>milestones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) </a:t>
            </a:r>
          </a:p>
          <a:p>
            <a:pPr marL="609600" indent="-609600">
              <a:buFontTx/>
              <a:buAutoNum type="arabicPeriod" startAt="6"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Kockázat elemzés</a:t>
            </a:r>
          </a:p>
          <a:p>
            <a:pPr marL="609600" indent="-609600">
              <a:buFontTx/>
              <a:buNone/>
            </a:pP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7.	A megvalósításra érdemességi döntés</a:t>
            </a:r>
          </a:p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525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Projekt fókusz definiálás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solidFill>
                  <a:srgbClr val="6C5338"/>
                </a:solidFill>
              </a:rPr>
              <a:t>Ishikawa</a:t>
            </a:r>
            <a:r>
              <a:rPr lang="hu-HU" dirty="0">
                <a:solidFill>
                  <a:srgbClr val="6C5338"/>
                </a:solidFill>
              </a:rPr>
              <a:t> halszálka </a:t>
            </a:r>
            <a:r>
              <a:rPr lang="hu-HU" dirty="0" err="1">
                <a:solidFill>
                  <a:srgbClr val="6C5338"/>
                </a:solidFill>
              </a:rPr>
              <a:t>diagramm</a:t>
            </a:r>
            <a:endParaRPr lang="hu-HU" dirty="0">
              <a:solidFill>
                <a:srgbClr val="6C5338"/>
              </a:solidFill>
            </a:endParaRPr>
          </a:p>
        </p:txBody>
      </p:sp>
      <p:graphicFrame>
        <p:nvGraphicFramePr>
          <p:cNvPr id="6" name="Objektum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316869"/>
              </p:ext>
            </p:extLst>
          </p:nvPr>
        </p:nvGraphicFramePr>
        <p:xfrm>
          <a:off x="1547664" y="1484784"/>
          <a:ext cx="6321425" cy="450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" name="Dokumentum" r:id="rId3" imgW="4435501" imgH="3161154" progId="Word.Document.12">
                  <p:embed/>
                </p:oleObj>
              </mc:Choice>
              <mc:Fallback>
                <p:oleObj name="Dokumentum" r:id="rId3" imgW="4435501" imgH="3161154" progId="Word.Document.12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84784"/>
                        <a:ext cx="6321425" cy="450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572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Feladatlebontási struktúra elkészítése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178" y="1196975"/>
            <a:ext cx="6300787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9935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Logframe</a:t>
            </a:r>
            <a:r>
              <a:rPr lang="hu-HU" dirty="0"/>
              <a:t> – logikai keretmátrix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94682"/>
            <a:ext cx="73152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a számának hely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3970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Logframe</a:t>
            </a:r>
            <a:r>
              <a:rPr lang="hu-HU" dirty="0"/>
              <a:t> – logikai keretmátrix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94682"/>
            <a:ext cx="73152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a számának hely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34</a:t>
            </a:fld>
            <a:endParaRPr lang="hu-HU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00" y="1628800"/>
            <a:ext cx="8050212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52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Logframe</a:t>
            </a:r>
            <a:r>
              <a:rPr lang="hu-HU" dirty="0"/>
              <a:t> – logikai keretmátrix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94682"/>
            <a:ext cx="7315200" cy="306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ia számának hely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35</a:t>
            </a:fld>
            <a:endParaRPr lang="hu-HU"/>
          </a:p>
        </p:txBody>
      </p:sp>
      <p:pic>
        <p:nvPicPr>
          <p:cNvPr id="9" name="Picture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0" y="1670631"/>
            <a:ext cx="8049600" cy="393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152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Logikai kapcsolatok meghatározása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70000"/>
              </a:lnSpc>
            </a:pPr>
            <a:r>
              <a:rPr lang="hu-HU" altLang="hu-HU" sz="2400" dirty="0" err="1">
                <a:solidFill>
                  <a:srgbClr val="CC3300"/>
                </a:solidFill>
                <a:latin typeface="Calibri" pitchFamily="34" charset="0"/>
              </a:rPr>
              <a:t>Gantt</a:t>
            </a:r>
            <a:r>
              <a:rPr lang="hu-HU" altLang="hu-HU" sz="2400" dirty="0">
                <a:solidFill>
                  <a:srgbClr val="CC3300"/>
                </a:solidFill>
                <a:latin typeface="Calibri" pitchFamily="34" charset="0"/>
              </a:rPr>
              <a:t> – diagram:</a:t>
            </a:r>
            <a:r>
              <a:rPr lang="hu-HU" altLang="hu-HU" sz="2400" dirty="0">
                <a:latin typeface="Calibri" pitchFamily="34" charset="0"/>
              </a:rPr>
              <a:t> </a:t>
            </a:r>
            <a:r>
              <a:rPr lang="hu-HU" altLang="hu-HU" sz="2400" dirty="0">
                <a:solidFill>
                  <a:srgbClr val="6C5338"/>
                </a:solidFill>
                <a:latin typeface="Calibri" pitchFamily="34" charset="0"/>
              </a:rPr>
              <a:t>A szervezeti folyamat-rendszer elemeinek időbeli ütemezési eljárása, táblázatos, kétdimenziós megjelenéssel.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49617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85468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1" descr="Papel seda az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7935254" cy="4752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56435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Erőforrás tervezés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07" y="1052513"/>
            <a:ext cx="787558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909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idő- és erőforrás korlátai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196975"/>
            <a:ext cx="77819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496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Általános projekt(rendszer séma)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295400"/>
            <a:ext cx="788352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artalom helye 2"/>
          <p:cNvSpPr txBox="1">
            <a:spLocks/>
          </p:cNvSpPr>
          <p:nvPr/>
        </p:nvSpPr>
        <p:spPr bwMode="auto">
          <a:xfrm>
            <a:off x="1071563" y="4005263"/>
            <a:ext cx="7615237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42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4299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rgbClr val="004299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04299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rgbClr val="004299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hu-HU" sz="1400" u="sng" kern="0" dirty="0">
                <a:solidFill>
                  <a:srgbClr val="6C5338"/>
                </a:solidFill>
              </a:rPr>
              <a:t>Forrás</a:t>
            </a:r>
            <a:r>
              <a:rPr lang="hu-HU" sz="1400" kern="0" dirty="0">
                <a:solidFill>
                  <a:srgbClr val="6C5338"/>
                </a:solidFill>
              </a:rPr>
              <a:t>: GARDINER, P. D. (2005): Project Management – A </a:t>
            </a:r>
            <a:r>
              <a:rPr lang="hu-HU" sz="1400" kern="0" dirty="0" err="1">
                <a:solidFill>
                  <a:srgbClr val="6C5338"/>
                </a:solidFill>
              </a:rPr>
              <a:t>strategic</a:t>
            </a:r>
            <a:r>
              <a:rPr lang="hu-HU" sz="1400" kern="0" dirty="0">
                <a:solidFill>
                  <a:srgbClr val="6C5338"/>
                </a:solidFill>
              </a:rPr>
              <a:t> </a:t>
            </a:r>
            <a:r>
              <a:rPr lang="hu-HU" sz="1400" kern="0" dirty="0" err="1">
                <a:solidFill>
                  <a:srgbClr val="6C5338"/>
                </a:solidFill>
              </a:rPr>
              <a:t>planning</a:t>
            </a:r>
            <a:r>
              <a:rPr lang="hu-HU" sz="1400" kern="0" dirty="0">
                <a:solidFill>
                  <a:srgbClr val="6C5338"/>
                </a:solidFill>
              </a:rPr>
              <a:t> </a:t>
            </a:r>
            <a:r>
              <a:rPr lang="hu-HU" sz="1400" kern="0" dirty="0" err="1">
                <a:solidFill>
                  <a:srgbClr val="6C5338"/>
                </a:solidFill>
              </a:rPr>
              <a:t>approach</a:t>
            </a:r>
            <a:r>
              <a:rPr lang="hu-HU" sz="1400" kern="0" dirty="0">
                <a:solidFill>
                  <a:srgbClr val="6C5338"/>
                </a:solidFill>
              </a:rPr>
              <a:t>, </a:t>
            </a:r>
            <a:r>
              <a:rPr lang="hu-HU" sz="1400" kern="0" dirty="0" err="1">
                <a:solidFill>
                  <a:srgbClr val="6C5338"/>
                </a:solidFill>
              </a:rPr>
              <a:t>Palgrave</a:t>
            </a:r>
            <a:r>
              <a:rPr lang="hu-HU" sz="1400" kern="0" dirty="0">
                <a:solidFill>
                  <a:srgbClr val="6C5338"/>
                </a:solidFill>
              </a:rPr>
              <a:t> </a:t>
            </a:r>
            <a:r>
              <a:rPr lang="hu-HU" sz="1400" kern="0" dirty="0" err="1">
                <a:solidFill>
                  <a:srgbClr val="6C5338"/>
                </a:solidFill>
              </a:rPr>
              <a:t>Macmillan</a:t>
            </a:r>
            <a:r>
              <a:rPr lang="hu-HU" sz="1400" kern="0" dirty="0">
                <a:solidFill>
                  <a:srgbClr val="6C5338"/>
                </a:solidFill>
              </a:rPr>
              <a:t>, New York, 23. old., 2.3. ábra alapján</a:t>
            </a:r>
          </a:p>
          <a:p>
            <a:pPr>
              <a:defRPr/>
            </a:pPr>
            <a:endParaRPr lang="hu-HU" sz="2400" kern="0" dirty="0">
              <a:solidFill>
                <a:srgbClr val="6C5338"/>
              </a:solidFill>
            </a:endParaRPr>
          </a:p>
          <a:p>
            <a:pPr>
              <a:defRPr/>
            </a:pPr>
            <a:endParaRPr lang="hu-HU" sz="1400" kern="0" dirty="0"/>
          </a:p>
          <a:p>
            <a:pPr>
              <a:defRPr/>
            </a:pPr>
            <a:endParaRPr lang="hu-HU" sz="1400" kern="0" dirty="0"/>
          </a:p>
          <a:p>
            <a:pPr>
              <a:defRPr/>
            </a:pPr>
            <a:endParaRPr lang="hu-HU" sz="1400" kern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70597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Kemény erőforrás-korlátok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43585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40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43151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1"/>
          <p:cNvSpPr>
            <a:spLocks noGrp="1"/>
          </p:cNvSpPr>
          <p:nvPr>
            <p:ph type="title"/>
          </p:nvPr>
        </p:nvSpPr>
        <p:spPr>
          <a:xfrm>
            <a:off x="1258888" y="0"/>
            <a:ext cx="7416800" cy="765175"/>
          </a:xfrm>
        </p:spPr>
        <p:txBody>
          <a:bodyPr/>
          <a:lstStyle/>
          <a:p>
            <a:r>
              <a:rPr lang="hu-HU" altLang="hu-HU" b="1"/>
              <a:t>A SWOT négy kategóriája</a:t>
            </a:r>
            <a:endParaRPr lang="hu-HU" altLang="hu-HU"/>
          </a:p>
        </p:txBody>
      </p:sp>
      <p:sp>
        <p:nvSpPr>
          <p:cNvPr id="7" name="Téglalap 6"/>
          <p:cNvSpPr/>
          <p:nvPr/>
        </p:nvSpPr>
        <p:spPr>
          <a:xfrm>
            <a:off x="447665" y="836712"/>
            <a:ext cx="8892356" cy="5692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hu-HU" sz="2800" dirty="0">
                <a:solidFill>
                  <a:srgbClr val="6C5338"/>
                </a:solidFill>
              </a:rPr>
              <a:t>Erősségek (</a:t>
            </a:r>
            <a:r>
              <a:rPr lang="hu-HU" sz="2800" dirty="0" err="1">
                <a:solidFill>
                  <a:srgbClr val="6C5338"/>
                </a:solidFill>
              </a:rPr>
              <a:t>Strengths</a:t>
            </a:r>
            <a:r>
              <a:rPr lang="hu-HU" sz="2800" dirty="0">
                <a:solidFill>
                  <a:srgbClr val="6C5338"/>
                </a:solidFill>
              </a:rPr>
              <a:t>) - Belső tényező</a:t>
            </a:r>
          </a:p>
          <a:p>
            <a:pPr marL="914400" lvl="1" indent="-457200">
              <a:buFont typeface="Wingdings" pitchFamily="2" charset="2"/>
              <a:buChar char="ü"/>
              <a:defRPr/>
            </a:pPr>
            <a:r>
              <a:rPr lang="hu-HU" sz="2400" dirty="0">
                <a:solidFill>
                  <a:srgbClr val="6C5338"/>
                </a:solidFill>
              </a:rPr>
              <a:t>Pozitív tényezők, amelyek jól működnek, és befolyásolhatók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hu-HU" sz="2800" dirty="0">
                <a:solidFill>
                  <a:srgbClr val="6C5338"/>
                </a:solidFill>
              </a:rPr>
              <a:t>Gyengeségek (</a:t>
            </a:r>
            <a:r>
              <a:rPr lang="hu-HU" sz="2800" dirty="0" err="1">
                <a:solidFill>
                  <a:srgbClr val="6C5338"/>
                </a:solidFill>
              </a:rPr>
              <a:t>Weaknesses</a:t>
            </a:r>
            <a:r>
              <a:rPr lang="hu-HU" sz="2800" dirty="0">
                <a:solidFill>
                  <a:srgbClr val="6C5338"/>
                </a:solidFill>
              </a:rPr>
              <a:t>) - Belső tényezők </a:t>
            </a:r>
          </a:p>
          <a:p>
            <a:pPr marL="914400" lvl="1" indent="-457200">
              <a:buFont typeface="Wingdings" pitchFamily="2" charset="2"/>
              <a:buChar char="ü"/>
              <a:defRPr/>
            </a:pPr>
            <a:r>
              <a:rPr lang="hu-HU" sz="2400" dirty="0">
                <a:solidFill>
                  <a:srgbClr val="6C5338"/>
                </a:solidFill>
              </a:rPr>
              <a:t>Negatív tényezők, amelyek nem jól működnek, de befolyásolhatók a helyzet javítása érdekében.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hu-HU" sz="2800" dirty="0">
                <a:solidFill>
                  <a:srgbClr val="6C5338"/>
                </a:solidFill>
              </a:rPr>
              <a:t>Lehetőségek (</a:t>
            </a:r>
            <a:r>
              <a:rPr lang="hu-HU" sz="2800" dirty="0" err="1">
                <a:solidFill>
                  <a:srgbClr val="6C5338"/>
                </a:solidFill>
              </a:rPr>
              <a:t>Opportunities</a:t>
            </a:r>
            <a:r>
              <a:rPr lang="hu-HU" sz="2800" dirty="0">
                <a:solidFill>
                  <a:srgbClr val="6C5338"/>
                </a:solidFill>
              </a:rPr>
              <a:t>) - Külső tényezők</a:t>
            </a:r>
          </a:p>
          <a:p>
            <a:pPr marL="914400" lvl="1" indent="-457200">
              <a:buFont typeface="Wingdings" pitchFamily="2" charset="2"/>
              <a:buChar char="ü"/>
              <a:defRPr/>
            </a:pPr>
            <a:r>
              <a:rPr lang="hu-HU" sz="2400" dirty="0">
                <a:solidFill>
                  <a:srgbClr val="6C5338"/>
                </a:solidFill>
              </a:rPr>
              <a:t>Olyan kedvező adottságok, amelyek nem befolyásolhatók, de rájuk építve kihasználhatók az erősségek.</a:t>
            </a:r>
          </a:p>
          <a:p>
            <a:pPr marL="285750" indent="-285750">
              <a:buFont typeface="Arial" pitchFamily="34" charset="0"/>
              <a:buChar char="•"/>
              <a:defRPr/>
            </a:pPr>
            <a:r>
              <a:rPr lang="hu-HU" sz="2800" dirty="0">
                <a:solidFill>
                  <a:srgbClr val="6C5338"/>
                </a:solidFill>
              </a:rPr>
              <a:t>Veszélyek (</a:t>
            </a:r>
            <a:r>
              <a:rPr lang="hu-HU" sz="2800" dirty="0" err="1">
                <a:solidFill>
                  <a:srgbClr val="6C5338"/>
                </a:solidFill>
              </a:rPr>
              <a:t>Threats</a:t>
            </a:r>
            <a:r>
              <a:rPr lang="hu-HU" sz="2800" dirty="0">
                <a:solidFill>
                  <a:srgbClr val="6C5338"/>
                </a:solidFill>
              </a:rPr>
              <a:t>) - Külső tényezők</a:t>
            </a:r>
          </a:p>
          <a:p>
            <a:pPr marL="800100" lvl="1" indent="-342900">
              <a:buFont typeface="Wingdings" pitchFamily="2" charset="2"/>
              <a:buChar char="ü"/>
              <a:defRPr/>
            </a:pPr>
            <a:r>
              <a:rPr lang="hu-HU" sz="2400" dirty="0">
                <a:solidFill>
                  <a:srgbClr val="6C5338"/>
                </a:solidFill>
              </a:rPr>
              <a:t>Olyan korlátok, negatív tényezők, amelyek nem befolyásolhatók és csökkentik a siker esélyeit, kockázatot jelenthetnek</a:t>
            </a:r>
            <a:r>
              <a:rPr lang="hu-HU" sz="2800" dirty="0">
                <a:solidFill>
                  <a:srgbClr val="6C5338"/>
                </a:solidFill>
              </a:rPr>
              <a:t>.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41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8215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2813" eaLnBrk="1" hangingPunct="1"/>
            <a:r>
              <a:rPr lang="hu-HU" altLang="hu-HU"/>
              <a:t>SWOT-analízis</a:t>
            </a:r>
          </a:p>
        </p:txBody>
      </p:sp>
      <p:sp>
        <p:nvSpPr>
          <p:cNvPr id="34819" name="Tartalom helye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 eaLnBrk="1" hangingPunct="1"/>
            <a:r>
              <a:rPr lang="hu-HU" altLang="hu-HU" dirty="0">
                <a:solidFill>
                  <a:srgbClr val="6C5338"/>
                </a:solidFill>
              </a:rPr>
              <a:t>Elemzési és gondolkodási módszert ad a sikertényezők feltérképezésére, </a:t>
            </a:r>
          </a:p>
          <a:p>
            <a:pPr defTabSz="912813" eaLnBrk="1" hangingPunct="1"/>
            <a:r>
              <a:rPr lang="hu-HU" altLang="hu-HU" dirty="0">
                <a:solidFill>
                  <a:srgbClr val="6C5338"/>
                </a:solidFill>
              </a:rPr>
              <a:t>Strukturálja a gondolkodást </a:t>
            </a:r>
          </a:p>
          <a:p>
            <a:pPr defTabSz="912813" eaLnBrk="1" hangingPunct="1"/>
            <a:r>
              <a:rPr lang="hu-HU" altLang="hu-HU" dirty="0">
                <a:solidFill>
                  <a:srgbClr val="6C5338"/>
                </a:solidFill>
              </a:rPr>
              <a:t>Pozícionálhatja általa a vállalkozás saját és környezeti jellemzőit </a:t>
            </a:r>
          </a:p>
          <a:p>
            <a:pPr defTabSz="912813" eaLnBrk="1" hangingPunct="1"/>
            <a:r>
              <a:rPr lang="hu-HU" altLang="hu-HU" dirty="0">
                <a:solidFill>
                  <a:srgbClr val="6C5338"/>
                </a:solidFill>
              </a:rPr>
              <a:t>A fontos elemekre összpontosít </a:t>
            </a:r>
          </a:p>
          <a:p>
            <a:pPr defTabSz="912813" eaLnBrk="1" hangingPunct="1"/>
            <a:r>
              <a:rPr lang="hu-HU" altLang="hu-HU" dirty="0">
                <a:solidFill>
                  <a:srgbClr val="6C5338"/>
                </a:solidFill>
              </a:rPr>
              <a:t>Rámutat arra, mit kell fejleszteni és mivel nem érdemes foglalkoznia a vállalkozásnak.</a:t>
            </a:r>
          </a:p>
          <a:p>
            <a:pPr defTabSz="912813" eaLnBrk="1" hangingPunct="1"/>
            <a:endParaRPr lang="hu-HU" altLang="hu-HU" dirty="0">
              <a:solidFill>
                <a:srgbClr val="6C5338"/>
              </a:solidFill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695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ím 1"/>
          <p:cNvSpPr>
            <a:spLocks noGrp="1"/>
          </p:cNvSpPr>
          <p:nvPr>
            <p:ph type="title"/>
          </p:nvPr>
        </p:nvSpPr>
        <p:spPr>
          <a:xfrm>
            <a:off x="1258888" y="0"/>
            <a:ext cx="7416800" cy="765175"/>
          </a:xfrm>
        </p:spPr>
        <p:txBody>
          <a:bodyPr/>
          <a:lstStyle/>
          <a:p>
            <a:r>
              <a:rPr lang="hu-HU" altLang="hu-HU"/>
              <a:t>SWOT-elemzés</a:t>
            </a:r>
          </a:p>
        </p:txBody>
      </p:sp>
      <p:sp>
        <p:nvSpPr>
          <p:cNvPr id="17" name="Ellipszis 16"/>
          <p:cNvSpPr/>
          <p:nvPr/>
        </p:nvSpPr>
        <p:spPr>
          <a:xfrm>
            <a:off x="2857500" y="2500313"/>
            <a:ext cx="4429125" cy="2500312"/>
          </a:xfrm>
          <a:prstGeom prst="ellipse">
            <a:avLst/>
          </a:prstGeom>
          <a:solidFill>
            <a:srgbClr val="DAEDEF">
              <a:lumMod val="90000"/>
            </a:srgbClr>
          </a:solidFill>
          <a:ln w="25400" cap="flat" cmpd="sng" algn="ctr">
            <a:solidFill>
              <a:srgbClr val="DAEDEF">
                <a:lumMod val="90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3600" b="1" kern="0" dirty="0">
                <a:solidFill>
                  <a:srgbClr val="000066"/>
                </a:solidFill>
                <a:cs typeface="+mn-cs"/>
              </a:rPr>
              <a:t>SWOT elemzés</a:t>
            </a:r>
          </a:p>
        </p:txBody>
      </p:sp>
      <p:sp>
        <p:nvSpPr>
          <p:cNvPr id="18" name="Lekerekített téglalap 17"/>
          <p:cNvSpPr/>
          <p:nvPr/>
        </p:nvSpPr>
        <p:spPr>
          <a:xfrm>
            <a:off x="571500" y="5205413"/>
            <a:ext cx="3357563" cy="500062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b="1" kern="0" dirty="0">
                <a:solidFill>
                  <a:srgbClr val="000066"/>
                </a:solidFill>
                <a:cs typeface="+mn-cs"/>
              </a:rPr>
              <a:t>Külső környezet jellemzése</a:t>
            </a:r>
          </a:p>
        </p:txBody>
      </p:sp>
      <p:sp>
        <p:nvSpPr>
          <p:cNvPr id="19" name="Lekerekített téglalap 18"/>
          <p:cNvSpPr/>
          <p:nvPr/>
        </p:nvSpPr>
        <p:spPr>
          <a:xfrm>
            <a:off x="500063" y="1419225"/>
            <a:ext cx="3357562" cy="500063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b="1" kern="0" dirty="0">
                <a:solidFill>
                  <a:srgbClr val="000066"/>
                </a:solidFill>
                <a:cs typeface="+mn-cs"/>
              </a:rPr>
              <a:t>Belső környezet jellemzése</a:t>
            </a:r>
          </a:p>
        </p:txBody>
      </p:sp>
      <p:sp>
        <p:nvSpPr>
          <p:cNvPr id="20" name="Lekerekített téglalap 19"/>
          <p:cNvSpPr/>
          <p:nvPr/>
        </p:nvSpPr>
        <p:spPr>
          <a:xfrm>
            <a:off x="5500688" y="1419225"/>
            <a:ext cx="3357562" cy="500063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b="1" kern="0" dirty="0">
                <a:solidFill>
                  <a:srgbClr val="000066"/>
                </a:solidFill>
                <a:cs typeface="+mn-cs"/>
              </a:rPr>
              <a:t>Pozitív jellemzők</a:t>
            </a:r>
          </a:p>
        </p:txBody>
      </p:sp>
      <p:sp>
        <p:nvSpPr>
          <p:cNvPr id="21" name="Lekerekített téglalap 20"/>
          <p:cNvSpPr/>
          <p:nvPr/>
        </p:nvSpPr>
        <p:spPr>
          <a:xfrm>
            <a:off x="5500688" y="5205413"/>
            <a:ext cx="3357562" cy="500062"/>
          </a:xfrm>
          <a:prstGeom prst="roundRect">
            <a:avLst/>
          </a:prstGeom>
          <a:solidFill>
            <a:srgbClr val="FFC000"/>
          </a:soli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b="1" kern="0" dirty="0">
                <a:solidFill>
                  <a:srgbClr val="000066"/>
                </a:solidFill>
                <a:cs typeface="+mn-cs"/>
              </a:rPr>
              <a:t>Negatív jellemzők</a:t>
            </a:r>
          </a:p>
        </p:txBody>
      </p:sp>
      <p:sp>
        <p:nvSpPr>
          <p:cNvPr id="22" name="Téglalap feliratnak 21"/>
          <p:cNvSpPr/>
          <p:nvPr/>
        </p:nvSpPr>
        <p:spPr>
          <a:xfrm>
            <a:off x="500063" y="4062413"/>
            <a:ext cx="1928812" cy="642937"/>
          </a:xfrm>
          <a:prstGeom prst="wedgeRectCallout">
            <a:avLst>
              <a:gd name="adj1" fmla="val 2053"/>
              <a:gd name="adj2" fmla="val 109090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kern="0" dirty="0">
                <a:solidFill>
                  <a:srgbClr val="000000"/>
                </a:solidFill>
                <a:cs typeface="+mn-cs"/>
              </a:rPr>
              <a:t>Adottságok</a:t>
            </a:r>
          </a:p>
        </p:txBody>
      </p:sp>
      <p:sp>
        <p:nvSpPr>
          <p:cNvPr id="23" name="Téglalap feliratnak 22"/>
          <p:cNvSpPr/>
          <p:nvPr/>
        </p:nvSpPr>
        <p:spPr>
          <a:xfrm>
            <a:off x="428625" y="2562225"/>
            <a:ext cx="1928813" cy="642938"/>
          </a:xfrm>
          <a:prstGeom prst="wedgeRectCallout">
            <a:avLst>
              <a:gd name="adj1" fmla="val 75616"/>
              <a:gd name="adj2" fmla="val -133667"/>
            </a:avLst>
          </a:prstGeom>
          <a:solidFill>
            <a:srgbClr val="FFFFFF">
              <a:lumMod val="75000"/>
            </a:srgbClr>
          </a:solidFill>
          <a:ln w="25400" cap="flat" cmpd="sng" algn="ctr">
            <a:solidFill>
              <a:srgbClr val="FFFFFF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kern="0" dirty="0">
                <a:solidFill>
                  <a:srgbClr val="000000"/>
                </a:solidFill>
                <a:cs typeface="+mn-cs"/>
              </a:rPr>
              <a:t>Döntési változók</a:t>
            </a:r>
          </a:p>
        </p:txBody>
      </p:sp>
      <p:sp>
        <p:nvSpPr>
          <p:cNvPr id="24" name="Lekerekített téglalap 23"/>
          <p:cNvSpPr/>
          <p:nvPr/>
        </p:nvSpPr>
        <p:spPr>
          <a:xfrm rot="16200000">
            <a:off x="-178594" y="2597944"/>
            <a:ext cx="2071688" cy="857250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b="1" kern="0" dirty="0">
                <a:solidFill>
                  <a:srgbClr val="000066"/>
                </a:solidFill>
                <a:cs typeface="+mn-cs"/>
              </a:rPr>
              <a:t>Belső környezet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b="1" kern="0" dirty="0">
                <a:solidFill>
                  <a:srgbClr val="000066"/>
                </a:solidFill>
                <a:cs typeface="+mn-cs"/>
              </a:rPr>
              <a:t>jellemzése</a:t>
            </a:r>
          </a:p>
        </p:txBody>
      </p:sp>
      <p:sp>
        <p:nvSpPr>
          <p:cNvPr id="25" name="Lekerekített téglalap 24"/>
          <p:cNvSpPr/>
          <p:nvPr/>
        </p:nvSpPr>
        <p:spPr>
          <a:xfrm rot="16200000">
            <a:off x="-254794" y="4888707"/>
            <a:ext cx="2224087" cy="857250"/>
          </a:xfrm>
          <a:prstGeom prst="roundRect">
            <a:avLst/>
          </a:prstGeom>
          <a:solidFill>
            <a:srgbClr val="00B050"/>
          </a:solidFill>
          <a:ln w="25400" cap="flat" cmpd="sng" algn="ctr">
            <a:solidFill>
              <a:srgbClr val="00B050"/>
            </a:solidFill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b="1" kern="0" dirty="0">
                <a:solidFill>
                  <a:srgbClr val="000066"/>
                </a:solidFill>
                <a:cs typeface="+mn-cs"/>
              </a:rPr>
              <a:t>Külső környezet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b="1" kern="0" dirty="0">
                <a:solidFill>
                  <a:srgbClr val="000066"/>
                </a:solidFill>
                <a:cs typeface="+mn-cs"/>
              </a:rPr>
              <a:t>jellemzése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43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27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41111 2.96296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56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695 L 5.55556E-7 -0.5520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796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ím 1"/>
          <p:cNvSpPr>
            <a:spLocks noGrp="1"/>
          </p:cNvSpPr>
          <p:nvPr>
            <p:ph type="title"/>
          </p:nvPr>
        </p:nvSpPr>
        <p:spPr>
          <a:xfrm>
            <a:off x="1258888" y="0"/>
            <a:ext cx="7416800" cy="765175"/>
          </a:xfrm>
        </p:spPr>
        <p:txBody>
          <a:bodyPr/>
          <a:lstStyle/>
          <a:p>
            <a:r>
              <a:rPr lang="hu-HU" altLang="hu-HU" dirty="0" err="1"/>
              <a:t>SWOT-elemzés</a:t>
            </a:r>
            <a:endParaRPr lang="hu-HU" altLang="hu-HU" dirty="0"/>
          </a:p>
        </p:txBody>
      </p:sp>
      <p:graphicFrame>
        <p:nvGraphicFramePr>
          <p:cNvPr id="7" name="Tartalom helye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02346"/>
              </p:ext>
            </p:extLst>
          </p:nvPr>
        </p:nvGraphicFramePr>
        <p:xfrm>
          <a:off x="1187450" y="1268413"/>
          <a:ext cx="7777162" cy="368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4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045">
                <a:tc>
                  <a:txBody>
                    <a:bodyPr/>
                    <a:lstStyle/>
                    <a:p>
                      <a:endParaRPr lang="hu-HU" sz="3200" b="0" dirty="0"/>
                    </a:p>
                  </a:txBody>
                  <a:tcPr marL="91444" marR="91444" marT="45694" marB="4569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dirty="0"/>
                        <a:t>Pozitív</a:t>
                      </a:r>
                    </a:p>
                  </a:txBody>
                  <a:tcPr marL="91444" marR="91444" marT="45694" marB="45694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3200" b="0" dirty="0"/>
                        <a:t>Negatív</a:t>
                      </a:r>
                    </a:p>
                  </a:txBody>
                  <a:tcPr marL="91444" marR="91444" marT="45694" marB="45694" anchor="ctr">
                    <a:solidFill>
                      <a:srgbClr val="0042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359">
                <a:tc>
                  <a:txBody>
                    <a:bodyPr/>
                    <a:lstStyle/>
                    <a:p>
                      <a:r>
                        <a:rPr lang="hu-HU" sz="3200" dirty="0">
                          <a:solidFill>
                            <a:schemeClr val="bg1"/>
                          </a:solidFill>
                        </a:rPr>
                        <a:t>Belső</a:t>
                      </a:r>
                      <a:r>
                        <a:rPr lang="hu-HU" sz="3200" baseline="0" dirty="0">
                          <a:solidFill>
                            <a:schemeClr val="bg1"/>
                          </a:solidFill>
                        </a:rPr>
                        <a:t> környezet jellemzése</a:t>
                      </a:r>
                      <a:endParaRPr lang="hu-HU" sz="3200" dirty="0">
                        <a:solidFill>
                          <a:schemeClr val="bg1"/>
                        </a:solidFill>
                      </a:endParaRPr>
                    </a:p>
                  </a:txBody>
                  <a:tcPr marL="91444" marR="91444" marT="45694" marB="45694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6C5338"/>
                          </a:solidFill>
                        </a:rPr>
                        <a:t>ERŐSSÉGEK  </a:t>
                      </a:r>
                    </a:p>
                  </a:txBody>
                  <a:tcPr marL="91444" marR="91444" marT="45694" marB="4569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6C5338"/>
                          </a:solidFill>
                        </a:rPr>
                        <a:t>GYENGESÉGEK</a:t>
                      </a:r>
                    </a:p>
                  </a:txBody>
                  <a:tcPr marL="91444" marR="91444" marT="45694" marB="4569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359">
                <a:tc>
                  <a:txBody>
                    <a:bodyPr/>
                    <a:lstStyle/>
                    <a:p>
                      <a:r>
                        <a:rPr lang="hu-HU" sz="3200" dirty="0">
                          <a:solidFill>
                            <a:schemeClr val="bg1"/>
                          </a:solidFill>
                        </a:rPr>
                        <a:t>Külső környezet jellemzése</a:t>
                      </a:r>
                    </a:p>
                  </a:txBody>
                  <a:tcPr marL="91444" marR="91444" marT="45694" marB="45694" anchor="ctr">
                    <a:solidFill>
                      <a:srgbClr val="0042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6C5338"/>
                          </a:solidFill>
                        </a:rPr>
                        <a:t>LEHETŐSÉGEK</a:t>
                      </a:r>
                    </a:p>
                  </a:txBody>
                  <a:tcPr marL="91444" marR="91444" marT="45694" marB="4569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2800" dirty="0">
                          <a:solidFill>
                            <a:srgbClr val="6C5338"/>
                          </a:solidFill>
                        </a:rPr>
                        <a:t>VESZÉLYEK</a:t>
                      </a:r>
                    </a:p>
                  </a:txBody>
                  <a:tcPr marL="91444" marR="91444" marT="45694" marB="45694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44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5145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http://www.freeweb.hu/apertus/upload/chikan_49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0"/>
            <a:ext cx="5744292" cy="675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B0339-3D01-4D4A-A5E6-4DDE1241FF0C}" type="slidenum">
              <a:rPr lang="hu-HU" smtClean="0"/>
              <a:pPr/>
              <a:t>45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28494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3779838" y="3429000"/>
            <a:ext cx="5184775" cy="2016224"/>
          </a:xfrm>
        </p:spPr>
        <p:txBody>
          <a:bodyPr/>
          <a:lstStyle/>
          <a:p>
            <a:pPr algn="ctr"/>
            <a:r>
              <a:rPr lang="hu-HU" sz="5400" dirty="0"/>
              <a:t>Köszönöm </a:t>
            </a:r>
            <a:br>
              <a:rPr lang="hu-HU" sz="5400" dirty="0"/>
            </a:br>
            <a:r>
              <a:rPr lang="hu-HU" sz="5400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234610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43AFDD-7009-4860-A488-2D13D445A3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2707C77-CE35-4477-AC3A-04DA88451FA3}"/>
              </a:ext>
            </a:extLst>
          </p:cNvPr>
          <p:cNvSpPr/>
          <p:nvPr/>
        </p:nvSpPr>
        <p:spPr>
          <a:xfrm>
            <a:off x="238356" y="575525"/>
            <a:ext cx="8937625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hu-HU" sz="1600" dirty="0">
              <a:solidFill>
                <a:srgbClr val="000000"/>
              </a:solidFill>
              <a:latin typeface="&amp;quot"/>
            </a:endParaRPr>
          </a:p>
          <a:p>
            <a:r>
              <a:rPr lang="hu-HU" sz="1600" u="sng" dirty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hu-HU" sz="1600" u="sng" dirty="0" err="1">
                <a:solidFill>
                  <a:srgbClr val="222222"/>
                </a:solidFill>
                <a:latin typeface="Arial" panose="020B0604020202020204" pitchFamily="34" charset="0"/>
              </a:rPr>
              <a:t>lean</a:t>
            </a:r>
            <a:r>
              <a:rPr lang="hu-HU" sz="1600" u="sng" dirty="0">
                <a:solidFill>
                  <a:srgbClr val="222222"/>
                </a:solidFill>
                <a:latin typeface="Arial" panose="020B0604020202020204" pitchFamily="34" charset="0"/>
              </a:rPr>
              <a:t> filozófia két fő alapelvei:</a:t>
            </a:r>
          </a:p>
          <a:p>
            <a:endParaRPr lang="hu-HU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az ember tisztelete és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a veszteségek, azaz az értéket nem teremtő lépések eltávolítása minden folyamatból, tevékenységből.</a:t>
            </a:r>
          </a:p>
          <a:p>
            <a:endParaRPr lang="hu-HU" sz="1600" u="sn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hu-HU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Az ember tisztelete</a:t>
            </a:r>
          </a:p>
          <a:p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Az </a:t>
            </a:r>
            <a:r>
              <a:rPr lang="hu-HU" sz="1600" i="1" dirty="0">
                <a:solidFill>
                  <a:srgbClr val="222222"/>
                </a:solidFill>
                <a:latin typeface="Arial" panose="020B0604020202020204" pitchFamily="34" charset="0"/>
              </a:rPr>
              <a:t>ember tisztelete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egy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lean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vállalatnál azt jelenti, hogy a vállalat számára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fontosak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a munkatársai (hiszen ők képezik a vállalat legfőbb értékét), tiszteletben tartja ötleteiket, véleményüket, gondolataikat. A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lean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szervezetek a bennük dolgozó emberek folyamatos fejlesztésével működnek. A veszteségek elkerülésére ők keresik a lehetőségeket a </a:t>
            </a:r>
            <a:r>
              <a:rPr lang="hu-HU" sz="1600" u="sng" dirty="0" err="1">
                <a:latin typeface="Arial" panose="020B0604020202020204" pitchFamily="34" charset="0"/>
                <a:hlinkClick r:id="rId2" tooltip="Kaize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kaizen</a:t>
            </a:r>
            <a:r>
              <a:rPr lang="hu-HU" sz="1600" u="sng" dirty="0">
                <a:latin typeface="Arial" panose="020B0604020202020204" pitchFamily="34" charset="0"/>
              </a:rPr>
              <a:t> 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segítségével, ők működtetik hatékonyan a folyamatokat, vevőorientált mérőszámokat és mérési módszereket kialakítva. A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lean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vezető nem elsősorban utasításokat adó vezető, hanem jól ismeri a munkatársak munkáját, felismeri és megérti az összefüggéseket, támogatja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beosztottait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céljaik elérésében, fejleszti képességeiket. Egy ilyen szervezetben mindenki felelős a kialakított rendszerért, követi annak előírásait és folyamatosan fejleszti, a környezethez, annak elvárásaihoz alakítja azokat. </a:t>
            </a:r>
          </a:p>
          <a:p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lean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bevezetése illetve alkalmazása sohasem okoz leépítéseket, elbocsátásokat, a folyamatos fejlesztés során felszabadult kapacitásokat új termékek kialakításába, új piacok keresésébe illetve a vállalat folyamatos fejlesztésébe vonja be. </a:t>
            </a:r>
          </a:p>
          <a:p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A veszteségek, a felesleges tevékenységek megkeresésével és eltávolításával a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lean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kapcsolata a munkabiztonsággal és a környezetvédelemmel egyértelműen felismerhető. </a:t>
            </a:r>
            <a:endParaRPr lang="hu-HU" sz="16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DA76181-5AD3-4589-8BEF-8EBED69A6295}"/>
              </a:ext>
            </a:extLst>
          </p:cNvPr>
          <p:cNvSpPr txBox="1"/>
          <p:nvPr/>
        </p:nvSpPr>
        <p:spPr>
          <a:xfrm>
            <a:off x="713454" y="0"/>
            <a:ext cx="8254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>
                <a:solidFill>
                  <a:schemeClr val="bg1"/>
                </a:solidFill>
              </a:rPr>
              <a:t>A </a:t>
            </a:r>
            <a:r>
              <a:rPr lang="hu-HU" sz="2200" b="1" dirty="0" err="1">
                <a:solidFill>
                  <a:schemeClr val="bg1"/>
                </a:solidFill>
              </a:rPr>
              <a:t>lean</a:t>
            </a:r>
            <a:r>
              <a:rPr lang="hu-HU" sz="2200" b="1" dirty="0">
                <a:solidFill>
                  <a:schemeClr val="bg1"/>
                </a:solidFill>
              </a:rPr>
              <a:t> filozófia alapelvei (vállalatszervezési és vezetési elvek, mi az érték a vevőnek… )</a:t>
            </a:r>
          </a:p>
        </p:txBody>
      </p:sp>
    </p:spTree>
    <p:extLst>
      <p:ext uri="{BB962C8B-B14F-4D97-AF65-F5344CB8AC3E}">
        <p14:creationId xmlns:p14="http://schemas.microsoft.com/office/powerpoint/2010/main" val="235277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11F39-5879-41B1-829E-878ACAD0B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182F369-C971-4190-A712-C8B3CBE6A497}"/>
              </a:ext>
            </a:extLst>
          </p:cNvPr>
          <p:cNvSpPr/>
          <p:nvPr/>
        </p:nvSpPr>
        <p:spPr>
          <a:xfrm>
            <a:off x="539552" y="918141"/>
            <a:ext cx="77768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</a:t>
            </a:r>
            <a:r>
              <a:rPr lang="hu-HU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rendszer építésének 5 alapvető lépése</a:t>
            </a:r>
            <a:r>
              <a:rPr lang="hu-HU" b="1" dirty="0">
                <a:solidFill>
                  <a:srgbClr val="5459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hu-HU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lean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rendszereket, függetlenül attól, hogy hol alkalmazzák, 5 fontos alapelv szerint kell felépíteni. Ezek sorrendben a következők: </a:t>
            </a:r>
          </a:p>
          <a:p>
            <a:endParaRPr lang="hu-HU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 kell határozni, mi a vevő számára a hozzáadott érték (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hu-HU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 kell alakítani azt a folyamatot (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amely a vevő számára az értéket előállítja</a:t>
            </a:r>
          </a:p>
          <a:p>
            <a:endParaRPr lang="hu-HU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Ezt a folyamatot úgy kell üzemeltetni, hogy az anyagok, alkatrészek, információk 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akadálytalanul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áramolhassanak (flow)</a:t>
            </a:r>
          </a:p>
          <a:p>
            <a:endParaRPr lang="hu-HU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így kialakított folyamatokkal csak azt, akkor és olyan mennyiségben kell előállítani, ahogy, amikor és amilyen mennyiségben a folyamat ügyfele igényli (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hu-HU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így felépített rendszert folyamatosan fejleszteni, tökéletesíteni kell (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kaizen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perfection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hu-HU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3C9D0B-7FD8-4722-8082-C30D301E8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2E07E615-394F-47EE-940A-9AA66DC3C97E}"/>
              </a:ext>
            </a:extLst>
          </p:cNvPr>
          <p:cNvSpPr/>
          <p:nvPr/>
        </p:nvSpPr>
        <p:spPr>
          <a:xfrm>
            <a:off x="336959" y="920621"/>
            <a:ext cx="847008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hu-HU" sz="1600" b="1" dirty="0">
                <a:solidFill>
                  <a:srgbClr val="222222"/>
                </a:solidFill>
                <a:latin typeface="Arial" panose="020B0604020202020204" pitchFamily="34" charset="0"/>
              </a:rPr>
              <a:t>Az érték meghatározása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mindig a vevő szempontjából történik. Ennek érdekében meg kell tudni, mik a vevő igényei termékeinkkel, szolgáltatásainkkal kapcsolatban. Ez történhet külső vevők esetében a </a:t>
            </a:r>
            <a:r>
              <a:rPr lang="hu-HU" sz="1600" dirty="0">
                <a:solidFill>
                  <a:srgbClr val="0645AD"/>
                </a:solidFill>
                <a:latin typeface="Arial" panose="020B0604020202020204" pitchFamily="34" charset="0"/>
                <a:hlinkClick r:id="rId2" tooltip="Marketing"/>
              </a:rPr>
              <a:t>marketing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-, vagy piackutatás eszközeivel, belső vevőink esetében személyes beszélgetések segítségével. Az így meghatározott értéket minden esetben célszerű a vevővel közösen megállapított mérőszámokkal pontosan leírni, mivel ezek képezik a későbbiekben a folyamatos fejlesztés alapját.</a:t>
            </a:r>
          </a:p>
          <a:p>
            <a:pPr marL="342900" indent="-342900">
              <a:buAutoNum type="arabicPeriod"/>
            </a:pPr>
            <a:r>
              <a:rPr lang="hu-HU" sz="1600" b="1" dirty="0">
                <a:solidFill>
                  <a:srgbClr val="222222"/>
                </a:solidFill>
                <a:latin typeface="Arial" panose="020B0604020202020204" pitchFamily="34" charset="0"/>
              </a:rPr>
              <a:t>Az értékteremtő folyamat feltérképezése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minden esetben a folyamat helyszínén (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genba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) kell, hogy történjen, a folyamat irányával megegyezően haladva. A tevékenység eredménye az ún. </a:t>
            </a:r>
            <a:r>
              <a:rPr lang="hu-HU" sz="1600" dirty="0">
                <a:solidFill>
                  <a:srgbClr val="BA0000"/>
                </a:solidFill>
                <a:latin typeface="Arial" panose="020B0604020202020204" pitchFamily="34" charset="0"/>
                <a:hlinkClick r:id="rId3" tooltip="Értékáram-térkép (a lap nem létezik)"/>
              </a:rPr>
              <a:t>értékáram-térkép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value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stream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map), annak is az ún. jelenállapot térkép (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current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state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map) verziója. Mielőtt a folyamat fejlesztésébe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kezdenénk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, célszerű céljainkat egy un. jövőállapot térképben (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future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state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map) összefoglalni.</a:t>
            </a:r>
          </a:p>
          <a:p>
            <a:pPr marL="342900" indent="-342900">
              <a:buAutoNum type="arabicPeriod"/>
            </a:pPr>
            <a:r>
              <a:rPr lang="hu-HU" sz="1600" b="1" dirty="0">
                <a:solidFill>
                  <a:srgbClr val="222222"/>
                </a:solidFill>
                <a:latin typeface="Arial" panose="020B0604020202020204" pitchFamily="34" charset="0"/>
              </a:rPr>
              <a:t>Akadálytalan áramlás biztosítása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, az ún. </a:t>
            </a:r>
            <a:r>
              <a:rPr lang="hu-HU" sz="1600" dirty="0">
                <a:solidFill>
                  <a:srgbClr val="0645AD"/>
                </a:solidFill>
                <a:latin typeface="Arial" panose="020B0604020202020204" pitchFamily="34" charset="0"/>
                <a:hlinkClick r:id="rId4" tooltip="Akadálytalan áramlás"/>
              </a:rPr>
              <a:t>flow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elv. A folyamatból el kell távolítanunk minden veszteséget, hogy a termék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akadálytalanul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jusson végig az előállító folyamaton.</a:t>
            </a:r>
          </a:p>
          <a:p>
            <a:pPr marL="342900" indent="-342900">
              <a:buAutoNum type="arabicPeriod"/>
            </a:pPr>
            <a:r>
              <a:rPr lang="hu-HU" sz="1600" b="1" dirty="0">
                <a:solidFill>
                  <a:srgbClr val="222222"/>
                </a:solidFill>
                <a:latin typeface="Arial" panose="020B0604020202020204" pitchFamily="34" charset="0"/>
              </a:rPr>
              <a:t>Húzórendszer kialakítása és üzemeltetése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, az ún. </a:t>
            </a:r>
            <a:r>
              <a:rPr lang="hu-HU" sz="1600" dirty="0" err="1">
                <a:solidFill>
                  <a:srgbClr val="BA0000"/>
                </a:solidFill>
                <a:latin typeface="Arial" panose="020B0604020202020204" pitchFamily="34" charset="0"/>
                <a:hlinkClick r:id="rId5" tooltip="Húzórendszer (a lap nem létezik)"/>
              </a:rPr>
              <a:t>pull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elv. Egy adott folyamatnak csak akkor, annyit és oda kell a terméket előállítania, amikor, amennyit és ahova a vevő azt igényli, természetesen az általa elvárt minőségben.</a:t>
            </a:r>
          </a:p>
          <a:p>
            <a:pPr marL="342900" indent="-342900">
              <a:buAutoNum type="arabicPeriod"/>
            </a:pPr>
            <a:r>
              <a:rPr lang="hu-HU" sz="1600" b="1" dirty="0">
                <a:solidFill>
                  <a:srgbClr val="222222"/>
                </a:solidFill>
                <a:latin typeface="Arial" panose="020B0604020202020204" pitchFamily="34" charset="0"/>
              </a:rPr>
              <a:t>A folyamatos fejlesztés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, a </a:t>
            </a:r>
            <a:r>
              <a:rPr lang="hu-HU" sz="1600" dirty="0" err="1">
                <a:solidFill>
                  <a:srgbClr val="0645AD"/>
                </a:solidFill>
                <a:latin typeface="Arial" panose="020B0604020202020204" pitchFamily="34" charset="0"/>
                <a:hlinkClick r:id="rId6" tooltip="Kaizen"/>
              </a:rPr>
              <a:t>kaizen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filozófiája. Lényege, hogy folyamatainkat mindig fejlesztenünk kell annak érdekében, hogy a vevőink által elvárt értéket minél kevesebb ráfordítással legyünk képesek előállítani. A </a:t>
            </a:r>
            <a:r>
              <a:rPr lang="hu-HU" sz="1600" dirty="0" err="1">
                <a:solidFill>
                  <a:srgbClr val="222222"/>
                </a:solidFill>
                <a:latin typeface="Arial" panose="020B0604020202020204" pitchFamily="34" charset="0"/>
              </a:rPr>
              <a:t>kaizen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 elsősorban a tevékenységeket végrehajtó munkatársak ötleteire építő folyamat, melynek alapja minden esetben egy ún. </a:t>
            </a:r>
            <a:r>
              <a:rPr lang="hu-HU" sz="1600" dirty="0">
                <a:solidFill>
                  <a:srgbClr val="BA0000"/>
                </a:solidFill>
                <a:latin typeface="Arial" panose="020B0604020202020204" pitchFamily="34" charset="0"/>
                <a:hlinkClick r:id="rId7" tooltip="Standard (a lap nem létezik)"/>
              </a:rPr>
              <a:t>standard</a:t>
            </a:r>
            <a:r>
              <a:rPr lang="hu-HU" sz="16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hu-HU" sz="16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2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9CDADF-5591-47C7-B529-9A26BEEBA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BB013881-A424-4A91-9B25-D562F6313B1A}"/>
              </a:ext>
            </a:extLst>
          </p:cNvPr>
          <p:cNvSpPr/>
          <p:nvPr/>
        </p:nvSpPr>
        <p:spPr>
          <a:xfrm>
            <a:off x="539552" y="1028343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hu-HU" b="1" dirty="0" err="1">
                <a:solidFill>
                  <a:srgbClr val="222222"/>
                </a:solidFill>
                <a:latin typeface="Arial" panose="020B0604020202020204" pitchFamily="34" charset="0"/>
              </a:rPr>
              <a:t>kaizen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hu-HU" dirty="0">
                <a:solidFill>
                  <a:srgbClr val="0645AD"/>
                </a:solidFill>
                <a:latin typeface="Arial" panose="020B0604020202020204" pitchFamily="34" charset="0"/>
                <a:hlinkClick r:id="rId2" tooltip="Japán nyelv"/>
              </a:rPr>
              <a:t>japánul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: </a:t>
            </a:r>
            <a:r>
              <a:rPr lang="ja-JP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改善</a:t>
            </a:r>
            <a:r>
              <a:rPr lang="en-US" altLang="ja-JP" dirty="0">
                <a:solidFill>
                  <a:srgbClr val="222222"/>
                </a:solidFill>
                <a:latin typeface="Arial" panose="020B0604020202020204" pitchFamily="34" charset="0"/>
              </a:rPr>
              <a:t>) 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egy japán módszer, amely szerint az élet minden területén, ahol emberek tevékenykednek, meg lehet valósítani, azaz mindig jobbá és jobbá lehet tenni bármilyen tevékenységet és így annak eredményét. Igaz a termelésben és szolgáltatásban ismeretes elsősorban, de otthon, az iskolában, szállodákban, raktárakban, reptéren, a gyártásban, </a:t>
            </a:r>
            <a:r>
              <a:rPr lang="hu-HU" dirty="0">
                <a:solidFill>
                  <a:srgbClr val="0645AD"/>
                </a:solidFill>
                <a:latin typeface="Arial" panose="020B0604020202020204" pitchFamily="34" charset="0"/>
                <a:hlinkClick r:id="rId3" tooltip="Mérnöki tudomány"/>
              </a:rPr>
              <a:t>mérnöki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és üzleti területen mindenhol alkalmazható. Inkább elterjedt és vállalatoknál használnak a folyamatok hatékonyságának növelésére, a minőség javítására és a kitűzött egyéb célok elérésére. A 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</a:rPr>
              <a:t>kaizen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összetett japán szó, mely két 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</a:rPr>
              <a:t>Kanji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( kínai jel)-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</a:rPr>
              <a:t>ból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áll, jelentése: </a:t>
            </a:r>
            <a:r>
              <a:rPr lang="hu-HU" i="1" dirty="0">
                <a:solidFill>
                  <a:srgbClr val="222222"/>
                </a:solidFill>
                <a:latin typeface="Arial" panose="020B0604020202020204" pitchFamily="34" charset="0"/>
              </a:rPr>
              <a:t>változtatás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(</a:t>
            </a:r>
            <a:r>
              <a:rPr lang="hu-HU" dirty="0" err="1">
                <a:solidFill>
                  <a:srgbClr val="222222"/>
                </a:solidFill>
                <a:latin typeface="Arial" panose="020B0604020202020204" pitchFamily="34" charset="0"/>
              </a:rPr>
              <a:t>kai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) a </a:t>
            </a:r>
            <a:r>
              <a:rPr lang="hu-HU" i="1" dirty="0">
                <a:solidFill>
                  <a:srgbClr val="222222"/>
                </a:solidFill>
                <a:latin typeface="Arial" panose="020B0604020202020204" pitchFamily="34" charset="0"/>
              </a:rPr>
              <a:t>jó</a:t>
            </a: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 (zen) </a:t>
            </a:r>
            <a:r>
              <a:rPr lang="hu-HU" i="1" dirty="0">
                <a:solidFill>
                  <a:srgbClr val="222222"/>
                </a:solidFill>
                <a:latin typeface="Arial" panose="020B0604020202020204" pitchFamily="34" charset="0"/>
              </a:rPr>
              <a:t>irányába.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1089180-A6D8-4F25-B841-062B34168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028343"/>
            <a:ext cx="3352006" cy="1676003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C2BD9E13-BD16-4FB4-BE22-C0F85214429F}"/>
              </a:ext>
            </a:extLst>
          </p:cNvPr>
          <p:cNvSpPr/>
          <p:nvPr/>
        </p:nvSpPr>
        <p:spPr>
          <a:xfrm>
            <a:off x="6012160" y="3276492"/>
            <a:ext cx="25922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solidFill>
                  <a:srgbClr val="222222"/>
                </a:solidFill>
                <a:latin typeface="Arial" panose="020B0604020202020204" pitchFamily="34" charset="0"/>
              </a:rPr>
              <a:t>A </a:t>
            </a:r>
            <a:r>
              <a:rPr lang="hu-HU" b="1" dirty="0" err="1">
                <a:solidFill>
                  <a:srgbClr val="222222"/>
                </a:solidFill>
                <a:latin typeface="Arial" panose="020B0604020202020204" pitchFamily="34" charset="0"/>
              </a:rPr>
              <a:t>kaizen</a:t>
            </a:r>
            <a:r>
              <a:rPr lang="hu-HU" b="1" dirty="0">
                <a:solidFill>
                  <a:srgbClr val="222222"/>
                </a:solidFill>
                <a:latin typeface="Arial" panose="020B0604020202020204" pitchFamily="34" charset="0"/>
              </a:rPr>
              <a:t> öt fő eleme: </a:t>
            </a:r>
          </a:p>
          <a:p>
            <a:endParaRPr lang="hu-HU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Csapatmunka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Személyes fegyelem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Jobb hangulat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Minőségi körök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hu-HU" dirty="0">
                <a:solidFill>
                  <a:srgbClr val="222222"/>
                </a:solidFill>
                <a:latin typeface="Arial" panose="020B0604020202020204" pitchFamily="34" charset="0"/>
              </a:rPr>
              <a:t>Legyünk jobbak</a:t>
            </a:r>
            <a:endParaRPr lang="hu-HU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23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Projektcélok: </a:t>
            </a:r>
            <a:r>
              <a:rPr lang="hu-HU" dirty="0" err="1"/>
              <a:t>SMART-kritériumok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altLang="hu-HU" dirty="0" err="1">
                <a:solidFill>
                  <a:srgbClr val="CC3300"/>
                </a:solidFill>
                <a:latin typeface="Calibri" pitchFamily="34" charset="0"/>
              </a:rPr>
              <a:t>S</a:t>
            </a:r>
            <a:r>
              <a:rPr lang="hu-HU" altLang="hu-HU" dirty="0" err="1">
                <a:solidFill>
                  <a:srgbClr val="6C5338"/>
                </a:solidFill>
                <a:latin typeface="Calibri" pitchFamily="34" charset="0"/>
              </a:rPr>
              <a:t>pecific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:	Legyenek a célok a projektre szabva!</a:t>
            </a:r>
          </a:p>
          <a:p>
            <a:pPr algn="just"/>
            <a:r>
              <a:rPr lang="hu-HU" altLang="hu-HU" dirty="0" err="1">
                <a:solidFill>
                  <a:srgbClr val="CC3300"/>
                </a:solidFill>
                <a:latin typeface="Calibri" pitchFamily="34" charset="0"/>
              </a:rPr>
              <a:t>M</a:t>
            </a:r>
            <a:r>
              <a:rPr lang="hu-HU" altLang="hu-HU" dirty="0" err="1">
                <a:solidFill>
                  <a:srgbClr val="6C5338"/>
                </a:solidFill>
                <a:latin typeface="Calibri" pitchFamily="34" charset="0"/>
              </a:rPr>
              <a:t>easurable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: Legyenek a célok mérhetők és ellenőrizhetők!</a:t>
            </a:r>
          </a:p>
          <a:p>
            <a:pPr algn="just"/>
            <a:r>
              <a:rPr lang="hu-HU" altLang="hu-HU" dirty="0" err="1">
                <a:solidFill>
                  <a:srgbClr val="CC3300"/>
                </a:solidFill>
                <a:latin typeface="Calibri" pitchFamily="34" charset="0"/>
              </a:rPr>
              <a:t>A</a:t>
            </a:r>
            <a:r>
              <a:rPr lang="hu-HU" altLang="hu-HU" dirty="0" err="1">
                <a:solidFill>
                  <a:srgbClr val="6C5338"/>
                </a:solidFill>
                <a:latin typeface="Calibri" pitchFamily="34" charset="0"/>
              </a:rPr>
              <a:t>ssignable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: Legyenek a célok személyhez rendelve!</a:t>
            </a:r>
          </a:p>
          <a:p>
            <a:pPr algn="just"/>
            <a:r>
              <a:rPr lang="hu-HU" altLang="hu-HU" dirty="0" err="1">
                <a:solidFill>
                  <a:srgbClr val="CC3300"/>
                </a:solidFill>
                <a:latin typeface="Calibri" pitchFamily="34" charset="0"/>
              </a:rPr>
              <a:t>R</a:t>
            </a:r>
            <a:r>
              <a:rPr lang="hu-HU" altLang="hu-HU" dirty="0" err="1">
                <a:solidFill>
                  <a:srgbClr val="6C5338"/>
                </a:solidFill>
                <a:latin typeface="Calibri" pitchFamily="34" charset="0"/>
              </a:rPr>
              <a:t>ealistic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:	Legyenek a célok realisztikusak, megvalósíthatók!</a:t>
            </a:r>
          </a:p>
          <a:p>
            <a:pPr algn="just"/>
            <a:r>
              <a:rPr lang="hu-HU" altLang="hu-HU" dirty="0">
                <a:solidFill>
                  <a:srgbClr val="CC3300"/>
                </a:solidFill>
                <a:latin typeface="Calibri" pitchFamily="34" charset="0"/>
              </a:rPr>
              <a:t>T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ime </a:t>
            </a:r>
            <a:r>
              <a:rPr lang="hu-HU" altLang="hu-HU" dirty="0" err="1">
                <a:solidFill>
                  <a:srgbClr val="6C5338"/>
                </a:solidFill>
                <a:latin typeface="Calibri" pitchFamily="34" charset="0"/>
              </a:rPr>
              <a:t>related</a:t>
            </a:r>
            <a:r>
              <a:rPr lang="hu-HU" altLang="hu-HU" dirty="0">
                <a:solidFill>
                  <a:srgbClr val="6C5338"/>
                </a:solidFill>
                <a:latin typeface="Calibri" pitchFamily="34" charset="0"/>
              </a:rPr>
              <a:t>: Legyen a célok megvalósítása időpontokhoz rendelve!</a:t>
            </a:r>
          </a:p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154798"/>
      </p:ext>
    </p:extLst>
  </p:cSld>
  <p:clrMapOvr>
    <a:masterClrMapping/>
  </p:clrMapOvr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KTK_prezentacio_sablon_1021_3</Template>
  <TotalTime>2982</TotalTime>
  <Words>1511</Words>
  <Application>Microsoft Office PowerPoint</Application>
  <PresentationFormat>Diavetítés a képernyőre (4:3 oldalarány)</PresentationFormat>
  <Paragraphs>247</Paragraphs>
  <Slides>46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46</vt:i4>
      </vt:variant>
    </vt:vector>
  </HeadingPairs>
  <TitlesOfParts>
    <vt:vector size="53" baseType="lpstr">
      <vt:lpstr>&amp;quot</vt:lpstr>
      <vt:lpstr>Arial</vt:lpstr>
      <vt:lpstr>Calibri</vt:lpstr>
      <vt:lpstr>Trebuchet MS</vt:lpstr>
      <vt:lpstr>Wingdings</vt:lpstr>
      <vt:lpstr>KTK_prezentacio_sablon_1021_3</vt:lpstr>
      <vt:lpstr>Dokumentum</vt:lpstr>
      <vt:lpstr>PowerPoint-bemutató</vt:lpstr>
      <vt:lpstr>Projekt fogalma</vt:lpstr>
      <vt:lpstr>Projektek közös ismérvei</vt:lpstr>
      <vt:lpstr>Általános projekt(rendszer séma)</vt:lpstr>
      <vt:lpstr>PowerPoint-bemutató</vt:lpstr>
      <vt:lpstr>PowerPoint-bemutató</vt:lpstr>
      <vt:lpstr>PowerPoint-bemutató</vt:lpstr>
      <vt:lpstr>PowerPoint-bemutató</vt:lpstr>
      <vt:lpstr>Projektcélok: SMART-kritériumok</vt:lpstr>
      <vt:lpstr>A projektmenedzsment</vt:lpstr>
      <vt:lpstr>Projektek szervezeten belüli kapcsolatai</vt:lpstr>
      <vt:lpstr>PowerPoint-bemutató</vt:lpstr>
      <vt:lpstr>Általános ciklus</vt:lpstr>
      <vt:lpstr>PDCA-ciklus / PDSA </vt:lpstr>
      <vt:lpstr>Projekt életciklus modellek 2.</vt:lpstr>
      <vt:lpstr>Projekt – életciklus fázisai</vt:lpstr>
      <vt:lpstr>Projektciklus innovációs spirál modellje</vt:lpstr>
      <vt:lpstr>3. Projekttervezés folyamata és a megvalósítás</vt:lpstr>
      <vt:lpstr>A projekttervezés fő kérdései</vt:lpstr>
      <vt:lpstr>Projektszervezet</vt:lpstr>
      <vt:lpstr>Projektorientált szervezet</vt:lpstr>
      <vt:lpstr>Projektrésztvevők tulajdonságai</vt:lpstr>
      <vt:lpstr>Projekt szervezeti kultúra</vt:lpstr>
      <vt:lpstr>Stakeholder-térkép</vt:lpstr>
      <vt:lpstr>Érintettség-hatalom mátrix 1.</vt:lpstr>
      <vt:lpstr>PowerPoint-bemutató</vt:lpstr>
      <vt:lpstr>Projektmenedzsment – SCRUM módszer</vt:lpstr>
      <vt:lpstr>Projektmenedzsment – SCRUM módszer</vt:lpstr>
      <vt:lpstr>Projektmenedzsment – SCRUM módszer</vt:lpstr>
      <vt:lpstr>Projektterv készítésének menete</vt:lpstr>
      <vt:lpstr>1. Projekt fókusz definiálás</vt:lpstr>
      <vt:lpstr>2. Feladatlebontási struktúra elkészítése</vt:lpstr>
      <vt:lpstr>Logframe – logikai keretmátrix</vt:lpstr>
      <vt:lpstr>Logframe – logikai keretmátrix</vt:lpstr>
      <vt:lpstr>Logframe – logikai keretmátrix</vt:lpstr>
      <vt:lpstr>3. Logikai kapcsolatok meghatározása</vt:lpstr>
      <vt:lpstr>PowerPoint-bemutató</vt:lpstr>
      <vt:lpstr>4. Erőforrás tervezés</vt:lpstr>
      <vt:lpstr>Projekt idő- és erőforrás korlátai</vt:lpstr>
      <vt:lpstr>Kemény erőforrás-korlátok</vt:lpstr>
      <vt:lpstr>A SWOT négy kategóriája</vt:lpstr>
      <vt:lpstr>SWOT-analízis</vt:lpstr>
      <vt:lpstr>SWOT-elemzés</vt:lpstr>
      <vt:lpstr>SWOT-elemzés</vt:lpstr>
      <vt:lpstr>PowerPoint-bemutató</vt:lpstr>
      <vt:lpstr>Köszönöm 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Innovációmarketing</dc:title>
  <dc:creator>Sipos Norbert</dc:creator>
  <cp:lastModifiedBy>Merza Péter</cp:lastModifiedBy>
  <cp:revision>243</cp:revision>
  <dcterms:created xsi:type="dcterms:W3CDTF">2011-02-06T19:02:38Z</dcterms:created>
  <dcterms:modified xsi:type="dcterms:W3CDTF">2019-09-30T09:32:52Z</dcterms:modified>
</cp:coreProperties>
</file>