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29"/>
  </p:notesMasterIdLst>
  <p:handoutMasterIdLst>
    <p:handoutMasterId r:id="rId30"/>
  </p:handoutMasterIdLst>
  <p:sldIdLst>
    <p:sldId id="305" r:id="rId2"/>
    <p:sldId id="339" r:id="rId3"/>
    <p:sldId id="340" r:id="rId4"/>
    <p:sldId id="341" r:id="rId5"/>
    <p:sldId id="352" r:id="rId6"/>
    <p:sldId id="353" r:id="rId7"/>
    <p:sldId id="344" r:id="rId8"/>
    <p:sldId id="351" r:id="rId9"/>
    <p:sldId id="345" r:id="rId10"/>
    <p:sldId id="346" r:id="rId11"/>
    <p:sldId id="355" r:id="rId12"/>
    <p:sldId id="347" r:id="rId13"/>
    <p:sldId id="354" r:id="rId14"/>
    <p:sldId id="356" r:id="rId15"/>
    <p:sldId id="349" r:id="rId16"/>
    <p:sldId id="350" r:id="rId17"/>
    <p:sldId id="363" r:id="rId18"/>
    <p:sldId id="364" r:id="rId19"/>
    <p:sldId id="365" r:id="rId20"/>
    <p:sldId id="357" r:id="rId21"/>
    <p:sldId id="358" r:id="rId22"/>
    <p:sldId id="359" r:id="rId23"/>
    <p:sldId id="360" r:id="rId24"/>
    <p:sldId id="366" r:id="rId25"/>
    <p:sldId id="361" r:id="rId26"/>
    <p:sldId id="362" r:id="rId27"/>
    <p:sldId id="337" r:id="rId28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ra" initials="P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E1CEAB-7C41-4F23-93FE-12942BDA4B73}" type="datetimeFigureOut">
              <a:rPr lang="hu-HU"/>
              <a:pPr/>
              <a:t>2019. 09. 30.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5A3918-9B16-4AEF-A23E-49A0F94F3F6E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2761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3E85B2-E5DE-45AD-B8A3-324361F5250F}" type="datetimeFigureOut">
              <a:rPr lang="hu-HU"/>
              <a:pPr/>
              <a:t>2019. 09. 30.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63D65E-F4C2-4E15-98F5-9EC7C40A56CF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986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79838" y="3860800"/>
            <a:ext cx="5184775" cy="458788"/>
          </a:xfrm>
        </p:spPr>
        <p:txBody>
          <a:bodyPr/>
          <a:lstStyle>
            <a:lvl1pPr>
              <a:defRPr sz="24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79838" y="4797425"/>
            <a:ext cx="5184775" cy="576263"/>
          </a:xfr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hu-HU"/>
              <a:t>Alcím mintájának szerkesztése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A579F8-46FD-4D1F-903B-2CE0C72117A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5834062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58340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F08551-5ECC-4752-8770-553F4C8C0FC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3F524C-F24A-47FB-BDA3-EC29C9588E6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37C52C-06CF-4B68-82F1-1AE795BC72C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50825" y="765175"/>
            <a:ext cx="4244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765175"/>
            <a:ext cx="4244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2E5CA9-F20B-44CC-89AA-1CFE62AC6D3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C5BB83-3DDB-4D8E-BBE3-5EEEF14FECD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6F04A1-59D4-4627-A417-3148D17164E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2B0339-3D01-4D4A-A5E6-4DDE1241FF0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FD4D00-D03A-49A5-BD25-C52F6E8ECB2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28BD41-83F8-409D-9BFE-82BCA637A0A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15888"/>
            <a:ext cx="79930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64235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029325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299"/>
                </a:solidFill>
              </a:defRPr>
            </a:lvl1pPr>
          </a:lstStyle>
          <a:p>
            <a:fld id="{10F9D5EA-0F10-434A-BFF7-50574BCA3090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42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429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4299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4299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779838" y="4149155"/>
            <a:ext cx="5364162" cy="1584101"/>
          </a:xfrm>
        </p:spPr>
        <p:txBody>
          <a:bodyPr/>
          <a:lstStyle/>
          <a:p>
            <a:pPr algn="ctr"/>
            <a:r>
              <a:rPr lang="hu-HU" dirty="0"/>
              <a:t>Dr. Merza Péter</a:t>
            </a:r>
            <a:br>
              <a:rPr lang="hu-HU" dirty="0"/>
            </a:br>
            <a:endParaRPr lang="hu-HU" dirty="0"/>
          </a:p>
        </p:txBody>
      </p:sp>
      <p:sp>
        <p:nvSpPr>
          <p:cNvPr id="3" name="Cím 1"/>
          <p:cNvSpPr txBox="1">
            <a:spLocks/>
          </p:cNvSpPr>
          <p:nvPr/>
        </p:nvSpPr>
        <p:spPr bwMode="auto">
          <a:xfrm>
            <a:off x="971600" y="321297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r>
              <a:rPr lang="hu-HU" sz="3600" b="1" kern="0" dirty="0"/>
              <a:t>Pályázatok menedzselése 6.</a:t>
            </a:r>
          </a:p>
        </p:txBody>
      </p:sp>
    </p:spTree>
    <p:extLst>
      <p:ext uri="{BB962C8B-B14F-4D97-AF65-F5344CB8AC3E}">
        <p14:creationId xmlns:p14="http://schemas.microsoft.com/office/powerpoint/2010/main" val="1027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Dátum helye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0272F6F5-BD6B-4C78-B00D-8AEBB1793CA8}" type="datetime1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2019. 09. 30.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  <p:sp>
        <p:nvSpPr>
          <p:cNvPr id="11269" name="Dia számának helye 3"/>
          <p:cNvSpPr>
            <a:spLocks noGrp="1"/>
          </p:cNvSpPr>
          <p:nvPr>
            <p:ph type="sldNum" sz="quarter" idx="4294967295"/>
          </p:nvPr>
        </p:nvSpPr>
        <p:spPr>
          <a:xfrm>
            <a:off x="6837363" y="6530975"/>
            <a:ext cx="2133600" cy="333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6451384C-3163-48FC-9B1C-3B82B3F735CD}" type="slidenum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DE4A2A17-7D21-4DBB-9DCA-86CF2F1F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2400" b="1" dirty="0"/>
              <a:t>Cél-fa 2.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EAF45CD1-1F58-489D-9846-880697FDC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85" y="1674019"/>
            <a:ext cx="7765429" cy="3433137"/>
          </a:xfrm>
        </p:spPr>
      </p:pic>
    </p:spTree>
    <p:extLst>
      <p:ext uri="{BB962C8B-B14F-4D97-AF65-F5344CB8AC3E}">
        <p14:creationId xmlns:p14="http://schemas.microsoft.com/office/powerpoint/2010/main" val="4032850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6F03F0-39E8-42C9-B875-196CA9A6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400" b="1" dirty="0"/>
              <a:t>A projekt tervezési szakasza – logikai keretmátrix</a:t>
            </a:r>
            <a:endParaRPr lang="hu-HU" sz="2400" b="1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AB50CE1-F3D9-4DBD-A8C4-97BE3A893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11</a:t>
            </a:fld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DFA0F00-9511-4794-ABBA-BDBC9463A03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9157" t="23477" r="36601" b="24062"/>
          <a:stretch/>
        </p:blipFill>
        <p:spPr bwMode="auto">
          <a:xfrm>
            <a:off x="683568" y="1042541"/>
            <a:ext cx="7811806" cy="49867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5615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Dátum helye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925558AC-C5AD-46AC-941E-D1E534879744}" type="datetime1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2019. 09. 30.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  <p:sp>
        <p:nvSpPr>
          <p:cNvPr id="12293" name="Dia számának helye 3"/>
          <p:cNvSpPr>
            <a:spLocks noGrp="1"/>
          </p:cNvSpPr>
          <p:nvPr>
            <p:ph type="sldNum" sz="quarter" idx="4294967295"/>
          </p:nvPr>
        </p:nvSpPr>
        <p:spPr>
          <a:xfrm>
            <a:off x="6837363" y="6530975"/>
            <a:ext cx="2133600" cy="333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289EFF5A-CE5F-42D9-954B-74C16390E066}" type="slidenum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9B0DC7A-4ACC-41B1-99AD-E4EA8C49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75" y="1123950"/>
            <a:ext cx="8642350" cy="5184775"/>
          </a:xfrm>
        </p:spPr>
        <p:txBody>
          <a:bodyPr/>
          <a:lstStyle/>
          <a:p>
            <a:r>
              <a:rPr lang="hu-HU" sz="1800" dirty="0">
                <a:solidFill>
                  <a:schemeClr val="tx1"/>
                </a:solidFill>
              </a:rPr>
              <a:t>A </a:t>
            </a:r>
            <a:r>
              <a:rPr lang="hu-HU" sz="1800" dirty="0" err="1">
                <a:solidFill>
                  <a:schemeClr val="tx1"/>
                </a:solidFill>
              </a:rPr>
              <a:t>logframe</a:t>
            </a:r>
            <a:r>
              <a:rPr lang="hu-HU" sz="1800" dirty="0">
                <a:solidFill>
                  <a:schemeClr val="tx1"/>
                </a:solidFill>
              </a:rPr>
              <a:t> mátrix oszlopainak és sorainak kitöltése jól meghatározott sorrendben történik. </a:t>
            </a:r>
          </a:p>
          <a:p>
            <a:endParaRPr lang="hu-HU" sz="1800" dirty="0">
              <a:solidFill>
                <a:schemeClr val="tx1"/>
              </a:solidFill>
            </a:endParaRPr>
          </a:p>
          <a:p>
            <a:r>
              <a:rPr lang="hu-HU" sz="1800" dirty="0">
                <a:solidFill>
                  <a:schemeClr val="tx1"/>
                </a:solidFill>
              </a:rPr>
              <a:t>Először az intervenciós logikát írjuk le, fentről lefelé haladva – így elkészül a projekt célrendszere, meghatározásra kerülnek a tevékenységek. </a:t>
            </a:r>
          </a:p>
          <a:p>
            <a:pPr marL="0" indent="0">
              <a:buNone/>
            </a:pPr>
            <a:endParaRPr lang="hu-HU" sz="1800" dirty="0">
              <a:solidFill>
                <a:schemeClr val="tx1"/>
              </a:solidFill>
            </a:endParaRPr>
          </a:p>
          <a:p>
            <a:r>
              <a:rPr lang="hu-HU" sz="1800" dirty="0">
                <a:solidFill>
                  <a:schemeClr val="tx1"/>
                </a:solidFill>
              </a:rPr>
              <a:t>Ezután a feltételezések kerülnek meghatározásra (negyedik oszlop), lentről felfelé haladva, kezdve az előfeltételezésekkel. </a:t>
            </a:r>
          </a:p>
          <a:p>
            <a:endParaRPr lang="hu-HU" sz="1800" dirty="0">
              <a:solidFill>
                <a:schemeClr val="tx1"/>
              </a:solidFill>
            </a:endParaRPr>
          </a:p>
          <a:p>
            <a:r>
              <a:rPr lang="hu-HU" sz="1800" dirty="0">
                <a:solidFill>
                  <a:schemeClr val="tx1"/>
                </a:solidFill>
              </a:rPr>
              <a:t>Ezt követően az alsó sorból kiindulva vízszintesen haladva kitöltjük a hiányzó téglalapokat, először meghatározva az indikátorokat, majd azok forrásait (a második és harmadik oszlop első három sora).</a:t>
            </a:r>
          </a:p>
          <a:p>
            <a:endParaRPr lang="hu-HU" sz="1800" dirty="0">
              <a:solidFill>
                <a:schemeClr val="tx1"/>
              </a:solidFill>
            </a:endParaRPr>
          </a:p>
          <a:p>
            <a:r>
              <a:rPr lang="hu-HU" sz="1800" dirty="0">
                <a:solidFill>
                  <a:schemeClr val="tx1"/>
                </a:solidFill>
              </a:rPr>
              <a:t>Utolsó lépesben meghatározzuk (becslés szintjén) a projekt megvalósításához szükséges eszközöket és forrásokat (a kettes és hármas oszlopok négyes sora). </a:t>
            </a:r>
          </a:p>
          <a:p>
            <a:endParaRPr lang="hu-HU" sz="1800" dirty="0">
              <a:solidFill>
                <a:schemeClr val="tx1"/>
              </a:solidFill>
            </a:endParaRPr>
          </a:p>
        </p:txBody>
      </p:sp>
      <p:sp>
        <p:nvSpPr>
          <p:cNvPr id="10" name="Cím 1">
            <a:extLst>
              <a:ext uri="{FF2B5EF4-FFF2-40B4-BE49-F238E27FC236}">
                <a16:creationId xmlns:a16="http://schemas.microsoft.com/office/drawing/2014/main" id="{EDC2CE7C-385D-4E1B-B63F-FF0F84712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3" y="115888"/>
            <a:ext cx="7993062" cy="549275"/>
          </a:xfrm>
        </p:spPr>
        <p:txBody>
          <a:bodyPr/>
          <a:lstStyle/>
          <a:p>
            <a:r>
              <a:rPr lang="pl-PL" sz="2400" b="1" dirty="0"/>
              <a:t>A projekt tervezési szakasza – logikai keretmátrix</a:t>
            </a:r>
            <a:endParaRPr lang="hu-HU" sz="2400" b="1" dirty="0"/>
          </a:p>
        </p:txBody>
      </p:sp>
    </p:spTree>
    <p:extLst>
      <p:ext uri="{BB962C8B-B14F-4D97-AF65-F5344CB8AC3E}">
        <p14:creationId xmlns:p14="http://schemas.microsoft.com/office/powerpoint/2010/main" val="96714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851D77-9835-4944-AE4B-000E89909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75" y="984250"/>
            <a:ext cx="8642350" cy="5184775"/>
          </a:xfrm>
        </p:spPr>
        <p:txBody>
          <a:bodyPr/>
          <a:lstStyle/>
          <a:p>
            <a:pPr algn="just"/>
            <a:r>
              <a:rPr lang="hu-HU" sz="1800" dirty="0">
                <a:solidFill>
                  <a:schemeClr val="tx1"/>
                </a:solidFill>
              </a:rPr>
              <a:t>A beavatkozási logika (intervenciós logika). A projekt alapjául szolgáló stratégiát, a tevékenységektől az átfogó célokig vezető hatásmechanizmust intervenciós logikának nevezik. A </a:t>
            </a:r>
            <a:r>
              <a:rPr lang="hu-HU" sz="1800" dirty="0" err="1">
                <a:solidFill>
                  <a:schemeClr val="tx1"/>
                </a:solidFill>
              </a:rPr>
              <a:t>logframe</a:t>
            </a:r>
            <a:r>
              <a:rPr lang="hu-HU" sz="1800" dirty="0">
                <a:solidFill>
                  <a:schemeClr val="tx1"/>
                </a:solidFill>
              </a:rPr>
              <a:t> mátrixban az intervenciós logikán, annak egyes szintjein keresztül történik meg a projekt leírása – vagyis ez kerül majd a mátrix első oszlopába.</a:t>
            </a:r>
          </a:p>
          <a:p>
            <a:pPr marL="0" indent="0" algn="just">
              <a:buNone/>
            </a:pPr>
            <a:endParaRPr lang="hu-HU" sz="1800" dirty="0">
              <a:solidFill>
                <a:schemeClr val="tx1"/>
              </a:solidFill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B2060D1-255F-418C-8F93-AC0A2D584E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13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534551B-0D4A-4366-A438-ECB8EEE2E976}"/>
              </a:ext>
            </a:extLst>
          </p:cNvPr>
          <p:cNvPicPr/>
          <p:nvPr/>
        </p:nvPicPr>
        <p:blipFill rotWithShape="1">
          <a:blip r:embed="rId2"/>
          <a:srcRect l="19470" t="27529" r="33371" b="25123"/>
          <a:stretch/>
        </p:blipFill>
        <p:spPr bwMode="auto">
          <a:xfrm>
            <a:off x="1331640" y="2492896"/>
            <a:ext cx="6840759" cy="38158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ím 1">
            <a:extLst>
              <a:ext uri="{FF2B5EF4-FFF2-40B4-BE49-F238E27FC236}">
                <a16:creationId xmlns:a16="http://schemas.microsoft.com/office/drawing/2014/main" id="{CAAE5FF5-E42D-4DA0-8879-163D564DF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3" y="115888"/>
            <a:ext cx="7993062" cy="549275"/>
          </a:xfrm>
        </p:spPr>
        <p:txBody>
          <a:bodyPr/>
          <a:lstStyle/>
          <a:p>
            <a:r>
              <a:rPr lang="pl-PL" sz="2400" b="1" dirty="0"/>
              <a:t>A projekt tervezési szakasza – logikai keretmátrix</a:t>
            </a:r>
            <a:endParaRPr lang="hu-HU" sz="2400" b="1" dirty="0"/>
          </a:p>
        </p:txBody>
      </p:sp>
    </p:spTree>
    <p:extLst>
      <p:ext uri="{BB962C8B-B14F-4D97-AF65-F5344CB8AC3E}">
        <p14:creationId xmlns:p14="http://schemas.microsoft.com/office/powerpoint/2010/main" val="3917001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638497-286F-41A2-A03F-21F51A9D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B652F8-16C8-4367-9175-709C0EA65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33376"/>
            <a:ext cx="8326065" cy="4895949"/>
          </a:xfrm>
        </p:spPr>
        <p:txBody>
          <a:bodyPr/>
          <a:lstStyle/>
          <a:p>
            <a:pPr marL="0" indent="0">
              <a:buNone/>
            </a:pPr>
            <a:r>
              <a:rPr lang="hu-HU" sz="1800" b="1" u="sng" dirty="0">
                <a:solidFill>
                  <a:schemeClr val="tx1"/>
                </a:solidFill>
              </a:rPr>
              <a:t>Feltételezések, kockázatok értékelése</a:t>
            </a:r>
          </a:p>
          <a:p>
            <a:endParaRPr lang="hu-HU" sz="1800" b="1" dirty="0">
              <a:solidFill>
                <a:schemeClr val="tx1"/>
              </a:solidFill>
            </a:endParaRPr>
          </a:p>
          <a:p>
            <a:pPr algn="just"/>
            <a:r>
              <a:rPr lang="hu-HU" sz="1800" b="1" dirty="0">
                <a:solidFill>
                  <a:schemeClr val="tx1"/>
                </a:solidFill>
              </a:rPr>
              <a:t>Egy projekt sikere gyakran nemcsak a projekt beavatkozásain múlik, hanem bizonyos külső tényezőkön, illetve e külső tényezők meglétére vonatkozó konkrét feltételezéseken is. A külső tényezők </a:t>
            </a:r>
            <a:r>
              <a:rPr lang="hu-HU" sz="1800" b="1" dirty="0" err="1">
                <a:solidFill>
                  <a:schemeClr val="tx1"/>
                </a:solidFill>
              </a:rPr>
              <a:t>brainstorming</a:t>
            </a:r>
            <a:r>
              <a:rPr lang="hu-HU" sz="1800" b="1" dirty="0">
                <a:solidFill>
                  <a:schemeClr val="tx1"/>
                </a:solidFill>
              </a:rPr>
              <a:t> (ötletbörze) révén a </a:t>
            </a:r>
            <a:r>
              <a:rPr lang="hu-HU" sz="1800" b="1" dirty="0" err="1">
                <a:solidFill>
                  <a:schemeClr val="tx1"/>
                </a:solidFill>
              </a:rPr>
              <a:t>logframe</a:t>
            </a:r>
            <a:r>
              <a:rPr lang="hu-HU" sz="1800" b="1" dirty="0">
                <a:solidFill>
                  <a:schemeClr val="tx1"/>
                </a:solidFill>
              </a:rPr>
              <a:t> minden egyes szintjére vonatkozóan meghatározhatók.</a:t>
            </a:r>
          </a:p>
          <a:p>
            <a:pPr marL="0" indent="0" algn="just">
              <a:buNone/>
            </a:pPr>
            <a:endParaRPr lang="hu-HU" sz="1800" b="1" dirty="0">
              <a:solidFill>
                <a:schemeClr val="tx1"/>
              </a:solidFill>
            </a:endParaRPr>
          </a:p>
          <a:p>
            <a:pPr algn="just"/>
            <a:r>
              <a:rPr lang="hu-HU" sz="1800" b="1" dirty="0">
                <a:solidFill>
                  <a:schemeClr val="tx1"/>
                </a:solidFill>
              </a:rPr>
              <a:t>A feltételek feltárásában alulról felfelé haladunk, mégpedig olyan logika mentén, hogy minden szinten azt keressük, hogy az adott szinten elért eredmények, hatások mellett a következő szint teljesüléséhez mire van szükség.</a:t>
            </a:r>
          </a:p>
          <a:p>
            <a:endParaRPr lang="hu-HU" sz="1800" b="1" dirty="0">
              <a:solidFill>
                <a:schemeClr val="tx1"/>
              </a:solidFill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CE7810A-56B7-43A6-AF76-7D13C59EAA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771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altLang="hu-HU" dirty="0"/>
          </a:p>
        </p:txBody>
      </p:sp>
      <p:sp>
        <p:nvSpPr>
          <p:cNvPr id="14340" name="Dátum helye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2CAEC15B-F88A-439F-98F6-D4F94F1B6A89}" type="datetime1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2019. 09. 30.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  <p:sp>
        <p:nvSpPr>
          <p:cNvPr id="14341" name="Dia számának helye 2"/>
          <p:cNvSpPr>
            <a:spLocks noGrp="1"/>
          </p:cNvSpPr>
          <p:nvPr>
            <p:ph type="sldNum" sz="quarter" idx="4294967295"/>
          </p:nvPr>
        </p:nvSpPr>
        <p:spPr>
          <a:xfrm>
            <a:off x="6837363" y="6530975"/>
            <a:ext cx="2133600" cy="333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24E24260-8E0F-438A-9CA1-597E1431FD86}" type="slidenum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6CA6FA-A770-4AEF-9858-A5BE2C164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08" y="1038486"/>
            <a:ext cx="8642350" cy="5184775"/>
          </a:xfrm>
        </p:spPr>
        <p:txBody>
          <a:bodyPr/>
          <a:lstStyle/>
          <a:p>
            <a:pPr marL="0" indent="0">
              <a:buNone/>
            </a:pPr>
            <a:r>
              <a:rPr lang="hu-HU" sz="1800" b="1" u="sng" dirty="0">
                <a:solidFill>
                  <a:schemeClr val="tx1"/>
                </a:solidFill>
              </a:rPr>
              <a:t>Hogyan értelmezhetjük tehát e kapcsolatot a feltételezések és az egyes szintek között? </a:t>
            </a:r>
          </a:p>
          <a:p>
            <a:pPr marL="0" indent="0">
              <a:buNone/>
            </a:pPr>
            <a:endParaRPr lang="hu-HU" sz="1800" b="1" dirty="0">
              <a:solidFill>
                <a:schemeClr val="tx1"/>
              </a:solidFill>
            </a:endParaRPr>
          </a:p>
          <a:p>
            <a:r>
              <a:rPr lang="hu-HU" sz="1800" b="1" dirty="0">
                <a:solidFill>
                  <a:schemeClr val="tx1"/>
                </a:solidFill>
              </a:rPr>
              <a:t>Ha az előfeltételezések teljesülnek, akkor indulhatnak meg a projekt tevékenységei.</a:t>
            </a:r>
          </a:p>
          <a:p>
            <a:r>
              <a:rPr lang="hu-HU" sz="1800" b="1" dirty="0">
                <a:solidFill>
                  <a:schemeClr val="tx1"/>
                </a:solidFill>
              </a:rPr>
              <a:t>Ha a tevékenységeket elvégezzük, és emellett az azonos szinten levő külső feltételek teljesülnek, akkor jönnek létre a projekt eredményei. </a:t>
            </a:r>
          </a:p>
          <a:p>
            <a:r>
              <a:rPr lang="hu-HU" sz="1800" b="1" dirty="0">
                <a:solidFill>
                  <a:schemeClr val="tx1"/>
                </a:solidFill>
              </a:rPr>
              <a:t>Ha a projekteredmények létrejönnek, és a megfelelő feltételek teljesülnek, akkor érheti el a projekt a célját. </a:t>
            </a:r>
          </a:p>
          <a:p>
            <a:r>
              <a:rPr lang="hu-HU" sz="1800" b="1" dirty="0">
                <a:solidFill>
                  <a:schemeClr val="tx1"/>
                </a:solidFill>
              </a:rPr>
              <a:t>Ha a projektcél megvalósul, és az adott szintű külső feltételek is teljesülnek, akkor érhetjük el az átfogó, stratégiai célokat. </a:t>
            </a:r>
          </a:p>
          <a:p>
            <a:pPr marL="0" indent="0">
              <a:buNone/>
            </a:pPr>
            <a:endParaRPr lang="hu-HU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sz="1800" b="1" dirty="0">
                <a:solidFill>
                  <a:schemeClr val="tx1"/>
                </a:solidFill>
              </a:rPr>
              <a:t>A feltételezések meghatározását, leírását a kívánt helyzet formájában, vagyis  pozitív módon kell megfogalmazni. Ilyen módon lehetővé válik nyomon követésük és értékelésük a feltételezési algoritmus segítségével.</a:t>
            </a:r>
          </a:p>
          <a:p>
            <a:endParaRPr lang="hu-HU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428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átum helye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798BD0E2-B291-4389-9193-1AEF1FB70A7A}" type="datetime1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2019. 09. 30.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  <p:sp>
        <p:nvSpPr>
          <p:cNvPr id="15365" name="Dia számának helye 2"/>
          <p:cNvSpPr>
            <a:spLocks noGrp="1"/>
          </p:cNvSpPr>
          <p:nvPr>
            <p:ph type="sldNum" sz="quarter" idx="4294967295"/>
          </p:nvPr>
        </p:nvSpPr>
        <p:spPr>
          <a:xfrm>
            <a:off x="6837363" y="6530975"/>
            <a:ext cx="2133600" cy="333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A5EFDAD5-8A70-4174-921C-98FE4E91F27E}" type="slidenum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CE0F7D-BFD2-43A8-A574-4B8D4171E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32" y="887413"/>
            <a:ext cx="8642350" cy="5184775"/>
          </a:xfrm>
        </p:spPr>
        <p:txBody>
          <a:bodyPr/>
          <a:lstStyle/>
          <a:p>
            <a:pPr marL="0" indent="0" algn="just">
              <a:buNone/>
            </a:pPr>
            <a:r>
              <a:rPr lang="hu-H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objektíven ellenőrizhető </a:t>
            </a:r>
            <a:r>
              <a:rPr lang="hu-HU" sz="1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mutatók</a:t>
            </a:r>
            <a:r>
              <a:rPr lang="hu-H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vagy </a:t>
            </a:r>
            <a:r>
              <a:rPr lang="hu-HU" sz="1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indikátorok</a:t>
            </a:r>
            <a:r>
              <a:rPr lang="hu-H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megmutatják, hogy a célokat milyen mértékben sikerült teljesíteni a </a:t>
            </a:r>
            <a:r>
              <a:rPr lang="hu-HU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logframe</a:t>
            </a:r>
            <a:r>
              <a:rPr lang="hu-H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egyes szintjein. E mutatók alapján kerülhet sor a megfelelő monitoring rendszer kidolgozására. A </a:t>
            </a:r>
            <a:r>
              <a:rPr lang="hu-HU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logframe</a:t>
            </a:r>
            <a:r>
              <a:rPr lang="hu-H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ezen oszlopában kerülnek meghatározásra a beavatkozási logikát leíró oszlopban meghatározott célok, eredmények elérésének mérésére szolgáló indikátorok (hatásindikátorok, eredményindikátorok, outputindikátorok). </a:t>
            </a:r>
          </a:p>
          <a:p>
            <a:pPr marL="0" indent="0" algn="just">
              <a:buNone/>
            </a:pPr>
            <a:endParaRPr lang="hu-HU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hu-H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átfogó célok mérésére szolgáló indikátorok a </a:t>
            </a:r>
            <a:r>
              <a:rPr lang="hu-HU" sz="1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hatásindikátorok.</a:t>
            </a:r>
          </a:p>
          <a:p>
            <a:pPr algn="just"/>
            <a:endParaRPr lang="hu-HU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hu-H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konkrét cél mérésére szolgáló indikátorok az </a:t>
            </a:r>
            <a:r>
              <a:rPr lang="hu-HU" sz="1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eredmény indikátorok.</a:t>
            </a:r>
          </a:p>
          <a:p>
            <a:pPr marL="0" indent="0" algn="just">
              <a:buNone/>
            </a:pPr>
            <a:endParaRPr lang="hu-HU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hu-H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projekt eredményének mérését az </a:t>
            </a:r>
            <a:r>
              <a:rPr lang="hu-HU" sz="1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indikátorok </a:t>
            </a:r>
            <a:r>
              <a:rPr lang="hu-H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teszik lehetővé.</a:t>
            </a:r>
          </a:p>
          <a:p>
            <a:pPr marL="0" indent="0" algn="just">
              <a:buNone/>
            </a:pPr>
            <a:endParaRPr lang="hu-HU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hu-H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eszközök és erőforrások a tervezett tevékenységek elvégzéséhez és a projekt irányításához szükséges emberi, anyagi és pénzügyi erőforrásokat jelölik.</a:t>
            </a:r>
          </a:p>
          <a:p>
            <a:pPr algn="just"/>
            <a:endParaRPr lang="hu-HU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04D4A8C5-259D-4422-8C03-0000419E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2148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5B03D3-532B-4A48-B2B2-B81CDFE9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2400" b="1" dirty="0"/>
              <a:t>Indikátorok  1.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5C5619-9889-458A-AA4E-39FB18DFC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917" y="984250"/>
            <a:ext cx="8642350" cy="5184775"/>
          </a:xfrm>
        </p:spPr>
        <p:txBody>
          <a:bodyPr/>
          <a:lstStyle/>
          <a:p>
            <a:pPr marL="0" indent="0">
              <a:buNone/>
            </a:pPr>
            <a:r>
              <a:rPr lang="hu-HU" sz="2000" b="1" dirty="0"/>
              <a:t>Milyen a jó indikátor?</a:t>
            </a:r>
          </a:p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endParaRPr lang="hu-HU" sz="1800" dirty="0"/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hu-HU" sz="1800" dirty="0">
                <a:solidFill>
                  <a:schemeClr val="tx1"/>
                </a:solidFill>
              </a:rPr>
              <a:t>a szükséges adat  ténylegesen </a:t>
            </a:r>
            <a:r>
              <a:rPr lang="hu-HU" sz="1800" b="1" u="sng" dirty="0">
                <a:solidFill>
                  <a:schemeClr val="tx1"/>
                </a:solidFill>
              </a:rPr>
              <a:t>hozzáférhető </a:t>
            </a:r>
            <a:endParaRPr lang="hu-HU" sz="1800" u="sng" dirty="0">
              <a:solidFill>
                <a:schemeClr val="tx1"/>
              </a:solidFill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hu-HU" sz="1800" b="1" u="sng" dirty="0">
                <a:solidFill>
                  <a:schemeClr val="tx1"/>
                </a:solidFill>
              </a:rPr>
              <a:t>megbízható</a:t>
            </a:r>
            <a:r>
              <a:rPr lang="hu-HU" sz="1800" b="1" dirty="0">
                <a:solidFill>
                  <a:schemeClr val="tx1"/>
                </a:solidFill>
              </a:rPr>
              <a:t> </a:t>
            </a:r>
            <a:r>
              <a:rPr lang="hu-HU" sz="1800" dirty="0">
                <a:solidFill>
                  <a:schemeClr val="tx1"/>
                </a:solidFill>
              </a:rPr>
              <a:t>(a valós állapotot tükrözze)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hu-HU" sz="1800" b="1" u="sng" dirty="0">
                <a:solidFill>
                  <a:schemeClr val="tx1"/>
                </a:solidFill>
              </a:rPr>
              <a:t>érvényes</a:t>
            </a:r>
            <a:r>
              <a:rPr lang="hu-HU" sz="1800" b="1" dirty="0">
                <a:solidFill>
                  <a:schemeClr val="tx1"/>
                </a:solidFill>
              </a:rPr>
              <a:t> </a:t>
            </a:r>
            <a:r>
              <a:rPr lang="hu-HU" sz="1800" dirty="0">
                <a:solidFill>
                  <a:schemeClr val="tx1"/>
                </a:solidFill>
              </a:rPr>
              <a:t>(valóban arra a jelenségre vonatkozzon, amit mérni szeretnénk)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hu-HU" sz="1800" b="1" u="sng" dirty="0">
                <a:solidFill>
                  <a:schemeClr val="tx1"/>
                </a:solidFill>
              </a:rPr>
              <a:t>időszerű</a:t>
            </a:r>
            <a:r>
              <a:rPr lang="hu-HU" sz="1800" b="1" dirty="0">
                <a:solidFill>
                  <a:schemeClr val="tx1"/>
                </a:solidFill>
              </a:rPr>
              <a:t> </a:t>
            </a:r>
            <a:r>
              <a:rPr lang="hu-HU" sz="1800" dirty="0">
                <a:solidFill>
                  <a:schemeClr val="tx1"/>
                </a:solidFill>
              </a:rPr>
              <a:t>(egy adott időponthoz kötött indikátor valóban az arra az adott időpontra vonatkozó információt mutassa)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hu-HU" sz="1800" b="1" u="sng" dirty="0">
                <a:solidFill>
                  <a:schemeClr val="tx1"/>
                </a:solidFill>
              </a:rPr>
              <a:t>releváns</a:t>
            </a:r>
            <a:r>
              <a:rPr lang="hu-HU" sz="1800" dirty="0">
                <a:solidFill>
                  <a:schemeClr val="tx1"/>
                </a:solidFill>
              </a:rPr>
              <a:t> (a projekt azon jelenségét kell mérnie, ami érdekes a program egésze szempontjából)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hu-HU" sz="1800" b="1" u="sng" dirty="0">
                <a:solidFill>
                  <a:schemeClr val="tx1"/>
                </a:solidFill>
              </a:rPr>
              <a:t>egyértelmű</a:t>
            </a:r>
            <a:r>
              <a:rPr lang="hu-HU" sz="1800" dirty="0">
                <a:solidFill>
                  <a:schemeClr val="tx1"/>
                </a:solidFill>
              </a:rPr>
              <a:t>, világos (a mutató értelme, jelentése, azonos kell, hogy legyen bárki számára, aki használja azt, a projektmenedzsmenttől a döntéshozókon át a nyilvánosságig)</a:t>
            </a:r>
          </a:p>
          <a:p>
            <a:endParaRPr lang="hu-HU" sz="18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A686774-DBF9-4C55-85E2-D74534C2A3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7429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36CA6E-7C7C-4D1D-B833-BDEEC162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2400" b="1" dirty="0"/>
              <a:t>Indikátorok  2.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0397E8-5284-41D2-925D-A7E38420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984250"/>
            <a:ext cx="8642350" cy="5184775"/>
          </a:xfrm>
        </p:spPr>
        <p:txBody>
          <a:bodyPr/>
          <a:lstStyle/>
          <a:p>
            <a:pPr marL="0" indent="0">
              <a:buNone/>
            </a:pPr>
            <a:endParaRPr lang="hu-HU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sz="1800" u="sng" dirty="0">
                <a:solidFill>
                  <a:schemeClr val="tx1"/>
                </a:solidFill>
              </a:rPr>
              <a:t>QQTTP kritériumok </a:t>
            </a:r>
            <a:r>
              <a:rPr lang="hu-HU" sz="1800" dirty="0">
                <a:solidFill>
                  <a:schemeClr val="tx1"/>
                </a:solidFill>
              </a:rPr>
              <a:t>(szintén az angol elnevezések kezdőbetűiből származtatva az elnevezést), melyek a következő kérdésekre adják meg a választ:</a:t>
            </a:r>
          </a:p>
          <a:p>
            <a:pPr marL="0" indent="0">
              <a:buNone/>
            </a:pPr>
            <a:endParaRPr lang="hu-HU" sz="1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hu-HU" sz="1800" dirty="0">
                <a:solidFill>
                  <a:schemeClr val="tx1"/>
                </a:solidFill>
              </a:rPr>
              <a:t>mennyiségi változás (</a:t>
            </a:r>
            <a:r>
              <a:rPr lang="hu-HU" sz="1800" u="sng" dirty="0" err="1">
                <a:solidFill>
                  <a:schemeClr val="tx1"/>
                </a:solidFill>
              </a:rPr>
              <a:t>Quantity</a:t>
            </a:r>
            <a:r>
              <a:rPr lang="hu-HU" sz="1800" dirty="0">
                <a:solidFill>
                  <a:schemeClr val="tx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1800" dirty="0">
                <a:solidFill>
                  <a:schemeClr val="tx1"/>
                </a:solidFill>
              </a:rPr>
              <a:t>minőségi változás (</a:t>
            </a:r>
            <a:r>
              <a:rPr lang="hu-HU" sz="1800" u="sng" dirty="0" err="1">
                <a:solidFill>
                  <a:schemeClr val="tx1"/>
                </a:solidFill>
              </a:rPr>
              <a:t>Quality</a:t>
            </a:r>
            <a:r>
              <a:rPr lang="hu-HU" sz="1800" dirty="0">
                <a:solidFill>
                  <a:schemeClr val="tx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1800" dirty="0">
                <a:solidFill>
                  <a:schemeClr val="tx1"/>
                </a:solidFill>
              </a:rPr>
              <a:t>ki a célcsoport, azaz kinek valósítjuk meg a projektet (</a:t>
            </a:r>
            <a:r>
              <a:rPr lang="hu-HU" sz="1800" u="sng" dirty="0" err="1">
                <a:solidFill>
                  <a:schemeClr val="tx1"/>
                </a:solidFill>
              </a:rPr>
              <a:t>Target</a:t>
            </a:r>
            <a:r>
              <a:rPr lang="hu-HU" sz="1800" u="sng" dirty="0">
                <a:solidFill>
                  <a:schemeClr val="tx1"/>
                </a:solidFill>
              </a:rPr>
              <a:t> </a:t>
            </a:r>
            <a:r>
              <a:rPr lang="hu-HU" sz="1800" u="sng" dirty="0" err="1">
                <a:solidFill>
                  <a:schemeClr val="tx1"/>
                </a:solidFill>
              </a:rPr>
              <a:t>group</a:t>
            </a:r>
            <a:r>
              <a:rPr lang="hu-HU" sz="1800" dirty="0">
                <a:solidFill>
                  <a:schemeClr val="tx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1800" dirty="0">
                <a:solidFill>
                  <a:schemeClr val="tx1"/>
                </a:solidFill>
              </a:rPr>
              <a:t>mennyi idő alatt valósítjuk meg (</a:t>
            </a:r>
            <a:r>
              <a:rPr lang="hu-HU" sz="1800" u="sng" dirty="0">
                <a:solidFill>
                  <a:schemeClr val="tx1"/>
                </a:solidFill>
              </a:rPr>
              <a:t>Time</a:t>
            </a:r>
            <a:r>
              <a:rPr lang="hu-HU" sz="1800" dirty="0">
                <a:solidFill>
                  <a:schemeClr val="tx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1800" dirty="0">
                <a:solidFill>
                  <a:schemeClr val="tx1"/>
                </a:solidFill>
              </a:rPr>
              <a:t>hol valósítjuk meg (</a:t>
            </a:r>
            <a:r>
              <a:rPr lang="hu-HU" sz="1800" u="sng" dirty="0" err="1">
                <a:solidFill>
                  <a:schemeClr val="tx1"/>
                </a:solidFill>
              </a:rPr>
              <a:t>Place</a:t>
            </a:r>
            <a:r>
              <a:rPr lang="hu-HU" sz="18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hu-HU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sz="1800" dirty="0">
                <a:solidFill>
                  <a:schemeClr val="tx1"/>
                </a:solidFill>
              </a:rPr>
              <a:t>Az indikátorok tehát azt a célt szolgálják, hogy a projekt közvetlenül mérhetővé váljon, segít, hogy lássuk, milyen mértékben sikerült a projekt megvalósítani.</a:t>
            </a:r>
          </a:p>
          <a:p>
            <a:endParaRPr lang="hu-HU" sz="1800" dirty="0">
              <a:solidFill>
                <a:schemeClr val="tx1"/>
              </a:solidFill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5883574-65FA-4B5C-A3F8-F3EEBD9847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593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FF0FD2-309D-401D-B9E6-3B5BB2C8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2400" b="1" dirty="0"/>
              <a:t>Indikátorok  3.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F91AFD-5D51-4C53-B899-61228F2C9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u-HU" sz="1800" b="1" u="sng" dirty="0">
                <a:solidFill>
                  <a:schemeClr val="tx1"/>
                </a:solidFill>
              </a:rPr>
              <a:t>Input indikátorok</a:t>
            </a:r>
            <a:endParaRPr lang="hu-HU" sz="1800" u="sng" dirty="0">
              <a:solidFill>
                <a:schemeClr val="tx1"/>
              </a:solidFill>
            </a:endParaRPr>
          </a:p>
          <a:p>
            <a:pPr algn="just"/>
            <a:r>
              <a:rPr lang="hu-HU" sz="1800" dirty="0">
                <a:solidFill>
                  <a:schemeClr val="tx1"/>
                </a:solidFill>
              </a:rPr>
              <a:t>Ezek az indikátorok gyakorlatilag a projekt megvalósításához szükséges pénzügyi és humánerőforrások összességét jelenti.</a:t>
            </a:r>
          </a:p>
          <a:p>
            <a:pPr marL="0" indent="0" algn="just">
              <a:buNone/>
            </a:pPr>
            <a:r>
              <a:rPr lang="hu-HU" sz="1800" b="1" u="sng" dirty="0">
                <a:solidFill>
                  <a:schemeClr val="tx1"/>
                </a:solidFill>
              </a:rPr>
              <a:t>Output indikátorok</a:t>
            </a:r>
            <a:endParaRPr lang="hu-HU" sz="1800" u="sng" dirty="0">
              <a:solidFill>
                <a:schemeClr val="tx1"/>
              </a:solidFill>
            </a:endParaRPr>
          </a:p>
          <a:p>
            <a:pPr algn="just"/>
            <a:r>
              <a:rPr lang="hu-HU" sz="1800" dirty="0">
                <a:solidFill>
                  <a:schemeClr val="tx1"/>
                </a:solidFill>
              </a:rPr>
              <a:t>Ezen indikátorok a projekt keretében végzett tevékenység(</a:t>
            </a:r>
            <a:r>
              <a:rPr lang="hu-HU" sz="1800" dirty="0" err="1">
                <a:solidFill>
                  <a:schemeClr val="tx1"/>
                </a:solidFill>
              </a:rPr>
              <a:t>ek</a:t>
            </a:r>
            <a:r>
              <a:rPr lang="hu-HU" sz="1800" dirty="0">
                <a:solidFill>
                  <a:schemeClr val="tx1"/>
                </a:solidFill>
              </a:rPr>
              <a:t>) közvetlen „kimenetét” mutatják. Ilyen például egy képzés pályázat esetében a résztvevők létszáma, egy eszközbeszerzés esetében a megvásárolt berendezések, eszközök darabszáma).</a:t>
            </a:r>
          </a:p>
          <a:p>
            <a:pPr marL="0" indent="0" algn="just">
              <a:buNone/>
            </a:pPr>
            <a:r>
              <a:rPr lang="hu-HU" sz="1800" b="1" u="sng" dirty="0">
                <a:solidFill>
                  <a:schemeClr val="tx1"/>
                </a:solidFill>
              </a:rPr>
              <a:t>Eredmény indikátorok</a:t>
            </a:r>
            <a:endParaRPr lang="hu-HU" sz="1800" u="sng" dirty="0">
              <a:solidFill>
                <a:schemeClr val="tx1"/>
              </a:solidFill>
            </a:endParaRPr>
          </a:p>
          <a:p>
            <a:pPr algn="just"/>
            <a:r>
              <a:rPr lang="hu-HU" sz="1800" dirty="0">
                <a:solidFill>
                  <a:schemeClr val="tx1"/>
                </a:solidFill>
              </a:rPr>
              <a:t>Az eredmény indikátorok a projekt közvetlen hatását mérik, tehát a tábor pályázat esetében a képzést sikeresen elvégzők száma, a gép, eszközbeszerzés esetében pedig a beszerzés eredményeként keletkező teljesítménynövekedés, minőségjavulás, stb.</a:t>
            </a:r>
          </a:p>
          <a:p>
            <a:pPr marL="0" indent="0" algn="just">
              <a:buNone/>
            </a:pPr>
            <a:r>
              <a:rPr lang="hu-HU" sz="1800" b="1" u="sng" dirty="0">
                <a:solidFill>
                  <a:schemeClr val="tx1"/>
                </a:solidFill>
              </a:rPr>
              <a:t>Hatás indikátorok</a:t>
            </a:r>
            <a:endParaRPr lang="hu-HU" sz="1800" u="sng" dirty="0">
              <a:solidFill>
                <a:schemeClr val="tx1"/>
              </a:solidFill>
            </a:endParaRPr>
          </a:p>
          <a:p>
            <a:pPr algn="just"/>
            <a:r>
              <a:rPr lang="hu-HU" sz="1800" dirty="0">
                <a:solidFill>
                  <a:schemeClr val="tx1"/>
                </a:solidFill>
              </a:rPr>
              <a:t>A hatás indikátorok hosszabb távon mérhető és értelmezhető hatásokat mérnek. Ezek egy-egy projekt tágabb, közvetettebb eredményeit mérik, mint például a gépbeszerzés követően keletkező versenyelőny, a képzés hatására fejlődő vállalkozások, vagy a munkanélküliek csökkenő száma.</a:t>
            </a:r>
          </a:p>
          <a:p>
            <a:pPr algn="just"/>
            <a:endParaRPr lang="hu-HU" sz="1800" dirty="0">
              <a:solidFill>
                <a:schemeClr val="tx1"/>
              </a:solidFill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5FBCA7A-2B47-46A2-B68F-7F5049CDCE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828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ím 1"/>
          <p:cNvSpPr>
            <a:spLocks noGrp="1"/>
          </p:cNvSpPr>
          <p:nvPr>
            <p:ph type="title"/>
          </p:nvPr>
        </p:nvSpPr>
        <p:spPr>
          <a:xfrm>
            <a:off x="900113" y="115888"/>
            <a:ext cx="7993062" cy="549275"/>
          </a:xfrm>
        </p:spPr>
        <p:txBody>
          <a:bodyPr/>
          <a:lstStyle/>
          <a:p>
            <a:r>
              <a:rPr lang="hu-HU" altLang="hu-HU" sz="2400" b="1" dirty="0"/>
              <a:t>Egy sikeres pályázat elkészítésének lépései</a:t>
            </a:r>
          </a:p>
        </p:txBody>
      </p:sp>
      <p:sp>
        <p:nvSpPr>
          <p:cNvPr id="4101" name="Dátum helye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0E49ECC7-B768-40BC-B1F3-B4F2A5C646D8}" type="datetime1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2019. 09. 30.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  <p:sp>
        <p:nvSpPr>
          <p:cNvPr id="4102" name="Dia számának helye 2"/>
          <p:cNvSpPr>
            <a:spLocks noGrp="1"/>
          </p:cNvSpPr>
          <p:nvPr>
            <p:ph type="sldNum" sz="quarter" idx="4294967295"/>
          </p:nvPr>
        </p:nvSpPr>
        <p:spPr>
          <a:xfrm>
            <a:off x="6837363" y="6530975"/>
            <a:ext cx="2133600" cy="333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D5618238-D515-4C8E-AE8E-D42EBB6DD4BF}" type="slidenum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C7F28382-018C-4B6A-BC61-3A6A805B71AC}"/>
              </a:ext>
            </a:extLst>
          </p:cNvPr>
          <p:cNvSpPr/>
          <p:nvPr/>
        </p:nvSpPr>
        <p:spPr>
          <a:xfrm>
            <a:off x="467544" y="910458"/>
            <a:ext cx="79930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b="1" u="sng" dirty="0">
                <a:latin typeface="Arial" panose="020B0604020202020204" pitchFamily="34" charset="0"/>
              </a:rPr>
              <a:t>Milyen egy jó projekt</a:t>
            </a:r>
            <a:r>
              <a:rPr lang="hu-HU" b="1" dirty="0">
                <a:latin typeface="Arial" panose="020B0604020202020204" pitchFamily="34" charset="0"/>
              </a:rPr>
              <a:t>? A jó projekt egy jól megtervezett és sikeresen végrehajtott projekt. Egy jól megtervezett és nyertes projekt is végződhet kudarccal, ha a megvalósítása nem a megfelelő módon zajlik. Ugyanakkor egy hiányosan megtervezett pályázat még az értékelési fázison sem megy át. Egy projekt elkészítésének és lebonyolításának fontosabb lépéseit a következő ábra szemlélteti:</a:t>
            </a:r>
            <a:endParaRPr lang="hu-HU" b="1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0A6323BB-358B-4AA8-A746-3F78D4637D99}"/>
              </a:ext>
            </a:extLst>
          </p:cNvPr>
          <p:cNvPicPr/>
          <p:nvPr/>
        </p:nvPicPr>
        <p:blipFill rotWithShape="1">
          <a:blip r:embed="rId2"/>
          <a:srcRect l="20364" t="21932" r="37198" b="26625"/>
          <a:stretch/>
        </p:blipFill>
        <p:spPr bwMode="auto">
          <a:xfrm>
            <a:off x="1845830" y="2750025"/>
            <a:ext cx="5174441" cy="3558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40472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CB6155-B91D-49E1-AE8D-4DB6B3EE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5CB6EA-037F-4A99-8754-2F55AB3F6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u-HU" sz="1800" b="1" u="sng" dirty="0">
                <a:solidFill>
                  <a:schemeClr val="tx1"/>
                </a:solidFill>
              </a:rPr>
              <a:t>Ellenőrzési eszközök</a:t>
            </a:r>
          </a:p>
          <a:p>
            <a:pPr marL="0" indent="0" algn="just">
              <a:buNone/>
            </a:pPr>
            <a:endParaRPr lang="hu-HU" sz="18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hu-HU" sz="1800" dirty="0">
                <a:solidFill>
                  <a:schemeClr val="tx1"/>
                </a:solidFill>
              </a:rPr>
              <a:t>Ebben az oszlopban megjelölésre kerülnek az objektíven ellenőrizhető mutatókhoz szükséges információforrások. Az ellenőrzési eszközök révén a mutatók, mérőszámok aktuális értékeit rögzítik és a projekt-menedzsment illetve az értékelést végrehajtó személyek rendelkezésére bocsátják.</a:t>
            </a:r>
          </a:p>
          <a:p>
            <a:pPr marL="0" indent="0" algn="just">
              <a:buNone/>
            </a:pPr>
            <a:endParaRPr lang="hu-HU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hu-HU" sz="1800" dirty="0">
                <a:solidFill>
                  <a:schemeClr val="tx1"/>
                </a:solidFill>
              </a:rPr>
              <a:t>Elsősorban meg kell határozni a formát, másodsorban, hogy kinek kell információkat biztosítania, harmadsorban pedig azt, hogy milyen rendszerességgel kell biztosítani azokat. </a:t>
            </a:r>
          </a:p>
          <a:p>
            <a:pPr marL="0" indent="0" algn="just">
              <a:buNone/>
            </a:pPr>
            <a:endParaRPr lang="hu-HU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hu-HU" sz="1800" dirty="0">
                <a:solidFill>
                  <a:schemeClr val="tx1"/>
                </a:solidFill>
              </a:rPr>
              <a:t>A hatások mérésére leggyakrabban a belső nyilvántartásokból és a hivatalos statisztikákból nyerhető információkat használjuk, de gyakran szükség van az önálló adatgyűjtése is. Ebben az esetben vigyáznunk kell, hogy megbízható, de nem nagyon költséges felmérési módot válasszunk. </a:t>
            </a:r>
          </a:p>
          <a:p>
            <a:pPr algn="just"/>
            <a:endParaRPr lang="hu-HU" sz="1800" dirty="0">
              <a:solidFill>
                <a:schemeClr val="tx1"/>
              </a:solidFill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7F08DCC-5250-4A1A-A701-29B2A60718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5062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AE7E41-D7F9-4A21-9AD7-D25823BA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935B41-9360-46FD-BF8E-3A140DF12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9060"/>
            <a:ext cx="8110041" cy="5039965"/>
          </a:xfrm>
        </p:spPr>
        <p:txBody>
          <a:bodyPr/>
          <a:lstStyle/>
          <a:p>
            <a:pPr marL="0" indent="0">
              <a:buNone/>
            </a:pPr>
            <a:r>
              <a:rPr lang="hu-HU" sz="1800" b="1" u="sng" dirty="0">
                <a:solidFill>
                  <a:schemeClr val="tx1"/>
                </a:solidFill>
              </a:rPr>
              <a:t>Erőforrások és költségek</a:t>
            </a:r>
          </a:p>
          <a:p>
            <a:pPr marL="0" indent="0" algn="just">
              <a:buNone/>
            </a:pPr>
            <a:endParaRPr lang="hu-HU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hu-HU" sz="1800" dirty="0">
                <a:solidFill>
                  <a:schemeClr val="tx1"/>
                </a:solidFill>
              </a:rPr>
              <a:t>Az </a:t>
            </a:r>
            <a:r>
              <a:rPr lang="hu-HU" sz="1800" dirty="0" err="1">
                <a:solidFill>
                  <a:schemeClr val="tx1"/>
                </a:solidFill>
              </a:rPr>
              <a:t>logframe</a:t>
            </a:r>
            <a:r>
              <a:rPr lang="hu-HU" sz="1800" dirty="0">
                <a:solidFill>
                  <a:schemeClr val="tx1"/>
                </a:solidFill>
              </a:rPr>
              <a:t> mátrix alsó szintjén vannak meghatározva a pályázattal (eszközökkel) kapcsolatos költségek és ezek forrásai (finanszírozás, önerő, partnerek, hitelek). Leltárba vesszük azokat az eszközöket, amelyek szükségesek lesznek a pályázat megvalósításának folyamatában. Ha rendelkezünk velük az „erőforrás” mezőbe helyezzük őket. </a:t>
            </a:r>
          </a:p>
          <a:p>
            <a:pPr marL="0" indent="0" algn="just">
              <a:buNone/>
            </a:pPr>
            <a:endParaRPr lang="hu-HU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hu-HU" sz="1800" dirty="0">
                <a:solidFill>
                  <a:schemeClr val="tx1"/>
                </a:solidFill>
              </a:rPr>
              <a:t>Az erőforrás lehet pénzösszegben kifejezett önrész, meglévő hitelek vagy rendelkezésre álló épületek, eszközök, stb., humánerőforrás, és egyéb pénzügyi eszközök, amelyek szükségesek a projekttevékenységek végrehajtására. A pontos erőforrások és költségek meghatározása részletesen megtervezett projekttevékenységeket feltételez.</a:t>
            </a:r>
          </a:p>
          <a:p>
            <a:endParaRPr lang="hu-HU" sz="1800" dirty="0">
              <a:solidFill>
                <a:schemeClr val="tx1"/>
              </a:solidFill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5E554D2-C376-4CEC-9138-CD557A001C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5450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F5EBBA-374D-4F48-A2BA-CBAC7B4C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0A59CE-D93D-4B0E-BAE3-55C32AA93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044575"/>
            <a:ext cx="7993062" cy="5264150"/>
          </a:xfrm>
        </p:spPr>
        <p:txBody>
          <a:bodyPr/>
          <a:lstStyle/>
          <a:p>
            <a:pPr marL="0" indent="0" algn="just">
              <a:buNone/>
            </a:pPr>
            <a:r>
              <a:rPr lang="hu-HU" sz="1800" b="1" u="sng" dirty="0">
                <a:solidFill>
                  <a:schemeClr val="tx1"/>
                </a:solidFill>
              </a:rPr>
              <a:t>A </a:t>
            </a:r>
            <a:r>
              <a:rPr lang="hu-HU" sz="1800" b="1" u="sng" dirty="0" err="1">
                <a:solidFill>
                  <a:schemeClr val="tx1"/>
                </a:solidFill>
              </a:rPr>
              <a:t>logframe</a:t>
            </a:r>
            <a:r>
              <a:rPr lang="hu-HU" sz="1800" b="1" u="sng" dirty="0">
                <a:solidFill>
                  <a:schemeClr val="tx1"/>
                </a:solidFill>
              </a:rPr>
              <a:t> mátrix elkészítésének menete</a:t>
            </a:r>
          </a:p>
          <a:p>
            <a:pPr marL="0" indent="0" algn="just">
              <a:buNone/>
            </a:pPr>
            <a:endParaRPr lang="hu-HU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hu-HU" sz="1800" dirty="0">
                <a:solidFill>
                  <a:schemeClr val="tx1"/>
                </a:solidFill>
              </a:rPr>
              <a:t>A </a:t>
            </a:r>
            <a:r>
              <a:rPr lang="hu-HU" sz="1800" dirty="0" err="1">
                <a:solidFill>
                  <a:schemeClr val="tx1"/>
                </a:solidFill>
              </a:rPr>
              <a:t>logframe</a:t>
            </a:r>
            <a:r>
              <a:rPr lang="hu-HU" sz="1800" dirty="0">
                <a:solidFill>
                  <a:schemeClr val="tx1"/>
                </a:solidFill>
              </a:rPr>
              <a:t> mátrix oszlopainak és sorainak kitöltése meghatározott logikai sorrendben történik. </a:t>
            </a:r>
          </a:p>
          <a:p>
            <a:pPr marL="0" indent="0" algn="just">
              <a:buNone/>
            </a:pPr>
            <a:endParaRPr lang="hu-HU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hu-HU" sz="1800" dirty="0">
                <a:solidFill>
                  <a:schemeClr val="tx1"/>
                </a:solidFill>
              </a:rPr>
              <a:t>Először az első oszlop kerül elkészítésre fentről lefelé haladva, így elkészül a stratégiából levezetve a projekt célrendszere, meghatározásra kerülnek a tevékenységek. </a:t>
            </a:r>
          </a:p>
          <a:p>
            <a:pPr marL="0" indent="0" algn="just">
              <a:buNone/>
            </a:pPr>
            <a:endParaRPr lang="hu-HU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hu-HU" sz="1800" dirty="0">
                <a:solidFill>
                  <a:schemeClr val="tx1"/>
                </a:solidFill>
              </a:rPr>
              <a:t>Ezután a feltételezések kerülnek meghatározásra (negyedik oszlop) lentről felfelé haladva, kezdve az előfeltételezésekkel. </a:t>
            </a:r>
          </a:p>
          <a:p>
            <a:pPr marL="0" indent="0" algn="just">
              <a:buNone/>
            </a:pPr>
            <a:endParaRPr lang="hu-HU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hu-HU" sz="1800" dirty="0">
                <a:solidFill>
                  <a:schemeClr val="tx1"/>
                </a:solidFill>
              </a:rPr>
              <a:t>Ezt követően az alsó sorból kiindulva vízszintesen haladva kitöltjük a hiányzó mezőket, először meghatározva az indikátorokat, majd azok forrását. A mátrix kitöltésének megfelelő sorrendjét szemlélteti az alábbi</a:t>
            </a:r>
          </a:p>
          <a:p>
            <a:pPr algn="just"/>
            <a:endParaRPr lang="hu-HU" sz="1800" dirty="0">
              <a:solidFill>
                <a:schemeClr val="tx1"/>
              </a:solidFill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6C35300-E85E-4301-B904-7289E3438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6213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7E920E-C6E0-457A-9EA6-7469AA59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BA92029-88EE-426B-98E7-BEC48E4D80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23</a:t>
            </a:fld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E95712A-629F-4ED3-AC45-20F8BA0FFAA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9312" t="23129" r="42188" b="26116"/>
          <a:stretch/>
        </p:blipFill>
        <p:spPr bwMode="auto">
          <a:xfrm>
            <a:off x="927926" y="1268760"/>
            <a:ext cx="6832422" cy="45786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1322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CBD5F6-3FDC-43F8-93C5-B96C0DBB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1B92EAD-EE2C-4465-9C33-BFEF99CA7B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24</a:t>
            </a:fld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B4AB8A9-EFDD-499C-8C8C-9ACA31A87B7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9312" t="23129" r="42188" b="26116"/>
          <a:stretch/>
        </p:blipFill>
        <p:spPr bwMode="auto">
          <a:xfrm>
            <a:off x="4880263" y="1010796"/>
            <a:ext cx="4036130" cy="50185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Tartalom helye 4">
            <a:extLst>
              <a:ext uri="{FF2B5EF4-FFF2-40B4-BE49-F238E27FC236}">
                <a16:creationId xmlns:a16="http://schemas.microsoft.com/office/drawing/2014/main" id="{7E7E5BAA-9F7C-4FFF-B95D-1E732E690C4D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9157" t="23477" r="36601" b="24062"/>
          <a:stretch/>
        </p:blipFill>
        <p:spPr bwMode="auto">
          <a:xfrm>
            <a:off x="205857" y="1010796"/>
            <a:ext cx="4438151" cy="501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01450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1E97A4-1782-4033-BAA7-02823C6D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E7C8A43E-1412-4404-B1DC-090477203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69" y="859254"/>
            <a:ext cx="7272940" cy="5454705"/>
          </a:xfr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035B3EE-0E6F-4627-AB89-B4A542A6D3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4020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B57046-89C5-44A1-969B-CD3889F7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12E5ACEB-9C33-4E66-9249-348724558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1896"/>
            <a:ext cx="9226527" cy="6919895"/>
          </a:xfr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170BDCC-870E-4C83-B8BE-49D947E01F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1314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3779838" y="3429000"/>
            <a:ext cx="5184775" cy="2016224"/>
          </a:xfrm>
        </p:spPr>
        <p:txBody>
          <a:bodyPr/>
          <a:lstStyle/>
          <a:p>
            <a:pPr algn="ctr"/>
            <a:r>
              <a:rPr lang="hu-HU" sz="5400" dirty="0"/>
              <a:t>Köszönöm </a:t>
            </a:r>
            <a:br>
              <a:rPr lang="hu-HU" sz="5400" dirty="0"/>
            </a:br>
            <a:r>
              <a:rPr lang="hu-HU" sz="5400" dirty="0"/>
              <a:t>a figyelmet!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029325"/>
            <a:ext cx="2133600" cy="279400"/>
          </a:xfrm>
        </p:spPr>
        <p:txBody>
          <a:bodyPr/>
          <a:lstStyle/>
          <a:p>
            <a:fld id="{B13F524C-F24A-47FB-BDA3-EC29C9588E6C}" type="slidenum">
              <a:rPr lang="hu-HU" smtClean="0"/>
              <a:pPr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610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átum hely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F88495D4-B469-4327-B6B3-060D9F25E21C}" type="datetime1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2019. 09. 30.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  <p:sp>
        <p:nvSpPr>
          <p:cNvPr id="5123" name="Dia számának helye 5"/>
          <p:cNvSpPr>
            <a:spLocks noGrp="1"/>
          </p:cNvSpPr>
          <p:nvPr>
            <p:ph type="sldNum" sz="quarter" idx="4294967295"/>
          </p:nvPr>
        </p:nvSpPr>
        <p:spPr>
          <a:xfrm>
            <a:off x="6837363" y="6530975"/>
            <a:ext cx="2133600" cy="333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A124092A-7365-4F64-B361-194023A8EBF7}" type="slidenum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Projektek tervezése, előkészítése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D70F4E-5CB8-49BE-B791-FA33C51A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" y="956768"/>
            <a:ext cx="8651625" cy="5014389"/>
          </a:xfrm>
        </p:spPr>
        <p:txBody>
          <a:bodyPr/>
          <a:lstStyle/>
          <a:p>
            <a:pPr algn="just"/>
            <a:r>
              <a:rPr lang="hu-HU" sz="16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Miért van szükségünk projektekre</a:t>
            </a:r>
            <a:r>
              <a:rPr lang="hu-H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Minden projekt egy jövőbeni, „ideális” helyzet elérésére, a jelenlegi probléma megoldásának vágyára alapszik. Minden projekt elkészítését megelőzi tehát a létező problémák és szükségletek beazonosítása és elemzése. A szükségletek beazonosítását a projektötlet megfogalmazása követi, majd a pályázati kiírások részletes tanulmányozása. A következő lépés a célkitűzések pontos megfogalmazása valamint a projekt </a:t>
            </a:r>
            <a:r>
              <a:rPr lang="hu-HU" sz="16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LOGFRAME alapú tervezése </a:t>
            </a:r>
            <a:r>
              <a:rPr lang="hu-H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hu-HU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r>
              <a:rPr lang="hu-H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 </a:t>
            </a:r>
            <a:r>
              <a:rPr lang="hu-HU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hu-H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(az EU által is használt és elfogadott módszertan). </a:t>
            </a:r>
          </a:p>
          <a:p>
            <a:pPr marL="0" indent="0" algn="just">
              <a:buNone/>
            </a:pPr>
            <a:endParaRPr lang="hu-HU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hu-H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következő fázis a projekt operatív tervezése – </a:t>
            </a:r>
            <a:r>
              <a:rPr lang="hu-HU" sz="16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pénzügyi tábla, a humánerőforrás terv és a tevékenységek időbeni ütemezésének az elkészítése. </a:t>
            </a:r>
          </a:p>
          <a:p>
            <a:pPr algn="just"/>
            <a:endParaRPr lang="hu-HU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hu-H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16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Logframe</a:t>
            </a:r>
            <a:r>
              <a:rPr lang="hu-HU" sz="16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módszer </a:t>
            </a:r>
            <a:r>
              <a:rPr lang="hu-H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hatékony eszköz arra, hogy az érintettek és érdekcsoportok (a probléma megoldásában érdekelt csoportok) azonosítsák és elemezzék problémáikat, és meghatározzák azokat a célokat és elvégzendő tevékenységeket, amelyek a problémák megoldásához szükségesek. A </a:t>
            </a:r>
            <a:r>
              <a:rPr lang="hu-HU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logframe</a:t>
            </a:r>
            <a:r>
              <a:rPr lang="hu-H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struktúra alkalmazásával a tervezők tesztelhetik a javasolt projektterveket azok relevanciájának, megvalósíthatóságának és fenntarthatóságának biztosítása érdekében.</a:t>
            </a:r>
          </a:p>
          <a:p>
            <a:pPr marL="0" indent="0" algn="just">
              <a:buNone/>
            </a:pPr>
            <a:endParaRPr lang="hu-H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7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ím 1"/>
          <p:cNvSpPr>
            <a:spLocks noGrp="1"/>
          </p:cNvSpPr>
          <p:nvPr>
            <p:ph type="title"/>
          </p:nvPr>
        </p:nvSpPr>
        <p:spPr>
          <a:xfrm>
            <a:off x="900113" y="104775"/>
            <a:ext cx="7993062" cy="549275"/>
          </a:xfrm>
        </p:spPr>
        <p:txBody>
          <a:bodyPr/>
          <a:lstStyle/>
          <a:p>
            <a:r>
              <a:rPr lang="hu-HU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Projektek tervezése, előkészítése</a:t>
            </a:r>
            <a:endParaRPr lang="hu-HU" altLang="hu-HU" sz="2400" dirty="0"/>
          </a:p>
        </p:txBody>
      </p:sp>
      <p:sp>
        <p:nvSpPr>
          <p:cNvPr id="6148" name="Dátum helye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E4163878-3587-42B8-B7F6-2722A32EEFC7}" type="datetime1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2019. 09. 30.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  <p:sp>
        <p:nvSpPr>
          <p:cNvPr id="6149" name="Dia számának helye 2"/>
          <p:cNvSpPr>
            <a:spLocks noGrp="1"/>
          </p:cNvSpPr>
          <p:nvPr>
            <p:ph type="sldNum" sz="quarter" idx="4294967295"/>
          </p:nvPr>
        </p:nvSpPr>
        <p:spPr>
          <a:xfrm>
            <a:off x="6837363" y="6530975"/>
            <a:ext cx="2133600" cy="333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57F580F0-E9E5-4B5E-8EA3-0FB9011E646B}" type="slidenum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A46D5E-DE5B-45B4-9B4B-009FCCA6A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92" y="1031357"/>
            <a:ext cx="8281615" cy="5264150"/>
          </a:xfrm>
        </p:spPr>
        <p:txBody>
          <a:bodyPr/>
          <a:lstStyle/>
          <a:p>
            <a:pPr marL="0" indent="0" algn="just">
              <a:buNone/>
            </a:pPr>
            <a:endParaRPr lang="hu-HU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hu-H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Mielőtt nekifognánk a pályázat kidolgozásának egy átfogó, tiszta képpel kell rendelkezzünk a benyújtandó pályázat egészéről. A pályázónak </a:t>
            </a:r>
            <a:r>
              <a:rPr lang="hu-HU" sz="16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azonosítania kell a megoldandó problémákat, valamint azokat a fejlesztéseket amelyek hozzájárulnak a problémák teljes vagy részleges megoldásához</a:t>
            </a:r>
            <a:r>
              <a:rPr lang="hu-H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buNone/>
            </a:pPr>
            <a:endParaRPr lang="hu-HU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hu-H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problémák felvázolása a </a:t>
            </a:r>
            <a:r>
              <a:rPr lang="hu-HU" sz="16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projektötlet</a:t>
            </a:r>
            <a:r>
              <a:rPr lang="hu-H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alapját képezhetik: csak ezek ismeretében, a projektötlet újragondolása után, foghatunk neki a pályázatkészítés konkrét lépéseihez. Következtetésképp, </a:t>
            </a:r>
            <a:r>
              <a:rPr lang="hu-HU" sz="16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projektkészítés első lépése a létező problémák azonosítása és elemzése, a kidolgozandó projektek célja ugyanis a létező problémák megoldása</a:t>
            </a:r>
            <a:r>
              <a:rPr lang="hu-H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főbb problémák megértése érdekében szükséges tehát széleskörű </a:t>
            </a:r>
            <a:r>
              <a:rPr lang="hu-HU" sz="16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helyzetelemzést</a:t>
            </a:r>
            <a:r>
              <a:rPr lang="hu-HU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végeznünk. </a:t>
            </a:r>
          </a:p>
          <a:p>
            <a:pPr marL="0" indent="0" algn="just">
              <a:buNone/>
            </a:pPr>
            <a:endParaRPr lang="hu-HU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hu-HU" sz="16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pályázat valós szükségletekre való épülése egy alapfeltétel ugyanakkor figyelnünk kell arra, hogy a problémák okait azonosítsuk nem pedig azok következményeit.</a:t>
            </a:r>
          </a:p>
          <a:p>
            <a:pPr algn="just"/>
            <a:endParaRPr lang="hu-HU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60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7040F9-7F27-4AB6-BBE0-D5BAF9FFC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75" y="1124744"/>
            <a:ext cx="8731250" cy="4904581"/>
          </a:xfrm>
        </p:spPr>
        <p:txBody>
          <a:bodyPr/>
          <a:lstStyle/>
          <a:p>
            <a:pPr marL="0" indent="0" algn="just">
              <a:buNone/>
            </a:pPr>
            <a:r>
              <a:rPr lang="hu-HU" sz="1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lépés: érintettek elemzése</a:t>
            </a:r>
          </a:p>
          <a:p>
            <a:pPr marL="0" indent="0" algn="just">
              <a:buNone/>
            </a:pPr>
            <a:endParaRPr lang="hu-HU" sz="18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hu-H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projekt által valószínűleg érintett csoportok, személyek, intézmények azonosítása, kulcsproblémáik, </a:t>
            </a:r>
            <a:r>
              <a:rPr lang="hu-HU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korlátaik</a:t>
            </a:r>
            <a:r>
              <a:rPr lang="hu-H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lehetőségeik azonosítása. A kulcsproblémák, korlátok, lehetőségek azonosítását feltétlenül az érintettek bevonásával végezzük, műhelymegbeszélések keretében, eszközként használjuk a SWOT elemzést. </a:t>
            </a:r>
          </a:p>
          <a:p>
            <a:pPr algn="just"/>
            <a:endParaRPr lang="hu-H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hu-H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Ez a tervezés egyik legkörülményesebb, leghosszadalmasabb, legtöbb szervezést igénylő mozzanata, ezért gyakran elmarad. Pedig ez a projekt legitimálása szempontjából alapvető fontosságú, nagyszerűen szolgálja a partnerségek, az információáramlás és a közös munkamódszerek megalapozását. A partnerek részvétele a további lépéseknél is elengedhetetlen a korrekt tervezéshez és a valódi elkötelezettség kialakításához.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BC2E95E-B04C-4200-BE37-9A15687080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C93A5048-2513-4535-9878-5C7A4D2E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3" y="115888"/>
            <a:ext cx="7993062" cy="549275"/>
          </a:xfrm>
        </p:spPr>
        <p:txBody>
          <a:bodyPr/>
          <a:lstStyle/>
          <a:p>
            <a:r>
              <a:rPr lang="hu-HU" sz="2400" b="1" dirty="0"/>
              <a:t>A </a:t>
            </a:r>
            <a:r>
              <a:rPr lang="hu-HU" sz="2400" b="1" dirty="0" err="1"/>
              <a:t>logframe</a:t>
            </a:r>
            <a:r>
              <a:rPr lang="hu-HU" sz="2400" b="1" dirty="0"/>
              <a:t> mátrix elemzési fázisa 1.</a:t>
            </a:r>
          </a:p>
        </p:txBody>
      </p:sp>
    </p:spTree>
    <p:extLst>
      <p:ext uri="{BB962C8B-B14F-4D97-AF65-F5344CB8AC3E}">
        <p14:creationId xmlns:p14="http://schemas.microsoft.com/office/powerpoint/2010/main" val="122685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C921E77-9517-4115-B082-64F43F51EF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6</a:t>
            </a:fld>
            <a:endParaRPr lang="hu-HU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05EAC27F-456E-4DE7-AAE8-256136F67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05" y="908720"/>
            <a:ext cx="8642350" cy="5543550"/>
          </a:xfrm>
        </p:spPr>
        <p:txBody>
          <a:bodyPr/>
          <a:lstStyle/>
          <a:p>
            <a:pPr marL="0" indent="0" algn="just">
              <a:buNone/>
            </a:pPr>
            <a:r>
              <a:rPr lang="hu-H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lépés: problémaelemzés - </a:t>
            </a:r>
            <a:r>
              <a:rPr lang="hu-H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problémák megfogalmazása, ok-okozati összefüggések meghatározása, problémafa készítése. </a:t>
            </a:r>
          </a:p>
          <a:p>
            <a:pPr marL="0" indent="0" algn="just">
              <a:buNone/>
            </a:pPr>
            <a:endParaRPr lang="hu-HU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hu-H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problémák feltárása, azonosítása után meg kell határozni a feltárt problémák között fenn álló ok-okozati viszonyokat (hierarchikus egymásra épülését), végül, erre alapozva elkészítjük a problémafát. </a:t>
            </a:r>
          </a:p>
          <a:p>
            <a:pPr algn="just"/>
            <a:r>
              <a:rPr lang="hu-H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 kell határozni az átfogó problémát és fel kell tárni az ehhez kapcsolódó, ezt kiváltó problémákat. Ha az azonosított probléma ok, akkor a probléma-fa alsóbb szintjére kerül, míg az általa kiváltott okozat feljebb. Általában, a problémafa 3-5 szintet tartalmaz. Míg az általános helyzetelemzések egy általános, elmesélő, kevésbé strukturált leírást adnak a beazonosított problémákról, </a:t>
            </a:r>
            <a:r>
              <a:rPr lang="hu-HU" sz="1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logikai keretmátrix egyik előnye, hogy rávilágít arra tényre, hogy önálló problémák nem léteznek</a:t>
            </a:r>
            <a:r>
              <a:rPr lang="hu-H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minden egyes probléma egy összetett probléma – lánc szerves része amelyek ok-okozati viszonyban állnak egymással. </a:t>
            </a:r>
          </a:p>
          <a:p>
            <a:pPr algn="just"/>
            <a:r>
              <a:rPr lang="hu-H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a probléma helytelenül lett beazonosítva, a megoldás is hibás lesz. Nagyon fontos tehát a problémák konkrét és reális leírása, kerülve az általános megfogalmazásokat.</a:t>
            </a:r>
          </a:p>
          <a:p>
            <a:endParaRPr lang="hu-HU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ím 4">
            <a:extLst>
              <a:ext uri="{FF2B5EF4-FFF2-40B4-BE49-F238E27FC236}">
                <a16:creationId xmlns:a16="http://schemas.microsoft.com/office/drawing/2014/main" id="{89844FDC-9F46-4C8E-AFF2-D50663F4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3" y="115888"/>
            <a:ext cx="7993062" cy="549275"/>
          </a:xfrm>
        </p:spPr>
        <p:txBody>
          <a:bodyPr/>
          <a:lstStyle/>
          <a:p>
            <a:r>
              <a:rPr lang="hu-HU" sz="2400" b="1" dirty="0"/>
              <a:t>A </a:t>
            </a:r>
            <a:r>
              <a:rPr lang="hu-HU" sz="2400" b="1" dirty="0" err="1"/>
              <a:t>logframe</a:t>
            </a:r>
            <a:r>
              <a:rPr lang="hu-HU" sz="2400" b="1" dirty="0"/>
              <a:t> mátrix elemzési fázisa 2.</a:t>
            </a:r>
          </a:p>
        </p:txBody>
      </p:sp>
    </p:spTree>
    <p:extLst>
      <p:ext uri="{BB962C8B-B14F-4D97-AF65-F5344CB8AC3E}">
        <p14:creationId xmlns:p14="http://schemas.microsoft.com/office/powerpoint/2010/main" val="145539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Dátum helye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459E5DC7-3AEB-4A32-8577-E2504AB94473}" type="datetime1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2019. 09. 30.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  <p:sp>
        <p:nvSpPr>
          <p:cNvPr id="9222" name="Dia számának helye 2"/>
          <p:cNvSpPr>
            <a:spLocks noGrp="1"/>
          </p:cNvSpPr>
          <p:nvPr>
            <p:ph type="sldNum" sz="quarter" idx="4294967295"/>
          </p:nvPr>
        </p:nvSpPr>
        <p:spPr>
          <a:xfrm>
            <a:off x="6837363" y="6530975"/>
            <a:ext cx="2133600" cy="333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0F79A81B-BC07-4DB0-BA08-9FDB69EEA138}" type="slidenum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954FC45-1015-4C24-93CE-403B8E900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845225"/>
            <a:ext cx="6890066" cy="5167550"/>
          </a:xfrm>
          <a:prstGeom prst="rect">
            <a:avLst/>
          </a:prstGeom>
        </p:spPr>
      </p:pic>
      <p:sp>
        <p:nvSpPr>
          <p:cNvPr id="12" name="Cím 4">
            <a:extLst>
              <a:ext uri="{FF2B5EF4-FFF2-40B4-BE49-F238E27FC236}">
                <a16:creationId xmlns:a16="http://schemas.microsoft.com/office/drawing/2014/main" id="{A951AD1E-553B-40D6-9DCF-8637702D1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3" y="115888"/>
            <a:ext cx="7993062" cy="549275"/>
          </a:xfrm>
        </p:spPr>
        <p:txBody>
          <a:bodyPr/>
          <a:lstStyle/>
          <a:p>
            <a:r>
              <a:rPr lang="hu-HU" sz="2400" b="1" dirty="0"/>
              <a:t>Probléma-fa 1.</a:t>
            </a:r>
          </a:p>
        </p:txBody>
      </p:sp>
    </p:spTree>
    <p:extLst>
      <p:ext uri="{BB962C8B-B14F-4D97-AF65-F5344CB8AC3E}">
        <p14:creationId xmlns:p14="http://schemas.microsoft.com/office/powerpoint/2010/main" val="284561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2EF5B5E-0984-4313-A6BF-B324424E41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8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B1F8802-1ECA-4784-8C20-50F96B6C8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91" y="1475277"/>
            <a:ext cx="7202617" cy="4291785"/>
          </a:xfrm>
          <a:prstGeom prst="rect">
            <a:avLst/>
          </a:prstGeom>
        </p:spPr>
      </p:pic>
      <p:sp>
        <p:nvSpPr>
          <p:cNvPr id="7" name="Cím 4">
            <a:extLst>
              <a:ext uri="{FF2B5EF4-FFF2-40B4-BE49-F238E27FC236}">
                <a16:creationId xmlns:a16="http://schemas.microsoft.com/office/drawing/2014/main" id="{42E7ACC7-141A-476D-8351-8ED8D43C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3" y="115888"/>
            <a:ext cx="7993062" cy="549275"/>
          </a:xfrm>
        </p:spPr>
        <p:txBody>
          <a:bodyPr/>
          <a:lstStyle/>
          <a:p>
            <a:r>
              <a:rPr lang="hu-HU" sz="2400" b="1" dirty="0"/>
              <a:t>Probléma-fa 2.</a:t>
            </a:r>
          </a:p>
        </p:txBody>
      </p:sp>
    </p:spTree>
    <p:extLst>
      <p:ext uri="{BB962C8B-B14F-4D97-AF65-F5344CB8AC3E}">
        <p14:creationId xmlns:p14="http://schemas.microsoft.com/office/powerpoint/2010/main" val="338452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Dátum helye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7F2D7553-9381-4BB7-A1BB-1E18FAB545AC}" type="datetime1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2019. 09. 30.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  <p:sp>
        <p:nvSpPr>
          <p:cNvPr id="10245" name="Dia számának helye 3"/>
          <p:cNvSpPr>
            <a:spLocks noGrp="1"/>
          </p:cNvSpPr>
          <p:nvPr>
            <p:ph type="sldNum" sz="quarter" idx="4294967295"/>
          </p:nvPr>
        </p:nvSpPr>
        <p:spPr>
          <a:xfrm>
            <a:off x="6837363" y="6530975"/>
            <a:ext cx="2133600" cy="333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272FCC7C-0B9D-4E40-98A6-651E25054CB5}" type="slidenum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6A87A8C1-7E93-471C-AAA9-805CD94EB520}"/>
              </a:ext>
            </a:extLst>
          </p:cNvPr>
          <p:cNvSpPr/>
          <p:nvPr/>
        </p:nvSpPr>
        <p:spPr>
          <a:xfrm>
            <a:off x="82255" y="875567"/>
            <a:ext cx="299677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b="1" dirty="0">
                <a:latin typeface="Arial" panose="020B0604020202020204" pitchFamily="34" charset="0"/>
              </a:rPr>
              <a:t>A probléma-fa nagyon könnyen cél-fává alakítható: csak annyit kell tennünk, hogy a problémákat </a:t>
            </a:r>
            <a:r>
              <a:rPr lang="hu-HU" b="1" dirty="0" err="1">
                <a:latin typeface="Arial" panose="020B0604020202020204" pitchFamily="34" charset="0"/>
              </a:rPr>
              <a:t>újrafogalmazzuk</a:t>
            </a:r>
            <a:r>
              <a:rPr lang="hu-HU" b="1" dirty="0">
                <a:latin typeface="Arial" panose="020B0604020202020204" pitchFamily="34" charset="0"/>
              </a:rPr>
              <a:t> célok formájában!</a:t>
            </a:r>
          </a:p>
          <a:p>
            <a:pPr algn="just"/>
            <a:endParaRPr lang="hu-HU" b="1" dirty="0">
              <a:latin typeface="Arial" panose="020B0604020202020204" pitchFamily="34" charset="0"/>
            </a:endParaRPr>
          </a:p>
          <a:p>
            <a:pPr algn="just"/>
            <a:r>
              <a:rPr lang="hu-HU" b="1" dirty="0">
                <a:latin typeface="Arial" panose="020B0604020202020204" pitchFamily="34" charset="0"/>
              </a:rPr>
              <a:t>A probléma-fa valamely fennálló helyzet negatív aspektusait mutatja meg, míg a célok elemzése a kívánatos jövőbeni helyzet pozitív aspektusait. Az cél-fa tehát a probléma-fa tükörképe lesz. Az ok és okozati viszonyt az eszközök és célok viszony váltja fel.</a:t>
            </a:r>
            <a:endParaRPr lang="hu-HU" b="1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1" name="Cím 4">
            <a:extLst>
              <a:ext uri="{FF2B5EF4-FFF2-40B4-BE49-F238E27FC236}">
                <a16:creationId xmlns:a16="http://schemas.microsoft.com/office/drawing/2014/main" id="{098F8210-5192-4A3D-B210-B4FDA797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3" y="115888"/>
            <a:ext cx="7993062" cy="549275"/>
          </a:xfrm>
        </p:spPr>
        <p:txBody>
          <a:bodyPr/>
          <a:lstStyle/>
          <a:p>
            <a:r>
              <a:rPr lang="hu-HU" sz="2400" b="1" dirty="0"/>
              <a:t>Cél-fa 1.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8F886308-130A-4638-8CF3-9B59F920C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744" y="1425401"/>
            <a:ext cx="5876001" cy="438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52415"/>
      </p:ext>
    </p:extLst>
  </p:cSld>
  <p:clrMapOvr>
    <a:masterClrMapping/>
  </p:clrMapOvr>
</p:sld>
</file>

<file path=ppt/theme/theme1.xml><?xml version="1.0" encoding="utf-8"?>
<a:theme xmlns:a="http://schemas.openxmlformats.org/drawingml/2006/main" name="KTK_prezentacio_sablon_1021_3">
  <a:themeElements>
    <a:clrScheme name="KTK_prezentacio_sablon_1021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TK_prezentacio_sablon_1021_3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TK_prezentacio_sablon_1021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KTK_prezentacio_sablon_1021_3</Template>
  <TotalTime>10606</TotalTime>
  <Words>1848</Words>
  <Application>Microsoft Office PowerPoint</Application>
  <PresentationFormat>Diavetítés a képernyőre (4:3 oldalarány)</PresentationFormat>
  <Paragraphs>158</Paragraphs>
  <Slides>27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27</vt:i4>
      </vt:variant>
    </vt:vector>
  </HeadingPairs>
  <TitlesOfParts>
    <vt:vector size="32" baseType="lpstr">
      <vt:lpstr>Arial</vt:lpstr>
      <vt:lpstr>Optima</vt:lpstr>
      <vt:lpstr>Trebuchet MS</vt:lpstr>
      <vt:lpstr>Wingdings</vt:lpstr>
      <vt:lpstr>KTK_prezentacio_sablon_1021_3</vt:lpstr>
      <vt:lpstr>Dr. Merza Péter </vt:lpstr>
      <vt:lpstr>Egy sikeres pályázat elkészítésének lépései</vt:lpstr>
      <vt:lpstr>Projektek tervezése, előkészítése</vt:lpstr>
      <vt:lpstr>Projektek tervezése, előkészítése</vt:lpstr>
      <vt:lpstr>A logframe mátrix elemzési fázisa 1.</vt:lpstr>
      <vt:lpstr>A logframe mátrix elemzési fázisa 2.</vt:lpstr>
      <vt:lpstr>Probléma-fa 1.</vt:lpstr>
      <vt:lpstr>Probléma-fa 2.</vt:lpstr>
      <vt:lpstr>Cél-fa 1.</vt:lpstr>
      <vt:lpstr>Cél-fa 2.</vt:lpstr>
      <vt:lpstr>A projekt tervezési szakasza – logikai keretmátrix</vt:lpstr>
      <vt:lpstr>A projekt tervezési szakasza – logikai keretmátrix</vt:lpstr>
      <vt:lpstr>A projekt tervezési szakasza – logikai keretmátrix</vt:lpstr>
      <vt:lpstr>PowerPoint-bemutató</vt:lpstr>
      <vt:lpstr>PowerPoint-bemutató</vt:lpstr>
      <vt:lpstr>PowerPoint-bemutató</vt:lpstr>
      <vt:lpstr>Indikátorok  1.</vt:lpstr>
      <vt:lpstr>Indikátorok  2.</vt:lpstr>
      <vt:lpstr>Indikátorok  3.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Innovációmarketing</dc:title>
  <dc:creator>Rideg András</dc:creator>
  <cp:lastModifiedBy>Merza Péter</cp:lastModifiedBy>
  <cp:revision>264</cp:revision>
  <dcterms:created xsi:type="dcterms:W3CDTF">2011-02-06T19:02:38Z</dcterms:created>
  <dcterms:modified xsi:type="dcterms:W3CDTF">2019-09-30T12:38:04Z</dcterms:modified>
</cp:coreProperties>
</file>