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8"/>
  </p:notesMasterIdLst>
  <p:handoutMasterIdLst>
    <p:handoutMasterId r:id="rId39"/>
  </p:handoutMasterIdLst>
  <p:sldIdLst>
    <p:sldId id="305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37" r:id="rId3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a" initials="P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  <a:srgbClr val="6C5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E1CEAB-7C41-4F23-93FE-12942BDA4B73}" type="datetimeFigureOut">
              <a:rPr lang="hu-HU"/>
              <a:pPr/>
              <a:t>2019. 10. 14.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A3918-9B16-4AEF-A23E-49A0F94F3F6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3E85B2-E5DE-45AD-B8A3-324361F5250F}" type="datetimeFigureOut">
              <a:rPr lang="hu-HU"/>
              <a:pPr/>
              <a:t>2019. 10. 14.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3D65E-F4C2-4E15-98F5-9EC7C40A56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579F8-46FD-4D1F-903B-2CE0C72117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08551-5ECC-4752-8770-553F4C8C0F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F524C-F24A-47FB-BDA3-EC29C9588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7C52C-06CF-4B68-82F1-1AE795BC72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E5CA9-F20B-44CC-89AA-1CFE62AC6D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5BB83-3DDB-4D8E-BBE3-5EEEF14FEC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F04A1-59D4-4627-A417-3148D17164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B0339-3D01-4D4A-A5E6-4DDE1241FF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D4D00-D03A-49A5-BD25-C52F6E8ECB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BD41-83F8-409D-9BFE-82BCA637A0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0F9D5EA-0F10-434A-BFF7-50574BCA309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 bwMode="auto">
          <a:xfrm>
            <a:off x="971600" y="321297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r>
              <a:rPr lang="hu-HU" sz="3600" b="1" kern="0" dirty="0"/>
              <a:t>Pályázatok menedzselése 7.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 bwMode="auto">
          <a:xfrm>
            <a:off x="3779838" y="4149155"/>
            <a:ext cx="5364162" cy="158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hu-HU" dirty="0"/>
              <a:t>Projektötletek előzetes értékelése</a:t>
            </a:r>
            <a:endParaRPr lang="hu-HU" kern="0" dirty="0"/>
          </a:p>
        </p:txBody>
      </p:sp>
    </p:spTree>
    <p:extLst>
      <p:ext uri="{BB962C8B-B14F-4D97-AF65-F5344CB8AC3E}">
        <p14:creationId xmlns:p14="http://schemas.microsoft.com/office/powerpoint/2010/main" val="1027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8097837" cy="836613"/>
          </a:xfrm>
        </p:spPr>
        <p:txBody>
          <a:bodyPr/>
          <a:lstStyle/>
          <a:p>
            <a:r>
              <a:rPr lang="hu-HU" altLang="hu-HU"/>
              <a:t>Előkészítés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0"/>
          <a:stretch>
            <a:fillRect/>
          </a:stretch>
        </p:blipFill>
        <p:spPr bwMode="auto">
          <a:xfrm>
            <a:off x="1476375" y="1052513"/>
            <a:ext cx="7215188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6588125" y="1773238"/>
            <a:ext cx="863600" cy="3746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3319" name="Szövegdoboz 1"/>
          <p:cNvSpPr txBox="1">
            <a:spLocks noChangeArrowheads="1"/>
          </p:cNvSpPr>
          <p:nvPr/>
        </p:nvSpPr>
        <p:spPr bwMode="auto">
          <a:xfrm>
            <a:off x="1476375" y="4365625"/>
            <a:ext cx="61928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2800"/>
              <a:t>Keresési feltételek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800"/>
              <a:t>Pályázati kiírás értékelési szempontjai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38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Keresési feltételek 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28459"/>
              </p:ext>
            </p:extLst>
          </p:nvPr>
        </p:nvGraphicFramePr>
        <p:xfrm>
          <a:off x="323528" y="692696"/>
          <a:ext cx="8352928" cy="5791624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86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3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2000" dirty="0">
                          <a:effectLst/>
                        </a:rPr>
                        <a:t>Keresett információ</a:t>
                      </a:r>
                      <a:endParaRPr lang="hu-H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2000" dirty="0">
                          <a:effectLst/>
                        </a:rPr>
                        <a:t>Tisztázandó kérdések</a:t>
                      </a:r>
                      <a:endParaRPr lang="hu-H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77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b="0" dirty="0">
                          <a:effectLst/>
                        </a:rPr>
                        <a:t>Pályázók köre</a:t>
                      </a:r>
                      <a:endParaRPr lang="hu-HU" sz="18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hu-HU" sz="1800" dirty="0">
                          <a:effectLst/>
                        </a:rPr>
                        <a:t>Mint szervezet az adott támogatási konstrukcióban pályázhatunk-e, ránk vonatkozik-e a kiírás? Amennyiben nem, ez olyan feltétel, aminek ha nem tudunk eleget tenni, illetve ha ennek nem felelünk meg, nem is érdemes tovább foglalkozni a kiírással. 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42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b="0" dirty="0">
                          <a:effectLst/>
                        </a:rPr>
                        <a:t>Kiírásban megfogalmazott cél</a:t>
                      </a:r>
                      <a:endParaRPr lang="hu-HU" sz="18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hu-HU" sz="1800" dirty="0">
                          <a:effectLst/>
                        </a:rPr>
                        <a:t>Mivel ez a programokban általában túl általános, a célmeghatározás orientál, de pontosan csak a pályázati kiírásból lehet megismerni, hogy mely projektek tartoznak a támogatott körbe. 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1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b="0" dirty="0">
                          <a:effectLst/>
                        </a:rPr>
                        <a:t>Területi korlátozás</a:t>
                      </a:r>
                      <a:endParaRPr lang="hu-HU" sz="18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hu-HU" sz="1800" dirty="0">
                          <a:effectLst/>
                        </a:rPr>
                        <a:t>Hol valósíthatók meg a támogatott projektek és mi a tervezett projekt helyszíne és mennyire esik egybe? 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1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b="0" dirty="0">
                          <a:effectLst/>
                        </a:rPr>
                        <a:t>Pályázati dokumentáció benyújtásának határideje</a:t>
                      </a:r>
                      <a:endParaRPr lang="hu-HU" sz="18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hu-HU" sz="1800" dirty="0">
                          <a:effectLst/>
                        </a:rPr>
                        <a:t>Van-e reális lehetőség a rendelkezésre álló idő-tartam alatt a pályázat elkészítésére? 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b="0" dirty="0">
                          <a:effectLst/>
                        </a:rPr>
                        <a:t>Rendelkezésre álló forrás</a:t>
                      </a:r>
                      <a:endParaRPr lang="hu-HU" sz="18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Milyen forrásból és mekkora összeg áll rendelkezésre? 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6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b="0" dirty="0">
                          <a:effectLst/>
                        </a:rPr>
                        <a:t>Elnyerhető támogatás összege és mértéke</a:t>
                      </a:r>
                      <a:endParaRPr lang="hu-HU" sz="18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Projektenként elnyerhető támogatási összegek meghatározása. A projekt teljes összköltségvetésének hány %-át lehet pályázati forrásból finanszírozni? 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78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xfrm>
            <a:off x="971600" y="0"/>
            <a:ext cx="7715200" cy="765175"/>
          </a:xfrm>
        </p:spPr>
        <p:txBody>
          <a:bodyPr/>
          <a:lstStyle/>
          <a:p>
            <a:r>
              <a:rPr lang="hu-HU" altLang="hu-HU" sz="3200" dirty="0"/>
              <a:t>Pályázati kiírás értékelési szempontjai</a:t>
            </a:r>
          </a:p>
        </p:txBody>
      </p:sp>
      <p:sp>
        <p:nvSpPr>
          <p:cNvPr id="15365" name="Szövegdoboz 7"/>
          <p:cNvSpPr txBox="1">
            <a:spLocks noChangeArrowheads="1"/>
          </p:cNvSpPr>
          <p:nvPr/>
        </p:nvSpPr>
        <p:spPr bwMode="auto">
          <a:xfrm>
            <a:off x="1258888" y="1196975"/>
            <a:ext cx="70580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2400"/>
              <a:t>Pályázóval szembeni kizáró okok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Projekttel kapcsolatos kizáró okok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Indikátorok teljesítése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A felsorolt, elfogadható tevékenységek és a projekt tervezett tevékenységei egyezősége és átfedése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A projekt maximum és minimum költségei és az elszámolható költségek köre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Értékelési szempontok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Benyújtandó mellékletek listája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A pályázati dokumentáció elkészítéséhez szükséges speciális ismeretet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17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8097837" cy="836613"/>
          </a:xfrm>
        </p:spPr>
        <p:txBody>
          <a:bodyPr/>
          <a:lstStyle/>
          <a:p>
            <a:r>
              <a:rPr lang="hu-HU" altLang="hu-HU"/>
              <a:t>Előkészítés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0"/>
          <a:stretch>
            <a:fillRect/>
          </a:stretch>
        </p:blipFill>
        <p:spPr bwMode="auto">
          <a:xfrm>
            <a:off x="1476375" y="1052513"/>
            <a:ext cx="7215188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7308850" y="1196975"/>
            <a:ext cx="863600" cy="376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414463" y="3789363"/>
            <a:ext cx="7431087" cy="1908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000" dirty="0"/>
              <a:t>Pályázati eszköztár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hu-HU" sz="2000" dirty="0"/>
              <a:t>Kötelező elemek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hu-HU" sz="2000" dirty="0"/>
              <a:t>Kiegészítő elemek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000" dirty="0"/>
              <a:t>Dokumentum-elemzés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000" dirty="0"/>
              <a:t>Pályázat beadása</a:t>
            </a:r>
          </a:p>
          <a:p>
            <a:pPr>
              <a:defRPr/>
            </a:pP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78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8027987" cy="836613"/>
          </a:xfrm>
        </p:spPr>
        <p:txBody>
          <a:bodyPr/>
          <a:lstStyle/>
          <a:p>
            <a:r>
              <a:rPr lang="hu-HU" altLang="hu-HU" sz="3200"/>
              <a:t>Pályázati eszköztár – kötelező elemek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17002"/>
              </p:ext>
            </p:extLst>
          </p:nvPr>
        </p:nvGraphicFramePr>
        <p:xfrm>
          <a:off x="611560" y="836712"/>
          <a:ext cx="7705725" cy="5536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2000" dirty="0">
                          <a:effectLst/>
                        </a:rPr>
                        <a:t>Módszer és eszköz neve</a:t>
                      </a:r>
                      <a:endParaRPr lang="hu-H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2000" dirty="0">
                          <a:effectLst/>
                        </a:rPr>
                        <a:t>Célja és feladata a pályázati dokumentációban</a:t>
                      </a:r>
                      <a:endParaRPr lang="hu-H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hu-HU" sz="1800" dirty="0">
                          <a:effectLst/>
                        </a:rPr>
                        <a:t>Kötelezően elvégzendő elemzések és módszerek: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 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pPr marL="742950" lvl="1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SWOT analízis: 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A projekt indokoltsága, felkészültség a projekt megvalósítására, a projekt kockázatai 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pPr marL="742950" lvl="1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célrendszer kialakítása,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A beavatkozási stratégia megalapozottsága, indokoltága, a várt eredmények és hatások.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7776">
                <a:tc>
                  <a:txBody>
                    <a:bodyPr/>
                    <a:lstStyle/>
                    <a:p>
                      <a:pPr marL="742950" lvl="1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Időtervezés, </a:t>
                      </a:r>
                      <a:r>
                        <a:rPr lang="hu-HU" sz="1800" dirty="0" err="1">
                          <a:effectLst/>
                        </a:rPr>
                        <a:t>Gantt-diagram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A projekt tevékenységeinek és a projektnek a bemutatása. A projekt tevékenységeinek strukturált felsorolása, és a megvalósítás ütemezése, szakaszai.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44">
                <a:tc>
                  <a:txBody>
                    <a:bodyPr/>
                    <a:lstStyle/>
                    <a:p>
                      <a:pPr marL="742950" lvl="1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pénzügyi tervezés,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 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5832">
                <a:tc>
                  <a:txBody>
                    <a:bodyPr/>
                    <a:lstStyle/>
                    <a:p>
                      <a:pPr marL="742950" lvl="1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kockázatelemzés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Lehetséges kockázatok számbavétele jogi, szabályozási, gazdasági, gazdálkodási, műszaki és környezeti szempontból.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09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>
          <a:xfrm>
            <a:off x="1258888" y="0"/>
            <a:ext cx="7416800" cy="765175"/>
          </a:xfrm>
        </p:spPr>
        <p:txBody>
          <a:bodyPr/>
          <a:lstStyle/>
          <a:p>
            <a:r>
              <a:rPr lang="hu-HU" altLang="hu-HU"/>
              <a:t>Üzletági stratégiai tervezés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>
          <a:xfrm>
            <a:off x="1246027" y="1126884"/>
            <a:ext cx="7138987" cy="4895850"/>
          </a:xfrm>
        </p:spPr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</a:rPr>
              <a:t>Küldetés</a:t>
            </a:r>
          </a:p>
          <a:p>
            <a:r>
              <a:rPr lang="hu-HU" altLang="hu-HU" dirty="0" err="1">
                <a:solidFill>
                  <a:schemeClr val="tx1"/>
                </a:solidFill>
              </a:rPr>
              <a:t>SWOT-analízis</a:t>
            </a:r>
            <a:endParaRPr lang="hu-HU" altLang="hu-HU" dirty="0">
              <a:solidFill>
                <a:schemeClr val="tx1"/>
              </a:solidFill>
            </a:endParaRPr>
          </a:p>
          <a:p>
            <a:r>
              <a:rPr lang="hu-HU" altLang="hu-HU" dirty="0">
                <a:solidFill>
                  <a:schemeClr val="tx1"/>
                </a:solidFill>
              </a:rPr>
              <a:t>Célmeghatározás</a:t>
            </a:r>
          </a:p>
          <a:p>
            <a:r>
              <a:rPr lang="hu-HU" altLang="hu-HU" dirty="0">
                <a:solidFill>
                  <a:schemeClr val="tx1"/>
                </a:solidFill>
              </a:rPr>
              <a:t>Stratégia megfogalmazása</a:t>
            </a:r>
          </a:p>
          <a:p>
            <a:r>
              <a:rPr lang="hu-HU" altLang="hu-HU" dirty="0">
                <a:solidFill>
                  <a:schemeClr val="tx1"/>
                </a:solidFill>
              </a:rPr>
              <a:t>Programkidolgozás</a:t>
            </a:r>
          </a:p>
          <a:p>
            <a:r>
              <a:rPr lang="hu-HU" altLang="hu-HU" dirty="0">
                <a:solidFill>
                  <a:schemeClr val="tx1"/>
                </a:solidFill>
              </a:rPr>
              <a:t>Program megvalósítás</a:t>
            </a:r>
          </a:p>
          <a:p>
            <a:r>
              <a:rPr lang="hu-HU" altLang="hu-HU" dirty="0">
                <a:solidFill>
                  <a:schemeClr val="tx1"/>
                </a:solidFill>
              </a:rPr>
              <a:t>Visszacsatolás, ellenőrzés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52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>
          <a:xfrm>
            <a:off x="1258888" y="0"/>
            <a:ext cx="7416800" cy="765175"/>
          </a:xfrm>
        </p:spPr>
        <p:txBody>
          <a:bodyPr/>
          <a:lstStyle/>
          <a:p>
            <a:r>
              <a:rPr lang="hu-HU" altLang="hu-HU"/>
              <a:t>Célok meghatározása-Elemzés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1187450" y="1052513"/>
            <a:ext cx="7499350" cy="5183187"/>
          </a:xfrm>
        </p:spPr>
        <p:txBody>
          <a:bodyPr/>
          <a:lstStyle/>
          <a:p>
            <a:r>
              <a:rPr lang="hu-HU" altLang="hu-HU" sz="2800" dirty="0">
                <a:solidFill>
                  <a:schemeClr val="tx1"/>
                </a:solidFill>
              </a:rPr>
              <a:t>Külső környezet elemzése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Népesedés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Gazdasági helyzet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Műszaki helyzet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Politikai helyzet</a:t>
            </a:r>
          </a:p>
          <a:p>
            <a:r>
              <a:rPr lang="hu-HU" altLang="hu-HU" sz="2800" dirty="0">
                <a:solidFill>
                  <a:schemeClr val="tx1"/>
                </a:solidFill>
              </a:rPr>
              <a:t>Belső környezet elemzése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Marketing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Pénzügyek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Gyártás és termelés</a:t>
            </a:r>
          </a:p>
          <a:p>
            <a:pPr lvl="1"/>
            <a:r>
              <a:rPr lang="hu-HU" altLang="hu-HU" sz="2400" dirty="0">
                <a:solidFill>
                  <a:schemeClr val="tx1"/>
                </a:solidFill>
              </a:rPr>
              <a:t>Szervezeti sajátosságok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68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7654925" cy="836613"/>
          </a:xfrm>
        </p:spPr>
        <p:txBody>
          <a:bodyPr/>
          <a:lstStyle/>
          <a:p>
            <a:r>
              <a:rPr lang="hu-HU" altLang="hu-HU" sz="3200"/>
              <a:t>Pályázati eszköztár – kiegészítő elemek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89172"/>
              </p:ext>
            </p:extLst>
          </p:nvPr>
        </p:nvGraphicFramePr>
        <p:xfrm>
          <a:off x="971600" y="908720"/>
          <a:ext cx="7705725" cy="5236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2000" dirty="0">
                          <a:effectLst/>
                        </a:rPr>
                        <a:t>Módszer és eszköz neve</a:t>
                      </a:r>
                      <a:endParaRPr lang="hu-H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2000" dirty="0">
                          <a:effectLst/>
                        </a:rPr>
                        <a:t>Célja és feladata a pályázati dokumentációban</a:t>
                      </a:r>
                      <a:endParaRPr lang="hu-H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None/>
                      </a:pPr>
                      <a:r>
                        <a:rPr lang="hu-HU" sz="1800" dirty="0">
                          <a:effectLst/>
                        </a:rPr>
                        <a:t>Kiegészítő elemzések és módszerek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 </a:t>
                      </a:r>
                      <a:endParaRPr lang="hu-H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893"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megvalósíthatósági tanulmány készítése,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A projekt részletes leírása, indoklása és kapcsolódó elemzések komplex módon összefoglalva. Általában a pályázati dokumentáció egyik mellékleteként szerepel. 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21"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logikai keretmátrix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A beavatkozási stratégia, a mutatók és forrásaik valamint a feltételezések és kockázatok logikai rendszerben történő összefoglalása: felhasználható a célrendszer, az indikátorok bemutatásához és a feltételezések, kockázatok ismertetéséhez.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69"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változáselemzés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A projekt különböző forgatókönyve szerinti változatainak a bemutatása. 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hu-HU" sz="1800" dirty="0">
                          <a:effectLst/>
                        </a:rPr>
                        <a:t>speciális szakértői módszerek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 </a:t>
                      </a:r>
                      <a:endParaRPr lang="hu-H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93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Pályázati rendszer logikai váza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09700"/>
            <a:ext cx="770572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zis 6"/>
          <p:cNvSpPr/>
          <p:nvPr/>
        </p:nvSpPr>
        <p:spPr>
          <a:xfrm>
            <a:off x="2700338" y="1052513"/>
            <a:ext cx="3240087" cy="4968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92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7921625" cy="836613"/>
          </a:xfrm>
        </p:spPr>
        <p:txBody>
          <a:bodyPr/>
          <a:lstStyle/>
          <a:p>
            <a:r>
              <a:rPr lang="hu-HU" altLang="hu-HU"/>
              <a:t>Projektkiválasztás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3" b="19675"/>
          <a:stretch>
            <a:fillRect/>
          </a:stretch>
        </p:blipFill>
        <p:spPr bwMode="auto">
          <a:xfrm>
            <a:off x="1331913" y="1096963"/>
            <a:ext cx="75501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8085138" y="4868863"/>
            <a:ext cx="525462" cy="376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0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>
          <a:xfrm>
            <a:off x="1071563" y="0"/>
            <a:ext cx="7615237" cy="785813"/>
          </a:xfrm>
        </p:spPr>
        <p:txBody>
          <a:bodyPr/>
          <a:lstStyle/>
          <a:p>
            <a:r>
              <a:rPr lang="hu-HU" altLang="hu-HU"/>
              <a:t>Projekt és tömegtermelés</a:t>
            </a:r>
          </a:p>
        </p:txBody>
      </p:sp>
      <p:sp>
        <p:nvSpPr>
          <p:cNvPr id="5123" name="Tartalom helye 5"/>
          <p:cNvSpPr>
            <a:spLocks noGrp="1"/>
          </p:cNvSpPr>
          <p:nvPr>
            <p:ph idx="1"/>
          </p:nvPr>
        </p:nvSpPr>
        <p:spPr>
          <a:xfrm>
            <a:off x="1071563" y="1000125"/>
            <a:ext cx="7615237" cy="5357813"/>
          </a:xfrm>
        </p:spPr>
        <p:txBody>
          <a:bodyPr/>
          <a:lstStyle/>
          <a:p>
            <a:endParaRPr lang="hu-HU" altLang="hu-HU"/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125538"/>
            <a:ext cx="91821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7140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Pályázati projekt sikertényezői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052513"/>
            <a:ext cx="540226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artalom helye 16"/>
          <p:cNvSpPr>
            <a:spLocks noGrp="1"/>
          </p:cNvSpPr>
          <p:nvPr>
            <p:ph idx="1"/>
          </p:nvPr>
        </p:nvSpPr>
        <p:spPr>
          <a:xfrm>
            <a:off x="1165225" y="4076700"/>
            <a:ext cx="6862763" cy="2232025"/>
          </a:xfrm>
        </p:spPr>
        <p:txBody>
          <a:bodyPr/>
          <a:lstStyle/>
          <a:p>
            <a:pPr algn="ctr">
              <a:buClr>
                <a:schemeClr val="tx1"/>
              </a:buClr>
              <a:buFontTx/>
              <a:buNone/>
            </a:pPr>
            <a:r>
              <a:rPr lang="hu-HU" altLang="hu-HU" sz="1800">
                <a:ea typeface="Arial Unicode MS" pitchFamily="34" charset="-128"/>
              </a:rPr>
              <a:t>SMART-kritériumok</a:t>
            </a:r>
          </a:p>
          <a:p>
            <a:r>
              <a:rPr lang="hu-HU" altLang="hu-HU" sz="1800" b="1"/>
              <a:t>Specific</a:t>
            </a:r>
            <a:r>
              <a:rPr lang="hu-HU" altLang="hu-HU" sz="1800"/>
              <a:t>: Legyenek a célok a projektre szabva!</a:t>
            </a:r>
          </a:p>
          <a:p>
            <a:r>
              <a:rPr lang="hu-HU" altLang="hu-HU" sz="1800" b="1"/>
              <a:t>Measurable</a:t>
            </a:r>
            <a:r>
              <a:rPr lang="hu-HU" altLang="hu-HU" sz="1800"/>
              <a:t>: Legyenek a célok mérhetők és ellenőrizhetők!</a:t>
            </a:r>
          </a:p>
          <a:p>
            <a:r>
              <a:rPr lang="hu-HU" altLang="hu-HU" sz="1800" b="1"/>
              <a:t>Assignable</a:t>
            </a:r>
            <a:r>
              <a:rPr lang="hu-HU" altLang="hu-HU" sz="1800"/>
              <a:t>: Legyenek a célok személyhez rendelve!</a:t>
            </a:r>
          </a:p>
          <a:p>
            <a:r>
              <a:rPr lang="hu-HU" altLang="hu-HU" sz="1800" b="1"/>
              <a:t>Realistic</a:t>
            </a:r>
            <a:r>
              <a:rPr lang="hu-HU" altLang="hu-HU" sz="1800"/>
              <a:t>: Legyenek a célok realisztikusak, megvalósíthatók!</a:t>
            </a:r>
          </a:p>
          <a:p>
            <a:r>
              <a:rPr lang="hu-HU" altLang="hu-HU" sz="1800" b="1"/>
              <a:t>Time related</a:t>
            </a:r>
            <a:r>
              <a:rPr lang="hu-HU" altLang="hu-HU" sz="1800"/>
              <a:t>: Legyen a célok megvalósítása időpontokhoz rendelve!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0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 sz="3200"/>
              <a:t>Általános befogadási kritérium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>
          <a:xfrm>
            <a:off x="719931" y="1052735"/>
            <a:ext cx="7812509" cy="4976589"/>
          </a:xfrm>
        </p:spPr>
        <p:txBody>
          <a:bodyPr/>
          <a:lstStyle/>
          <a:p>
            <a:pPr algn="just"/>
            <a:r>
              <a:rPr lang="hu-HU" altLang="hu-HU" sz="2200" dirty="0">
                <a:solidFill>
                  <a:schemeClr val="tx1"/>
                </a:solidFill>
              </a:rPr>
              <a:t>A benyújtási </a:t>
            </a:r>
            <a:r>
              <a:rPr lang="hu-HU" altLang="hu-HU" sz="2200" b="1" dirty="0">
                <a:solidFill>
                  <a:schemeClr val="tx1"/>
                </a:solidFill>
              </a:rPr>
              <a:t>határidővel</a:t>
            </a:r>
            <a:r>
              <a:rPr lang="hu-HU" altLang="hu-HU" sz="2200" dirty="0">
                <a:solidFill>
                  <a:schemeClr val="tx1"/>
                </a:solidFill>
              </a:rPr>
              <a:t> kapcsolatos feltételek betartásra kerültek;</a:t>
            </a:r>
          </a:p>
          <a:p>
            <a:pPr algn="just"/>
            <a:r>
              <a:rPr lang="hu-HU" altLang="hu-HU" sz="2200" dirty="0">
                <a:solidFill>
                  <a:schemeClr val="tx1"/>
                </a:solidFill>
              </a:rPr>
              <a:t>A pályázatot a pályázati felhívásban előírt </a:t>
            </a:r>
            <a:r>
              <a:rPr lang="hu-HU" altLang="hu-HU" sz="2200" b="1" dirty="0">
                <a:solidFill>
                  <a:schemeClr val="tx1"/>
                </a:solidFill>
              </a:rPr>
              <a:t>példányszámban</a:t>
            </a:r>
            <a:r>
              <a:rPr lang="hu-HU" altLang="hu-HU" sz="2200" dirty="0">
                <a:solidFill>
                  <a:schemeClr val="tx1"/>
                </a:solidFill>
              </a:rPr>
              <a:t> nyújtották be;</a:t>
            </a:r>
          </a:p>
          <a:p>
            <a:pPr algn="just"/>
            <a:r>
              <a:rPr lang="hu-HU" altLang="hu-HU" sz="2200" dirty="0">
                <a:solidFill>
                  <a:schemeClr val="tx1"/>
                </a:solidFill>
              </a:rPr>
              <a:t>A papír alapon benyújtott nyilatkozat az arra jogosult által megfelelő módon </a:t>
            </a:r>
            <a:r>
              <a:rPr lang="hu-HU" altLang="hu-HU" sz="2200" b="1" dirty="0">
                <a:solidFill>
                  <a:schemeClr val="tx1"/>
                </a:solidFill>
              </a:rPr>
              <a:t>aláírásra</a:t>
            </a:r>
            <a:r>
              <a:rPr lang="hu-HU" altLang="hu-HU" sz="2200" dirty="0">
                <a:solidFill>
                  <a:schemeClr val="tx1"/>
                </a:solidFill>
              </a:rPr>
              <a:t> került;</a:t>
            </a:r>
          </a:p>
          <a:p>
            <a:pPr algn="just"/>
            <a:r>
              <a:rPr lang="hu-HU" altLang="hu-HU" sz="2200" dirty="0">
                <a:solidFill>
                  <a:schemeClr val="tx1"/>
                </a:solidFill>
              </a:rPr>
              <a:t>Az igényelt </a:t>
            </a:r>
            <a:r>
              <a:rPr lang="hu-HU" altLang="hu-HU" sz="2200" b="1" dirty="0">
                <a:solidFill>
                  <a:schemeClr val="tx1"/>
                </a:solidFill>
              </a:rPr>
              <a:t>támogatás összege </a:t>
            </a:r>
            <a:r>
              <a:rPr lang="hu-HU" altLang="hu-HU" sz="2200" dirty="0">
                <a:solidFill>
                  <a:schemeClr val="tx1"/>
                </a:solidFill>
              </a:rPr>
              <a:t>nem haladja meg a maximálisan igényelhető támogatási összeget és eléri, a minimálisan igényelhető támogatást valamint az igényelt támogatási arány nem haladja meg a felhívásban jelölt maximális támogatási intenzitást; </a:t>
            </a:r>
          </a:p>
          <a:p>
            <a:pPr algn="just"/>
            <a:r>
              <a:rPr lang="hu-HU" altLang="hu-HU" sz="2200" dirty="0">
                <a:solidFill>
                  <a:schemeClr val="tx1"/>
                </a:solidFill>
              </a:rPr>
              <a:t>A támogatást igénylő a pályázati felhívásban meghatározott lehetséges </a:t>
            </a:r>
            <a:r>
              <a:rPr lang="hu-HU" altLang="hu-HU" sz="2200" b="1" dirty="0">
                <a:solidFill>
                  <a:schemeClr val="tx1"/>
                </a:solidFill>
              </a:rPr>
              <a:t>pályázói körbe </a:t>
            </a:r>
            <a:r>
              <a:rPr lang="hu-HU" altLang="hu-HU" sz="2200" dirty="0">
                <a:solidFill>
                  <a:schemeClr val="tx1"/>
                </a:solidFill>
              </a:rPr>
              <a:t>tartozik, akkor  a pályázat befogadásra kerül.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60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7921625" cy="836613"/>
          </a:xfrm>
        </p:spPr>
        <p:txBody>
          <a:bodyPr/>
          <a:lstStyle/>
          <a:p>
            <a:r>
              <a:rPr lang="hu-HU" altLang="hu-HU"/>
              <a:t>Projektkiválasztás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3" b="19675"/>
          <a:stretch>
            <a:fillRect/>
          </a:stretch>
        </p:blipFill>
        <p:spPr bwMode="auto">
          <a:xfrm>
            <a:off x="1331913" y="1096963"/>
            <a:ext cx="75501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8085138" y="4221163"/>
            <a:ext cx="525462" cy="376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1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>
          <a:xfrm>
            <a:off x="1031874" y="0"/>
            <a:ext cx="7654925" cy="836613"/>
          </a:xfrm>
        </p:spPr>
        <p:txBody>
          <a:bodyPr/>
          <a:lstStyle/>
          <a:p>
            <a:r>
              <a:rPr lang="hu-HU" altLang="hu-HU" sz="3200" dirty="0"/>
              <a:t>A pályázati projekt szereplői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844675"/>
            <a:ext cx="81422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14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7921625" cy="836613"/>
          </a:xfrm>
        </p:spPr>
        <p:txBody>
          <a:bodyPr/>
          <a:lstStyle/>
          <a:p>
            <a:r>
              <a:rPr lang="hu-HU" altLang="hu-HU"/>
              <a:t>Projektkiválasztás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3" b="19675"/>
          <a:stretch>
            <a:fillRect/>
          </a:stretch>
        </p:blipFill>
        <p:spPr bwMode="auto">
          <a:xfrm>
            <a:off x="1331913" y="1096963"/>
            <a:ext cx="75501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8085138" y="4221163"/>
            <a:ext cx="525462" cy="376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2843213" y="4076700"/>
            <a:ext cx="5329237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9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7921625" cy="836613"/>
          </a:xfrm>
        </p:spPr>
        <p:txBody>
          <a:bodyPr/>
          <a:lstStyle/>
          <a:p>
            <a:r>
              <a:rPr lang="hu-HU" altLang="hu-HU"/>
              <a:t>Projektkiválasztás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3" b="19675"/>
          <a:stretch>
            <a:fillRect/>
          </a:stretch>
        </p:blipFill>
        <p:spPr bwMode="auto">
          <a:xfrm>
            <a:off x="1331913" y="1096963"/>
            <a:ext cx="75501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8085138" y="3573463"/>
            <a:ext cx="525462" cy="3746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1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 sz="2400" dirty="0"/>
              <a:t>Támogathatósági kritériumok – </a:t>
            </a:r>
            <a:br>
              <a:rPr lang="hu-HU" altLang="hu-HU" sz="2400" dirty="0"/>
            </a:br>
            <a:r>
              <a:rPr lang="hu-HU" altLang="hu-HU" sz="2400" dirty="0"/>
              <a:t>Általános támogathatósági kritérium</a:t>
            </a:r>
            <a:endParaRPr lang="hu-HU" altLang="hu-HU" sz="2800" dirty="0"/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xfrm>
            <a:off x="683418" y="980727"/>
            <a:ext cx="8003381" cy="532799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A pályázó a pályázati felhívásban meghatározott </a:t>
            </a:r>
            <a:r>
              <a:rPr lang="hu-HU" altLang="hu-HU" sz="2200" b="1" u="sng" dirty="0">
                <a:solidFill>
                  <a:schemeClr val="tx1"/>
                </a:solidFill>
              </a:rPr>
              <a:t>pályázói körbe</a:t>
            </a:r>
            <a:r>
              <a:rPr lang="hu-HU" altLang="hu-HU" sz="2200" b="1" dirty="0">
                <a:solidFill>
                  <a:schemeClr val="tx1"/>
                </a:solidFill>
              </a:rPr>
              <a:t> </a:t>
            </a:r>
            <a:r>
              <a:rPr lang="hu-HU" altLang="hu-HU" sz="2200" dirty="0">
                <a:solidFill>
                  <a:schemeClr val="tx1"/>
                </a:solidFill>
              </a:rPr>
              <a:t>tartozik;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A pályázóra a pályázati felhívásban felsorolt </a:t>
            </a:r>
            <a:r>
              <a:rPr lang="hu-HU" altLang="hu-HU" sz="2200" b="1" u="sng" dirty="0">
                <a:solidFill>
                  <a:schemeClr val="tx1"/>
                </a:solidFill>
              </a:rPr>
              <a:t>kizáró okok </a:t>
            </a:r>
            <a:r>
              <a:rPr lang="hu-HU" altLang="hu-HU" sz="2200" dirty="0">
                <a:solidFill>
                  <a:schemeClr val="tx1"/>
                </a:solidFill>
              </a:rPr>
              <a:t>egyike sem áll fenn;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A </a:t>
            </a:r>
            <a:r>
              <a:rPr lang="hu-HU" altLang="hu-HU" sz="2200" b="1" u="sng" dirty="0">
                <a:solidFill>
                  <a:schemeClr val="tx1"/>
                </a:solidFill>
              </a:rPr>
              <a:t>projekt adatlap </a:t>
            </a:r>
            <a:r>
              <a:rPr lang="hu-HU" altLang="hu-HU" sz="2200" dirty="0">
                <a:solidFill>
                  <a:schemeClr val="tx1"/>
                </a:solidFill>
              </a:rPr>
              <a:t>valamennyi rovata a megadott szempontok szerint került kitöltésre;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A projekt adatlapon a </a:t>
            </a:r>
            <a:r>
              <a:rPr lang="hu-HU" altLang="hu-HU" sz="2200" b="1" u="sng" dirty="0">
                <a:solidFill>
                  <a:schemeClr val="tx1"/>
                </a:solidFill>
              </a:rPr>
              <a:t>költségek</a:t>
            </a:r>
            <a:r>
              <a:rPr lang="hu-HU" altLang="hu-HU" sz="2200" dirty="0">
                <a:solidFill>
                  <a:schemeClr val="tx1"/>
                </a:solidFill>
              </a:rPr>
              <a:t> és a </a:t>
            </a:r>
            <a:r>
              <a:rPr lang="hu-HU" altLang="hu-HU" sz="2200" b="1" u="sng" dirty="0">
                <a:solidFill>
                  <a:schemeClr val="tx1"/>
                </a:solidFill>
              </a:rPr>
              <a:t>források</a:t>
            </a:r>
            <a:r>
              <a:rPr lang="hu-HU" altLang="hu-HU" sz="2200" dirty="0">
                <a:solidFill>
                  <a:schemeClr val="tx1"/>
                </a:solidFill>
              </a:rPr>
              <a:t> összege megegyezik;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Valamennyi előírt és vonatkozó </a:t>
            </a:r>
            <a:r>
              <a:rPr lang="hu-HU" altLang="hu-HU" sz="2200" b="1" u="sng" dirty="0">
                <a:solidFill>
                  <a:schemeClr val="tx1"/>
                </a:solidFill>
              </a:rPr>
              <a:t>melléklet</a:t>
            </a:r>
            <a:r>
              <a:rPr lang="hu-HU" altLang="hu-HU" sz="2200" dirty="0">
                <a:solidFill>
                  <a:schemeClr val="tx1"/>
                </a:solidFill>
              </a:rPr>
              <a:t> a Pályázati felhívás alapján megfelelően benyújtásra került;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Az egyes pályázati dokumentumok között számszaki </a:t>
            </a:r>
            <a:r>
              <a:rPr lang="hu-HU" altLang="hu-HU" sz="2200" b="1" u="sng" dirty="0">
                <a:solidFill>
                  <a:schemeClr val="tx1"/>
                </a:solidFill>
              </a:rPr>
              <a:t>ellentmondások</a:t>
            </a:r>
            <a:r>
              <a:rPr lang="hu-HU" altLang="hu-HU" sz="2200" dirty="0">
                <a:solidFill>
                  <a:schemeClr val="tx1"/>
                </a:solidFill>
              </a:rPr>
              <a:t> nincsenek;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200" dirty="0">
                <a:solidFill>
                  <a:schemeClr val="tx1"/>
                </a:solidFill>
              </a:rPr>
              <a:t>A projekt megvalósításra tervezett </a:t>
            </a:r>
            <a:r>
              <a:rPr lang="hu-HU" altLang="hu-HU" sz="2200" b="1" u="sng" dirty="0">
                <a:solidFill>
                  <a:schemeClr val="tx1"/>
                </a:solidFill>
              </a:rPr>
              <a:t>támogatás összege </a:t>
            </a:r>
            <a:r>
              <a:rPr lang="hu-HU" altLang="hu-HU" sz="2200" dirty="0">
                <a:solidFill>
                  <a:schemeClr val="tx1"/>
                </a:solidFill>
              </a:rPr>
              <a:t>megfelel a pályázati felhívásban meghatározottaknak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74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artalom helye 2"/>
          <p:cNvSpPr>
            <a:spLocks noGrp="1"/>
          </p:cNvSpPr>
          <p:nvPr>
            <p:ph idx="1"/>
          </p:nvPr>
        </p:nvSpPr>
        <p:spPr>
          <a:xfrm>
            <a:off x="910942" y="980727"/>
            <a:ext cx="7775858" cy="532799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u="sng" dirty="0">
                <a:solidFill>
                  <a:schemeClr val="tx1"/>
                </a:solidFill>
              </a:rPr>
              <a:t>Támogatható tevékenységek </a:t>
            </a:r>
            <a:r>
              <a:rPr lang="hu-HU" altLang="hu-HU" sz="1800" dirty="0">
                <a:solidFill>
                  <a:schemeClr val="tx1"/>
                </a:solidFill>
              </a:rPr>
              <a:t>köre megfelel a pályázati kiírás megadott pontjában foglaltaknak;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Kizáró iparágak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Nem támogatható tevékenységek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A fejlesztés megvalósulásának helyszíne Magyarország;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A pályázó a pályázat szerinti beruházást a pályázat benyújtása előtt nem kezdte meg;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A projekt befejezése megtörténik a projekt megkezdését, vagy amennyiben a projekt a támogatási szerződés hatályba lépéséig nem kezdődött meg, a támogatási szerződés hatályba lépését követő megadott hónapon belül;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A beruházással létrehozott kapacitásokat, szolgáltatásokat a megadott éven keresztül az adott régióban fenntartja és üzemelteti;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A pályázó az pályázati kiírásban foglaltaknak megfelelően az elszámolható költségeknek  megadott %-ára kér támogatást;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Támogatási intenzitás;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1800" dirty="0">
                <a:solidFill>
                  <a:schemeClr val="tx1"/>
                </a:solidFill>
              </a:rPr>
              <a:t>Önrész</a:t>
            </a:r>
          </a:p>
        </p:txBody>
      </p:sp>
      <p:sp>
        <p:nvSpPr>
          <p:cNvPr id="30725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 sz="2400" dirty="0"/>
              <a:t>Támogathatósági kritériumok – </a:t>
            </a:r>
            <a:br>
              <a:rPr lang="hu-HU" altLang="hu-HU" sz="2400" dirty="0"/>
            </a:br>
            <a:r>
              <a:rPr lang="hu-HU" altLang="hu-HU" sz="2400" dirty="0"/>
              <a:t>Szakmai támogathatósági kritérium</a:t>
            </a:r>
            <a:endParaRPr lang="hu-HU" altLang="hu-HU" sz="28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53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7921625" cy="836613"/>
          </a:xfrm>
        </p:spPr>
        <p:txBody>
          <a:bodyPr/>
          <a:lstStyle/>
          <a:p>
            <a:r>
              <a:rPr lang="hu-HU" altLang="hu-HU"/>
              <a:t>Projektkiválasztás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3" b="19675"/>
          <a:stretch>
            <a:fillRect/>
          </a:stretch>
        </p:blipFill>
        <p:spPr bwMode="auto">
          <a:xfrm>
            <a:off x="1331913" y="1096963"/>
            <a:ext cx="75501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8332788" y="2808288"/>
            <a:ext cx="525462" cy="376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2443163" y="2636838"/>
            <a:ext cx="5889625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95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Pályázati rendszer logikai váza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09700"/>
            <a:ext cx="770572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zis 6"/>
          <p:cNvSpPr/>
          <p:nvPr/>
        </p:nvSpPr>
        <p:spPr>
          <a:xfrm>
            <a:off x="5867400" y="1409700"/>
            <a:ext cx="3168650" cy="4756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68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2038" y="-6350"/>
            <a:ext cx="8081962" cy="842963"/>
          </a:xfrm>
        </p:spPr>
        <p:txBody>
          <a:bodyPr/>
          <a:lstStyle/>
          <a:p>
            <a:pPr>
              <a:defRPr/>
            </a:pPr>
            <a:r>
              <a:rPr lang="hu-HU" kern="0" dirty="0"/>
              <a:t>A projektek célkombinációi</a:t>
            </a:r>
            <a:endParaRPr lang="hu-HU" dirty="0"/>
          </a:p>
        </p:txBody>
      </p:sp>
      <p:sp>
        <p:nvSpPr>
          <p:cNvPr id="58" name="AutoShape 13"/>
          <p:cNvSpPr>
            <a:spLocks noChangeArrowheads="1"/>
          </p:cNvSpPr>
          <p:nvPr/>
        </p:nvSpPr>
        <p:spPr bwMode="auto">
          <a:xfrm>
            <a:off x="2967038" y="1831975"/>
            <a:ext cx="3733800" cy="2819400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1166813" y="4711700"/>
            <a:ext cx="3670300" cy="785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hu-HU" b="0" i="0" kern="0">
                <a:solidFill>
                  <a:srgbClr val="6C5338"/>
                </a:solidFill>
              </a:rPr>
              <a:t>IDŐTARTAM </a:t>
            </a:r>
          </a:p>
          <a:p>
            <a:pPr algn="ctr" eaLnBrk="1" fontAlgn="auto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hu-HU" b="0" i="0" kern="0">
                <a:solidFill>
                  <a:srgbClr val="6C5338"/>
                </a:solidFill>
              </a:rPr>
              <a:t>(HATÁRIDŐ)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4983163" y="4711700"/>
            <a:ext cx="3130550" cy="785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hu-HU" b="0" i="0" kern="0">
                <a:solidFill>
                  <a:srgbClr val="6C5338"/>
                </a:solidFill>
              </a:rPr>
              <a:t>KÖLTSÉGKERET</a:t>
            </a:r>
          </a:p>
          <a:p>
            <a:pPr algn="ctr" eaLnBrk="1" fontAlgn="auto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hu-HU" b="0" i="0" kern="0">
                <a:solidFill>
                  <a:srgbClr val="6C5338"/>
                </a:solidFill>
              </a:rPr>
              <a:t>(ERŐFORRÁSOK)</a:t>
            </a: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1741488" y="1398588"/>
            <a:ext cx="63722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hu-HU" b="0" i="0" kern="0" dirty="0">
                <a:solidFill>
                  <a:srgbClr val="6C5338"/>
                </a:solidFill>
              </a:rPr>
              <a:t>EREDMÉNY (MINŐSÉG, KOMPLETTSÉG STB.)</a:t>
            </a: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4262438" y="34321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4643438" y="40417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auto">
          <a:xfrm>
            <a:off x="4719638" y="24415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5" name="Oval 21"/>
          <p:cNvSpPr>
            <a:spLocks noChangeArrowheads="1"/>
          </p:cNvSpPr>
          <p:nvPr/>
        </p:nvSpPr>
        <p:spPr bwMode="auto">
          <a:xfrm>
            <a:off x="5176838" y="32797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V="1">
            <a:off x="2967038" y="3660775"/>
            <a:ext cx="1295400" cy="9906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2967038" y="4194175"/>
            <a:ext cx="1676400" cy="4572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V="1">
            <a:off x="2967038" y="3508375"/>
            <a:ext cx="2286000" cy="11430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V="1">
            <a:off x="2967038" y="2746375"/>
            <a:ext cx="1828800" cy="19050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 flipV="1">
            <a:off x="2967038" y="4270375"/>
            <a:ext cx="2667000" cy="3810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>
            <a:off x="5481638" y="3584575"/>
            <a:ext cx="1219200" cy="1066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2" name="Line 30"/>
          <p:cNvSpPr>
            <a:spLocks noChangeShapeType="1"/>
          </p:cNvSpPr>
          <p:nvPr/>
        </p:nvSpPr>
        <p:spPr bwMode="auto">
          <a:xfrm>
            <a:off x="5024438" y="2670175"/>
            <a:ext cx="1676400" cy="19812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>
            <a:off x="4872038" y="4270375"/>
            <a:ext cx="182880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4491038" y="3660775"/>
            <a:ext cx="2209800" cy="9906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 flipV="1">
            <a:off x="4795838" y="1831975"/>
            <a:ext cx="533400" cy="15240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 flipH="1" flipV="1">
            <a:off x="4872038" y="1831975"/>
            <a:ext cx="914400" cy="23622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7" name="Line 36"/>
          <p:cNvSpPr>
            <a:spLocks noChangeShapeType="1"/>
          </p:cNvSpPr>
          <p:nvPr/>
        </p:nvSpPr>
        <p:spPr bwMode="auto">
          <a:xfrm flipV="1">
            <a:off x="4414838" y="1831975"/>
            <a:ext cx="381000" cy="16002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8" name="Line 37"/>
          <p:cNvSpPr>
            <a:spLocks noChangeShapeType="1"/>
          </p:cNvSpPr>
          <p:nvPr/>
        </p:nvSpPr>
        <p:spPr bwMode="auto">
          <a:xfrm flipV="1">
            <a:off x="4795838" y="1908175"/>
            <a:ext cx="76200" cy="21336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79" name="Oval 21"/>
          <p:cNvSpPr>
            <a:spLocks noChangeArrowheads="1"/>
          </p:cNvSpPr>
          <p:nvPr/>
        </p:nvSpPr>
        <p:spPr bwMode="auto">
          <a:xfrm>
            <a:off x="5556250" y="40417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kern="0">
              <a:solidFill>
                <a:sysClr val="windowText" lastClr="00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21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 sz="3200"/>
              <a:t>Megvalósítás és projektmenedzsment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2"/>
          <a:stretch>
            <a:fillRect/>
          </a:stretch>
        </p:blipFill>
        <p:spPr bwMode="auto">
          <a:xfrm>
            <a:off x="1187450" y="1052513"/>
            <a:ext cx="77089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6084888" y="5300663"/>
            <a:ext cx="525462" cy="376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Jobbra nyíl 8"/>
          <p:cNvSpPr/>
          <p:nvPr/>
        </p:nvSpPr>
        <p:spPr>
          <a:xfrm flipH="1">
            <a:off x="6948488" y="4221163"/>
            <a:ext cx="525462" cy="376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1763713" y="3349625"/>
            <a:ext cx="525462" cy="3746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98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 sz="3200"/>
              <a:t>Projektmenedzser feladatai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>
          <a:xfrm>
            <a:off x="683418" y="980728"/>
            <a:ext cx="8003381" cy="51845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000" b="1" dirty="0">
                <a:solidFill>
                  <a:schemeClr val="tx1"/>
                </a:solidFill>
              </a:rPr>
              <a:t>általános projektmenedzsment </a:t>
            </a:r>
            <a:r>
              <a:rPr lang="hu-HU" altLang="hu-HU" sz="2000" dirty="0">
                <a:solidFill>
                  <a:schemeClr val="tx1"/>
                </a:solidFill>
              </a:rPr>
              <a:t>feladatok ellátása (projekttel kapcsolatos előrehaladási jelentések összeállítása, határidőre benyújtása, kifizetési kérelmek összeállítása, változás bejelentések és támogatási szerződés módosítások elkészítése, határidőre benyújtása),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000" dirty="0">
                <a:solidFill>
                  <a:schemeClr val="tx1"/>
                </a:solidFill>
              </a:rPr>
              <a:t>folyamatos </a:t>
            </a:r>
            <a:r>
              <a:rPr lang="hu-HU" altLang="hu-HU" sz="2000" dirty="0" err="1">
                <a:solidFill>
                  <a:schemeClr val="tx1"/>
                </a:solidFill>
              </a:rPr>
              <a:t>kétirányú</a:t>
            </a:r>
            <a:r>
              <a:rPr lang="hu-HU" altLang="hu-HU" sz="2000" dirty="0">
                <a:solidFill>
                  <a:schemeClr val="tx1"/>
                </a:solidFill>
              </a:rPr>
              <a:t> </a:t>
            </a:r>
            <a:r>
              <a:rPr lang="hu-HU" altLang="hu-HU" sz="2000" b="1" dirty="0">
                <a:solidFill>
                  <a:schemeClr val="tx1"/>
                </a:solidFill>
              </a:rPr>
              <a:t>kommunikáció</a:t>
            </a:r>
            <a:r>
              <a:rPr lang="hu-HU" altLang="hu-HU" sz="2000" dirty="0">
                <a:solidFill>
                  <a:schemeClr val="tx1"/>
                </a:solidFill>
              </a:rPr>
              <a:t> a projektgazdával és az általa megnevezett (műszaki) szakértőkkel/alvállalkozókkal valamint a hatósággal,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000" dirty="0">
                <a:solidFill>
                  <a:schemeClr val="tx1"/>
                </a:solidFill>
              </a:rPr>
              <a:t>folyamatos </a:t>
            </a:r>
            <a:r>
              <a:rPr lang="hu-HU" altLang="hu-HU" sz="2000" dirty="0" err="1">
                <a:solidFill>
                  <a:schemeClr val="tx1"/>
                </a:solidFill>
              </a:rPr>
              <a:t>kétirányú</a:t>
            </a:r>
            <a:r>
              <a:rPr lang="hu-HU" altLang="hu-HU" sz="2000" dirty="0">
                <a:solidFill>
                  <a:schemeClr val="tx1"/>
                </a:solidFill>
              </a:rPr>
              <a:t> </a:t>
            </a:r>
            <a:r>
              <a:rPr lang="hu-HU" altLang="hu-HU" sz="2000" b="1" dirty="0">
                <a:solidFill>
                  <a:schemeClr val="tx1"/>
                </a:solidFill>
              </a:rPr>
              <a:t>kommunikáció</a:t>
            </a:r>
            <a:r>
              <a:rPr lang="hu-HU" altLang="hu-HU" sz="2000" dirty="0">
                <a:solidFill>
                  <a:schemeClr val="tx1"/>
                </a:solidFill>
              </a:rPr>
              <a:t> a hatósággal,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000" b="1" dirty="0">
                <a:solidFill>
                  <a:schemeClr val="tx1"/>
                </a:solidFill>
              </a:rPr>
              <a:t>projektelszámolásához</a:t>
            </a:r>
            <a:r>
              <a:rPr lang="hu-HU" altLang="hu-HU" sz="2000" dirty="0">
                <a:solidFill>
                  <a:schemeClr val="tx1"/>
                </a:solidFill>
              </a:rPr>
              <a:t> szükséges dokumentumok (számlák, építési napló, műszaki ellenőri jelentés, stb. alaki értékelése),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000" dirty="0">
                <a:solidFill>
                  <a:schemeClr val="tx1"/>
                </a:solidFill>
              </a:rPr>
              <a:t>projekt </a:t>
            </a:r>
            <a:r>
              <a:rPr lang="hu-HU" altLang="hu-HU" sz="2000" b="1" dirty="0">
                <a:solidFill>
                  <a:schemeClr val="tx1"/>
                </a:solidFill>
              </a:rPr>
              <a:t>nyilvánosságbiztosítás</a:t>
            </a:r>
            <a:r>
              <a:rPr lang="hu-HU" altLang="hu-HU" sz="2000" dirty="0">
                <a:solidFill>
                  <a:schemeClr val="tx1"/>
                </a:solidFill>
              </a:rPr>
              <a:t> alaki megfelelősségének biztosítása (sajtóanyagok, hirdetőtáblák, egyéb megjelentések előzetes véleményezése).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000" dirty="0">
                <a:solidFill>
                  <a:schemeClr val="tx1"/>
                </a:solidFill>
              </a:rPr>
              <a:t>projekttel kapcsolatos </a:t>
            </a:r>
            <a:r>
              <a:rPr lang="hu-HU" altLang="hu-HU" sz="2000" b="1" dirty="0">
                <a:solidFill>
                  <a:schemeClr val="tx1"/>
                </a:solidFill>
              </a:rPr>
              <a:t>kockázatok</a:t>
            </a:r>
            <a:r>
              <a:rPr lang="hu-HU" altLang="hu-HU" sz="2000" dirty="0">
                <a:solidFill>
                  <a:schemeClr val="tx1"/>
                </a:solidFill>
              </a:rPr>
              <a:t> kezelése és számbavétele.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33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ím 1"/>
          <p:cNvSpPr>
            <a:spLocks noGrp="1"/>
          </p:cNvSpPr>
          <p:nvPr>
            <p:ph type="title"/>
          </p:nvPr>
        </p:nvSpPr>
        <p:spPr>
          <a:xfrm>
            <a:off x="1090613" y="0"/>
            <a:ext cx="7678737" cy="836613"/>
          </a:xfrm>
        </p:spPr>
        <p:txBody>
          <a:bodyPr/>
          <a:lstStyle/>
          <a:p>
            <a:r>
              <a:rPr lang="hu-HU" altLang="hu-HU" sz="2400" dirty="0"/>
              <a:t>A projektmenedzsment feladatok intenzitása a pályázati projekt során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775"/>
            <a:ext cx="79565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56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 sz="3200"/>
              <a:t>Megvalósítás és projektmenedzsment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2"/>
          <a:stretch>
            <a:fillRect/>
          </a:stretch>
        </p:blipFill>
        <p:spPr bwMode="auto">
          <a:xfrm>
            <a:off x="1187450" y="1052513"/>
            <a:ext cx="77089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Jobbra nyíl 9"/>
          <p:cNvSpPr/>
          <p:nvPr/>
        </p:nvSpPr>
        <p:spPr>
          <a:xfrm>
            <a:off x="4454525" y="2492375"/>
            <a:ext cx="525463" cy="376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241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8027987" cy="836613"/>
          </a:xfrm>
        </p:spPr>
        <p:txBody>
          <a:bodyPr/>
          <a:lstStyle/>
          <a:p>
            <a:r>
              <a:rPr lang="hu-HU" altLang="hu-HU"/>
              <a:t>Kockázatok </a:t>
            </a:r>
          </a:p>
        </p:txBody>
      </p:sp>
      <p:sp>
        <p:nvSpPr>
          <p:cNvPr id="37891" name="Tartalom helye 2"/>
          <p:cNvSpPr>
            <a:spLocks noGrp="1"/>
          </p:cNvSpPr>
          <p:nvPr>
            <p:ph idx="1"/>
          </p:nvPr>
        </p:nvSpPr>
        <p:spPr>
          <a:xfrm>
            <a:off x="611560" y="1196752"/>
            <a:ext cx="7632848" cy="39604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befolyásolhatja a projekt megvalósulásának földrajzi helye,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társadalmi közege,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mérete,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megvalósulásnak ideje,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több projekt lehet egymásra kedvezőtlen hatással,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a pályázó kockázatvállalási képessége.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18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Pályázatírók gyakori hibái</a:t>
            </a:r>
          </a:p>
        </p:txBody>
      </p:sp>
      <p:sp>
        <p:nvSpPr>
          <p:cNvPr id="38915" name="Tartalom helye 2"/>
          <p:cNvSpPr>
            <a:spLocks noGrp="1"/>
          </p:cNvSpPr>
          <p:nvPr>
            <p:ph idx="1"/>
          </p:nvPr>
        </p:nvSpPr>
        <p:spPr>
          <a:xfrm>
            <a:off x="1116013" y="1052513"/>
            <a:ext cx="8229600" cy="45259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Legfrissebb dokumentumok hiánya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Kizáró okok figyelmen kívül hagyása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Nyomtatási hibák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Adathordozó tartalma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Aláírás, aláírási címpéldány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Hiteles és érvényes mellékletek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altLang="hu-HU" sz="2400" dirty="0">
                <a:solidFill>
                  <a:schemeClr val="tx1"/>
                </a:solidFill>
              </a:rPr>
              <a:t>Beadási határidő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51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3779838" y="3429000"/>
            <a:ext cx="5184775" cy="2016224"/>
          </a:xfrm>
        </p:spPr>
        <p:txBody>
          <a:bodyPr/>
          <a:lstStyle/>
          <a:p>
            <a:pPr algn="ctr"/>
            <a:r>
              <a:rPr lang="hu-HU" sz="5400" dirty="0"/>
              <a:t>Köszönöm </a:t>
            </a:r>
            <a:br>
              <a:rPr lang="hu-HU" sz="5400" dirty="0"/>
            </a:br>
            <a:r>
              <a:rPr lang="hu-HU" sz="5400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234610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8027987" cy="836613"/>
          </a:xfrm>
        </p:spPr>
        <p:txBody>
          <a:bodyPr/>
          <a:lstStyle/>
          <a:p>
            <a:r>
              <a:rPr lang="hu-HU" altLang="hu-HU" sz="2400" dirty="0"/>
              <a:t>Az általános és a pályázati projektek közti különbségek</a:t>
            </a:r>
          </a:p>
        </p:txBody>
      </p:sp>
      <p:pic>
        <p:nvPicPr>
          <p:cNvPr id="717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1438"/>
            <a:ext cx="6983413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24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Pályázati projektek jellemzői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>
          <a:xfrm>
            <a:off x="1116013" y="1052513"/>
            <a:ext cx="7632700" cy="4824412"/>
          </a:xfrm>
        </p:spPr>
        <p:txBody>
          <a:bodyPr/>
          <a:lstStyle/>
          <a:p>
            <a:pPr algn="just"/>
            <a:r>
              <a:rPr lang="hu-HU" altLang="hu-HU" sz="2400" dirty="0">
                <a:solidFill>
                  <a:schemeClr val="tx1"/>
                </a:solidFill>
              </a:rPr>
              <a:t>pontosan meghatározott célok és eredmények elérése érdekében, </a:t>
            </a:r>
          </a:p>
          <a:p>
            <a:pPr algn="just"/>
            <a:r>
              <a:rPr lang="hu-HU" altLang="hu-HU" sz="2400" dirty="0">
                <a:solidFill>
                  <a:schemeClr val="tx1"/>
                </a:solidFill>
              </a:rPr>
              <a:t>megadott időre, meghatározott kezdési és befejezési időpont mellett, </a:t>
            </a:r>
          </a:p>
          <a:p>
            <a:pPr algn="just"/>
            <a:r>
              <a:rPr lang="hu-HU" altLang="hu-HU" sz="2400" dirty="0">
                <a:solidFill>
                  <a:schemeClr val="tx1"/>
                </a:solidFill>
              </a:rPr>
              <a:t>adott költségkeret felhasználásával, </a:t>
            </a:r>
          </a:p>
          <a:p>
            <a:pPr algn="just"/>
            <a:r>
              <a:rPr lang="hu-HU" altLang="hu-HU" sz="2400" dirty="0">
                <a:solidFill>
                  <a:schemeClr val="tx1"/>
                </a:solidFill>
              </a:rPr>
              <a:t>a projekt nagyságától függően önálló, de mindenképpen átmeneti, csak a projekt megvalósításának időszakára létrehozott szervezeti háttérrel, </a:t>
            </a:r>
          </a:p>
          <a:p>
            <a:pPr algn="just"/>
            <a:r>
              <a:rPr lang="hu-HU" altLang="hu-HU" sz="2400" dirty="0">
                <a:solidFill>
                  <a:schemeClr val="tx1"/>
                </a:solidFill>
              </a:rPr>
              <a:t>egyszeri, a szervezet általános tevékenységét meghaladó, attól elkülönülő és általában összetett, komplex feladatsort tartalmazó tevékenységsorozat. </a:t>
            </a:r>
          </a:p>
          <a:p>
            <a:pPr algn="just"/>
            <a:endParaRPr lang="hu-HU" altLang="hu-HU" dirty="0">
              <a:solidFill>
                <a:schemeClr val="tx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5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1116013" y="1588"/>
            <a:ext cx="7848600" cy="835025"/>
          </a:xfrm>
        </p:spPr>
        <p:txBody>
          <a:bodyPr/>
          <a:lstStyle/>
          <a:p>
            <a:r>
              <a:rPr lang="hu-HU" altLang="hu-HU"/>
              <a:t>Pályázat logikai menete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1258888" y="4437063"/>
            <a:ext cx="7356475" cy="1900237"/>
          </a:xfrm>
        </p:spPr>
        <p:txBody>
          <a:bodyPr/>
          <a:lstStyle/>
          <a:p>
            <a:r>
              <a:rPr lang="hu-HU" altLang="hu-HU"/>
              <a:t>Előkészítés</a:t>
            </a:r>
          </a:p>
          <a:p>
            <a:r>
              <a:rPr lang="hu-HU" altLang="hu-HU"/>
              <a:t>Projektkiválasztás</a:t>
            </a:r>
          </a:p>
          <a:p>
            <a:r>
              <a:rPr lang="hu-HU" altLang="hu-HU"/>
              <a:t>Megvalósítás és projektmenedzsment</a:t>
            </a:r>
          </a:p>
          <a:p>
            <a:endParaRPr lang="hu-HU" altLang="hu-HU"/>
          </a:p>
        </p:txBody>
      </p:sp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052513"/>
            <a:ext cx="496887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08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>
          <a:xfrm>
            <a:off x="1116013" y="0"/>
            <a:ext cx="7570787" cy="836613"/>
          </a:xfrm>
        </p:spPr>
        <p:txBody>
          <a:bodyPr/>
          <a:lstStyle/>
          <a:p>
            <a:r>
              <a:rPr lang="hu-HU" altLang="hu-HU"/>
              <a:t>Pályázati rendszer logikai váza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09700"/>
            <a:ext cx="770572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zis 6"/>
          <p:cNvSpPr/>
          <p:nvPr/>
        </p:nvSpPr>
        <p:spPr>
          <a:xfrm>
            <a:off x="971550" y="1196975"/>
            <a:ext cx="1871663" cy="4968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56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8097837" cy="836613"/>
          </a:xfrm>
        </p:spPr>
        <p:txBody>
          <a:bodyPr/>
          <a:lstStyle/>
          <a:p>
            <a:r>
              <a:rPr lang="hu-HU" altLang="hu-HU"/>
              <a:t>Előkészítés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0"/>
          <a:stretch>
            <a:fillRect/>
          </a:stretch>
        </p:blipFill>
        <p:spPr bwMode="auto">
          <a:xfrm>
            <a:off x="1476375" y="1052513"/>
            <a:ext cx="7215188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6588125" y="2894013"/>
            <a:ext cx="863600" cy="3746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271" name="Szövegdoboz 8"/>
          <p:cNvSpPr txBox="1">
            <a:spLocks noChangeArrowheads="1"/>
          </p:cNvSpPr>
          <p:nvPr/>
        </p:nvSpPr>
        <p:spPr bwMode="auto">
          <a:xfrm>
            <a:off x="1414463" y="3573463"/>
            <a:ext cx="74310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2400"/>
              <a:t>brainstorming/ötletelés,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minden ötlet, ami még ki sincs dolgozva feljegyezni, 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360 fokos ötletelés,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2400"/>
              <a:t>függetlenül attól, hogy van-e adott időszakban releváns pályázat, az ötletet koncepció szintig kidolgozni, valamint feljegyezni</a:t>
            </a:r>
          </a:p>
          <a:p>
            <a:pPr eaLnBrk="1" hangingPunct="1">
              <a:spcBef>
                <a:spcPct val="0"/>
              </a:spcBef>
            </a:pPr>
            <a:endParaRPr lang="hu-HU" altLang="hu-HU" sz="180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022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>
          <a:xfrm>
            <a:off x="1042988" y="0"/>
            <a:ext cx="8097837" cy="836613"/>
          </a:xfrm>
        </p:spPr>
        <p:txBody>
          <a:bodyPr/>
          <a:lstStyle/>
          <a:p>
            <a:r>
              <a:rPr lang="hu-HU" altLang="hu-HU"/>
              <a:t>Előkészítés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0"/>
          <a:stretch>
            <a:fillRect/>
          </a:stretch>
        </p:blipFill>
        <p:spPr bwMode="auto">
          <a:xfrm>
            <a:off x="1476375" y="1052513"/>
            <a:ext cx="7215188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Jobbra nyíl 7"/>
          <p:cNvSpPr/>
          <p:nvPr/>
        </p:nvSpPr>
        <p:spPr>
          <a:xfrm flipH="1">
            <a:off x="6588125" y="2349500"/>
            <a:ext cx="863600" cy="3746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414463" y="3573463"/>
            <a:ext cx="7431087" cy="28305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000" dirty="0"/>
              <a:t>a projektötlet összhangban van-e a jelenlegi pályázati/fejlesztési stratégiákkal?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000" dirty="0"/>
              <a:t>van-e olyan jelenleg érvényben lévő, vagy jövőben várható szabályozás, amely alapjaiban befolyásolja a projektötlet esetleges pályázati lehetőségét (pl.: adott iparág ki fog kerülni a támogatandó iparágak közül)?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000" dirty="0"/>
              <a:t>a jövőben várható-e a projektötlet tekintetében releváns pályázati konstrukció?</a:t>
            </a:r>
          </a:p>
          <a:p>
            <a:pPr>
              <a:defRPr/>
            </a:pP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975245"/>
      </p:ext>
    </p:extLst>
  </p:cSld>
  <p:clrMapOvr>
    <a:masterClrMapping/>
  </p:clrMapOvr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2106</TotalTime>
  <Words>1184</Words>
  <Application>Microsoft Office PowerPoint</Application>
  <PresentationFormat>Diavetítés a képernyőre (4:3 oldalarány)</PresentationFormat>
  <Paragraphs>210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Symbol</vt:lpstr>
      <vt:lpstr>Times New Roman</vt:lpstr>
      <vt:lpstr>Trebuchet MS</vt:lpstr>
      <vt:lpstr>Wingdings</vt:lpstr>
      <vt:lpstr>KTK_prezentacio_sablon_1021_3</vt:lpstr>
      <vt:lpstr>PowerPoint-bemutató</vt:lpstr>
      <vt:lpstr>Projekt és tömegtermelés</vt:lpstr>
      <vt:lpstr>A projektek célkombinációi</vt:lpstr>
      <vt:lpstr>Az általános és a pályázati projektek közti különbségek</vt:lpstr>
      <vt:lpstr>Pályázati projektek jellemzői</vt:lpstr>
      <vt:lpstr>Pályázat logikai menete</vt:lpstr>
      <vt:lpstr>Pályázati rendszer logikai váza</vt:lpstr>
      <vt:lpstr>Előkészítés</vt:lpstr>
      <vt:lpstr>Előkészítés</vt:lpstr>
      <vt:lpstr>Előkészítés</vt:lpstr>
      <vt:lpstr>Keresési feltételek </vt:lpstr>
      <vt:lpstr>Pályázati kiírás értékelési szempontjai</vt:lpstr>
      <vt:lpstr>Előkészítés</vt:lpstr>
      <vt:lpstr>Pályázati eszköztár – kötelező elemek</vt:lpstr>
      <vt:lpstr>Üzletági stratégiai tervezés</vt:lpstr>
      <vt:lpstr>Célok meghatározása-Elemzés</vt:lpstr>
      <vt:lpstr>Pályázati eszköztár – kiegészítő elemek</vt:lpstr>
      <vt:lpstr>Pályázati rendszer logikai váza</vt:lpstr>
      <vt:lpstr>Projektkiválasztás</vt:lpstr>
      <vt:lpstr>Pályázati projekt sikertényezői</vt:lpstr>
      <vt:lpstr>Általános befogadási kritérium</vt:lpstr>
      <vt:lpstr>Projektkiválasztás</vt:lpstr>
      <vt:lpstr>A pályázati projekt szereplői</vt:lpstr>
      <vt:lpstr>Projektkiválasztás</vt:lpstr>
      <vt:lpstr>Projektkiválasztás</vt:lpstr>
      <vt:lpstr>Támogathatósági kritériumok –  Általános támogathatósági kritérium</vt:lpstr>
      <vt:lpstr>Támogathatósági kritériumok –  Szakmai támogathatósági kritérium</vt:lpstr>
      <vt:lpstr>Projektkiválasztás</vt:lpstr>
      <vt:lpstr>Pályázati rendszer logikai váza</vt:lpstr>
      <vt:lpstr>Megvalósítás és projektmenedzsment</vt:lpstr>
      <vt:lpstr>Projektmenedzser feladatai</vt:lpstr>
      <vt:lpstr>A projektmenedzsment feladatok intenzitása a pályázati projekt során</vt:lpstr>
      <vt:lpstr>Megvalósítás és projektmenedzsment</vt:lpstr>
      <vt:lpstr>Kockázatok </vt:lpstr>
      <vt:lpstr>Pályázatírók gyakori hibái</vt:lpstr>
      <vt:lpstr>Köszönöm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Innovációmarketing</dc:title>
  <dc:creator>Rideg András</dc:creator>
  <cp:lastModifiedBy>Merza Péter</cp:lastModifiedBy>
  <cp:revision>231</cp:revision>
  <dcterms:created xsi:type="dcterms:W3CDTF">2011-02-06T19:02:38Z</dcterms:created>
  <dcterms:modified xsi:type="dcterms:W3CDTF">2019-10-14T09:14:40Z</dcterms:modified>
</cp:coreProperties>
</file>