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26"/>
  </p:notesMasterIdLst>
  <p:handoutMasterIdLst>
    <p:handoutMasterId r:id="rId27"/>
  </p:handoutMasterIdLst>
  <p:sldIdLst>
    <p:sldId id="366" r:id="rId2"/>
    <p:sldId id="320" r:id="rId3"/>
    <p:sldId id="338" r:id="rId4"/>
    <p:sldId id="344" r:id="rId5"/>
    <p:sldId id="347" r:id="rId6"/>
    <p:sldId id="348" r:id="rId7"/>
    <p:sldId id="345" r:id="rId8"/>
    <p:sldId id="351" r:id="rId9"/>
    <p:sldId id="352" r:id="rId10"/>
    <p:sldId id="340" r:id="rId11"/>
    <p:sldId id="341" r:id="rId12"/>
    <p:sldId id="367" r:id="rId13"/>
    <p:sldId id="356" r:id="rId14"/>
    <p:sldId id="354" r:id="rId15"/>
    <p:sldId id="355" r:id="rId16"/>
    <p:sldId id="343" r:id="rId17"/>
    <p:sldId id="357" r:id="rId18"/>
    <p:sldId id="349" r:id="rId19"/>
    <p:sldId id="353" r:id="rId20"/>
    <p:sldId id="342" r:id="rId21"/>
    <p:sldId id="359" r:id="rId22"/>
    <p:sldId id="358" r:id="rId23"/>
    <p:sldId id="368" r:id="rId24"/>
    <p:sldId id="335" r:id="rId2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ra" initials="P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47" autoAdjust="0"/>
  </p:normalViewPr>
  <p:slideViewPr>
    <p:cSldViewPr>
      <p:cViewPr varScale="1">
        <p:scale>
          <a:sx n="62" d="100"/>
          <a:sy n="62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94915-510D-4A09-9141-9E625A5D00D5}" type="doc">
      <dgm:prSet loTypeId="urn:microsoft.com/office/officeart/2005/8/layout/hierarchy4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hu-HU"/>
        </a:p>
      </dgm:t>
    </dgm:pt>
    <dgm:pt modelId="{7E346614-1AA1-408E-B6A6-2C43112BFA7D}">
      <dgm:prSet phldrT="[Szöveg]"/>
      <dgm:spPr/>
      <dgm:t>
        <a:bodyPr/>
        <a:lstStyle/>
        <a:p>
          <a:r>
            <a:rPr lang="hu-HU" dirty="0"/>
            <a:t>Projekt </a:t>
          </a:r>
          <a:r>
            <a:rPr lang="hu-HU"/>
            <a:t>elszámolható költségei</a:t>
          </a:r>
        </a:p>
      </dgm:t>
    </dgm:pt>
    <dgm:pt modelId="{D3585962-3931-4549-9F4E-FC0178BB3A55}" type="parTrans" cxnId="{AD30DDB3-DCF8-430C-BD4C-E520740A937E}">
      <dgm:prSet/>
      <dgm:spPr/>
      <dgm:t>
        <a:bodyPr/>
        <a:lstStyle/>
        <a:p>
          <a:endParaRPr lang="hu-HU"/>
        </a:p>
      </dgm:t>
    </dgm:pt>
    <dgm:pt modelId="{AE56D705-EE73-4C60-920F-21F26FC6BF43}" type="sibTrans" cxnId="{AD30DDB3-DCF8-430C-BD4C-E520740A937E}">
      <dgm:prSet/>
      <dgm:spPr/>
      <dgm:t>
        <a:bodyPr/>
        <a:lstStyle/>
        <a:p>
          <a:endParaRPr lang="hu-HU"/>
        </a:p>
      </dgm:t>
    </dgm:pt>
    <dgm:pt modelId="{627E522C-C54A-4AE6-84B4-298BB35E6517}">
      <dgm:prSet phldrT="[Szöveg]"/>
      <dgm:spPr/>
      <dgm:t>
        <a:bodyPr/>
        <a:lstStyle/>
        <a:p>
          <a:r>
            <a:rPr lang="hu-HU" dirty="0"/>
            <a:t>Önrész</a:t>
          </a:r>
        </a:p>
      </dgm:t>
    </dgm:pt>
    <dgm:pt modelId="{C67E3D5D-BFCB-4528-995A-5959FA20CB47}" type="parTrans" cxnId="{B23D5030-C41E-4E35-809E-9083430954AD}">
      <dgm:prSet/>
      <dgm:spPr/>
      <dgm:t>
        <a:bodyPr/>
        <a:lstStyle/>
        <a:p>
          <a:endParaRPr lang="hu-HU"/>
        </a:p>
      </dgm:t>
    </dgm:pt>
    <dgm:pt modelId="{3CFD0894-F3D0-41D3-941E-75E12ECE26D1}" type="sibTrans" cxnId="{B23D5030-C41E-4E35-809E-9083430954AD}">
      <dgm:prSet/>
      <dgm:spPr/>
      <dgm:t>
        <a:bodyPr/>
        <a:lstStyle/>
        <a:p>
          <a:endParaRPr lang="hu-HU"/>
        </a:p>
      </dgm:t>
    </dgm:pt>
    <dgm:pt modelId="{1126AC58-9F68-4C5D-8ABD-D128079E143D}">
      <dgm:prSet phldrT="[Szöveg]"/>
      <dgm:spPr/>
      <dgm:t>
        <a:bodyPr/>
        <a:lstStyle/>
        <a:p>
          <a:r>
            <a:rPr lang="hu-HU" dirty="0"/>
            <a:t>Egyéb támogatás</a:t>
          </a:r>
        </a:p>
      </dgm:t>
    </dgm:pt>
    <dgm:pt modelId="{C06D8CC5-A85F-43A2-B41F-292E90D4327A}" type="parTrans" cxnId="{155EFAA9-C042-470D-839B-2842C77B135B}">
      <dgm:prSet/>
      <dgm:spPr/>
      <dgm:t>
        <a:bodyPr/>
        <a:lstStyle/>
        <a:p>
          <a:endParaRPr lang="hu-HU"/>
        </a:p>
      </dgm:t>
    </dgm:pt>
    <dgm:pt modelId="{AED93948-BA63-4FC5-8F4E-53CB652C93BC}" type="sibTrans" cxnId="{155EFAA9-C042-470D-839B-2842C77B135B}">
      <dgm:prSet/>
      <dgm:spPr/>
      <dgm:t>
        <a:bodyPr/>
        <a:lstStyle/>
        <a:p>
          <a:endParaRPr lang="hu-HU"/>
        </a:p>
      </dgm:t>
    </dgm:pt>
    <dgm:pt modelId="{978081F0-B07C-4DB3-B7CE-F363CC873E9D}">
      <dgm:prSet phldrT="[Szöveg]"/>
      <dgm:spPr/>
      <dgm:t>
        <a:bodyPr/>
        <a:lstStyle/>
        <a:p>
          <a:r>
            <a:rPr lang="hu-HU" dirty="0"/>
            <a:t>Támogatás</a:t>
          </a:r>
        </a:p>
      </dgm:t>
    </dgm:pt>
    <dgm:pt modelId="{ADB4C2F5-ACA0-4F20-85F3-55CD53DD194D}" type="parTrans" cxnId="{3F7F1181-4229-4891-9273-48F67E262EDA}">
      <dgm:prSet/>
      <dgm:spPr/>
      <dgm:t>
        <a:bodyPr/>
        <a:lstStyle/>
        <a:p>
          <a:endParaRPr lang="hu-HU"/>
        </a:p>
      </dgm:t>
    </dgm:pt>
    <dgm:pt modelId="{234165E0-73C3-436A-ADF4-C0CA2454C46E}" type="sibTrans" cxnId="{3F7F1181-4229-4891-9273-48F67E262EDA}">
      <dgm:prSet/>
      <dgm:spPr/>
      <dgm:t>
        <a:bodyPr/>
        <a:lstStyle/>
        <a:p>
          <a:endParaRPr lang="hu-HU"/>
        </a:p>
      </dgm:t>
    </dgm:pt>
    <dgm:pt modelId="{D0E71854-36BB-4AF1-8BFF-04618509682D}">
      <dgm:prSet phldrT="[Szöveg]"/>
      <dgm:spPr/>
      <dgm:t>
        <a:bodyPr/>
        <a:lstStyle/>
        <a:p>
          <a:r>
            <a:rPr lang="hu-HU" dirty="0"/>
            <a:t>Saját forrás</a:t>
          </a:r>
        </a:p>
      </dgm:t>
    </dgm:pt>
    <dgm:pt modelId="{49DADBB2-8B93-4E03-9DC6-9064A2E5619E}" type="sibTrans" cxnId="{5DF050C6-9DFF-469B-923C-9078B77F49FA}">
      <dgm:prSet/>
      <dgm:spPr/>
      <dgm:t>
        <a:bodyPr/>
        <a:lstStyle/>
        <a:p>
          <a:endParaRPr lang="hu-HU"/>
        </a:p>
      </dgm:t>
    </dgm:pt>
    <dgm:pt modelId="{FA78D8C5-7789-4DE9-9F2E-C4A3B33DA7DA}" type="parTrans" cxnId="{5DF050C6-9DFF-469B-923C-9078B77F49FA}">
      <dgm:prSet/>
      <dgm:spPr/>
      <dgm:t>
        <a:bodyPr/>
        <a:lstStyle/>
        <a:p>
          <a:endParaRPr lang="hu-HU"/>
        </a:p>
      </dgm:t>
    </dgm:pt>
    <dgm:pt modelId="{D7BA2A4D-CFD6-46BC-B4F6-D0B1A0890268}" type="pres">
      <dgm:prSet presAssocID="{9D294915-510D-4A09-9141-9E625A5D00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409126-8C73-40CE-A256-4B64E2834EF5}" type="pres">
      <dgm:prSet presAssocID="{7E346614-1AA1-408E-B6A6-2C43112BFA7D}" presName="vertOne" presStyleCnt="0"/>
      <dgm:spPr/>
    </dgm:pt>
    <dgm:pt modelId="{9A045F37-C73B-4050-BA2C-67606031DAB4}" type="pres">
      <dgm:prSet presAssocID="{7E346614-1AA1-408E-B6A6-2C43112BFA7D}" presName="txOne" presStyleLbl="node0" presStyleIdx="0" presStyleCnt="1">
        <dgm:presLayoutVars>
          <dgm:chPref val="3"/>
        </dgm:presLayoutVars>
      </dgm:prSet>
      <dgm:spPr/>
    </dgm:pt>
    <dgm:pt modelId="{4B249F9B-E0C3-4EEF-8C33-F852F458A143}" type="pres">
      <dgm:prSet presAssocID="{7E346614-1AA1-408E-B6A6-2C43112BFA7D}" presName="parTransOne" presStyleCnt="0"/>
      <dgm:spPr/>
    </dgm:pt>
    <dgm:pt modelId="{8D8455F5-8025-460D-AC0B-6885D8C23351}" type="pres">
      <dgm:prSet presAssocID="{7E346614-1AA1-408E-B6A6-2C43112BFA7D}" presName="horzOne" presStyleCnt="0"/>
      <dgm:spPr/>
    </dgm:pt>
    <dgm:pt modelId="{C7221DD0-724A-424B-93F4-E822F704BAC0}" type="pres">
      <dgm:prSet presAssocID="{627E522C-C54A-4AE6-84B4-298BB35E6517}" presName="vertTwo" presStyleCnt="0"/>
      <dgm:spPr/>
    </dgm:pt>
    <dgm:pt modelId="{D024EB69-8B08-437B-B36F-8C32BEB3BA30}" type="pres">
      <dgm:prSet presAssocID="{627E522C-C54A-4AE6-84B4-298BB35E6517}" presName="txTwo" presStyleLbl="node2" presStyleIdx="0" presStyleCnt="2">
        <dgm:presLayoutVars>
          <dgm:chPref val="3"/>
        </dgm:presLayoutVars>
      </dgm:prSet>
      <dgm:spPr/>
    </dgm:pt>
    <dgm:pt modelId="{7BC8696C-F75E-4B88-92C1-55A9B4A876EF}" type="pres">
      <dgm:prSet presAssocID="{627E522C-C54A-4AE6-84B4-298BB35E6517}" presName="parTransTwo" presStyleCnt="0"/>
      <dgm:spPr/>
    </dgm:pt>
    <dgm:pt modelId="{2F5B6AE1-01A9-46CD-A249-FC7198A17BD3}" type="pres">
      <dgm:prSet presAssocID="{627E522C-C54A-4AE6-84B4-298BB35E6517}" presName="horzTwo" presStyleCnt="0"/>
      <dgm:spPr/>
    </dgm:pt>
    <dgm:pt modelId="{ED3B431B-F2FA-4FC4-AECE-1F3C48B3BEFE}" type="pres">
      <dgm:prSet presAssocID="{D0E71854-36BB-4AF1-8BFF-04618509682D}" presName="vertThree" presStyleCnt="0"/>
      <dgm:spPr/>
    </dgm:pt>
    <dgm:pt modelId="{EB5F13FF-A0DD-483F-8C03-4E4E607FD19B}" type="pres">
      <dgm:prSet presAssocID="{D0E71854-36BB-4AF1-8BFF-04618509682D}" presName="txThree" presStyleLbl="node3" presStyleIdx="0" presStyleCnt="2">
        <dgm:presLayoutVars>
          <dgm:chPref val="3"/>
        </dgm:presLayoutVars>
      </dgm:prSet>
      <dgm:spPr/>
    </dgm:pt>
    <dgm:pt modelId="{CFF1E208-DBE1-4A48-AD3C-0213142D89B1}" type="pres">
      <dgm:prSet presAssocID="{D0E71854-36BB-4AF1-8BFF-04618509682D}" presName="horzThree" presStyleCnt="0"/>
      <dgm:spPr/>
    </dgm:pt>
    <dgm:pt modelId="{846C7FAE-A1DB-4961-A95D-514AF521A37D}" type="pres">
      <dgm:prSet presAssocID="{49DADBB2-8B93-4E03-9DC6-9064A2E5619E}" presName="sibSpaceThree" presStyleCnt="0"/>
      <dgm:spPr/>
    </dgm:pt>
    <dgm:pt modelId="{8A6AE4B8-6577-4C24-A18A-925EBC57F3A1}" type="pres">
      <dgm:prSet presAssocID="{1126AC58-9F68-4C5D-8ABD-D128079E143D}" presName="vertThree" presStyleCnt="0"/>
      <dgm:spPr/>
    </dgm:pt>
    <dgm:pt modelId="{B8520E6C-D997-480A-8727-5543CF7D6105}" type="pres">
      <dgm:prSet presAssocID="{1126AC58-9F68-4C5D-8ABD-D128079E143D}" presName="txThree" presStyleLbl="node3" presStyleIdx="1" presStyleCnt="2">
        <dgm:presLayoutVars>
          <dgm:chPref val="3"/>
        </dgm:presLayoutVars>
      </dgm:prSet>
      <dgm:spPr/>
    </dgm:pt>
    <dgm:pt modelId="{AF38A34B-7C9C-48A1-87F7-08E929FFD2A5}" type="pres">
      <dgm:prSet presAssocID="{1126AC58-9F68-4C5D-8ABD-D128079E143D}" presName="horzThree" presStyleCnt="0"/>
      <dgm:spPr/>
    </dgm:pt>
    <dgm:pt modelId="{6C4F62CB-CD06-4C08-ACAF-86C01684FCE5}" type="pres">
      <dgm:prSet presAssocID="{3CFD0894-F3D0-41D3-941E-75E12ECE26D1}" presName="sibSpaceTwo" presStyleCnt="0"/>
      <dgm:spPr/>
    </dgm:pt>
    <dgm:pt modelId="{4206497D-3984-4B1A-81CA-3AF6F301AF89}" type="pres">
      <dgm:prSet presAssocID="{978081F0-B07C-4DB3-B7CE-F363CC873E9D}" presName="vertTwo" presStyleCnt="0"/>
      <dgm:spPr/>
    </dgm:pt>
    <dgm:pt modelId="{D8ECA388-4298-432A-9B74-391D630C82B3}" type="pres">
      <dgm:prSet presAssocID="{978081F0-B07C-4DB3-B7CE-F363CC873E9D}" presName="txTwo" presStyleLbl="node2" presStyleIdx="1" presStyleCnt="2">
        <dgm:presLayoutVars>
          <dgm:chPref val="3"/>
        </dgm:presLayoutVars>
      </dgm:prSet>
      <dgm:spPr/>
    </dgm:pt>
    <dgm:pt modelId="{93499E30-9023-41A6-80CF-4DFCB4433842}" type="pres">
      <dgm:prSet presAssocID="{978081F0-B07C-4DB3-B7CE-F363CC873E9D}" presName="horzTwo" presStyleCnt="0"/>
      <dgm:spPr/>
    </dgm:pt>
  </dgm:ptLst>
  <dgm:cxnLst>
    <dgm:cxn modelId="{622A0814-98A6-465C-B34D-0FEFDC351531}" type="presOf" srcId="{1126AC58-9F68-4C5D-8ABD-D128079E143D}" destId="{B8520E6C-D997-480A-8727-5543CF7D6105}" srcOrd="0" destOrd="0" presId="urn:microsoft.com/office/officeart/2005/8/layout/hierarchy4"/>
    <dgm:cxn modelId="{B23D5030-C41E-4E35-809E-9083430954AD}" srcId="{7E346614-1AA1-408E-B6A6-2C43112BFA7D}" destId="{627E522C-C54A-4AE6-84B4-298BB35E6517}" srcOrd="0" destOrd="0" parTransId="{C67E3D5D-BFCB-4528-995A-5959FA20CB47}" sibTransId="{3CFD0894-F3D0-41D3-941E-75E12ECE26D1}"/>
    <dgm:cxn modelId="{810F7935-C8E5-4B9F-B298-C4B544952D51}" type="presOf" srcId="{7E346614-1AA1-408E-B6A6-2C43112BFA7D}" destId="{9A045F37-C73B-4050-BA2C-67606031DAB4}" srcOrd="0" destOrd="0" presId="urn:microsoft.com/office/officeart/2005/8/layout/hierarchy4"/>
    <dgm:cxn modelId="{10ADC673-EC28-41E0-ABE7-41C730E553F7}" type="presOf" srcId="{9D294915-510D-4A09-9141-9E625A5D00D5}" destId="{D7BA2A4D-CFD6-46BC-B4F6-D0B1A0890268}" srcOrd="0" destOrd="0" presId="urn:microsoft.com/office/officeart/2005/8/layout/hierarchy4"/>
    <dgm:cxn modelId="{3F7F1181-4229-4891-9273-48F67E262EDA}" srcId="{7E346614-1AA1-408E-B6A6-2C43112BFA7D}" destId="{978081F0-B07C-4DB3-B7CE-F363CC873E9D}" srcOrd="1" destOrd="0" parTransId="{ADB4C2F5-ACA0-4F20-85F3-55CD53DD194D}" sibTransId="{234165E0-73C3-436A-ADF4-C0CA2454C46E}"/>
    <dgm:cxn modelId="{1BCFD497-4EF4-416A-92F0-909B115BAFBA}" type="presOf" srcId="{627E522C-C54A-4AE6-84B4-298BB35E6517}" destId="{D024EB69-8B08-437B-B36F-8C32BEB3BA30}" srcOrd="0" destOrd="0" presId="urn:microsoft.com/office/officeart/2005/8/layout/hierarchy4"/>
    <dgm:cxn modelId="{F80B2998-BD9C-4042-AFBF-402662233FAC}" type="presOf" srcId="{978081F0-B07C-4DB3-B7CE-F363CC873E9D}" destId="{D8ECA388-4298-432A-9B74-391D630C82B3}" srcOrd="0" destOrd="0" presId="urn:microsoft.com/office/officeart/2005/8/layout/hierarchy4"/>
    <dgm:cxn modelId="{5BEDFA99-D508-4164-8B53-0C98B5B26B38}" type="presOf" srcId="{D0E71854-36BB-4AF1-8BFF-04618509682D}" destId="{EB5F13FF-A0DD-483F-8C03-4E4E607FD19B}" srcOrd="0" destOrd="0" presId="urn:microsoft.com/office/officeart/2005/8/layout/hierarchy4"/>
    <dgm:cxn modelId="{155EFAA9-C042-470D-839B-2842C77B135B}" srcId="{627E522C-C54A-4AE6-84B4-298BB35E6517}" destId="{1126AC58-9F68-4C5D-8ABD-D128079E143D}" srcOrd="1" destOrd="0" parTransId="{C06D8CC5-A85F-43A2-B41F-292E90D4327A}" sibTransId="{AED93948-BA63-4FC5-8F4E-53CB652C93BC}"/>
    <dgm:cxn modelId="{AD30DDB3-DCF8-430C-BD4C-E520740A937E}" srcId="{9D294915-510D-4A09-9141-9E625A5D00D5}" destId="{7E346614-1AA1-408E-B6A6-2C43112BFA7D}" srcOrd="0" destOrd="0" parTransId="{D3585962-3931-4549-9F4E-FC0178BB3A55}" sibTransId="{AE56D705-EE73-4C60-920F-21F26FC6BF43}"/>
    <dgm:cxn modelId="{5DF050C6-9DFF-469B-923C-9078B77F49FA}" srcId="{627E522C-C54A-4AE6-84B4-298BB35E6517}" destId="{D0E71854-36BB-4AF1-8BFF-04618509682D}" srcOrd="0" destOrd="0" parTransId="{FA78D8C5-7789-4DE9-9F2E-C4A3B33DA7DA}" sibTransId="{49DADBB2-8B93-4E03-9DC6-9064A2E5619E}"/>
    <dgm:cxn modelId="{5CFE1566-18CA-47A8-AA97-A9C54342549F}" type="presParOf" srcId="{D7BA2A4D-CFD6-46BC-B4F6-D0B1A0890268}" destId="{2B409126-8C73-40CE-A256-4B64E2834EF5}" srcOrd="0" destOrd="0" presId="urn:microsoft.com/office/officeart/2005/8/layout/hierarchy4"/>
    <dgm:cxn modelId="{BCC85EA2-9A3B-4E64-A35D-F185F5648DEC}" type="presParOf" srcId="{2B409126-8C73-40CE-A256-4B64E2834EF5}" destId="{9A045F37-C73B-4050-BA2C-67606031DAB4}" srcOrd="0" destOrd="0" presId="urn:microsoft.com/office/officeart/2005/8/layout/hierarchy4"/>
    <dgm:cxn modelId="{87C1FA5C-B281-4A6A-A910-46B14D3AC5B3}" type="presParOf" srcId="{2B409126-8C73-40CE-A256-4B64E2834EF5}" destId="{4B249F9B-E0C3-4EEF-8C33-F852F458A143}" srcOrd="1" destOrd="0" presId="urn:microsoft.com/office/officeart/2005/8/layout/hierarchy4"/>
    <dgm:cxn modelId="{33FEE626-7FB5-41C2-9A8D-AD87626573AE}" type="presParOf" srcId="{2B409126-8C73-40CE-A256-4B64E2834EF5}" destId="{8D8455F5-8025-460D-AC0B-6885D8C23351}" srcOrd="2" destOrd="0" presId="urn:microsoft.com/office/officeart/2005/8/layout/hierarchy4"/>
    <dgm:cxn modelId="{7B738E82-85F9-4473-B88D-7F987604FF73}" type="presParOf" srcId="{8D8455F5-8025-460D-AC0B-6885D8C23351}" destId="{C7221DD0-724A-424B-93F4-E822F704BAC0}" srcOrd="0" destOrd="0" presId="urn:microsoft.com/office/officeart/2005/8/layout/hierarchy4"/>
    <dgm:cxn modelId="{425660C5-76DB-4FDF-A1B9-DC2A8C633DA1}" type="presParOf" srcId="{C7221DD0-724A-424B-93F4-E822F704BAC0}" destId="{D024EB69-8B08-437B-B36F-8C32BEB3BA30}" srcOrd="0" destOrd="0" presId="urn:microsoft.com/office/officeart/2005/8/layout/hierarchy4"/>
    <dgm:cxn modelId="{2EAC26F8-D6B4-42D4-9E6F-60B61E5AD89D}" type="presParOf" srcId="{C7221DD0-724A-424B-93F4-E822F704BAC0}" destId="{7BC8696C-F75E-4B88-92C1-55A9B4A876EF}" srcOrd="1" destOrd="0" presId="urn:microsoft.com/office/officeart/2005/8/layout/hierarchy4"/>
    <dgm:cxn modelId="{D7FE7B98-2E7F-4A20-B44D-3D1433F828C3}" type="presParOf" srcId="{C7221DD0-724A-424B-93F4-E822F704BAC0}" destId="{2F5B6AE1-01A9-46CD-A249-FC7198A17BD3}" srcOrd="2" destOrd="0" presId="urn:microsoft.com/office/officeart/2005/8/layout/hierarchy4"/>
    <dgm:cxn modelId="{1CD3333A-75DB-4E53-BB55-F8442446DF3E}" type="presParOf" srcId="{2F5B6AE1-01A9-46CD-A249-FC7198A17BD3}" destId="{ED3B431B-F2FA-4FC4-AECE-1F3C48B3BEFE}" srcOrd="0" destOrd="0" presId="urn:microsoft.com/office/officeart/2005/8/layout/hierarchy4"/>
    <dgm:cxn modelId="{B4521A4B-28CA-4338-8A81-E6F3FDDF9277}" type="presParOf" srcId="{ED3B431B-F2FA-4FC4-AECE-1F3C48B3BEFE}" destId="{EB5F13FF-A0DD-483F-8C03-4E4E607FD19B}" srcOrd="0" destOrd="0" presId="urn:microsoft.com/office/officeart/2005/8/layout/hierarchy4"/>
    <dgm:cxn modelId="{3A884A28-773E-4141-9AD3-3EDD86F5BCD7}" type="presParOf" srcId="{ED3B431B-F2FA-4FC4-AECE-1F3C48B3BEFE}" destId="{CFF1E208-DBE1-4A48-AD3C-0213142D89B1}" srcOrd="1" destOrd="0" presId="urn:microsoft.com/office/officeart/2005/8/layout/hierarchy4"/>
    <dgm:cxn modelId="{2BA44012-5080-4DDE-B903-CA79E33A5006}" type="presParOf" srcId="{2F5B6AE1-01A9-46CD-A249-FC7198A17BD3}" destId="{846C7FAE-A1DB-4961-A95D-514AF521A37D}" srcOrd="1" destOrd="0" presId="urn:microsoft.com/office/officeart/2005/8/layout/hierarchy4"/>
    <dgm:cxn modelId="{F6452032-919D-45C3-88D2-476E86A141E7}" type="presParOf" srcId="{2F5B6AE1-01A9-46CD-A249-FC7198A17BD3}" destId="{8A6AE4B8-6577-4C24-A18A-925EBC57F3A1}" srcOrd="2" destOrd="0" presId="urn:microsoft.com/office/officeart/2005/8/layout/hierarchy4"/>
    <dgm:cxn modelId="{C91049EB-CB13-40E3-960B-0113A65BC258}" type="presParOf" srcId="{8A6AE4B8-6577-4C24-A18A-925EBC57F3A1}" destId="{B8520E6C-D997-480A-8727-5543CF7D6105}" srcOrd="0" destOrd="0" presId="urn:microsoft.com/office/officeart/2005/8/layout/hierarchy4"/>
    <dgm:cxn modelId="{B68436F9-3757-4D87-BF97-EF3E51249DD6}" type="presParOf" srcId="{8A6AE4B8-6577-4C24-A18A-925EBC57F3A1}" destId="{AF38A34B-7C9C-48A1-87F7-08E929FFD2A5}" srcOrd="1" destOrd="0" presId="urn:microsoft.com/office/officeart/2005/8/layout/hierarchy4"/>
    <dgm:cxn modelId="{B68D1423-D06B-4F6C-9EAA-CD3D583647B8}" type="presParOf" srcId="{8D8455F5-8025-460D-AC0B-6885D8C23351}" destId="{6C4F62CB-CD06-4C08-ACAF-86C01684FCE5}" srcOrd="1" destOrd="0" presId="urn:microsoft.com/office/officeart/2005/8/layout/hierarchy4"/>
    <dgm:cxn modelId="{FB508F7C-6BE5-47C6-B4D7-EE883C7F9F3C}" type="presParOf" srcId="{8D8455F5-8025-460D-AC0B-6885D8C23351}" destId="{4206497D-3984-4B1A-81CA-3AF6F301AF89}" srcOrd="2" destOrd="0" presId="urn:microsoft.com/office/officeart/2005/8/layout/hierarchy4"/>
    <dgm:cxn modelId="{86012C25-4ED1-4787-9755-C1956A053FB9}" type="presParOf" srcId="{4206497D-3984-4B1A-81CA-3AF6F301AF89}" destId="{D8ECA388-4298-432A-9B74-391D630C82B3}" srcOrd="0" destOrd="0" presId="urn:microsoft.com/office/officeart/2005/8/layout/hierarchy4"/>
    <dgm:cxn modelId="{23346AFC-1D90-4D89-98D0-CB949743B3BA}" type="presParOf" srcId="{4206497D-3984-4B1A-81CA-3AF6F301AF89}" destId="{93499E30-9023-41A6-80CF-4DFCB443384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45F37-C73B-4050-BA2C-67606031DAB4}">
      <dsp:nvSpPr>
        <dsp:cNvPr id="0" name=""/>
        <dsp:cNvSpPr/>
      </dsp:nvSpPr>
      <dsp:spPr>
        <a:xfrm>
          <a:off x="699" y="1460"/>
          <a:ext cx="6094601" cy="1281906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500" kern="1200" dirty="0"/>
            <a:t>Projekt </a:t>
          </a:r>
          <a:r>
            <a:rPr lang="hu-HU" sz="3500" kern="1200"/>
            <a:t>elszámolható költségei</a:t>
          </a:r>
        </a:p>
      </dsp:txBody>
      <dsp:txXfrm>
        <a:off x="38245" y="39006"/>
        <a:ext cx="6019509" cy="1206814"/>
      </dsp:txXfrm>
    </dsp:sp>
    <dsp:sp modelId="{D024EB69-8B08-437B-B36F-8C32BEB3BA30}">
      <dsp:nvSpPr>
        <dsp:cNvPr id="0" name=""/>
        <dsp:cNvSpPr/>
      </dsp:nvSpPr>
      <dsp:spPr>
        <a:xfrm>
          <a:off x="699" y="1391046"/>
          <a:ext cx="3981182" cy="128190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Önrész</a:t>
          </a:r>
        </a:p>
      </dsp:txBody>
      <dsp:txXfrm>
        <a:off x="38245" y="1428592"/>
        <a:ext cx="3906090" cy="1206814"/>
      </dsp:txXfrm>
    </dsp:sp>
    <dsp:sp modelId="{EB5F13FF-A0DD-483F-8C03-4E4E607FD19B}">
      <dsp:nvSpPr>
        <dsp:cNvPr id="0" name=""/>
        <dsp:cNvSpPr/>
      </dsp:nvSpPr>
      <dsp:spPr>
        <a:xfrm>
          <a:off x="699" y="2780633"/>
          <a:ext cx="1949648" cy="128190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Saját forrás</a:t>
          </a:r>
        </a:p>
      </dsp:txBody>
      <dsp:txXfrm>
        <a:off x="38245" y="2818179"/>
        <a:ext cx="1874556" cy="1206814"/>
      </dsp:txXfrm>
    </dsp:sp>
    <dsp:sp modelId="{B8520E6C-D997-480A-8727-5543CF7D6105}">
      <dsp:nvSpPr>
        <dsp:cNvPr id="0" name=""/>
        <dsp:cNvSpPr/>
      </dsp:nvSpPr>
      <dsp:spPr>
        <a:xfrm>
          <a:off x="2032233" y="2780633"/>
          <a:ext cx="1949648" cy="1281906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Egyéb támogatás</a:t>
          </a:r>
        </a:p>
      </dsp:txBody>
      <dsp:txXfrm>
        <a:off x="2069779" y="2818179"/>
        <a:ext cx="1874556" cy="1206814"/>
      </dsp:txXfrm>
    </dsp:sp>
    <dsp:sp modelId="{D8ECA388-4298-432A-9B74-391D630C82B3}">
      <dsp:nvSpPr>
        <dsp:cNvPr id="0" name=""/>
        <dsp:cNvSpPr/>
      </dsp:nvSpPr>
      <dsp:spPr>
        <a:xfrm>
          <a:off x="4145652" y="1391046"/>
          <a:ext cx="1949648" cy="1281906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Támogatás</a:t>
          </a:r>
        </a:p>
      </dsp:txBody>
      <dsp:txXfrm>
        <a:off x="4183198" y="1428592"/>
        <a:ext cx="1874556" cy="1206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E1CEAB-7C41-4F23-93FE-12942BDA4B73}" type="datetimeFigureOut">
              <a:rPr lang="hu-HU"/>
              <a:pPr/>
              <a:t>2019. 10. 21.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5A3918-9B16-4AEF-A23E-49A0F94F3F6E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761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3E85B2-E5DE-45AD-B8A3-324361F5250F}" type="datetimeFigureOut">
              <a:rPr lang="hu-HU"/>
              <a:pPr/>
              <a:t>2019. 10. 21.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63D65E-F4C2-4E15-98F5-9EC7C40A56CF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9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D65E-F4C2-4E15-98F5-9EC7C40A56CF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79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D65E-F4C2-4E15-98F5-9EC7C40A56CF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9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D65E-F4C2-4E15-98F5-9EC7C40A56CF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042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D65E-F4C2-4E15-98F5-9EC7C40A56CF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4210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hu-HU" sz="1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D65E-F4C2-4E15-98F5-9EC7C40A56CF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084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D65E-F4C2-4E15-98F5-9EC7C40A56CF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387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D65E-F4C2-4E15-98F5-9EC7C40A56CF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58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D65E-F4C2-4E15-98F5-9EC7C40A56CF}" type="slidenum">
              <a:rPr lang="hu-HU" smtClean="0"/>
              <a:pPr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68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3860800"/>
            <a:ext cx="5184775" cy="458788"/>
          </a:xfrm>
        </p:spPr>
        <p:txBody>
          <a:bodyPr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576263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hu-HU"/>
              <a:t>Alcím mintájának szerkesztése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A579F8-46FD-4D1F-903B-2CE0C72117A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583406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58340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F08551-5ECC-4752-8770-553F4C8C0FC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3F524C-F24A-47FB-BDA3-EC29C9588E6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37C52C-06CF-4B68-82F1-1AE795BC72C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2E5CA9-F20B-44CC-89AA-1CFE62AC6D3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C5BB83-3DDB-4D8E-BBE3-5EEEF14FECD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6F04A1-59D4-4627-A417-3148D17164E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2B0339-3D01-4D4A-A5E6-4DDE1241FF0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FD4D00-D03A-49A5-BD25-C52F6E8ECB2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28BD41-83F8-409D-9BFE-82BCA637A0A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79930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029325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299"/>
                </a:solidFill>
              </a:defRPr>
            </a:lvl1pPr>
          </a:lstStyle>
          <a:p>
            <a:fld id="{10F9D5EA-0F10-434A-BFF7-50574BCA3090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42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42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429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429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rgbClr val="00429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zechenyi2020.hu/" TargetMode="External"/><Relationship Id="rId2" Type="http://schemas.openxmlformats.org/officeDocument/2006/relationships/hyperlink" Target="http://www.pafi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 bwMode="auto">
          <a:xfrm>
            <a:off x="971600" y="321297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r>
              <a:rPr lang="hu-HU" sz="3600" b="1" kern="0" dirty="0"/>
              <a:t>Pályázatok menedzselése 8.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 bwMode="auto">
          <a:xfrm>
            <a:off x="3779838" y="4149155"/>
            <a:ext cx="5364162" cy="237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hu-HU" dirty="0"/>
              <a:t>Pályázati költségvetés, pénzügyi tervezés Projekt megvalósítás, GANTT-diagram Monitoring</a:t>
            </a:r>
            <a:endParaRPr lang="hu-HU" kern="0" dirty="0"/>
          </a:p>
        </p:txBody>
      </p:sp>
    </p:spTree>
    <p:extLst>
      <p:ext uri="{BB962C8B-B14F-4D97-AF65-F5344CB8AC3E}">
        <p14:creationId xmlns:p14="http://schemas.microsoft.com/office/powerpoint/2010/main" val="296792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611560" y="2636912"/>
            <a:ext cx="7772400" cy="1362075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II. Projekt megvalósítás, </a:t>
            </a:r>
            <a:r>
              <a:rPr lang="hu-HU" dirty="0" err="1">
                <a:solidFill>
                  <a:schemeClr val="tx1"/>
                </a:solidFill>
              </a:rPr>
              <a:t>GANTT-diagram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972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Megvalósítási ütemterv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6375" y="1123950"/>
            <a:ext cx="8642350" cy="5184775"/>
          </a:xfrm>
        </p:spPr>
        <p:txBody>
          <a:bodyPr/>
          <a:lstStyle/>
          <a:p>
            <a:pPr algn="just"/>
            <a:r>
              <a:rPr lang="hu-HU" sz="1800" b="1" dirty="0">
                <a:solidFill>
                  <a:schemeClr val="tx1"/>
                </a:solidFill>
              </a:rPr>
              <a:t>A megvalósítási ütemterv, más néven munkaterv szerepe a projekt céljainak eléréséhez szükséges tevékenységek meghatározása és ütemezése.</a:t>
            </a:r>
          </a:p>
          <a:p>
            <a:pPr algn="just"/>
            <a:endParaRPr lang="hu-HU" sz="1800" b="1" dirty="0">
              <a:solidFill>
                <a:schemeClr val="tx1"/>
              </a:solidFill>
            </a:endParaRPr>
          </a:p>
          <a:p>
            <a:pPr algn="just"/>
            <a:r>
              <a:rPr lang="hu-HU" sz="1800" b="1" dirty="0">
                <a:solidFill>
                  <a:schemeClr val="tx1"/>
                </a:solidFill>
              </a:rPr>
              <a:t>A tervezés során a projekt belső, együttműködésből fakadó feladatait is tervezni kell (projekttalálkozók, belső kommunikáció, beszámolók elkészítése).</a:t>
            </a:r>
          </a:p>
          <a:p>
            <a:pPr algn="just"/>
            <a:endParaRPr lang="hu-HU" sz="1800" b="1" dirty="0">
              <a:solidFill>
                <a:schemeClr val="tx1"/>
              </a:solidFill>
            </a:endParaRPr>
          </a:p>
          <a:p>
            <a:pPr algn="just"/>
            <a:r>
              <a:rPr lang="hu-HU" sz="1800" b="1" dirty="0">
                <a:solidFill>
                  <a:schemeClr val="tx1"/>
                </a:solidFill>
              </a:rPr>
              <a:t>A munkatervnek egyszerre kell áttekinthetőnek és kellően részletezettnek lennie. Ezt különösen jól szolgálják a jó vizuális megjelenítést alkalmazó formák.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65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E6552C-4369-487F-A8E9-38E11328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Gantt</a:t>
            </a:r>
            <a:r>
              <a:rPr lang="hu-HU" dirty="0"/>
              <a:t> diagram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702365-CB59-4186-83CC-CE9D4C6D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65175"/>
            <a:ext cx="8642350" cy="5543550"/>
          </a:xfrm>
        </p:spPr>
        <p:txBody>
          <a:bodyPr/>
          <a:lstStyle/>
          <a:p>
            <a:pPr marL="0" indent="0">
              <a:buNone/>
            </a:pPr>
            <a:r>
              <a:rPr lang="hu-HU" sz="1800" b="1" dirty="0">
                <a:solidFill>
                  <a:schemeClr val="tx1"/>
                </a:solidFill>
              </a:rPr>
              <a:t>A </a:t>
            </a:r>
            <a:r>
              <a:rPr lang="hu-HU" sz="1800" b="1" dirty="0" err="1">
                <a:solidFill>
                  <a:schemeClr val="tx1"/>
                </a:solidFill>
              </a:rPr>
              <a:t>legrégebbi</a:t>
            </a:r>
            <a:r>
              <a:rPr lang="hu-HU" sz="1800" b="1" dirty="0">
                <a:solidFill>
                  <a:schemeClr val="tx1"/>
                </a:solidFill>
              </a:rPr>
              <a:t> technika az 1910-es években Henry </a:t>
            </a:r>
            <a:r>
              <a:rPr lang="hu-HU" sz="1800" b="1" dirty="0" err="1">
                <a:solidFill>
                  <a:schemeClr val="tx1"/>
                </a:solidFill>
              </a:rPr>
              <a:t>Laurence</a:t>
            </a:r>
            <a:r>
              <a:rPr lang="hu-HU" sz="1800" b="1" dirty="0">
                <a:solidFill>
                  <a:schemeClr val="tx1"/>
                </a:solidFill>
              </a:rPr>
              <a:t> </a:t>
            </a:r>
            <a:r>
              <a:rPr lang="hu-HU" sz="1800" b="1" dirty="0" err="1">
                <a:solidFill>
                  <a:schemeClr val="tx1"/>
                </a:solidFill>
              </a:rPr>
              <a:t>Gantt</a:t>
            </a:r>
            <a:r>
              <a:rPr lang="hu-HU" sz="1800" b="1" dirty="0">
                <a:solidFill>
                  <a:schemeClr val="tx1"/>
                </a:solidFill>
              </a:rPr>
              <a:t> (amerikai mérnöki és vezetési tanácsadó) által kidolgozott vonalas ütemterv, melynek tengelyein az időt és tevékenységeket találjuk. </a:t>
            </a:r>
          </a:p>
          <a:p>
            <a:pPr marL="0" indent="0">
              <a:buNone/>
            </a:pPr>
            <a:endParaRPr lang="hu-HU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1800" b="1" u="sng" dirty="0">
                <a:solidFill>
                  <a:schemeClr val="tx1"/>
                </a:solidFill>
              </a:rPr>
              <a:t>Előnyei: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800" b="1" dirty="0">
                <a:solidFill>
                  <a:schemeClr val="tx1"/>
                </a:solidFill>
              </a:rPr>
              <a:t>elkészítése egyszerű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800" b="1" dirty="0">
                <a:solidFill>
                  <a:schemeClr val="tx1"/>
                </a:solidFill>
              </a:rPr>
              <a:t>áttekinthető</a:t>
            </a:r>
          </a:p>
          <a:p>
            <a:pPr marL="0" indent="0">
              <a:buNone/>
            </a:pPr>
            <a:r>
              <a:rPr lang="hu-HU" sz="1800" b="1" u="sng" dirty="0">
                <a:solidFill>
                  <a:schemeClr val="tx1"/>
                </a:solidFill>
              </a:rPr>
              <a:t>Hátrányai: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800" b="1" dirty="0">
                <a:solidFill>
                  <a:schemeClr val="tx1"/>
                </a:solidFill>
              </a:rPr>
              <a:t>a folyamat időfelbontásából adódó kapcsolatokat nem tükrözi, nem tartalmazza a logikai függés ábrázolását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800" b="1" dirty="0">
                <a:solidFill>
                  <a:schemeClr val="tx1"/>
                </a:solidFill>
              </a:rPr>
              <a:t>nem látszik az altevékenységek csúszása, és az, hogyan hat a többi tevékenységre</a:t>
            </a:r>
          </a:p>
          <a:p>
            <a:pPr marL="0" indent="0">
              <a:buNone/>
            </a:pPr>
            <a:r>
              <a:rPr lang="hu-HU" sz="1800" b="1" u="sng" dirty="0">
                <a:solidFill>
                  <a:schemeClr val="tx1"/>
                </a:solidFill>
              </a:rPr>
              <a:t>Lépései: </a:t>
            </a:r>
          </a:p>
          <a:p>
            <a:r>
              <a:rPr lang="hu-HU" sz="1800" b="1" dirty="0">
                <a:solidFill>
                  <a:schemeClr val="tx1"/>
                </a:solidFill>
              </a:rPr>
              <a:t>1. a tevékenységek meghatározása </a:t>
            </a:r>
          </a:p>
          <a:p>
            <a:r>
              <a:rPr lang="hu-HU" sz="1800" b="1" dirty="0">
                <a:solidFill>
                  <a:schemeClr val="tx1"/>
                </a:solidFill>
              </a:rPr>
              <a:t>2. a tevékenységek logikai sorrendjének meghatározása </a:t>
            </a:r>
          </a:p>
          <a:p>
            <a:r>
              <a:rPr lang="hu-HU" sz="1800" b="1" dirty="0">
                <a:solidFill>
                  <a:schemeClr val="tx1"/>
                </a:solidFill>
              </a:rPr>
              <a:t>3. idő hozzárendelése a tevékenységekhez </a:t>
            </a:r>
          </a:p>
          <a:p>
            <a:r>
              <a:rPr lang="hu-HU" sz="1800" b="1" dirty="0">
                <a:solidFill>
                  <a:schemeClr val="tx1"/>
                </a:solidFill>
              </a:rPr>
              <a:t>4. a diagram elkészítése </a:t>
            </a:r>
          </a:p>
          <a:p>
            <a:endParaRPr lang="hu-HU" sz="1800" b="1" dirty="0">
              <a:solidFill>
                <a:schemeClr val="tx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5579024-71D9-4E0E-B5A2-B4D486734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76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Gantt-diagram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13</a:t>
            </a:fld>
            <a:endParaRPr lang="hu-HU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489E677F-F780-4193-88F3-267F5FEF9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1" y="759257"/>
            <a:ext cx="7993061" cy="554946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600" dirty="0"/>
              <a:t>A munkaterv elkészítésének egy optimális sorrendje: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1650" y="1060694"/>
            <a:ext cx="7742758" cy="496863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hu-HU" sz="1800" b="1" dirty="0">
                <a:solidFill>
                  <a:schemeClr val="tx1"/>
                </a:solidFill>
              </a:rPr>
              <a:t>a célok eléréséhez szükséges tevékenységek meghatározása;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hu-HU" sz="1800" b="1" dirty="0">
                <a:solidFill>
                  <a:schemeClr val="tx1"/>
                </a:solidFill>
              </a:rPr>
              <a:t>kulcsfeladatok kijelölése, majd azok </a:t>
            </a:r>
            <a:r>
              <a:rPr lang="hu-HU" sz="1800" b="1" dirty="0" err="1">
                <a:solidFill>
                  <a:schemeClr val="tx1"/>
                </a:solidFill>
              </a:rPr>
              <a:t>alfeladatokra</a:t>
            </a:r>
            <a:r>
              <a:rPr lang="hu-HU" sz="1800" b="1" dirty="0">
                <a:solidFill>
                  <a:schemeClr val="tx1"/>
                </a:solidFill>
              </a:rPr>
              <a:t> bontása;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hu-HU" sz="1800" b="1" dirty="0">
                <a:solidFill>
                  <a:schemeClr val="tx1"/>
                </a:solidFill>
              </a:rPr>
              <a:t>az egyes tevékenységek időbeli és logikai kapcsolódásainak megállapítása;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hu-HU" sz="1800" b="1" dirty="0">
                <a:solidFill>
                  <a:schemeClr val="tx1"/>
                </a:solidFill>
              </a:rPr>
              <a:t>szakaszhatárok és munkacsomagok kijelölése;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hu-HU" sz="1800" b="1" dirty="0">
                <a:solidFill>
                  <a:schemeClr val="tx1"/>
                </a:solidFill>
              </a:rPr>
              <a:t>az egyes tevékenységek elvégzéséhez szükséges szakértelem meghatározása;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hu-HU" sz="1800" b="1" dirty="0">
                <a:solidFill>
                  <a:schemeClr val="tx1"/>
                </a:solidFill>
              </a:rPr>
              <a:t>felelősök kijelölése.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14</a:t>
            </a:fld>
            <a:endParaRPr lang="hu-H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Dokumentálás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1800" b="1" dirty="0">
                <a:solidFill>
                  <a:schemeClr val="tx1"/>
                </a:solidFill>
              </a:rPr>
              <a:t>A projektet a végrehajtása során mindent dokumentálni kell</a:t>
            </a:r>
          </a:p>
          <a:p>
            <a:pPr marL="0" indent="0">
              <a:buNone/>
            </a:pPr>
            <a:endParaRPr lang="hu-HU" sz="1800" b="1" dirty="0">
              <a:solidFill>
                <a:schemeClr val="tx1"/>
              </a:solidFill>
            </a:endParaRPr>
          </a:p>
          <a:p>
            <a:pPr lvl="1"/>
            <a:r>
              <a:rPr lang="hu-HU" sz="1800" b="1" dirty="0">
                <a:solidFill>
                  <a:schemeClr val="tx1"/>
                </a:solidFill>
              </a:rPr>
              <a:t>Szerződések</a:t>
            </a:r>
          </a:p>
          <a:p>
            <a:pPr lvl="1"/>
            <a:r>
              <a:rPr lang="hu-HU" sz="1800" b="1" dirty="0">
                <a:solidFill>
                  <a:schemeClr val="tx1"/>
                </a:solidFill>
              </a:rPr>
              <a:t>Ajánlatkérések – ajánlatok</a:t>
            </a:r>
          </a:p>
          <a:p>
            <a:pPr lvl="1"/>
            <a:r>
              <a:rPr lang="hu-HU" sz="1800" b="1" dirty="0">
                <a:solidFill>
                  <a:schemeClr val="tx1"/>
                </a:solidFill>
              </a:rPr>
              <a:t>Teljesítésigazolások</a:t>
            </a:r>
          </a:p>
          <a:p>
            <a:pPr lvl="1"/>
            <a:r>
              <a:rPr lang="hu-HU" sz="1800" b="1" dirty="0">
                <a:solidFill>
                  <a:schemeClr val="tx1"/>
                </a:solidFill>
              </a:rPr>
              <a:t>Számlák, kifizetést igazoló bizonylatok</a:t>
            </a:r>
          </a:p>
          <a:p>
            <a:pPr lvl="1"/>
            <a:r>
              <a:rPr lang="hu-HU" sz="1800" b="1" dirty="0">
                <a:solidFill>
                  <a:schemeClr val="tx1"/>
                </a:solidFill>
              </a:rPr>
              <a:t>Emlékeztetők</a:t>
            </a:r>
          </a:p>
          <a:p>
            <a:pPr lvl="1"/>
            <a:r>
              <a:rPr lang="hu-HU" sz="1800" b="1" dirty="0">
                <a:solidFill>
                  <a:schemeClr val="tx1"/>
                </a:solidFill>
              </a:rPr>
              <a:t>Levelezés (főként a támogató szervezettel folytatott)</a:t>
            </a:r>
          </a:p>
          <a:p>
            <a:pPr lvl="1"/>
            <a:r>
              <a:rPr lang="hu-HU" sz="1800" b="1" dirty="0">
                <a:solidFill>
                  <a:schemeClr val="tx1"/>
                </a:solidFill>
              </a:rPr>
              <a:t>Stb.</a:t>
            </a:r>
          </a:p>
          <a:p>
            <a:pPr marL="457200" lvl="1" indent="0">
              <a:buNone/>
            </a:pPr>
            <a:endParaRPr lang="hu-HU" sz="1800" b="1" dirty="0">
              <a:solidFill>
                <a:schemeClr val="tx1"/>
              </a:solidFill>
            </a:endParaRPr>
          </a:p>
          <a:p>
            <a:r>
              <a:rPr lang="hu-HU" sz="1800" b="1" dirty="0">
                <a:solidFill>
                  <a:schemeClr val="tx1"/>
                </a:solidFill>
              </a:rPr>
              <a:t>Minden dokumentumot gondosan meg kell őrizni a pályázó intézményben, zárt helyen.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15</a:t>
            </a:fld>
            <a:endParaRPr lang="hu-H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611560" y="2636912"/>
            <a:ext cx="7772400" cy="1362075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III. Monitoring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730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Monitoring - </a:t>
            </a:r>
            <a:r>
              <a:rPr lang="hu-HU" dirty="0" err="1"/>
              <a:t>nyomonkövetés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9699" y="1123950"/>
            <a:ext cx="8642350" cy="5184775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Monitoring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Információgyűjtés, pontos helyzetkép kialakítása</a:t>
            </a:r>
          </a:p>
          <a:p>
            <a:pPr lvl="1"/>
            <a:endParaRPr lang="hu-HU" dirty="0">
              <a:solidFill>
                <a:schemeClr val="tx1"/>
              </a:solidFill>
            </a:endParaRPr>
          </a:p>
          <a:p>
            <a:r>
              <a:rPr lang="hu-HU" dirty="0" err="1">
                <a:solidFill>
                  <a:schemeClr val="tx1"/>
                </a:solidFill>
              </a:rPr>
              <a:t>Nyomonkövetés</a:t>
            </a:r>
            <a:endParaRPr lang="hu-HU" dirty="0">
              <a:solidFill>
                <a:schemeClr val="tx1"/>
              </a:solidFill>
            </a:endParaRPr>
          </a:p>
          <a:p>
            <a:pPr lvl="1"/>
            <a:r>
              <a:rPr lang="hu-HU" dirty="0">
                <a:solidFill>
                  <a:schemeClr val="tx1"/>
                </a:solidFill>
              </a:rPr>
              <a:t>A terv és aktuális helyzet összehasonlítása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17</a:t>
            </a:fld>
            <a:endParaRPr lang="hu-H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Nyomonkövetés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825" y="908720"/>
            <a:ext cx="8642350" cy="5400600"/>
          </a:xfrm>
        </p:spPr>
        <p:txBody>
          <a:bodyPr/>
          <a:lstStyle/>
          <a:p>
            <a:pPr algn="just"/>
            <a:r>
              <a:rPr lang="hu-HU" dirty="0">
                <a:solidFill>
                  <a:schemeClr val="tx1"/>
                </a:solidFill>
              </a:rPr>
              <a:t>A megvalósítás során gyakran előfordul, hogy </a:t>
            </a:r>
            <a:r>
              <a:rPr lang="hu-HU" b="1" dirty="0">
                <a:solidFill>
                  <a:schemeClr val="tx1"/>
                </a:solidFill>
              </a:rPr>
              <a:t>a dolgok nem a terv szerint haladnak</a:t>
            </a:r>
            <a:r>
              <a:rPr lang="hu-HU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hu-HU" dirty="0">
                <a:solidFill>
                  <a:schemeClr val="tx1"/>
                </a:solidFill>
              </a:rPr>
              <a:t>A </a:t>
            </a:r>
            <a:r>
              <a:rPr lang="hu-HU" b="1" dirty="0">
                <a:solidFill>
                  <a:schemeClr val="tx1"/>
                </a:solidFill>
              </a:rPr>
              <a:t>projektmenedzsment feladata </a:t>
            </a:r>
            <a:r>
              <a:rPr lang="hu-HU" dirty="0">
                <a:solidFill>
                  <a:schemeClr val="tx1"/>
                </a:solidFill>
              </a:rPr>
              <a:t>biztosítani, hogy a projekt a kitűzött célok elérése felé haladjon.</a:t>
            </a:r>
          </a:p>
          <a:p>
            <a:pPr algn="just"/>
            <a:r>
              <a:rPr lang="hu-HU" dirty="0">
                <a:solidFill>
                  <a:schemeClr val="tx1"/>
                </a:solidFill>
              </a:rPr>
              <a:t>A </a:t>
            </a:r>
            <a:r>
              <a:rPr lang="hu-HU" dirty="0" err="1">
                <a:solidFill>
                  <a:schemeClr val="tx1"/>
                </a:solidFill>
              </a:rPr>
              <a:t>nyomonkövetés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b="1" dirty="0">
                <a:solidFill>
                  <a:schemeClr val="tx1"/>
                </a:solidFill>
              </a:rPr>
              <a:t>folyamatos visszacsatolásokat </a:t>
            </a:r>
            <a:r>
              <a:rPr lang="hu-HU" dirty="0">
                <a:solidFill>
                  <a:schemeClr val="tx1"/>
                </a:solidFill>
              </a:rPr>
              <a:t>jelent, amelyek ismeretében időről időre rugalmasan módosítani kell az eredeti elképzeléseket, fejleszthetőek a gyenge pontok, pótolhatók bizonyos hiányzó elemek, illetve felhívhatják a figyelmünket olyan veszélyekre, amelyeket így időben elkerülhetünk.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18</a:t>
            </a:fld>
            <a:endParaRPr lang="hu-H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Eltérések kezelése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8822" y="1123950"/>
            <a:ext cx="8642350" cy="5184775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 projekt végrehajtása során minden, az eredeti tervtől való eltérést a lehető leghamarabb közölni kell az illetékes szervezetekkel. Nagyobb eltérések, változások esetén engedélyre vagy a támogatási szerződés módosítására is szükség lehet.</a:t>
            </a:r>
          </a:p>
          <a:p>
            <a:pPr lvl="1">
              <a:buFont typeface="Wingdings" pitchFamily="2" charset="2"/>
              <a:buChar char="à"/>
            </a:pPr>
            <a:r>
              <a:rPr lang="hu-HU" dirty="0">
                <a:solidFill>
                  <a:schemeClr val="tx1"/>
                </a:solidFill>
              </a:rPr>
              <a:t>Változás bejelentés</a:t>
            </a:r>
          </a:p>
          <a:p>
            <a:pPr lvl="1">
              <a:buFont typeface="Wingdings" pitchFamily="2" charset="2"/>
              <a:buChar char="à"/>
            </a:pPr>
            <a:r>
              <a:rPr lang="hu-HU" dirty="0">
                <a:solidFill>
                  <a:schemeClr val="tx1"/>
                </a:solidFill>
              </a:rPr>
              <a:t>Támogatási szerződésmódosítás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19</a:t>
            </a:fld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Az óra menete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5469" y="1340768"/>
            <a:ext cx="8642350" cy="5184775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Előadás</a:t>
            </a:r>
          </a:p>
          <a:p>
            <a:pPr marL="571500" indent="-571500">
              <a:buFont typeface="+mj-lt"/>
              <a:buAutoNum type="romanUcPeriod"/>
            </a:pPr>
            <a:r>
              <a:rPr lang="hu-HU" dirty="0">
                <a:solidFill>
                  <a:schemeClr val="tx1"/>
                </a:solidFill>
              </a:rPr>
              <a:t>Pályázati költségvetés, pénzügyi tervezés</a:t>
            </a:r>
          </a:p>
          <a:p>
            <a:pPr marL="571500" indent="-571500">
              <a:buFont typeface="+mj-lt"/>
              <a:buAutoNum type="romanUcPeriod"/>
            </a:pPr>
            <a:r>
              <a:rPr lang="hu-HU" dirty="0">
                <a:solidFill>
                  <a:schemeClr val="tx1"/>
                </a:solidFill>
              </a:rPr>
              <a:t>Projekt megvalósítás, </a:t>
            </a:r>
            <a:r>
              <a:rPr lang="hu-HU" dirty="0" err="1">
                <a:solidFill>
                  <a:schemeClr val="tx1"/>
                </a:solidFill>
              </a:rPr>
              <a:t>GANTT-diagram</a:t>
            </a:r>
            <a:endParaRPr lang="hu-HU" dirty="0">
              <a:solidFill>
                <a:schemeClr val="tx1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hu-HU" dirty="0">
                <a:solidFill>
                  <a:schemeClr val="tx1"/>
                </a:solidFill>
              </a:rPr>
              <a:t>Monitoring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367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Indikátorok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20</a:t>
            </a:fld>
            <a:endParaRPr lang="hu-HU"/>
          </a:p>
        </p:txBody>
      </p:sp>
      <p:sp>
        <p:nvSpPr>
          <p:cNvPr id="6" name="Tartalom helye 2"/>
          <p:cNvSpPr txBox="1">
            <a:spLocks/>
          </p:cNvSpPr>
          <p:nvPr/>
        </p:nvSpPr>
        <p:spPr bwMode="auto">
          <a:xfrm>
            <a:off x="283324" y="1182392"/>
            <a:ext cx="8642350" cy="496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hu-HU" sz="2400" kern="0" dirty="0">
                <a:latin typeface="+mn-lt"/>
              </a:rPr>
              <a:t>A célok, eredmények számszerűsítésére használjuk</a:t>
            </a:r>
            <a:endParaRPr kumimoji="0" lang="hu-HU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u-HU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Indikátorok két fontos</a:t>
            </a:r>
            <a:r>
              <a:rPr kumimoji="0" lang="hu-HU" sz="2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</a:rPr>
              <a:t> típusa: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kumimoji="0" lang="hu-HU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Output</a:t>
            </a:r>
          </a:p>
          <a:p>
            <a:pPr marL="800100" lvl="1" indent="-342900">
              <a:spcBef>
                <a:spcPct val="20000"/>
              </a:spcBef>
            </a:pPr>
            <a:r>
              <a:rPr lang="hu-HU" sz="2400" kern="0" dirty="0">
                <a:latin typeface="+mn-lt"/>
              </a:rPr>
              <a:t>	</a:t>
            </a:r>
            <a:r>
              <a:rPr lang="hu-HU" sz="2000" kern="0" dirty="0">
                <a:latin typeface="+mn-lt"/>
              </a:rPr>
              <a:t>Magát a támogatott fejlesztést, az abból származó fizikai outputot vagy tevékenységet számszerűsítik</a:t>
            </a:r>
          </a:p>
          <a:p>
            <a:pPr marL="800100" lvl="1" indent="-342900">
              <a:spcBef>
                <a:spcPct val="20000"/>
              </a:spcBef>
            </a:pPr>
            <a:r>
              <a:rPr kumimoji="0" lang="hu-H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	</a:t>
            </a:r>
            <a:r>
              <a:rPr kumimoji="0" lang="hu-HU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</a:rPr>
              <a:t>Pl</a:t>
            </a:r>
            <a:r>
              <a:rPr lang="hu-HU" sz="2000" kern="0" dirty="0">
                <a:latin typeface="+mn-lt"/>
              </a:rPr>
              <a:t>.: megépített út hossza</a:t>
            </a:r>
            <a:r>
              <a:rPr lang="hu-HU" sz="2400" kern="0" dirty="0">
                <a:latin typeface="+mn-lt"/>
              </a:rPr>
              <a:t> </a:t>
            </a:r>
            <a:endParaRPr kumimoji="0" lang="hu-HU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hu-HU" sz="2400" b="1" kern="0" dirty="0">
                <a:latin typeface="+mn-lt"/>
              </a:rPr>
              <a:t>Eredmén</a:t>
            </a:r>
            <a:r>
              <a:rPr lang="hu-HU" sz="2400" kern="0" dirty="0">
                <a:latin typeface="+mn-lt"/>
              </a:rPr>
              <a:t>y</a:t>
            </a:r>
          </a:p>
          <a:p>
            <a:pPr marL="800100" lvl="1" indent="-342900">
              <a:spcBef>
                <a:spcPct val="20000"/>
              </a:spcBef>
            </a:pPr>
            <a:r>
              <a:rPr lang="hu-HU" sz="2400" kern="0" dirty="0">
                <a:latin typeface="+mn-lt"/>
              </a:rPr>
              <a:t>	</a:t>
            </a:r>
            <a:r>
              <a:rPr lang="hu-HU" sz="2000" kern="0" dirty="0">
                <a:latin typeface="+mn-lt"/>
              </a:rPr>
              <a:t>A program vagy projekt keretében létrejött outputok közvetlen, a célcsoportok által élvezett eredményeit mutatja be. </a:t>
            </a:r>
          </a:p>
          <a:p>
            <a:pPr marL="800100" lvl="1" indent="-342900">
              <a:spcBef>
                <a:spcPct val="20000"/>
              </a:spcBef>
            </a:pPr>
            <a:r>
              <a:rPr lang="hu-HU" sz="2000" kern="0" dirty="0">
                <a:latin typeface="+mn-lt"/>
              </a:rPr>
              <a:t>	Pl.: utazási idő csökkenése</a:t>
            </a:r>
            <a:endParaRPr lang="hu-HU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133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825" y="765175"/>
            <a:ext cx="8642350" cy="561615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Az indikátorok meghatározásával kapcsolatban két kritériumrendszert említhetünk: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SMART</a:t>
            </a:r>
          </a:p>
          <a:p>
            <a:pPr lvl="1">
              <a:buNone/>
            </a:pPr>
            <a:r>
              <a:rPr lang="hu-HU" dirty="0">
                <a:solidFill>
                  <a:schemeClr val="tx1"/>
                </a:solidFill>
              </a:rPr>
              <a:t>	</a:t>
            </a:r>
            <a:r>
              <a:rPr lang="hu-HU" sz="2000" dirty="0">
                <a:solidFill>
                  <a:schemeClr val="tx1"/>
                </a:solidFill>
              </a:rPr>
              <a:t>konkrétaknak (</a:t>
            </a:r>
            <a:r>
              <a:rPr lang="hu-HU" sz="2000" dirty="0" err="1">
                <a:solidFill>
                  <a:schemeClr val="tx1"/>
                </a:solidFill>
              </a:rPr>
              <a:t>specific</a:t>
            </a:r>
            <a:r>
              <a:rPr lang="hu-HU" sz="2000" dirty="0">
                <a:solidFill>
                  <a:schemeClr val="tx1"/>
                </a:solidFill>
              </a:rPr>
              <a:t>),</a:t>
            </a:r>
          </a:p>
          <a:p>
            <a:pPr lvl="1">
              <a:buNone/>
            </a:pPr>
            <a:r>
              <a:rPr lang="hu-HU" sz="2000" dirty="0">
                <a:solidFill>
                  <a:schemeClr val="tx1"/>
                </a:solidFill>
              </a:rPr>
              <a:t> 	mérhetőnek (</a:t>
            </a:r>
            <a:r>
              <a:rPr lang="hu-HU" sz="2000" dirty="0" err="1">
                <a:solidFill>
                  <a:schemeClr val="tx1"/>
                </a:solidFill>
              </a:rPr>
              <a:t>measurable</a:t>
            </a:r>
            <a:r>
              <a:rPr lang="hu-HU" sz="2000" dirty="0">
                <a:solidFill>
                  <a:schemeClr val="tx1"/>
                </a:solidFill>
              </a:rPr>
              <a:t>),</a:t>
            </a:r>
          </a:p>
          <a:p>
            <a:pPr lvl="1">
              <a:buNone/>
            </a:pPr>
            <a:r>
              <a:rPr lang="hu-HU" sz="2000" dirty="0">
                <a:solidFill>
                  <a:schemeClr val="tx1"/>
                </a:solidFill>
              </a:rPr>
              <a:t> 	személyhez rendelt (</a:t>
            </a:r>
            <a:r>
              <a:rPr lang="hu-HU" sz="2000" dirty="0" err="1">
                <a:solidFill>
                  <a:schemeClr val="tx1"/>
                </a:solidFill>
              </a:rPr>
              <a:t>assignable</a:t>
            </a:r>
            <a:r>
              <a:rPr lang="hu-HU" sz="2000" dirty="0">
                <a:solidFill>
                  <a:schemeClr val="tx1"/>
                </a:solidFill>
              </a:rPr>
              <a:t>),</a:t>
            </a:r>
          </a:p>
          <a:p>
            <a:pPr lvl="1">
              <a:buNone/>
            </a:pPr>
            <a:r>
              <a:rPr lang="hu-HU" sz="2000" dirty="0">
                <a:solidFill>
                  <a:schemeClr val="tx1"/>
                </a:solidFill>
              </a:rPr>
              <a:t> 	megvalósíthatóak, reálisak (</a:t>
            </a:r>
            <a:r>
              <a:rPr lang="hu-HU" sz="2000" dirty="0" err="1">
                <a:solidFill>
                  <a:schemeClr val="tx1"/>
                </a:solidFill>
              </a:rPr>
              <a:t>realistic</a:t>
            </a:r>
            <a:r>
              <a:rPr lang="hu-HU" sz="2000" dirty="0">
                <a:solidFill>
                  <a:schemeClr val="tx1"/>
                </a:solidFill>
              </a:rPr>
              <a:t>) és</a:t>
            </a:r>
          </a:p>
          <a:p>
            <a:pPr lvl="1">
              <a:buNone/>
            </a:pPr>
            <a:r>
              <a:rPr lang="hu-HU" sz="2000" dirty="0">
                <a:solidFill>
                  <a:schemeClr val="tx1"/>
                </a:solidFill>
              </a:rPr>
              <a:t> 	időhöz kötöttek (</a:t>
            </a:r>
            <a:r>
              <a:rPr lang="hu-HU" sz="2000" dirty="0" err="1">
                <a:solidFill>
                  <a:schemeClr val="tx1"/>
                </a:solidFill>
              </a:rPr>
              <a:t>time-related</a:t>
            </a:r>
            <a:r>
              <a:rPr lang="hu-HU" sz="2000" dirty="0">
                <a:solidFill>
                  <a:schemeClr val="tx1"/>
                </a:solidFill>
              </a:rPr>
              <a:t>) kell lenniük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QQTTP</a:t>
            </a:r>
          </a:p>
          <a:p>
            <a:pPr lvl="1">
              <a:buNone/>
            </a:pPr>
            <a:r>
              <a:rPr lang="hu-HU" dirty="0">
                <a:solidFill>
                  <a:schemeClr val="tx1"/>
                </a:solidFill>
              </a:rPr>
              <a:t>	</a:t>
            </a:r>
            <a:r>
              <a:rPr lang="hu-HU" sz="2000" dirty="0">
                <a:solidFill>
                  <a:schemeClr val="tx1"/>
                </a:solidFill>
              </a:rPr>
              <a:t>mennyiség (</a:t>
            </a:r>
            <a:r>
              <a:rPr lang="hu-HU" sz="2000" dirty="0" err="1">
                <a:solidFill>
                  <a:schemeClr val="tx1"/>
                </a:solidFill>
              </a:rPr>
              <a:t>quantity</a:t>
            </a:r>
            <a:r>
              <a:rPr lang="hu-HU" sz="2000" dirty="0">
                <a:solidFill>
                  <a:schemeClr val="tx1"/>
                </a:solidFill>
              </a:rPr>
              <a:t>),</a:t>
            </a:r>
          </a:p>
          <a:p>
            <a:pPr lvl="1">
              <a:buNone/>
            </a:pPr>
            <a:r>
              <a:rPr lang="hu-HU" sz="2000" dirty="0">
                <a:solidFill>
                  <a:schemeClr val="tx1"/>
                </a:solidFill>
              </a:rPr>
              <a:t> 	minőség (</a:t>
            </a:r>
            <a:r>
              <a:rPr lang="hu-HU" sz="2000" dirty="0" err="1">
                <a:solidFill>
                  <a:schemeClr val="tx1"/>
                </a:solidFill>
              </a:rPr>
              <a:t>quality</a:t>
            </a:r>
            <a:r>
              <a:rPr lang="hu-HU" sz="2000" dirty="0">
                <a:solidFill>
                  <a:schemeClr val="tx1"/>
                </a:solidFill>
              </a:rPr>
              <a:t>),</a:t>
            </a:r>
          </a:p>
          <a:p>
            <a:pPr lvl="1">
              <a:buNone/>
            </a:pPr>
            <a:r>
              <a:rPr lang="hu-HU" sz="2000" dirty="0">
                <a:solidFill>
                  <a:schemeClr val="tx1"/>
                </a:solidFill>
              </a:rPr>
              <a:t> 	célcsoport (</a:t>
            </a:r>
            <a:r>
              <a:rPr lang="hu-HU" sz="2000" dirty="0" err="1">
                <a:solidFill>
                  <a:schemeClr val="tx1"/>
                </a:solidFill>
              </a:rPr>
              <a:t>target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group</a:t>
            </a:r>
            <a:r>
              <a:rPr lang="hu-HU" sz="2000" dirty="0">
                <a:solidFill>
                  <a:schemeClr val="tx1"/>
                </a:solidFill>
              </a:rPr>
              <a:t>),</a:t>
            </a:r>
          </a:p>
          <a:p>
            <a:pPr lvl="1">
              <a:buNone/>
            </a:pPr>
            <a:r>
              <a:rPr lang="hu-HU" sz="2000" dirty="0">
                <a:solidFill>
                  <a:schemeClr val="tx1"/>
                </a:solidFill>
              </a:rPr>
              <a:t> 	idő (</a:t>
            </a:r>
            <a:r>
              <a:rPr lang="hu-HU" sz="2000" dirty="0" err="1">
                <a:solidFill>
                  <a:schemeClr val="tx1"/>
                </a:solidFill>
              </a:rPr>
              <a:t>time</a:t>
            </a:r>
            <a:r>
              <a:rPr lang="hu-HU" sz="2000" dirty="0">
                <a:solidFill>
                  <a:schemeClr val="tx1"/>
                </a:solidFill>
              </a:rPr>
              <a:t>) és</a:t>
            </a:r>
          </a:p>
          <a:p>
            <a:pPr lvl="1">
              <a:buNone/>
            </a:pPr>
            <a:r>
              <a:rPr lang="hu-HU" sz="2000" dirty="0">
                <a:solidFill>
                  <a:schemeClr val="tx1"/>
                </a:solidFill>
              </a:rPr>
              <a:t> 	hely (</a:t>
            </a:r>
            <a:r>
              <a:rPr lang="hu-HU" sz="2000" dirty="0" err="1">
                <a:solidFill>
                  <a:schemeClr val="tx1"/>
                </a:solidFill>
              </a:rPr>
              <a:t>place</a:t>
            </a:r>
            <a:r>
              <a:rPr lang="hu-HU" sz="2000" dirty="0">
                <a:solidFill>
                  <a:schemeClr val="tx1"/>
                </a:solidFill>
              </a:rPr>
              <a:t>)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21</a:t>
            </a:fld>
            <a:endParaRPr lang="hu-H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Indikátorok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484452"/>
              </p:ext>
            </p:extLst>
          </p:nvPr>
        </p:nvGraphicFramePr>
        <p:xfrm>
          <a:off x="144016" y="1556792"/>
          <a:ext cx="889248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7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hu-HU" sz="1800" b="1" i="0" u="none" strike="noStrike" baseline="0" dirty="0">
                          <a:solidFill>
                            <a:srgbClr val="004299"/>
                          </a:solidFill>
                          <a:latin typeface="Verdana"/>
                        </a:rPr>
                        <a:t>Mutató neve</a:t>
                      </a:r>
                      <a:endParaRPr lang="hu-HU" sz="18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800" b="1" i="0" u="none" strike="noStrike" baseline="0" dirty="0">
                          <a:solidFill>
                            <a:srgbClr val="004299"/>
                          </a:solidFill>
                          <a:latin typeface="Verdana"/>
                        </a:rPr>
                        <a:t>Indikátor</a:t>
                      </a:r>
                    </a:p>
                    <a:p>
                      <a:pPr algn="l"/>
                      <a:r>
                        <a:rPr lang="hu-HU" sz="1800" b="1" i="0" u="none" strike="noStrike" baseline="0" dirty="0">
                          <a:solidFill>
                            <a:srgbClr val="004299"/>
                          </a:solidFill>
                          <a:latin typeface="Verdana"/>
                        </a:rPr>
                        <a:t>szett</a:t>
                      </a:r>
                    </a:p>
                    <a:p>
                      <a:pPr algn="l"/>
                      <a:r>
                        <a:rPr lang="hu-HU" sz="1800" b="1" i="0" u="none" strike="noStrike" baseline="0" dirty="0">
                          <a:solidFill>
                            <a:srgbClr val="004299"/>
                          </a:solidFill>
                          <a:latin typeface="Verdana"/>
                        </a:rPr>
                        <a:t>száma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800" b="1" i="0" u="none" strike="noStrike" baseline="0" dirty="0">
                          <a:solidFill>
                            <a:srgbClr val="004299"/>
                          </a:solidFill>
                          <a:latin typeface="Verdana"/>
                        </a:rPr>
                        <a:t>Típus</a:t>
                      </a:r>
                      <a:endParaRPr lang="hu-HU" sz="18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600" b="1" i="0" u="none" strike="noStrike" baseline="0" dirty="0">
                          <a:solidFill>
                            <a:srgbClr val="004299"/>
                          </a:solidFill>
                          <a:latin typeface="Verdana"/>
                        </a:rPr>
                        <a:t>Mértékegység</a:t>
                      </a:r>
                      <a:endParaRPr lang="hu-HU" sz="16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700" b="1" i="0" u="none" strike="noStrike" baseline="0" dirty="0">
                          <a:solidFill>
                            <a:srgbClr val="004299"/>
                          </a:solidFill>
                          <a:latin typeface="Verdana"/>
                        </a:rPr>
                        <a:t>Minimálisan</a:t>
                      </a:r>
                    </a:p>
                    <a:p>
                      <a:pPr algn="l"/>
                      <a:r>
                        <a:rPr lang="hu-HU" sz="1700" b="1" i="0" u="none" strike="noStrike" baseline="0" dirty="0">
                          <a:solidFill>
                            <a:srgbClr val="004299"/>
                          </a:solidFill>
                          <a:latin typeface="Verdana"/>
                        </a:rPr>
                        <a:t>elvárt</a:t>
                      </a:r>
                    </a:p>
                    <a:p>
                      <a:pPr algn="l"/>
                      <a:r>
                        <a:rPr lang="hu-HU" sz="1700" b="1" i="0" u="none" strike="noStrike" baseline="0" dirty="0">
                          <a:solidFill>
                            <a:srgbClr val="004299"/>
                          </a:solidFill>
                          <a:latin typeface="Verdana"/>
                        </a:rPr>
                        <a:t>célérték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700" b="1" i="0" u="none" strike="noStrike" baseline="0" dirty="0">
                          <a:solidFill>
                            <a:srgbClr val="004299"/>
                          </a:solidFill>
                          <a:latin typeface="Verdana"/>
                        </a:rPr>
                        <a:t>Célérték</a:t>
                      </a:r>
                    </a:p>
                    <a:p>
                      <a:pPr algn="l"/>
                      <a:r>
                        <a:rPr lang="hu-HU" sz="1700" b="1" i="0" u="none" strike="noStrike" baseline="0" dirty="0">
                          <a:solidFill>
                            <a:srgbClr val="004299"/>
                          </a:solidFill>
                          <a:latin typeface="Verdana"/>
                        </a:rPr>
                        <a:t>elérésének</a:t>
                      </a:r>
                    </a:p>
                    <a:p>
                      <a:pPr algn="l"/>
                      <a:r>
                        <a:rPr lang="hu-HU" sz="1700" b="1" i="0" u="none" strike="noStrike" baseline="0" dirty="0">
                          <a:solidFill>
                            <a:srgbClr val="004299"/>
                          </a:solidFill>
                          <a:latin typeface="Verdana"/>
                        </a:rPr>
                        <a:t>időpontja</a:t>
                      </a:r>
                      <a:endParaRPr lang="hu-HU" sz="17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3600" b="1" dirty="0">
                          <a:solidFill>
                            <a:srgbClr val="004299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36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36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36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36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3600" b="1" dirty="0">
                          <a:solidFill>
                            <a:srgbClr val="004299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36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36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36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36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3600" b="1" dirty="0">
                          <a:solidFill>
                            <a:srgbClr val="004299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36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3600" b="1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36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36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3600" b="1" dirty="0">
                        <a:solidFill>
                          <a:srgbClr val="0042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133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605359-2818-4561-B53D-B98ED641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2BFE7F-BF2E-4364-912D-6589EC975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Feladat:</a:t>
            </a:r>
          </a:p>
          <a:p>
            <a:pPr marL="0" indent="0">
              <a:buNone/>
            </a:pPr>
            <a:r>
              <a:rPr lang="hu-HU" dirty="0">
                <a:hlinkClick r:id="rId2"/>
              </a:rPr>
              <a:t>www.pafi</a:t>
            </a:r>
            <a:r>
              <a:rPr lang="hu-HU" dirty="0"/>
              <a:t> honlap felkeresése</a:t>
            </a:r>
          </a:p>
          <a:p>
            <a:pPr marL="0" indent="0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Milyen szempontok alapján lehet pályázatokat keresni?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pPr marL="0" indent="0">
              <a:buNone/>
            </a:pPr>
            <a:r>
              <a:rPr lang="hu-HU" dirty="0">
                <a:hlinkClick r:id="rId3"/>
              </a:rPr>
              <a:t>www.szechenyi2020.hu</a:t>
            </a:r>
            <a:r>
              <a:rPr lang="hu-HU" dirty="0"/>
              <a:t> honlap felkeresése</a:t>
            </a:r>
          </a:p>
          <a:p>
            <a:pPr marL="0" indent="0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Milyen szempontok alapján lehet pályázatokat keresni?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Mi </a:t>
            </a:r>
            <a:r>
              <a:rPr lang="hu-HU"/>
              <a:t>az alapvető </a:t>
            </a:r>
            <a:r>
              <a:rPr lang="hu-HU" dirty="0"/>
              <a:t>különbség a két </a:t>
            </a:r>
            <a:r>
              <a:rPr lang="hu-HU"/>
              <a:t>portál között?</a:t>
            </a:r>
          </a:p>
          <a:p>
            <a:pPr marL="0" indent="0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3E2C1BA-77A3-4B92-836D-5B503A915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3305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3779838" y="3429000"/>
            <a:ext cx="5184775" cy="2016224"/>
          </a:xfrm>
        </p:spPr>
        <p:txBody>
          <a:bodyPr/>
          <a:lstStyle/>
          <a:p>
            <a:pPr algn="ctr"/>
            <a:r>
              <a:rPr lang="hu-HU" sz="5400" dirty="0"/>
              <a:t>Köszönöm </a:t>
            </a:r>
            <a:br>
              <a:rPr lang="hu-HU" sz="5400" dirty="0"/>
            </a:br>
            <a:r>
              <a:rPr lang="hu-HU" sz="5400" dirty="0"/>
              <a:t>a figyelmet!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</p:spPr>
        <p:txBody>
          <a:bodyPr/>
          <a:lstStyle/>
          <a:p>
            <a:fld id="{B13F524C-F24A-47FB-BDA3-EC29C9588E6C}" type="slidenum">
              <a:rPr lang="hu-HU" smtClean="0"/>
              <a:pPr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22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611560" y="2636912"/>
            <a:ext cx="7772400" cy="1362075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I. Pályázati költségvetés, pénzügyi tervezés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797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tx1"/>
                </a:solidFill>
              </a:rPr>
              <a:t>Állítsuk össze a projektköltségvetést</a:t>
            </a:r>
          </a:p>
          <a:p>
            <a:pPr marL="914400" lvl="1" indent="-514350"/>
            <a:r>
              <a:rPr lang="hu-HU" dirty="0">
                <a:solidFill>
                  <a:schemeClr val="tx1"/>
                </a:solidFill>
              </a:rPr>
              <a:t>Gyűjtsük össze a projekt végrehajtásához szükséges összes költséget</a:t>
            </a:r>
          </a:p>
          <a:p>
            <a:pPr marL="914400" lvl="1" indent="-514350"/>
            <a:r>
              <a:rPr lang="hu-HU" dirty="0">
                <a:solidFill>
                  <a:schemeClr val="tx1"/>
                </a:solidFill>
              </a:rPr>
              <a:t>Ha kell szakértővel egyeztessünk</a:t>
            </a:r>
          </a:p>
          <a:p>
            <a:pPr marL="914400" lvl="1" indent="-514350"/>
            <a:r>
              <a:rPr lang="hu-HU" dirty="0">
                <a:solidFill>
                  <a:schemeClr val="tx1"/>
                </a:solidFill>
              </a:rPr>
              <a:t>Kérjünk árajánlatokat a költségek alátámasztásához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tx1"/>
                </a:solidFill>
              </a:rPr>
              <a:t>Vegyük elő a pályázati felhívást, útmutatót</a:t>
            </a:r>
          </a:p>
          <a:p>
            <a:pPr marL="914400" lvl="1" indent="-514350"/>
            <a:r>
              <a:rPr lang="hu-HU" dirty="0">
                <a:solidFill>
                  <a:schemeClr val="tx1"/>
                </a:solidFill>
              </a:rPr>
              <a:t>Támogatható/nem támogatható tevékenységek körének leellenőrzése</a:t>
            </a:r>
          </a:p>
          <a:p>
            <a:pPr marL="400050" lvl="1" indent="0">
              <a:buNone/>
            </a:pPr>
            <a:r>
              <a:rPr lang="hu-HU" dirty="0">
                <a:solidFill>
                  <a:schemeClr val="tx1"/>
                </a:solidFill>
              </a:rPr>
              <a:t>	</a:t>
            </a:r>
            <a:r>
              <a:rPr lang="hu-HU" dirty="0">
                <a:solidFill>
                  <a:schemeClr val="tx1"/>
                </a:solidFill>
                <a:sym typeface="Wingdings" panose="05000000000000000000" pitchFamily="2" charset="2"/>
              </a:rPr>
              <a:t> költségvetés módosítása</a:t>
            </a:r>
          </a:p>
          <a:p>
            <a:pPr marL="914400" lvl="1" indent="-514350"/>
            <a:r>
              <a:rPr lang="hu-HU" dirty="0">
                <a:solidFill>
                  <a:schemeClr val="tx1"/>
                </a:solidFill>
                <a:sym typeface="Wingdings" panose="05000000000000000000" pitchFamily="2" charset="2"/>
              </a:rPr>
              <a:t>Belső korlátok figyelembe vétele</a:t>
            </a:r>
          </a:p>
          <a:p>
            <a:pPr marL="914400" lvl="1" indent="-514350"/>
            <a:r>
              <a:rPr lang="hu-HU" dirty="0">
                <a:solidFill>
                  <a:schemeClr val="tx1"/>
                </a:solidFill>
              </a:rPr>
              <a:t>Elszámolható költségek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981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– EU projekt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5469" y="1123950"/>
            <a:ext cx="8642350" cy="5184775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I. </a:t>
            </a:r>
            <a:r>
              <a:rPr lang="hu-HU" b="1" u="sng" dirty="0">
                <a:solidFill>
                  <a:schemeClr val="tx1"/>
                </a:solidFill>
              </a:rPr>
              <a:t>Előkészítési költségek</a:t>
            </a:r>
          </a:p>
          <a:p>
            <a:r>
              <a:rPr lang="hu-HU" dirty="0">
                <a:solidFill>
                  <a:schemeClr val="tx1"/>
                </a:solidFill>
              </a:rPr>
              <a:t>Kizárólag a pályázati projekthez közvetlenül kapcsolódó, szükséges engedélyezési, kivitelezési dokumentumok elkészítésének költségei számolhatóak el</a:t>
            </a:r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</a:rPr>
              <a:t>II. </a:t>
            </a:r>
            <a:r>
              <a:rPr lang="hu-HU" b="1" u="sng" dirty="0">
                <a:solidFill>
                  <a:schemeClr val="tx1"/>
                </a:solidFill>
              </a:rPr>
              <a:t>Megvalósítási költségek</a:t>
            </a:r>
          </a:p>
          <a:p>
            <a:pPr marL="457200" indent="-457200">
              <a:buAutoNum type="arabicPeriod"/>
            </a:pPr>
            <a:r>
              <a:rPr lang="hu-HU" b="1" dirty="0">
                <a:solidFill>
                  <a:schemeClr val="tx1"/>
                </a:solidFill>
              </a:rPr>
              <a:t>Épület építés, átalakítás, bővítés, korszerűsítés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b="1" dirty="0">
                <a:solidFill>
                  <a:schemeClr val="tx1"/>
                </a:solidFill>
              </a:rPr>
              <a:t>helyreállítás, felújítás</a:t>
            </a:r>
          </a:p>
          <a:p>
            <a:pPr marL="457200" indent="-457200">
              <a:buAutoNum type="arabicPeriod"/>
            </a:pPr>
            <a:r>
              <a:rPr lang="hu-HU" b="1" dirty="0" err="1">
                <a:solidFill>
                  <a:schemeClr val="tx1"/>
                </a:solidFill>
              </a:rPr>
              <a:t>Alapinfrastrukturális</a:t>
            </a:r>
            <a:r>
              <a:rPr lang="hu-HU" b="1" dirty="0">
                <a:solidFill>
                  <a:schemeClr val="tx1"/>
                </a:solidFill>
              </a:rPr>
              <a:t> beruházások költségei</a:t>
            </a:r>
          </a:p>
          <a:p>
            <a:pPr marL="457200" indent="-457200">
              <a:buAutoNum type="arabicPeriod"/>
            </a:pPr>
            <a:r>
              <a:rPr lang="hu-HU" b="1" dirty="0">
                <a:solidFill>
                  <a:schemeClr val="tx1"/>
                </a:solidFill>
              </a:rPr>
              <a:t>Eszközbeszerzés</a:t>
            </a:r>
          </a:p>
          <a:p>
            <a:pPr marL="457200" indent="-457200">
              <a:buAutoNum type="arabicPeriod"/>
            </a:pPr>
            <a:r>
              <a:rPr lang="hu-HU" b="1" dirty="0">
                <a:solidFill>
                  <a:schemeClr val="tx1"/>
                </a:solidFill>
              </a:rPr>
              <a:t>Szolgáltatások igénybevétele</a:t>
            </a:r>
          </a:p>
          <a:p>
            <a:pPr marL="457200" indent="-457200">
              <a:buAutoNum type="arabicPeriod"/>
            </a:pPr>
            <a:r>
              <a:rPr lang="hu-HU" b="1" dirty="0">
                <a:solidFill>
                  <a:schemeClr val="tx1"/>
                </a:solidFill>
              </a:rPr>
              <a:t>Projektmenedzsment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46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folyt. – Belső korlátok</a:t>
            </a:r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287426"/>
              </p:ext>
            </p:extLst>
          </p:nvPr>
        </p:nvGraphicFramePr>
        <p:xfrm>
          <a:off x="179512" y="836712"/>
          <a:ext cx="864235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800" b="0" i="0" u="none" strike="noStrike" baseline="0" dirty="0">
                          <a:solidFill>
                            <a:schemeClr val="tx1"/>
                          </a:solidFill>
                          <a:latin typeface="+mj-lt"/>
                        </a:rPr>
                        <a:t>Költségtípus</a:t>
                      </a:r>
                      <a:endParaRPr lang="hu-HU" sz="5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0" i="0" u="none" strike="noStrike" baseline="0" dirty="0">
                          <a:solidFill>
                            <a:schemeClr val="tx1"/>
                          </a:solidFill>
                          <a:latin typeface="+mj-lt"/>
                        </a:rPr>
                        <a:t>A projekt elszámolható</a:t>
                      </a:r>
                    </a:p>
                    <a:p>
                      <a:pPr algn="ctr"/>
                      <a:r>
                        <a:rPr lang="hu-HU" sz="2200" b="0" i="0" u="none" strike="noStrike" baseline="0" dirty="0">
                          <a:solidFill>
                            <a:schemeClr val="tx1"/>
                          </a:solidFill>
                          <a:latin typeface="+mj-lt"/>
                        </a:rPr>
                        <a:t>költségei arányában</a:t>
                      </a:r>
                    </a:p>
                    <a:p>
                      <a:pPr algn="ctr"/>
                      <a:r>
                        <a:rPr lang="hu-HU" sz="2200" b="0" i="0" u="none" strike="noStrike" baseline="0" dirty="0">
                          <a:solidFill>
                            <a:schemeClr val="tx1"/>
                          </a:solidFill>
                          <a:latin typeface="+mj-lt"/>
                        </a:rPr>
                        <a:t>számított maximális %-os</a:t>
                      </a:r>
                    </a:p>
                    <a:p>
                      <a:pPr algn="ctr"/>
                      <a:r>
                        <a:rPr lang="hu-HU" sz="2200" b="0" i="0" u="none" strike="noStrike" baseline="0" dirty="0">
                          <a:solidFill>
                            <a:schemeClr val="tx1"/>
                          </a:solidFill>
                          <a:latin typeface="+mj-lt"/>
                        </a:rPr>
                        <a:t>korlát/Maximális</a:t>
                      </a:r>
                    </a:p>
                    <a:p>
                      <a:pPr algn="ctr"/>
                      <a:r>
                        <a:rPr lang="hu-HU" sz="2200" b="0" i="0" u="none" strike="noStrike" baseline="0" dirty="0">
                          <a:solidFill>
                            <a:schemeClr val="tx1"/>
                          </a:solidFill>
                          <a:latin typeface="+mj-lt"/>
                        </a:rPr>
                        <a:t>elszámolható költség (ezer</a:t>
                      </a:r>
                    </a:p>
                    <a:p>
                      <a:pPr algn="ctr"/>
                      <a:r>
                        <a:rPr lang="hu-HU" sz="2200" b="0" i="0" u="none" strike="noStrike" baseline="0" dirty="0">
                          <a:solidFill>
                            <a:schemeClr val="tx1"/>
                          </a:solidFill>
                          <a:latin typeface="+mj-lt"/>
                        </a:rPr>
                        <a:t>Ft)</a:t>
                      </a:r>
                      <a:endParaRPr lang="hu-HU" sz="2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0" i="0" u="none" strike="noStrike" baseline="0" dirty="0">
                          <a:solidFill>
                            <a:schemeClr val="tx1"/>
                          </a:solidFill>
                          <a:latin typeface="+mj-lt"/>
                        </a:rPr>
                        <a:t>Projekt előkészítés költsége</a:t>
                      </a:r>
                      <a:endParaRPr lang="hu-H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0" i="0" u="none" strike="noStrike" baseline="0" dirty="0">
                          <a:solidFill>
                            <a:schemeClr val="tx1"/>
                          </a:solidFill>
                          <a:latin typeface="+mj-lt"/>
                        </a:rPr>
                        <a:t>4 %</a:t>
                      </a:r>
                      <a:endParaRPr lang="hu-H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Eszközbeszerzés költsége</a:t>
                      </a:r>
                      <a:endParaRPr lang="hu-H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30 %</a:t>
                      </a:r>
                      <a:endParaRPr lang="hu-H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Alapinfrastrukturális</a:t>
                      </a:r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beruházások</a:t>
                      </a:r>
                    </a:p>
                    <a:p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Költsége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40 %</a:t>
                      </a:r>
                      <a:endParaRPr lang="hu-H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Nyilvánosság biztosítása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• II. kommunikációs csomag</a:t>
                      </a:r>
                      <a:endParaRPr lang="hu-H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750 </a:t>
                      </a:r>
                      <a:r>
                        <a:rPr lang="hu-HU" sz="20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eFt</a:t>
                      </a:r>
                      <a:endParaRPr lang="hu-HU" sz="2000" b="0" i="0" u="none" strike="noStrike" kern="1200" baseline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• III. kommunikációs csomag</a:t>
                      </a:r>
                      <a:endParaRPr lang="hu-H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300 </a:t>
                      </a:r>
                      <a:r>
                        <a:rPr lang="hu-HU" sz="2000" b="0" i="0" u="none" strike="noStrike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eFt</a:t>
                      </a:r>
                      <a:endParaRPr lang="hu-H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Projektszintű könyvvizsgálat</a:t>
                      </a:r>
                      <a:endParaRPr lang="hu-H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0,5 %</a:t>
                      </a:r>
                      <a:endParaRPr lang="hu-H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Projektmenedzsment költsége</a:t>
                      </a:r>
                      <a:endParaRPr lang="hu-H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0" i="0" u="none" strike="noStrike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2 %</a:t>
                      </a:r>
                      <a:endParaRPr lang="hu-HU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190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Projektfinanszírozás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7</a:t>
            </a:fld>
            <a:endParaRPr lang="hu-HU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7968342"/>
              </p:ext>
            </p:extLst>
          </p:nvPr>
        </p:nvGraphicFramePr>
        <p:xfrm>
          <a:off x="1619672" y="11247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60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Néhány jó tanács!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3220" y="1200473"/>
            <a:ext cx="7777559" cy="496855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hu-HU" sz="1800" kern="1200" dirty="0">
                <a:solidFill>
                  <a:schemeClr val="tx1"/>
                </a:solidFill>
                <a:latin typeface="Trebuchet MS" pitchFamily="34" charset="0"/>
              </a:rPr>
              <a:t>A költségvetés elkészítésénél ügyelni kell a </a:t>
            </a:r>
            <a:r>
              <a:rPr lang="hu-HU" sz="1800" b="1" kern="1200" dirty="0">
                <a:solidFill>
                  <a:schemeClr val="tx1"/>
                </a:solidFill>
                <a:latin typeface="Trebuchet MS" pitchFamily="34" charset="0"/>
              </a:rPr>
              <a:t>minimálisan és maximálisan igényelhető összegekre</a:t>
            </a:r>
            <a:r>
              <a:rPr lang="hu-HU" sz="1800" kern="1200" dirty="0">
                <a:solidFill>
                  <a:schemeClr val="tx1"/>
                </a:solidFill>
                <a:latin typeface="Trebuchet MS" pitchFamily="34" charset="0"/>
              </a:rPr>
              <a:t>, ne kérjünk se többet, se kevesebbet, mint amennyit indokolt.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hu-HU" sz="1800" kern="1200" dirty="0">
              <a:solidFill>
                <a:schemeClr val="tx1"/>
              </a:solidFill>
              <a:latin typeface="Trebuchet MS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1800" kern="1200" dirty="0">
                <a:solidFill>
                  <a:schemeClr val="tx1"/>
                </a:solidFill>
                <a:latin typeface="Trebuchet MS" pitchFamily="34" charset="0"/>
              </a:rPr>
              <a:t>Belső korlátok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hu-HU" sz="1800" kern="1200" dirty="0">
              <a:solidFill>
                <a:schemeClr val="tx1"/>
              </a:solidFill>
              <a:latin typeface="Trebuchet MS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1800" kern="1200" dirty="0">
                <a:solidFill>
                  <a:schemeClr val="tx1"/>
                </a:solidFill>
                <a:latin typeface="Trebuchet MS" pitchFamily="34" charset="0"/>
              </a:rPr>
              <a:t>Érdemes többször is ellenőrizni, hogy a költségvetés nem tartalmaz-e számszaki hibát.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hu-HU" sz="1800" kern="1200" dirty="0">
              <a:solidFill>
                <a:schemeClr val="tx1"/>
              </a:solidFill>
              <a:latin typeface="Trebuchet MS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1800" kern="1200" dirty="0">
                <a:solidFill>
                  <a:schemeClr val="tx1"/>
                </a:solidFill>
                <a:latin typeface="Trebuchet MS" pitchFamily="34" charset="0"/>
              </a:rPr>
              <a:t>Hiányzó költségtétel a pályázat elutasítását eredményezheti (mert a rossz tervezés bizonyítéka)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hu-HU" sz="1800" kern="1200" dirty="0">
              <a:solidFill>
                <a:schemeClr val="tx1"/>
              </a:solidFill>
              <a:latin typeface="Trebuchet MS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hu-HU" sz="1800" kern="1200" dirty="0">
                <a:solidFill>
                  <a:schemeClr val="tx1"/>
                </a:solidFill>
                <a:latin typeface="Trebuchet MS" pitchFamily="34" charset="0"/>
              </a:rPr>
              <a:t>Előre nem látható költségek, tartalékképzés (formális és nem formális módon)</a:t>
            </a:r>
          </a:p>
          <a:p>
            <a:pPr marL="0" indent="0" algn="just">
              <a:buNone/>
            </a:pPr>
            <a:endParaRPr lang="hu-HU" sz="1800" kern="12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66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lehet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825" y="1052736"/>
            <a:ext cx="8642350" cy="489721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altLang="hu-HU" sz="1800" b="1" dirty="0">
                <a:solidFill>
                  <a:schemeClr val="tx1"/>
                </a:solidFill>
              </a:rPr>
              <a:t>Drága az egész az elért hatáshoz képest (költség-haszon elemzés…)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altLang="hu-HU" sz="1800" b="1" dirty="0">
                <a:solidFill>
                  <a:schemeClr val="tx1"/>
                </a:solidFill>
              </a:rPr>
              <a:t>A projektmenedzsment túl költséges, indokolatlan </a:t>
            </a:r>
            <a:r>
              <a:rPr lang="hu-HU" altLang="hu-HU" sz="1800" b="1" dirty="0" err="1">
                <a:solidFill>
                  <a:schemeClr val="tx1"/>
                </a:solidFill>
              </a:rPr>
              <a:t>soft</a:t>
            </a:r>
            <a:r>
              <a:rPr lang="hu-HU" altLang="hu-HU" sz="1800" b="1" dirty="0">
                <a:solidFill>
                  <a:schemeClr val="tx1"/>
                </a:solidFill>
              </a:rPr>
              <a:t> költségek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altLang="hu-HU" sz="1800" b="1" dirty="0">
                <a:solidFill>
                  <a:schemeClr val="tx1"/>
                </a:solidFill>
              </a:rPr>
              <a:t>A szakértői díjak túl magasak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altLang="hu-HU" sz="1800" b="1" dirty="0">
                <a:solidFill>
                  <a:schemeClr val="tx1"/>
                </a:solidFill>
              </a:rPr>
              <a:t>Felülárazott szolgáltatásokat tartalmaz a pályázat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u-HU" altLang="hu-HU" sz="1800" b="1" dirty="0">
                <a:solidFill>
                  <a:schemeClr val="tx1"/>
                </a:solidFill>
              </a:rPr>
              <a:t>A cél eléréséhez nem szükséges kiadások felmerülése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sz="1800" b="1" dirty="0">
              <a:solidFill>
                <a:schemeClr val="tx1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TK_prezentacio_sablon_1021_3">
  <a:themeElements>
    <a:clrScheme name="KTK_prezentacio_sablon_1021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TK_prezentacio_sablon_1021_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TK_prezentacio_sablon_1021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</TotalTime>
  <Words>787</Words>
  <Application>Microsoft Office PowerPoint</Application>
  <PresentationFormat>Diavetítés a képernyőre (4:3 oldalarány)</PresentationFormat>
  <Paragraphs>209</Paragraphs>
  <Slides>24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Verdana</vt:lpstr>
      <vt:lpstr>Wingdings</vt:lpstr>
      <vt:lpstr>KTK_prezentacio_sablon_1021_3</vt:lpstr>
      <vt:lpstr>PowerPoint-bemutató</vt:lpstr>
      <vt:lpstr>Az óra menete</vt:lpstr>
      <vt:lpstr>I. Pályázati költségvetés, pénzügyi tervezés</vt:lpstr>
      <vt:lpstr>PowerPoint-bemutató</vt:lpstr>
      <vt:lpstr>Példa – EU projekt</vt:lpstr>
      <vt:lpstr>Példa folyt. – Belső korlátok</vt:lpstr>
      <vt:lpstr>Projektfinanszírozás</vt:lpstr>
      <vt:lpstr>Néhány jó tanács!</vt:lpstr>
      <vt:lpstr>Hiba lehet</vt:lpstr>
      <vt:lpstr>II. Projekt megvalósítás, GANTT-diagram</vt:lpstr>
      <vt:lpstr>Megvalósítási ütemterv</vt:lpstr>
      <vt:lpstr>Gantt diagram</vt:lpstr>
      <vt:lpstr>Gantt-diagram</vt:lpstr>
      <vt:lpstr>A munkaterv elkészítésének egy optimális sorrendje:</vt:lpstr>
      <vt:lpstr>Dokumentálás</vt:lpstr>
      <vt:lpstr>III. Monitoring</vt:lpstr>
      <vt:lpstr>Monitoring - nyomonkövetés</vt:lpstr>
      <vt:lpstr>Nyomonkövetés</vt:lpstr>
      <vt:lpstr>Eltérések kezelése</vt:lpstr>
      <vt:lpstr>Indikátorok</vt:lpstr>
      <vt:lpstr>PowerPoint-bemutató</vt:lpstr>
      <vt:lpstr>Indikátorok</vt:lpstr>
      <vt:lpstr>Gyakorlat</vt:lpstr>
      <vt:lpstr>Köszönöm 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Innovációmarketing</dc:title>
  <dc:creator>Lányi Beatrix</dc:creator>
  <cp:lastModifiedBy>Merza Péter</cp:lastModifiedBy>
  <cp:revision>241</cp:revision>
  <dcterms:created xsi:type="dcterms:W3CDTF">2011-02-06T19:02:38Z</dcterms:created>
  <dcterms:modified xsi:type="dcterms:W3CDTF">2019-10-21T11:08:20Z</dcterms:modified>
</cp:coreProperties>
</file>